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34"/>
  </p:notesMasterIdLst>
  <p:handoutMasterIdLst>
    <p:handoutMasterId r:id="rId35"/>
  </p:handoutMasterIdLst>
  <p:sldIdLst>
    <p:sldId id="272" r:id="rId3"/>
    <p:sldId id="273" r:id="rId4"/>
    <p:sldId id="274" r:id="rId5"/>
    <p:sldId id="275" r:id="rId6"/>
    <p:sldId id="276" r:id="rId7"/>
    <p:sldId id="302" r:id="rId8"/>
    <p:sldId id="277" r:id="rId9"/>
    <p:sldId id="278" r:id="rId10"/>
    <p:sldId id="303" r:id="rId11"/>
    <p:sldId id="279" r:id="rId12"/>
    <p:sldId id="280" r:id="rId13"/>
    <p:sldId id="281"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96" r:id="rId29"/>
    <p:sldId id="297" r:id="rId30"/>
    <p:sldId id="298" r:id="rId31"/>
    <p:sldId id="299" r:id="rId32"/>
    <p:sldId id="300" r:id="rId33"/>
  </p:sldIdLst>
  <p:sldSz cx="9144000" cy="6858000" type="screen4x3"/>
  <p:notesSz cx="6858000" cy="9144000"/>
  <p:custDataLst>
    <p:tags r:id="rId36"/>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00FF"/>
    <a:srgbClr val="009999"/>
    <a:srgbClr val="FF3300"/>
    <a:srgbClr val="FF6633"/>
    <a:srgbClr val="F8F8F8"/>
    <a:srgbClr val="FFFF99"/>
    <a:srgbClr val="B1A9CF"/>
    <a:srgbClr val="9885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8" autoAdjust="0"/>
    <p:restoredTop sz="94600" autoAdjust="0"/>
  </p:normalViewPr>
  <p:slideViewPr>
    <p:cSldViewPr>
      <p:cViewPr>
        <p:scale>
          <a:sx n="93" d="100"/>
          <a:sy n="93" d="100"/>
        </p:scale>
        <p:origin x="192" y="116"/>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kumimoji="1" sz="1200">
                <a:latin typeface="Times New Roman" pitchFamily="18" charset="0"/>
              </a:defRPr>
            </a:lvl1pPr>
          </a:lstStyle>
          <a:p>
            <a:endParaRPr lang="fr-FR"/>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kumimoji="1" sz="1200">
                <a:latin typeface="Times New Roman" pitchFamily="18" charset="0"/>
              </a:defRPr>
            </a:lvl1pPr>
          </a:lstStyle>
          <a:p>
            <a:endParaRPr lang="fr-FR"/>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kumimoji="1" sz="1200">
                <a:latin typeface="Times New Roman" pitchFamily="18" charset="0"/>
              </a:defRPr>
            </a:lvl1pPr>
          </a:lstStyle>
          <a:p>
            <a:endParaRPr lang="fr-FR"/>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kumimoji="1" sz="1200">
                <a:latin typeface="Times New Roman" pitchFamily="18" charset="0"/>
              </a:defRPr>
            </a:lvl1pPr>
          </a:lstStyle>
          <a:p>
            <a:fld id="{6E36CE36-F72D-492F-BED1-F272E1826EC7}" type="slidenum">
              <a:rPr lang="fr-FR"/>
              <a:pPr/>
              <a:t>‹N°›</a:t>
            </a:fld>
            <a:endParaRPr lang="fr-FR"/>
          </a:p>
        </p:txBody>
      </p:sp>
    </p:spTree>
    <p:extLst>
      <p:ext uri="{BB962C8B-B14F-4D97-AF65-F5344CB8AC3E}">
        <p14:creationId xmlns:p14="http://schemas.microsoft.com/office/powerpoint/2010/main" val="4916473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defRPr sz="1200">
                <a:latin typeface="Times New Roman" pitchFamily="18" charset="0"/>
              </a:defRPr>
            </a:lvl1pPr>
          </a:lstStyle>
          <a:p>
            <a:endParaRPr lang="fr-FR"/>
          </a:p>
        </p:txBody>
      </p:sp>
      <p:sp>
        <p:nvSpPr>
          <p:cNvPr id="1027"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lvl1pPr algn="r">
              <a:defRPr sz="1200">
                <a:latin typeface="Times New Roman" pitchFamily="18" charset="0"/>
              </a:defRPr>
            </a:lvl1pPr>
          </a:lstStyle>
          <a:p>
            <a:endParaRPr lang="fr-FR"/>
          </a:p>
        </p:txBody>
      </p:sp>
      <p:sp>
        <p:nvSpPr>
          <p:cNvPr id="10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9"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smtClean="0"/>
              <a:t>Cliquez pour modifier les styles de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fr-FR"/>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r">
              <a:defRPr sz="1200">
                <a:latin typeface="Times New Roman" pitchFamily="18" charset="0"/>
              </a:defRPr>
            </a:lvl1pPr>
          </a:lstStyle>
          <a:p>
            <a:fld id="{0656F8C2-E0C1-4C2A-9CA8-04C9B3E51867}" type="slidenum">
              <a:rPr lang="fr-FR"/>
              <a:pPr/>
              <a:t>‹N°›</a:t>
            </a:fld>
            <a:endParaRPr lang="fr-FR"/>
          </a:p>
        </p:txBody>
      </p:sp>
    </p:spTree>
    <p:extLst>
      <p:ext uri="{BB962C8B-B14F-4D97-AF65-F5344CB8AC3E}">
        <p14:creationId xmlns:p14="http://schemas.microsoft.com/office/powerpoint/2010/main" val="13873730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spcBef>
                <a:spcPct val="30000"/>
              </a:spcBef>
              <a:defRPr sz="1200">
                <a:solidFill>
                  <a:schemeClr val="tx1"/>
                </a:solidFill>
                <a:latin typeface="Arial" panose="020B0604020202020204" pitchFamily="34" charset="0"/>
              </a:defRPr>
            </a:lvl1pPr>
            <a:lvl2pPr marL="742950" indent="-285750" defTabSz="911225" eaLnBrk="0" hangingPunct="0">
              <a:spcBef>
                <a:spcPct val="30000"/>
              </a:spcBef>
              <a:defRPr sz="1200">
                <a:solidFill>
                  <a:schemeClr val="tx1"/>
                </a:solidFill>
                <a:latin typeface="Arial" panose="020B0604020202020204" pitchFamily="34" charset="0"/>
              </a:defRPr>
            </a:lvl2pPr>
            <a:lvl3pPr marL="1143000" indent="-228600" defTabSz="911225" eaLnBrk="0" hangingPunct="0">
              <a:spcBef>
                <a:spcPct val="30000"/>
              </a:spcBef>
              <a:defRPr sz="1200">
                <a:solidFill>
                  <a:schemeClr val="tx1"/>
                </a:solidFill>
                <a:latin typeface="Arial" panose="020B0604020202020204" pitchFamily="34" charset="0"/>
              </a:defRPr>
            </a:lvl3pPr>
            <a:lvl4pPr marL="1600200" indent="-228600" defTabSz="911225" eaLnBrk="0" hangingPunct="0">
              <a:spcBef>
                <a:spcPct val="30000"/>
              </a:spcBef>
              <a:defRPr sz="1200">
                <a:solidFill>
                  <a:schemeClr val="tx1"/>
                </a:solidFill>
                <a:latin typeface="Arial" panose="020B0604020202020204" pitchFamily="34" charset="0"/>
              </a:defRPr>
            </a:lvl4pPr>
            <a:lvl5pPr marL="2057400" indent="-228600" defTabSz="911225" eaLnBrk="0" hangingPunct="0">
              <a:spcBef>
                <a:spcPct val="30000"/>
              </a:spcBef>
              <a:defRPr sz="1200">
                <a:solidFill>
                  <a:schemeClr val="tx1"/>
                </a:solidFill>
                <a:latin typeface="Arial" panose="020B0604020202020204" pitchFamily="34" charset="0"/>
              </a:defRPr>
            </a:lvl5pPr>
            <a:lvl6pPr marL="2514600" indent="-228600" defTabSz="9112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12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12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12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0F9066F7-D20A-4D71-A971-72400D4BE868}" type="slidenum">
              <a:rPr lang="fr-FR" altLang="fr-FR"/>
              <a:pPr eaLnBrk="1" hangingPunct="1">
                <a:spcBef>
                  <a:spcPct val="0"/>
                </a:spcBef>
              </a:pPr>
              <a:t>1</a:t>
            </a:fld>
            <a:endParaRPr lang="fr-FR" altLang="fr-F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42678413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spcBef>
                <a:spcPct val="30000"/>
              </a:spcBef>
              <a:defRPr sz="1200">
                <a:solidFill>
                  <a:schemeClr val="tx1"/>
                </a:solidFill>
                <a:latin typeface="Arial" panose="020B0604020202020204" pitchFamily="34" charset="0"/>
              </a:defRPr>
            </a:lvl1pPr>
            <a:lvl2pPr marL="742950" indent="-285750" defTabSz="911225" eaLnBrk="0" hangingPunct="0">
              <a:spcBef>
                <a:spcPct val="30000"/>
              </a:spcBef>
              <a:defRPr sz="1200">
                <a:solidFill>
                  <a:schemeClr val="tx1"/>
                </a:solidFill>
                <a:latin typeface="Arial" panose="020B0604020202020204" pitchFamily="34" charset="0"/>
              </a:defRPr>
            </a:lvl2pPr>
            <a:lvl3pPr marL="1143000" indent="-228600" defTabSz="911225" eaLnBrk="0" hangingPunct="0">
              <a:spcBef>
                <a:spcPct val="30000"/>
              </a:spcBef>
              <a:defRPr sz="1200">
                <a:solidFill>
                  <a:schemeClr val="tx1"/>
                </a:solidFill>
                <a:latin typeface="Arial" panose="020B0604020202020204" pitchFamily="34" charset="0"/>
              </a:defRPr>
            </a:lvl3pPr>
            <a:lvl4pPr marL="1600200" indent="-228600" defTabSz="911225" eaLnBrk="0" hangingPunct="0">
              <a:spcBef>
                <a:spcPct val="30000"/>
              </a:spcBef>
              <a:defRPr sz="1200">
                <a:solidFill>
                  <a:schemeClr val="tx1"/>
                </a:solidFill>
                <a:latin typeface="Arial" panose="020B0604020202020204" pitchFamily="34" charset="0"/>
              </a:defRPr>
            </a:lvl4pPr>
            <a:lvl5pPr marL="2057400" indent="-228600" defTabSz="911225" eaLnBrk="0" hangingPunct="0">
              <a:spcBef>
                <a:spcPct val="30000"/>
              </a:spcBef>
              <a:defRPr sz="1200">
                <a:solidFill>
                  <a:schemeClr val="tx1"/>
                </a:solidFill>
                <a:latin typeface="Arial" panose="020B0604020202020204" pitchFamily="34" charset="0"/>
              </a:defRPr>
            </a:lvl5pPr>
            <a:lvl6pPr marL="2514600" indent="-228600" defTabSz="9112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12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12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12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01DC3739-7D56-4EAB-907F-8DE37054E7BB}" type="slidenum">
              <a:rPr lang="fr-FR" altLang="fr-FR"/>
              <a:pPr eaLnBrk="1" hangingPunct="1">
                <a:spcBef>
                  <a:spcPct val="0"/>
                </a:spcBef>
              </a:pPr>
              <a:t>21</a:t>
            </a:fld>
            <a:endParaRPr lang="fr-FR" altLang="fr-F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37903985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spcBef>
                <a:spcPct val="30000"/>
              </a:spcBef>
              <a:defRPr sz="1200">
                <a:solidFill>
                  <a:schemeClr val="tx1"/>
                </a:solidFill>
                <a:latin typeface="Arial" panose="020B0604020202020204" pitchFamily="34" charset="0"/>
              </a:defRPr>
            </a:lvl1pPr>
            <a:lvl2pPr marL="742950" indent="-285750" defTabSz="911225" eaLnBrk="0" hangingPunct="0">
              <a:spcBef>
                <a:spcPct val="30000"/>
              </a:spcBef>
              <a:defRPr sz="1200">
                <a:solidFill>
                  <a:schemeClr val="tx1"/>
                </a:solidFill>
                <a:latin typeface="Arial" panose="020B0604020202020204" pitchFamily="34" charset="0"/>
              </a:defRPr>
            </a:lvl2pPr>
            <a:lvl3pPr marL="1143000" indent="-228600" defTabSz="911225" eaLnBrk="0" hangingPunct="0">
              <a:spcBef>
                <a:spcPct val="30000"/>
              </a:spcBef>
              <a:defRPr sz="1200">
                <a:solidFill>
                  <a:schemeClr val="tx1"/>
                </a:solidFill>
                <a:latin typeface="Arial" panose="020B0604020202020204" pitchFamily="34" charset="0"/>
              </a:defRPr>
            </a:lvl3pPr>
            <a:lvl4pPr marL="1600200" indent="-228600" defTabSz="911225" eaLnBrk="0" hangingPunct="0">
              <a:spcBef>
                <a:spcPct val="30000"/>
              </a:spcBef>
              <a:defRPr sz="1200">
                <a:solidFill>
                  <a:schemeClr val="tx1"/>
                </a:solidFill>
                <a:latin typeface="Arial" panose="020B0604020202020204" pitchFamily="34" charset="0"/>
              </a:defRPr>
            </a:lvl4pPr>
            <a:lvl5pPr marL="2057400" indent="-228600" defTabSz="911225" eaLnBrk="0" hangingPunct="0">
              <a:spcBef>
                <a:spcPct val="30000"/>
              </a:spcBef>
              <a:defRPr sz="1200">
                <a:solidFill>
                  <a:schemeClr val="tx1"/>
                </a:solidFill>
                <a:latin typeface="Arial" panose="020B0604020202020204" pitchFamily="34" charset="0"/>
              </a:defRPr>
            </a:lvl5pPr>
            <a:lvl6pPr marL="2514600" indent="-228600" defTabSz="9112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12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12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12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37AA54A8-77A0-49A6-AEC2-E0504B5D7A06}" type="slidenum">
              <a:rPr lang="fr-FR" altLang="fr-FR"/>
              <a:pPr eaLnBrk="1" hangingPunct="1">
                <a:spcBef>
                  <a:spcPct val="0"/>
                </a:spcBef>
              </a:pPr>
              <a:t>23</a:t>
            </a:fld>
            <a:endParaRPr lang="fr-FR" altLang="fr-F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8955091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spcBef>
                <a:spcPct val="30000"/>
              </a:spcBef>
              <a:defRPr sz="1200">
                <a:solidFill>
                  <a:schemeClr val="tx1"/>
                </a:solidFill>
                <a:latin typeface="Arial" panose="020B0604020202020204" pitchFamily="34" charset="0"/>
              </a:defRPr>
            </a:lvl1pPr>
            <a:lvl2pPr marL="742950" indent="-285750" defTabSz="911225" eaLnBrk="0" hangingPunct="0">
              <a:spcBef>
                <a:spcPct val="30000"/>
              </a:spcBef>
              <a:defRPr sz="1200">
                <a:solidFill>
                  <a:schemeClr val="tx1"/>
                </a:solidFill>
                <a:latin typeface="Arial" panose="020B0604020202020204" pitchFamily="34" charset="0"/>
              </a:defRPr>
            </a:lvl2pPr>
            <a:lvl3pPr marL="1143000" indent="-228600" defTabSz="911225" eaLnBrk="0" hangingPunct="0">
              <a:spcBef>
                <a:spcPct val="30000"/>
              </a:spcBef>
              <a:defRPr sz="1200">
                <a:solidFill>
                  <a:schemeClr val="tx1"/>
                </a:solidFill>
                <a:latin typeface="Arial" panose="020B0604020202020204" pitchFamily="34" charset="0"/>
              </a:defRPr>
            </a:lvl3pPr>
            <a:lvl4pPr marL="1600200" indent="-228600" defTabSz="911225" eaLnBrk="0" hangingPunct="0">
              <a:spcBef>
                <a:spcPct val="30000"/>
              </a:spcBef>
              <a:defRPr sz="1200">
                <a:solidFill>
                  <a:schemeClr val="tx1"/>
                </a:solidFill>
                <a:latin typeface="Arial" panose="020B0604020202020204" pitchFamily="34" charset="0"/>
              </a:defRPr>
            </a:lvl4pPr>
            <a:lvl5pPr marL="2057400" indent="-228600" defTabSz="911225" eaLnBrk="0" hangingPunct="0">
              <a:spcBef>
                <a:spcPct val="30000"/>
              </a:spcBef>
              <a:defRPr sz="1200">
                <a:solidFill>
                  <a:schemeClr val="tx1"/>
                </a:solidFill>
                <a:latin typeface="Arial" panose="020B0604020202020204" pitchFamily="34" charset="0"/>
              </a:defRPr>
            </a:lvl5pPr>
            <a:lvl6pPr marL="2514600" indent="-228600" defTabSz="9112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12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12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12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042B534A-1273-46B0-8C64-7110D9DFA09F}" type="slidenum">
              <a:rPr lang="fr-FR" altLang="fr-FR"/>
              <a:pPr eaLnBrk="1" hangingPunct="1">
                <a:spcBef>
                  <a:spcPct val="0"/>
                </a:spcBef>
              </a:pPr>
              <a:t>24</a:t>
            </a:fld>
            <a:endParaRPr lang="fr-FR" altLang="fr-F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2563513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spcBef>
                <a:spcPct val="30000"/>
              </a:spcBef>
              <a:defRPr sz="1200">
                <a:solidFill>
                  <a:schemeClr val="tx1"/>
                </a:solidFill>
                <a:latin typeface="Arial" panose="020B0604020202020204" pitchFamily="34" charset="0"/>
              </a:defRPr>
            </a:lvl1pPr>
            <a:lvl2pPr marL="742950" indent="-285750" defTabSz="911225" eaLnBrk="0" hangingPunct="0">
              <a:spcBef>
                <a:spcPct val="30000"/>
              </a:spcBef>
              <a:defRPr sz="1200">
                <a:solidFill>
                  <a:schemeClr val="tx1"/>
                </a:solidFill>
                <a:latin typeface="Arial" panose="020B0604020202020204" pitchFamily="34" charset="0"/>
              </a:defRPr>
            </a:lvl2pPr>
            <a:lvl3pPr marL="1143000" indent="-228600" defTabSz="911225" eaLnBrk="0" hangingPunct="0">
              <a:spcBef>
                <a:spcPct val="30000"/>
              </a:spcBef>
              <a:defRPr sz="1200">
                <a:solidFill>
                  <a:schemeClr val="tx1"/>
                </a:solidFill>
                <a:latin typeface="Arial" panose="020B0604020202020204" pitchFamily="34" charset="0"/>
              </a:defRPr>
            </a:lvl3pPr>
            <a:lvl4pPr marL="1600200" indent="-228600" defTabSz="911225" eaLnBrk="0" hangingPunct="0">
              <a:spcBef>
                <a:spcPct val="30000"/>
              </a:spcBef>
              <a:defRPr sz="1200">
                <a:solidFill>
                  <a:schemeClr val="tx1"/>
                </a:solidFill>
                <a:latin typeface="Arial" panose="020B0604020202020204" pitchFamily="34" charset="0"/>
              </a:defRPr>
            </a:lvl4pPr>
            <a:lvl5pPr marL="2057400" indent="-228600" defTabSz="911225" eaLnBrk="0" hangingPunct="0">
              <a:spcBef>
                <a:spcPct val="30000"/>
              </a:spcBef>
              <a:defRPr sz="1200">
                <a:solidFill>
                  <a:schemeClr val="tx1"/>
                </a:solidFill>
                <a:latin typeface="Arial" panose="020B0604020202020204" pitchFamily="34" charset="0"/>
              </a:defRPr>
            </a:lvl5pPr>
            <a:lvl6pPr marL="2514600" indent="-228600" defTabSz="9112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12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12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12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54128BD4-B8FB-485C-BA98-5B8B78B5EDD7}" type="slidenum">
              <a:rPr lang="fr-FR" altLang="fr-FR"/>
              <a:pPr eaLnBrk="1" hangingPunct="1">
                <a:spcBef>
                  <a:spcPct val="0"/>
                </a:spcBef>
              </a:pPr>
              <a:t>25</a:t>
            </a:fld>
            <a:endParaRPr lang="fr-FR" altLang="fr-F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31913491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spcBef>
                <a:spcPct val="30000"/>
              </a:spcBef>
              <a:defRPr sz="1200">
                <a:solidFill>
                  <a:schemeClr val="tx1"/>
                </a:solidFill>
                <a:latin typeface="Arial" panose="020B0604020202020204" pitchFamily="34" charset="0"/>
              </a:defRPr>
            </a:lvl1pPr>
            <a:lvl2pPr marL="742950" indent="-285750" defTabSz="911225" eaLnBrk="0" hangingPunct="0">
              <a:spcBef>
                <a:spcPct val="30000"/>
              </a:spcBef>
              <a:defRPr sz="1200">
                <a:solidFill>
                  <a:schemeClr val="tx1"/>
                </a:solidFill>
                <a:latin typeface="Arial" panose="020B0604020202020204" pitchFamily="34" charset="0"/>
              </a:defRPr>
            </a:lvl2pPr>
            <a:lvl3pPr marL="1143000" indent="-228600" defTabSz="911225" eaLnBrk="0" hangingPunct="0">
              <a:spcBef>
                <a:spcPct val="30000"/>
              </a:spcBef>
              <a:defRPr sz="1200">
                <a:solidFill>
                  <a:schemeClr val="tx1"/>
                </a:solidFill>
                <a:latin typeface="Arial" panose="020B0604020202020204" pitchFamily="34" charset="0"/>
              </a:defRPr>
            </a:lvl3pPr>
            <a:lvl4pPr marL="1600200" indent="-228600" defTabSz="911225" eaLnBrk="0" hangingPunct="0">
              <a:spcBef>
                <a:spcPct val="30000"/>
              </a:spcBef>
              <a:defRPr sz="1200">
                <a:solidFill>
                  <a:schemeClr val="tx1"/>
                </a:solidFill>
                <a:latin typeface="Arial" panose="020B0604020202020204" pitchFamily="34" charset="0"/>
              </a:defRPr>
            </a:lvl4pPr>
            <a:lvl5pPr marL="2057400" indent="-228600" defTabSz="911225" eaLnBrk="0" hangingPunct="0">
              <a:spcBef>
                <a:spcPct val="30000"/>
              </a:spcBef>
              <a:defRPr sz="1200">
                <a:solidFill>
                  <a:schemeClr val="tx1"/>
                </a:solidFill>
                <a:latin typeface="Arial" panose="020B0604020202020204" pitchFamily="34" charset="0"/>
              </a:defRPr>
            </a:lvl5pPr>
            <a:lvl6pPr marL="2514600" indent="-228600" defTabSz="9112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12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12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12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7CA0D147-D94F-42AD-8C07-2ED32D176ED0}" type="slidenum">
              <a:rPr lang="fr-FR" altLang="fr-FR"/>
              <a:pPr eaLnBrk="1" hangingPunct="1">
                <a:spcBef>
                  <a:spcPct val="0"/>
                </a:spcBef>
              </a:pPr>
              <a:t>26</a:t>
            </a:fld>
            <a:endParaRPr lang="fr-FR" altLang="fr-F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31456013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spcBef>
                <a:spcPct val="30000"/>
              </a:spcBef>
              <a:defRPr sz="1200">
                <a:solidFill>
                  <a:schemeClr val="tx1"/>
                </a:solidFill>
                <a:latin typeface="Arial" panose="020B0604020202020204" pitchFamily="34" charset="0"/>
              </a:defRPr>
            </a:lvl1pPr>
            <a:lvl2pPr marL="742950" indent="-285750" defTabSz="911225" eaLnBrk="0" hangingPunct="0">
              <a:spcBef>
                <a:spcPct val="30000"/>
              </a:spcBef>
              <a:defRPr sz="1200">
                <a:solidFill>
                  <a:schemeClr val="tx1"/>
                </a:solidFill>
                <a:latin typeface="Arial" panose="020B0604020202020204" pitchFamily="34" charset="0"/>
              </a:defRPr>
            </a:lvl2pPr>
            <a:lvl3pPr marL="1143000" indent="-228600" defTabSz="911225" eaLnBrk="0" hangingPunct="0">
              <a:spcBef>
                <a:spcPct val="30000"/>
              </a:spcBef>
              <a:defRPr sz="1200">
                <a:solidFill>
                  <a:schemeClr val="tx1"/>
                </a:solidFill>
                <a:latin typeface="Arial" panose="020B0604020202020204" pitchFamily="34" charset="0"/>
              </a:defRPr>
            </a:lvl3pPr>
            <a:lvl4pPr marL="1600200" indent="-228600" defTabSz="911225" eaLnBrk="0" hangingPunct="0">
              <a:spcBef>
                <a:spcPct val="30000"/>
              </a:spcBef>
              <a:defRPr sz="1200">
                <a:solidFill>
                  <a:schemeClr val="tx1"/>
                </a:solidFill>
                <a:latin typeface="Arial" panose="020B0604020202020204" pitchFamily="34" charset="0"/>
              </a:defRPr>
            </a:lvl4pPr>
            <a:lvl5pPr marL="2057400" indent="-228600" defTabSz="911225" eaLnBrk="0" hangingPunct="0">
              <a:spcBef>
                <a:spcPct val="30000"/>
              </a:spcBef>
              <a:defRPr sz="1200">
                <a:solidFill>
                  <a:schemeClr val="tx1"/>
                </a:solidFill>
                <a:latin typeface="Arial" panose="020B0604020202020204" pitchFamily="34" charset="0"/>
              </a:defRPr>
            </a:lvl5pPr>
            <a:lvl6pPr marL="2514600" indent="-228600" defTabSz="9112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12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12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12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FAFC1D40-6AB5-4578-B823-27F4942DC1E4}" type="slidenum">
              <a:rPr lang="fr-FR" altLang="fr-FR"/>
              <a:pPr eaLnBrk="1" hangingPunct="1">
                <a:spcBef>
                  <a:spcPct val="0"/>
                </a:spcBef>
              </a:pPr>
              <a:t>27</a:t>
            </a:fld>
            <a:endParaRPr lang="fr-FR" altLang="fr-F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3192461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spcBef>
                <a:spcPct val="30000"/>
              </a:spcBef>
              <a:defRPr sz="1200">
                <a:solidFill>
                  <a:schemeClr val="tx1"/>
                </a:solidFill>
                <a:latin typeface="Arial" panose="020B0604020202020204" pitchFamily="34" charset="0"/>
              </a:defRPr>
            </a:lvl1pPr>
            <a:lvl2pPr marL="742950" indent="-285750" defTabSz="911225" eaLnBrk="0" hangingPunct="0">
              <a:spcBef>
                <a:spcPct val="30000"/>
              </a:spcBef>
              <a:defRPr sz="1200">
                <a:solidFill>
                  <a:schemeClr val="tx1"/>
                </a:solidFill>
                <a:latin typeface="Arial" panose="020B0604020202020204" pitchFamily="34" charset="0"/>
              </a:defRPr>
            </a:lvl2pPr>
            <a:lvl3pPr marL="1143000" indent="-228600" defTabSz="911225" eaLnBrk="0" hangingPunct="0">
              <a:spcBef>
                <a:spcPct val="30000"/>
              </a:spcBef>
              <a:defRPr sz="1200">
                <a:solidFill>
                  <a:schemeClr val="tx1"/>
                </a:solidFill>
                <a:latin typeface="Arial" panose="020B0604020202020204" pitchFamily="34" charset="0"/>
              </a:defRPr>
            </a:lvl3pPr>
            <a:lvl4pPr marL="1600200" indent="-228600" defTabSz="911225" eaLnBrk="0" hangingPunct="0">
              <a:spcBef>
                <a:spcPct val="30000"/>
              </a:spcBef>
              <a:defRPr sz="1200">
                <a:solidFill>
                  <a:schemeClr val="tx1"/>
                </a:solidFill>
                <a:latin typeface="Arial" panose="020B0604020202020204" pitchFamily="34" charset="0"/>
              </a:defRPr>
            </a:lvl4pPr>
            <a:lvl5pPr marL="2057400" indent="-228600" defTabSz="911225" eaLnBrk="0" hangingPunct="0">
              <a:spcBef>
                <a:spcPct val="30000"/>
              </a:spcBef>
              <a:defRPr sz="1200">
                <a:solidFill>
                  <a:schemeClr val="tx1"/>
                </a:solidFill>
                <a:latin typeface="Arial" panose="020B0604020202020204" pitchFamily="34" charset="0"/>
              </a:defRPr>
            </a:lvl5pPr>
            <a:lvl6pPr marL="2514600" indent="-228600" defTabSz="9112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12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12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12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FDF07E3D-72EA-4B67-9448-F99A3A289C36}" type="slidenum">
              <a:rPr lang="fr-FR" altLang="fr-FR"/>
              <a:pPr eaLnBrk="1" hangingPunct="1">
                <a:spcBef>
                  <a:spcPct val="0"/>
                </a:spcBef>
              </a:pPr>
              <a:t>31</a:t>
            </a:fld>
            <a:endParaRPr lang="fr-FR" altLang="fr-F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4165665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spcBef>
                <a:spcPct val="30000"/>
              </a:spcBef>
              <a:defRPr sz="1200">
                <a:solidFill>
                  <a:schemeClr val="tx1"/>
                </a:solidFill>
                <a:latin typeface="Arial" panose="020B0604020202020204" pitchFamily="34" charset="0"/>
              </a:defRPr>
            </a:lvl1pPr>
            <a:lvl2pPr marL="742950" indent="-285750" defTabSz="911225" eaLnBrk="0" hangingPunct="0">
              <a:spcBef>
                <a:spcPct val="30000"/>
              </a:spcBef>
              <a:defRPr sz="1200">
                <a:solidFill>
                  <a:schemeClr val="tx1"/>
                </a:solidFill>
                <a:latin typeface="Arial" panose="020B0604020202020204" pitchFamily="34" charset="0"/>
              </a:defRPr>
            </a:lvl2pPr>
            <a:lvl3pPr marL="1143000" indent="-228600" defTabSz="911225" eaLnBrk="0" hangingPunct="0">
              <a:spcBef>
                <a:spcPct val="30000"/>
              </a:spcBef>
              <a:defRPr sz="1200">
                <a:solidFill>
                  <a:schemeClr val="tx1"/>
                </a:solidFill>
                <a:latin typeface="Arial" panose="020B0604020202020204" pitchFamily="34" charset="0"/>
              </a:defRPr>
            </a:lvl3pPr>
            <a:lvl4pPr marL="1600200" indent="-228600" defTabSz="911225" eaLnBrk="0" hangingPunct="0">
              <a:spcBef>
                <a:spcPct val="30000"/>
              </a:spcBef>
              <a:defRPr sz="1200">
                <a:solidFill>
                  <a:schemeClr val="tx1"/>
                </a:solidFill>
                <a:latin typeface="Arial" panose="020B0604020202020204" pitchFamily="34" charset="0"/>
              </a:defRPr>
            </a:lvl4pPr>
            <a:lvl5pPr marL="2057400" indent="-228600" defTabSz="911225" eaLnBrk="0" hangingPunct="0">
              <a:spcBef>
                <a:spcPct val="30000"/>
              </a:spcBef>
              <a:defRPr sz="1200">
                <a:solidFill>
                  <a:schemeClr val="tx1"/>
                </a:solidFill>
                <a:latin typeface="Arial" panose="020B0604020202020204" pitchFamily="34" charset="0"/>
              </a:defRPr>
            </a:lvl5pPr>
            <a:lvl6pPr marL="2514600" indent="-228600" defTabSz="9112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12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12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12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5E1F518D-82F4-4211-B830-2C402E8F3A70}" type="slidenum">
              <a:rPr lang="fr-FR" altLang="fr-FR"/>
              <a:pPr eaLnBrk="1" hangingPunct="1">
                <a:spcBef>
                  <a:spcPct val="0"/>
                </a:spcBef>
              </a:pPr>
              <a:t>3</a:t>
            </a:fld>
            <a:endParaRPr lang="fr-FR" altLang="fr-F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1288078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spcBef>
                <a:spcPct val="30000"/>
              </a:spcBef>
              <a:defRPr sz="1200">
                <a:solidFill>
                  <a:schemeClr val="tx1"/>
                </a:solidFill>
                <a:latin typeface="Arial" panose="020B0604020202020204" pitchFamily="34" charset="0"/>
              </a:defRPr>
            </a:lvl1pPr>
            <a:lvl2pPr marL="742950" indent="-285750" defTabSz="911225" eaLnBrk="0" hangingPunct="0">
              <a:spcBef>
                <a:spcPct val="30000"/>
              </a:spcBef>
              <a:defRPr sz="1200">
                <a:solidFill>
                  <a:schemeClr val="tx1"/>
                </a:solidFill>
                <a:latin typeface="Arial" panose="020B0604020202020204" pitchFamily="34" charset="0"/>
              </a:defRPr>
            </a:lvl2pPr>
            <a:lvl3pPr marL="1143000" indent="-228600" defTabSz="911225" eaLnBrk="0" hangingPunct="0">
              <a:spcBef>
                <a:spcPct val="30000"/>
              </a:spcBef>
              <a:defRPr sz="1200">
                <a:solidFill>
                  <a:schemeClr val="tx1"/>
                </a:solidFill>
                <a:latin typeface="Arial" panose="020B0604020202020204" pitchFamily="34" charset="0"/>
              </a:defRPr>
            </a:lvl3pPr>
            <a:lvl4pPr marL="1600200" indent="-228600" defTabSz="911225" eaLnBrk="0" hangingPunct="0">
              <a:spcBef>
                <a:spcPct val="30000"/>
              </a:spcBef>
              <a:defRPr sz="1200">
                <a:solidFill>
                  <a:schemeClr val="tx1"/>
                </a:solidFill>
                <a:latin typeface="Arial" panose="020B0604020202020204" pitchFamily="34" charset="0"/>
              </a:defRPr>
            </a:lvl4pPr>
            <a:lvl5pPr marL="2057400" indent="-228600" defTabSz="911225" eaLnBrk="0" hangingPunct="0">
              <a:spcBef>
                <a:spcPct val="30000"/>
              </a:spcBef>
              <a:defRPr sz="1200">
                <a:solidFill>
                  <a:schemeClr val="tx1"/>
                </a:solidFill>
                <a:latin typeface="Arial" panose="020B0604020202020204" pitchFamily="34" charset="0"/>
              </a:defRPr>
            </a:lvl5pPr>
            <a:lvl6pPr marL="2514600" indent="-228600" defTabSz="9112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12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12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12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44DC066B-DADE-4F50-A265-9946CC3102DF}" type="slidenum">
              <a:rPr lang="fr-FR" altLang="fr-FR"/>
              <a:pPr eaLnBrk="1" hangingPunct="1">
                <a:spcBef>
                  <a:spcPct val="0"/>
                </a:spcBef>
              </a:pPr>
              <a:t>4</a:t>
            </a:fld>
            <a:endParaRPr lang="fr-FR" altLang="fr-F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40777453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F9B006-A739-406E-B061-F7F6941C91AE}" type="slidenum">
              <a:rPr lang="fr-FR"/>
              <a:pPr/>
              <a:t>6</a:t>
            </a:fld>
            <a:endParaRPr lang="fr-FR"/>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fr-FR"/>
          </a:p>
        </p:txBody>
      </p:sp>
    </p:spTree>
    <p:extLst>
      <p:ext uri="{BB962C8B-B14F-4D97-AF65-F5344CB8AC3E}">
        <p14:creationId xmlns:p14="http://schemas.microsoft.com/office/powerpoint/2010/main" val="3999635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F9B006-A739-406E-B061-F7F6941C91AE}" type="slidenum">
              <a:rPr lang="fr-FR"/>
              <a:pPr/>
              <a:t>9</a:t>
            </a:fld>
            <a:endParaRPr lang="fr-FR"/>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fr-FR"/>
          </a:p>
        </p:txBody>
      </p:sp>
    </p:spTree>
    <p:extLst>
      <p:ext uri="{BB962C8B-B14F-4D97-AF65-F5344CB8AC3E}">
        <p14:creationId xmlns:p14="http://schemas.microsoft.com/office/powerpoint/2010/main" val="14663624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spcBef>
                <a:spcPct val="30000"/>
              </a:spcBef>
              <a:defRPr sz="1200">
                <a:solidFill>
                  <a:schemeClr val="tx1"/>
                </a:solidFill>
                <a:latin typeface="Arial" panose="020B0604020202020204" pitchFamily="34" charset="0"/>
              </a:defRPr>
            </a:lvl1pPr>
            <a:lvl2pPr marL="742950" indent="-285750" defTabSz="911225" eaLnBrk="0" hangingPunct="0">
              <a:spcBef>
                <a:spcPct val="30000"/>
              </a:spcBef>
              <a:defRPr sz="1200">
                <a:solidFill>
                  <a:schemeClr val="tx1"/>
                </a:solidFill>
                <a:latin typeface="Arial" panose="020B0604020202020204" pitchFamily="34" charset="0"/>
              </a:defRPr>
            </a:lvl2pPr>
            <a:lvl3pPr marL="1143000" indent="-228600" defTabSz="911225" eaLnBrk="0" hangingPunct="0">
              <a:spcBef>
                <a:spcPct val="30000"/>
              </a:spcBef>
              <a:defRPr sz="1200">
                <a:solidFill>
                  <a:schemeClr val="tx1"/>
                </a:solidFill>
                <a:latin typeface="Arial" panose="020B0604020202020204" pitchFamily="34" charset="0"/>
              </a:defRPr>
            </a:lvl3pPr>
            <a:lvl4pPr marL="1600200" indent="-228600" defTabSz="911225" eaLnBrk="0" hangingPunct="0">
              <a:spcBef>
                <a:spcPct val="30000"/>
              </a:spcBef>
              <a:defRPr sz="1200">
                <a:solidFill>
                  <a:schemeClr val="tx1"/>
                </a:solidFill>
                <a:latin typeface="Arial" panose="020B0604020202020204" pitchFamily="34" charset="0"/>
              </a:defRPr>
            </a:lvl4pPr>
            <a:lvl5pPr marL="2057400" indent="-228600" defTabSz="911225" eaLnBrk="0" hangingPunct="0">
              <a:spcBef>
                <a:spcPct val="30000"/>
              </a:spcBef>
              <a:defRPr sz="1200">
                <a:solidFill>
                  <a:schemeClr val="tx1"/>
                </a:solidFill>
                <a:latin typeface="Arial" panose="020B0604020202020204" pitchFamily="34" charset="0"/>
              </a:defRPr>
            </a:lvl5pPr>
            <a:lvl6pPr marL="2514600" indent="-228600" defTabSz="9112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12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12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12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DE53382E-C7B8-44F6-A9AA-B27827FC960A}" type="slidenum">
              <a:rPr lang="fr-FR" altLang="fr-FR"/>
              <a:pPr eaLnBrk="1" hangingPunct="1">
                <a:spcBef>
                  <a:spcPct val="0"/>
                </a:spcBef>
              </a:pPr>
              <a:t>10</a:t>
            </a:fld>
            <a:endParaRPr lang="fr-FR" altLang="fr-F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40650601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spcBef>
                <a:spcPct val="30000"/>
              </a:spcBef>
              <a:defRPr sz="1200">
                <a:solidFill>
                  <a:schemeClr val="tx1"/>
                </a:solidFill>
                <a:latin typeface="Arial" panose="020B0604020202020204" pitchFamily="34" charset="0"/>
              </a:defRPr>
            </a:lvl1pPr>
            <a:lvl2pPr marL="742950" indent="-285750" defTabSz="911225" eaLnBrk="0" hangingPunct="0">
              <a:spcBef>
                <a:spcPct val="30000"/>
              </a:spcBef>
              <a:defRPr sz="1200">
                <a:solidFill>
                  <a:schemeClr val="tx1"/>
                </a:solidFill>
                <a:latin typeface="Arial" panose="020B0604020202020204" pitchFamily="34" charset="0"/>
              </a:defRPr>
            </a:lvl2pPr>
            <a:lvl3pPr marL="1143000" indent="-228600" defTabSz="911225" eaLnBrk="0" hangingPunct="0">
              <a:spcBef>
                <a:spcPct val="30000"/>
              </a:spcBef>
              <a:defRPr sz="1200">
                <a:solidFill>
                  <a:schemeClr val="tx1"/>
                </a:solidFill>
                <a:latin typeface="Arial" panose="020B0604020202020204" pitchFamily="34" charset="0"/>
              </a:defRPr>
            </a:lvl3pPr>
            <a:lvl4pPr marL="1600200" indent="-228600" defTabSz="911225" eaLnBrk="0" hangingPunct="0">
              <a:spcBef>
                <a:spcPct val="30000"/>
              </a:spcBef>
              <a:defRPr sz="1200">
                <a:solidFill>
                  <a:schemeClr val="tx1"/>
                </a:solidFill>
                <a:latin typeface="Arial" panose="020B0604020202020204" pitchFamily="34" charset="0"/>
              </a:defRPr>
            </a:lvl4pPr>
            <a:lvl5pPr marL="2057400" indent="-228600" defTabSz="911225" eaLnBrk="0" hangingPunct="0">
              <a:spcBef>
                <a:spcPct val="30000"/>
              </a:spcBef>
              <a:defRPr sz="1200">
                <a:solidFill>
                  <a:schemeClr val="tx1"/>
                </a:solidFill>
                <a:latin typeface="Arial" panose="020B0604020202020204" pitchFamily="34" charset="0"/>
              </a:defRPr>
            </a:lvl5pPr>
            <a:lvl6pPr marL="2514600" indent="-228600" defTabSz="9112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12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12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12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8392383F-0197-4BB4-B7C8-50B5360A401B}" type="slidenum">
              <a:rPr lang="fr-FR" altLang="fr-FR"/>
              <a:pPr eaLnBrk="1" hangingPunct="1">
                <a:spcBef>
                  <a:spcPct val="0"/>
                </a:spcBef>
              </a:pPr>
              <a:t>12</a:t>
            </a:fld>
            <a:endParaRPr lang="fr-FR" altLang="fr-F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39664150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spcBef>
                <a:spcPct val="30000"/>
              </a:spcBef>
              <a:defRPr sz="1200">
                <a:solidFill>
                  <a:schemeClr val="tx1"/>
                </a:solidFill>
                <a:latin typeface="Arial" panose="020B0604020202020204" pitchFamily="34" charset="0"/>
              </a:defRPr>
            </a:lvl1pPr>
            <a:lvl2pPr marL="742950" indent="-285750" defTabSz="911225" eaLnBrk="0" hangingPunct="0">
              <a:spcBef>
                <a:spcPct val="30000"/>
              </a:spcBef>
              <a:defRPr sz="1200">
                <a:solidFill>
                  <a:schemeClr val="tx1"/>
                </a:solidFill>
                <a:latin typeface="Arial" panose="020B0604020202020204" pitchFamily="34" charset="0"/>
              </a:defRPr>
            </a:lvl2pPr>
            <a:lvl3pPr marL="1143000" indent="-228600" defTabSz="911225" eaLnBrk="0" hangingPunct="0">
              <a:spcBef>
                <a:spcPct val="30000"/>
              </a:spcBef>
              <a:defRPr sz="1200">
                <a:solidFill>
                  <a:schemeClr val="tx1"/>
                </a:solidFill>
                <a:latin typeface="Arial" panose="020B0604020202020204" pitchFamily="34" charset="0"/>
              </a:defRPr>
            </a:lvl3pPr>
            <a:lvl4pPr marL="1600200" indent="-228600" defTabSz="911225" eaLnBrk="0" hangingPunct="0">
              <a:spcBef>
                <a:spcPct val="30000"/>
              </a:spcBef>
              <a:defRPr sz="1200">
                <a:solidFill>
                  <a:schemeClr val="tx1"/>
                </a:solidFill>
                <a:latin typeface="Arial" panose="020B0604020202020204" pitchFamily="34" charset="0"/>
              </a:defRPr>
            </a:lvl4pPr>
            <a:lvl5pPr marL="2057400" indent="-228600" defTabSz="911225" eaLnBrk="0" hangingPunct="0">
              <a:spcBef>
                <a:spcPct val="30000"/>
              </a:spcBef>
              <a:defRPr sz="1200">
                <a:solidFill>
                  <a:schemeClr val="tx1"/>
                </a:solidFill>
                <a:latin typeface="Arial" panose="020B0604020202020204" pitchFamily="34" charset="0"/>
              </a:defRPr>
            </a:lvl5pPr>
            <a:lvl6pPr marL="2514600" indent="-228600" defTabSz="9112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12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12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12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E85D9B2E-3D81-4607-9277-466478777006}" type="slidenum">
              <a:rPr lang="fr-FR" altLang="fr-FR"/>
              <a:pPr eaLnBrk="1" hangingPunct="1">
                <a:spcBef>
                  <a:spcPct val="0"/>
                </a:spcBef>
              </a:pPr>
              <a:t>13</a:t>
            </a:fld>
            <a:endParaRPr lang="fr-FR" altLang="fr-F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42671544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spcBef>
                <a:spcPct val="30000"/>
              </a:spcBef>
              <a:defRPr sz="1200">
                <a:solidFill>
                  <a:schemeClr val="tx1"/>
                </a:solidFill>
                <a:latin typeface="Arial" panose="020B0604020202020204" pitchFamily="34" charset="0"/>
              </a:defRPr>
            </a:lvl1pPr>
            <a:lvl2pPr marL="742950" indent="-285750" defTabSz="911225" eaLnBrk="0" hangingPunct="0">
              <a:spcBef>
                <a:spcPct val="30000"/>
              </a:spcBef>
              <a:defRPr sz="1200">
                <a:solidFill>
                  <a:schemeClr val="tx1"/>
                </a:solidFill>
                <a:latin typeface="Arial" panose="020B0604020202020204" pitchFamily="34" charset="0"/>
              </a:defRPr>
            </a:lvl2pPr>
            <a:lvl3pPr marL="1143000" indent="-228600" defTabSz="911225" eaLnBrk="0" hangingPunct="0">
              <a:spcBef>
                <a:spcPct val="30000"/>
              </a:spcBef>
              <a:defRPr sz="1200">
                <a:solidFill>
                  <a:schemeClr val="tx1"/>
                </a:solidFill>
                <a:latin typeface="Arial" panose="020B0604020202020204" pitchFamily="34" charset="0"/>
              </a:defRPr>
            </a:lvl3pPr>
            <a:lvl4pPr marL="1600200" indent="-228600" defTabSz="911225" eaLnBrk="0" hangingPunct="0">
              <a:spcBef>
                <a:spcPct val="30000"/>
              </a:spcBef>
              <a:defRPr sz="1200">
                <a:solidFill>
                  <a:schemeClr val="tx1"/>
                </a:solidFill>
                <a:latin typeface="Arial" panose="020B0604020202020204" pitchFamily="34" charset="0"/>
              </a:defRPr>
            </a:lvl4pPr>
            <a:lvl5pPr marL="2057400" indent="-228600" defTabSz="911225" eaLnBrk="0" hangingPunct="0">
              <a:spcBef>
                <a:spcPct val="30000"/>
              </a:spcBef>
              <a:defRPr sz="1200">
                <a:solidFill>
                  <a:schemeClr val="tx1"/>
                </a:solidFill>
                <a:latin typeface="Arial" panose="020B0604020202020204" pitchFamily="34" charset="0"/>
              </a:defRPr>
            </a:lvl5pPr>
            <a:lvl6pPr marL="2514600" indent="-228600" defTabSz="91122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1122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1122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1122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CDEF75BC-7F2A-4565-BBD4-78C270BAAF6B}" type="slidenum">
              <a:rPr lang="fr-FR" altLang="fr-FR"/>
              <a:pPr eaLnBrk="1" hangingPunct="1">
                <a:spcBef>
                  <a:spcPct val="0"/>
                </a:spcBef>
              </a:pPr>
              <a:t>19</a:t>
            </a:fld>
            <a:endParaRPr lang="fr-FR" altLang="fr-F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val="3695195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9154" name="Group 2"/>
          <p:cNvGrpSpPr>
            <a:grpSpLocks/>
          </p:cNvGrpSpPr>
          <p:nvPr/>
        </p:nvGrpSpPr>
        <p:grpSpPr bwMode="auto">
          <a:xfrm>
            <a:off x="0" y="0"/>
            <a:ext cx="9144000" cy="6858000"/>
            <a:chOff x="0" y="0"/>
            <a:chExt cx="5760" cy="4320"/>
          </a:xfrm>
        </p:grpSpPr>
        <p:sp>
          <p:nvSpPr>
            <p:cNvPr id="4915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fr-FR" sz="2400">
                <a:latin typeface="Times New Roman" pitchFamily="18" charset="0"/>
              </a:endParaRPr>
            </a:p>
          </p:txBody>
        </p:sp>
        <p:sp>
          <p:nvSpPr>
            <p:cNvPr id="49156"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z="2400">
                <a:latin typeface="Times New Roman" pitchFamily="18" charset="0"/>
              </a:endParaRPr>
            </a:p>
          </p:txBody>
        </p:sp>
        <p:grpSp>
          <p:nvGrpSpPr>
            <p:cNvPr id="49157" name="Group 5"/>
            <p:cNvGrpSpPr>
              <a:grpSpLocks/>
            </p:cNvGrpSpPr>
            <p:nvPr/>
          </p:nvGrpSpPr>
          <p:grpSpPr bwMode="auto">
            <a:xfrm>
              <a:off x="0" y="672"/>
              <a:ext cx="1806" cy="1989"/>
              <a:chOff x="0" y="672"/>
              <a:chExt cx="1806" cy="1989"/>
            </a:xfrm>
          </p:grpSpPr>
          <p:sp>
            <p:nvSpPr>
              <p:cNvPr id="49158"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z="2400">
                  <a:latin typeface="Times New Roman" pitchFamily="18" charset="0"/>
                </a:endParaRPr>
              </a:p>
            </p:txBody>
          </p:sp>
          <p:sp>
            <p:nvSpPr>
              <p:cNvPr id="49159"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z="2400">
                  <a:latin typeface="Times New Roman" pitchFamily="18" charset="0"/>
                </a:endParaRPr>
              </a:p>
            </p:txBody>
          </p:sp>
          <p:sp>
            <p:nvSpPr>
              <p:cNvPr id="49160"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z="2400">
                  <a:latin typeface="Times New Roman" pitchFamily="18" charset="0"/>
                </a:endParaRPr>
              </a:p>
            </p:txBody>
          </p:sp>
          <p:sp>
            <p:nvSpPr>
              <p:cNvPr id="49161"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z="2400">
                  <a:latin typeface="Times New Roman" pitchFamily="18" charset="0"/>
                </a:endParaRPr>
              </a:p>
            </p:txBody>
          </p:sp>
          <p:sp>
            <p:nvSpPr>
              <p:cNvPr id="49162"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z="2400">
                  <a:latin typeface="Times New Roman" pitchFamily="18" charset="0"/>
                </a:endParaRPr>
              </a:p>
            </p:txBody>
          </p:sp>
          <p:sp>
            <p:nvSpPr>
              <p:cNvPr id="49163"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z="2400">
                  <a:latin typeface="Times New Roman" pitchFamily="18" charset="0"/>
                </a:endParaRPr>
              </a:p>
            </p:txBody>
          </p:sp>
          <p:sp>
            <p:nvSpPr>
              <p:cNvPr id="49164"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z="2400">
                  <a:latin typeface="Times New Roman" pitchFamily="18" charset="0"/>
                </a:endParaRPr>
              </a:p>
            </p:txBody>
          </p:sp>
          <p:sp>
            <p:nvSpPr>
              <p:cNvPr id="49165"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z="2400">
                  <a:latin typeface="Times New Roman" pitchFamily="18" charset="0"/>
                </a:endParaRPr>
              </a:p>
            </p:txBody>
          </p:sp>
          <p:sp>
            <p:nvSpPr>
              <p:cNvPr id="49166"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z="2400">
                  <a:latin typeface="Times New Roman" pitchFamily="18" charset="0"/>
                </a:endParaRPr>
              </a:p>
            </p:txBody>
          </p:sp>
          <p:sp>
            <p:nvSpPr>
              <p:cNvPr id="49167"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z="2400">
                  <a:latin typeface="Times New Roman" pitchFamily="18" charset="0"/>
                </a:endParaRPr>
              </a:p>
            </p:txBody>
          </p:sp>
        </p:grpSp>
      </p:grpSp>
      <p:sp>
        <p:nvSpPr>
          <p:cNvPr id="49168" name="Rectangle 16"/>
          <p:cNvSpPr>
            <a:spLocks noGrp="1" noChangeArrowheads="1"/>
          </p:cNvSpPr>
          <p:nvPr>
            <p:ph type="dt" sz="half" idx="2"/>
          </p:nvPr>
        </p:nvSpPr>
        <p:spPr>
          <a:xfrm>
            <a:off x="457200" y="6248400"/>
            <a:ext cx="2133600" cy="457200"/>
          </a:xfrm>
        </p:spPr>
        <p:txBody>
          <a:bodyPr/>
          <a:lstStyle>
            <a:lvl1pPr>
              <a:defRPr/>
            </a:lvl1pPr>
          </a:lstStyle>
          <a:p>
            <a:endParaRPr lang="fr-FR" dirty="0"/>
          </a:p>
        </p:txBody>
      </p:sp>
      <p:sp>
        <p:nvSpPr>
          <p:cNvPr id="49169" name="Rectangle 17"/>
          <p:cNvSpPr>
            <a:spLocks noGrp="1" noChangeArrowheads="1"/>
          </p:cNvSpPr>
          <p:nvPr>
            <p:ph type="ftr" sz="quarter" idx="3"/>
          </p:nvPr>
        </p:nvSpPr>
        <p:spPr/>
        <p:txBody>
          <a:bodyPr/>
          <a:lstStyle>
            <a:lvl1pPr>
              <a:defRPr/>
            </a:lvl1pPr>
          </a:lstStyle>
          <a:p>
            <a:endParaRPr lang="fr-FR"/>
          </a:p>
        </p:txBody>
      </p:sp>
      <p:sp>
        <p:nvSpPr>
          <p:cNvPr id="49170" name="Rectangle 18"/>
          <p:cNvSpPr>
            <a:spLocks noGrp="1" noChangeArrowheads="1"/>
          </p:cNvSpPr>
          <p:nvPr>
            <p:ph type="sldNum" sz="quarter" idx="4"/>
          </p:nvPr>
        </p:nvSpPr>
        <p:spPr/>
        <p:txBody>
          <a:bodyPr/>
          <a:lstStyle>
            <a:lvl1pPr>
              <a:defRPr/>
            </a:lvl1pPr>
          </a:lstStyle>
          <a:p>
            <a:r>
              <a:rPr lang="fr-FR" dirty="0" smtClean="0"/>
              <a:t>1</a:t>
            </a:r>
            <a:endParaRPr lang="fr-FR" dirty="0"/>
          </a:p>
        </p:txBody>
      </p:sp>
      <p:sp>
        <p:nvSpPr>
          <p:cNvPr id="49171"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fr-FR" noProof="0" smtClean="0"/>
              <a:t>Modifiez le style du titre</a:t>
            </a:r>
          </a:p>
        </p:txBody>
      </p:sp>
      <p:sp>
        <p:nvSpPr>
          <p:cNvPr id="49172"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pPr lvl="0"/>
            <a:r>
              <a:rPr lang="fr-FR" noProof="0" smtClean="0"/>
              <a:t>Modifiez le style des sous-titres du masque</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Footer Placeholder 3"/>
          <p:cNvSpPr>
            <a:spLocks noGrp="1"/>
          </p:cNvSpPr>
          <p:nvPr>
            <p:ph type="ftr" sz="quarter" idx="10"/>
          </p:nvPr>
        </p:nvSpPr>
        <p:spPr/>
        <p:txBody>
          <a:bodyPr/>
          <a:lstStyle>
            <a:lvl1pPr>
              <a:defRPr/>
            </a:lvl1pPr>
          </a:lstStyle>
          <a:p>
            <a:endParaRPr lang="fr-FR"/>
          </a:p>
        </p:txBody>
      </p:sp>
      <p:sp>
        <p:nvSpPr>
          <p:cNvPr id="5" name="Slide Number Placeholder 4"/>
          <p:cNvSpPr>
            <a:spLocks noGrp="1"/>
          </p:cNvSpPr>
          <p:nvPr>
            <p:ph type="sldNum" sz="quarter" idx="11"/>
          </p:nvPr>
        </p:nvSpPr>
        <p:spPr/>
        <p:txBody>
          <a:bodyPr/>
          <a:lstStyle>
            <a:lvl1pPr>
              <a:defRPr/>
            </a:lvl1pPr>
          </a:lstStyle>
          <a:p>
            <a:fld id="{E9A717A0-112A-4458-86ED-B9D4BCA818D3}" type="slidenum">
              <a:rPr lang="fr-FR"/>
              <a:pPr/>
              <a:t>‹N°›</a:t>
            </a:fld>
            <a:endParaRPr lang="fr-FR"/>
          </a:p>
        </p:txBody>
      </p:sp>
      <p:sp>
        <p:nvSpPr>
          <p:cNvPr id="6" name="Date Placeholder 5"/>
          <p:cNvSpPr>
            <a:spLocks noGrp="1"/>
          </p:cNvSpPr>
          <p:nvPr>
            <p:ph type="dt" sz="half" idx="12"/>
          </p:nvPr>
        </p:nvSpPr>
        <p:spPr/>
        <p:txBody>
          <a:bodyPr/>
          <a:lstStyle>
            <a:lvl1pPr>
              <a:defRPr/>
            </a:lvl1pPr>
          </a:lstStyle>
          <a:p>
            <a:endParaRPr lang="fr-FR"/>
          </a:p>
        </p:txBody>
      </p:sp>
    </p:spTree>
    <p:extLst>
      <p:ext uri="{BB962C8B-B14F-4D97-AF65-F5344CB8AC3E}">
        <p14:creationId xmlns:p14="http://schemas.microsoft.com/office/powerpoint/2010/main" val="3094993214"/>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fr-FR" smtClean="0"/>
              <a:t>Modifiez le style du titre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Footer Placeholder 3"/>
          <p:cNvSpPr>
            <a:spLocks noGrp="1"/>
          </p:cNvSpPr>
          <p:nvPr>
            <p:ph type="ftr" sz="quarter" idx="10"/>
          </p:nvPr>
        </p:nvSpPr>
        <p:spPr/>
        <p:txBody>
          <a:bodyPr/>
          <a:lstStyle>
            <a:lvl1pPr>
              <a:defRPr/>
            </a:lvl1pPr>
          </a:lstStyle>
          <a:p>
            <a:endParaRPr lang="fr-FR"/>
          </a:p>
        </p:txBody>
      </p:sp>
      <p:sp>
        <p:nvSpPr>
          <p:cNvPr id="5" name="Slide Number Placeholder 4"/>
          <p:cNvSpPr>
            <a:spLocks noGrp="1"/>
          </p:cNvSpPr>
          <p:nvPr>
            <p:ph type="sldNum" sz="quarter" idx="11"/>
          </p:nvPr>
        </p:nvSpPr>
        <p:spPr/>
        <p:txBody>
          <a:bodyPr/>
          <a:lstStyle>
            <a:lvl1pPr>
              <a:defRPr/>
            </a:lvl1pPr>
          </a:lstStyle>
          <a:p>
            <a:fld id="{28943CDD-A6B4-4B09-8FB2-BB3C5931F430}" type="slidenum">
              <a:rPr lang="fr-FR"/>
              <a:pPr/>
              <a:t>‹N°›</a:t>
            </a:fld>
            <a:endParaRPr lang="fr-FR"/>
          </a:p>
        </p:txBody>
      </p:sp>
      <p:sp>
        <p:nvSpPr>
          <p:cNvPr id="6" name="Date Placeholder 5"/>
          <p:cNvSpPr>
            <a:spLocks noGrp="1"/>
          </p:cNvSpPr>
          <p:nvPr>
            <p:ph type="dt" sz="half" idx="12"/>
          </p:nvPr>
        </p:nvSpPr>
        <p:spPr/>
        <p:txBody>
          <a:bodyPr/>
          <a:lstStyle>
            <a:lvl1pPr>
              <a:defRPr/>
            </a:lvl1pPr>
          </a:lstStyle>
          <a:p>
            <a:endParaRPr lang="fr-FR"/>
          </a:p>
        </p:txBody>
      </p:sp>
    </p:spTree>
    <p:extLst>
      <p:ext uri="{BB962C8B-B14F-4D97-AF65-F5344CB8AC3E}">
        <p14:creationId xmlns:p14="http://schemas.microsoft.com/office/powerpoint/2010/main" val="3021609126"/>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fr-FR" smtClean="0"/>
              <a:t>Modifiez le style du titre</a:t>
            </a:r>
            <a:endParaRPr lang="en-US"/>
          </a:p>
        </p:txBody>
      </p:sp>
      <p:sp>
        <p:nvSpPr>
          <p:cNvPr id="3" name="Text Placeholder 2"/>
          <p:cNvSpPr>
            <a:spLocks noGrp="1"/>
          </p:cNvSpPr>
          <p:nvPr>
            <p:ph type="body" sz="half" idx="1"/>
          </p:nvPr>
        </p:nvSpPr>
        <p:spPr>
          <a:xfrm>
            <a:off x="457200" y="1981200"/>
            <a:ext cx="4038600" cy="38862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Content Placeholder 3"/>
          <p:cNvSpPr>
            <a:spLocks noGrp="1"/>
          </p:cNvSpPr>
          <p:nvPr>
            <p:ph sz="half" idx="2"/>
          </p:nvPr>
        </p:nvSpPr>
        <p:spPr>
          <a:xfrm>
            <a:off x="4648200" y="1981200"/>
            <a:ext cx="4038600" cy="38862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Footer Placeholder 4"/>
          <p:cNvSpPr>
            <a:spLocks noGrp="1"/>
          </p:cNvSpPr>
          <p:nvPr>
            <p:ph type="ftr" sz="quarter" idx="10"/>
          </p:nvPr>
        </p:nvSpPr>
        <p:spPr>
          <a:xfrm>
            <a:off x="3124200" y="6248400"/>
            <a:ext cx="2895600" cy="457200"/>
          </a:xfrm>
        </p:spPr>
        <p:txBody>
          <a:bodyPr/>
          <a:lstStyle>
            <a:lvl1pPr>
              <a:defRPr/>
            </a:lvl1pPr>
          </a:lstStyle>
          <a:p>
            <a:endParaRPr lang="fr-FR"/>
          </a:p>
        </p:txBody>
      </p:sp>
      <p:sp>
        <p:nvSpPr>
          <p:cNvPr id="6" name="Slide Number Placeholder 5"/>
          <p:cNvSpPr>
            <a:spLocks noGrp="1"/>
          </p:cNvSpPr>
          <p:nvPr>
            <p:ph type="sldNum" sz="quarter" idx="11"/>
          </p:nvPr>
        </p:nvSpPr>
        <p:spPr>
          <a:xfrm>
            <a:off x="6553200" y="6248400"/>
            <a:ext cx="2133600" cy="457200"/>
          </a:xfrm>
        </p:spPr>
        <p:txBody>
          <a:bodyPr/>
          <a:lstStyle>
            <a:lvl1pPr>
              <a:defRPr/>
            </a:lvl1pPr>
          </a:lstStyle>
          <a:p>
            <a:fld id="{0254110E-BAF7-436C-BC95-6219A52A0F6C}" type="slidenum">
              <a:rPr lang="fr-FR"/>
              <a:pPr/>
              <a:t>‹N°›</a:t>
            </a:fld>
            <a:endParaRPr lang="fr-FR"/>
          </a:p>
        </p:txBody>
      </p:sp>
      <p:sp>
        <p:nvSpPr>
          <p:cNvPr id="7" name="Date Placeholder 6"/>
          <p:cNvSpPr>
            <a:spLocks noGrp="1"/>
          </p:cNvSpPr>
          <p:nvPr>
            <p:ph type="dt" sz="half" idx="12"/>
          </p:nvPr>
        </p:nvSpPr>
        <p:spPr>
          <a:xfrm>
            <a:off x="457200" y="6245225"/>
            <a:ext cx="2133600" cy="476250"/>
          </a:xfrm>
        </p:spPr>
        <p:txBody>
          <a:bodyPr/>
          <a:lstStyle>
            <a:lvl1pPr>
              <a:defRPr/>
            </a:lvl1pPr>
          </a:lstStyle>
          <a:p>
            <a:endParaRPr lang="fr-FR"/>
          </a:p>
        </p:txBody>
      </p:sp>
    </p:spTree>
    <p:extLst>
      <p:ext uri="{BB962C8B-B14F-4D97-AF65-F5344CB8AC3E}">
        <p14:creationId xmlns:p14="http://schemas.microsoft.com/office/powerpoint/2010/main" val="1596302117"/>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re. Texte et image de la bibliothèqu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fr-FR" smtClean="0"/>
              <a:t>Modifiez le style du titre</a:t>
            </a:r>
            <a:endParaRPr lang="en-US"/>
          </a:p>
        </p:txBody>
      </p:sp>
      <p:sp>
        <p:nvSpPr>
          <p:cNvPr id="3" name="Text Placeholder 2"/>
          <p:cNvSpPr>
            <a:spLocks noGrp="1"/>
          </p:cNvSpPr>
          <p:nvPr>
            <p:ph type="body" sz="half" idx="1"/>
          </p:nvPr>
        </p:nvSpPr>
        <p:spPr>
          <a:xfrm>
            <a:off x="457200" y="1981200"/>
            <a:ext cx="4038600" cy="38862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ClipArt Placeholder 3"/>
          <p:cNvSpPr>
            <a:spLocks noGrp="1"/>
          </p:cNvSpPr>
          <p:nvPr>
            <p:ph type="clipArt" sz="half" idx="2"/>
          </p:nvPr>
        </p:nvSpPr>
        <p:spPr>
          <a:xfrm>
            <a:off x="4648200" y="1981200"/>
            <a:ext cx="4038600" cy="3886200"/>
          </a:xfrm>
        </p:spPr>
        <p:txBody>
          <a:bodyPr/>
          <a:lstStyle/>
          <a:p>
            <a:r>
              <a:rPr lang="fr-FR" smtClean="0"/>
              <a:t>Cliquez sur l'icône pour ajouter une image en ligne</a:t>
            </a:r>
            <a:endParaRPr lang="en-US"/>
          </a:p>
        </p:txBody>
      </p:sp>
      <p:sp>
        <p:nvSpPr>
          <p:cNvPr id="5" name="Footer Placeholder 4"/>
          <p:cNvSpPr>
            <a:spLocks noGrp="1"/>
          </p:cNvSpPr>
          <p:nvPr>
            <p:ph type="ftr" sz="quarter" idx="10"/>
          </p:nvPr>
        </p:nvSpPr>
        <p:spPr>
          <a:xfrm>
            <a:off x="3124200" y="6248400"/>
            <a:ext cx="2895600" cy="457200"/>
          </a:xfrm>
        </p:spPr>
        <p:txBody>
          <a:bodyPr/>
          <a:lstStyle>
            <a:lvl1pPr>
              <a:defRPr/>
            </a:lvl1pPr>
          </a:lstStyle>
          <a:p>
            <a:endParaRPr lang="fr-FR"/>
          </a:p>
        </p:txBody>
      </p:sp>
      <p:sp>
        <p:nvSpPr>
          <p:cNvPr id="6" name="Slide Number Placeholder 5"/>
          <p:cNvSpPr>
            <a:spLocks noGrp="1"/>
          </p:cNvSpPr>
          <p:nvPr>
            <p:ph type="sldNum" sz="quarter" idx="11"/>
          </p:nvPr>
        </p:nvSpPr>
        <p:spPr>
          <a:xfrm>
            <a:off x="6553200" y="6248400"/>
            <a:ext cx="2133600" cy="457200"/>
          </a:xfrm>
        </p:spPr>
        <p:txBody>
          <a:bodyPr/>
          <a:lstStyle>
            <a:lvl1pPr>
              <a:defRPr/>
            </a:lvl1pPr>
          </a:lstStyle>
          <a:p>
            <a:fld id="{E43BBB0C-3B56-4A9C-9EBA-229C62CE1EF1}" type="slidenum">
              <a:rPr lang="fr-FR"/>
              <a:pPr/>
              <a:t>‹N°›</a:t>
            </a:fld>
            <a:endParaRPr lang="fr-FR"/>
          </a:p>
        </p:txBody>
      </p:sp>
      <p:sp>
        <p:nvSpPr>
          <p:cNvPr id="7" name="Date Placeholder 6"/>
          <p:cNvSpPr>
            <a:spLocks noGrp="1"/>
          </p:cNvSpPr>
          <p:nvPr>
            <p:ph type="dt" sz="half" idx="12"/>
          </p:nvPr>
        </p:nvSpPr>
        <p:spPr>
          <a:xfrm>
            <a:off x="457200" y="6245225"/>
            <a:ext cx="2133600" cy="476250"/>
          </a:xfrm>
        </p:spPr>
        <p:txBody>
          <a:bodyPr/>
          <a:lstStyle>
            <a:lvl1pPr>
              <a:defRPr/>
            </a:lvl1pPr>
          </a:lstStyle>
          <a:p>
            <a:endParaRPr lang="fr-FR"/>
          </a:p>
        </p:txBody>
      </p:sp>
    </p:spTree>
    <p:extLst>
      <p:ext uri="{BB962C8B-B14F-4D97-AF65-F5344CB8AC3E}">
        <p14:creationId xmlns:p14="http://schemas.microsoft.com/office/powerpoint/2010/main" val="1766964345"/>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clipArtAndTx" preserve="1">
  <p:cSld name="Titre. Image de la bibliothèque et text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fr-FR" smtClean="0"/>
              <a:t>Modifiez le style du titre</a:t>
            </a:r>
            <a:endParaRPr lang="en-US"/>
          </a:p>
        </p:txBody>
      </p:sp>
      <p:sp>
        <p:nvSpPr>
          <p:cNvPr id="3" name="ClipArt Placeholder 2"/>
          <p:cNvSpPr>
            <a:spLocks noGrp="1"/>
          </p:cNvSpPr>
          <p:nvPr>
            <p:ph type="clipArt" sz="half" idx="1"/>
          </p:nvPr>
        </p:nvSpPr>
        <p:spPr>
          <a:xfrm>
            <a:off x="457200" y="1981200"/>
            <a:ext cx="4038600" cy="3886200"/>
          </a:xfrm>
        </p:spPr>
        <p:txBody>
          <a:bodyPr/>
          <a:lstStyle/>
          <a:p>
            <a:r>
              <a:rPr lang="fr-FR" smtClean="0"/>
              <a:t>Cliquez sur l'icône pour ajouter une image en ligne</a:t>
            </a:r>
            <a:endParaRPr lang="en-US"/>
          </a:p>
        </p:txBody>
      </p:sp>
      <p:sp>
        <p:nvSpPr>
          <p:cNvPr id="4" name="Text Placeholder 3"/>
          <p:cNvSpPr>
            <a:spLocks noGrp="1"/>
          </p:cNvSpPr>
          <p:nvPr>
            <p:ph type="body" sz="half" idx="2"/>
          </p:nvPr>
        </p:nvSpPr>
        <p:spPr>
          <a:xfrm>
            <a:off x="4648200" y="1981200"/>
            <a:ext cx="4038600" cy="38862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Footer Placeholder 4"/>
          <p:cNvSpPr>
            <a:spLocks noGrp="1"/>
          </p:cNvSpPr>
          <p:nvPr>
            <p:ph type="ftr" sz="quarter" idx="10"/>
          </p:nvPr>
        </p:nvSpPr>
        <p:spPr>
          <a:xfrm>
            <a:off x="3124200" y="6248400"/>
            <a:ext cx="2895600" cy="457200"/>
          </a:xfrm>
        </p:spPr>
        <p:txBody>
          <a:bodyPr/>
          <a:lstStyle>
            <a:lvl1pPr>
              <a:defRPr/>
            </a:lvl1pPr>
          </a:lstStyle>
          <a:p>
            <a:endParaRPr lang="fr-FR"/>
          </a:p>
        </p:txBody>
      </p:sp>
      <p:sp>
        <p:nvSpPr>
          <p:cNvPr id="6" name="Slide Number Placeholder 5"/>
          <p:cNvSpPr>
            <a:spLocks noGrp="1"/>
          </p:cNvSpPr>
          <p:nvPr>
            <p:ph type="sldNum" sz="quarter" idx="11"/>
          </p:nvPr>
        </p:nvSpPr>
        <p:spPr>
          <a:xfrm>
            <a:off x="6553200" y="6248400"/>
            <a:ext cx="2133600" cy="457200"/>
          </a:xfrm>
        </p:spPr>
        <p:txBody>
          <a:bodyPr/>
          <a:lstStyle>
            <a:lvl1pPr>
              <a:defRPr/>
            </a:lvl1pPr>
          </a:lstStyle>
          <a:p>
            <a:fld id="{7D5AC735-5290-4BE8-9C9D-B98D9394A373}" type="slidenum">
              <a:rPr lang="fr-FR"/>
              <a:pPr/>
              <a:t>‹N°›</a:t>
            </a:fld>
            <a:endParaRPr lang="fr-FR"/>
          </a:p>
        </p:txBody>
      </p:sp>
      <p:sp>
        <p:nvSpPr>
          <p:cNvPr id="7" name="Date Placeholder 6"/>
          <p:cNvSpPr>
            <a:spLocks noGrp="1"/>
          </p:cNvSpPr>
          <p:nvPr>
            <p:ph type="dt" sz="half" idx="12"/>
          </p:nvPr>
        </p:nvSpPr>
        <p:spPr>
          <a:xfrm>
            <a:off x="457200" y="6245225"/>
            <a:ext cx="2133600" cy="476250"/>
          </a:xfrm>
        </p:spPr>
        <p:txBody>
          <a:bodyPr/>
          <a:lstStyle>
            <a:lvl1pPr>
              <a:defRPr/>
            </a:lvl1pPr>
          </a:lstStyle>
          <a:p>
            <a:endParaRPr lang="fr-FR"/>
          </a:p>
        </p:txBody>
      </p:sp>
    </p:spTree>
    <p:extLst>
      <p:ext uri="{BB962C8B-B14F-4D97-AF65-F5344CB8AC3E}">
        <p14:creationId xmlns:p14="http://schemas.microsoft.com/office/powerpoint/2010/main" val="410193100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Rectangle 15"/>
          <p:cNvSpPr>
            <a:spLocks noGrp="1" noChangeArrowheads="1"/>
          </p:cNvSpPr>
          <p:nvPr>
            <p:ph type="ftr" sz="quarter" idx="4294967295"/>
          </p:nvPr>
        </p:nvSpPr>
        <p:spPr>
          <a:xfrm>
            <a:off x="107504" y="6297086"/>
            <a:ext cx="28956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dirty="0" smtClean="0"/>
              <a:t>Hiver-Printemps 2015</a:t>
            </a:r>
          </a:p>
        </p:txBody>
      </p:sp>
      <p:sp>
        <p:nvSpPr>
          <p:cNvPr id="8" name="Rectangle 16"/>
          <p:cNvSpPr>
            <a:spLocks noGrp="1" noChangeArrowheads="1"/>
          </p:cNvSpPr>
          <p:nvPr>
            <p:ph type="sldNum" sz="quarter" idx="4294967295"/>
          </p:nvPr>
        </p:nvSpPr>
        <p:spPr>
          <a:xfrm>
            <a:off x="6948264" y="630932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dirty="0"/>
              <a:t>Page </a:t>
            </a:r>
            <a:fld id="{97B5623A-F374-474F-B53D-C2D626558A64}" type="slidenum">
              <a:rPr lang="fr-FR" altLang="fr-FR" sz="1400"/>
              <a:pPr eaLnBrk="1" hangingPunct="1">
                <a:spcBef>
                  <a:spcPct val="0"/>
                </a:spcBef>
                <a:buClrTx/>
                <a:buSzTx/>
                <a:buFontTx/>
                <a:buNone/>
              </a:pPr>
              <a:t>1</a:t>
            </a:fld>
            <a:endParaRPr lang="fr-FR" altLang="fr-FR" sz="1400" dirty="0"/>
          </a:p>
        </p:txBody>
      </p:sp>
      <p:sp>
        <p:nvSpPr>
          <p:cNvPr id="9" name="Espace réservé de la date 3"/>
          <p:cNvSpPr>
            <a:spLocks noGrp="1"/>
          </p:cNvSpPr>
          <p:nvPr>
            <p:ph type="dt" sz="quarter" idx="4294967295"/>
          </p:nvPr>
        </p:nvSpPr>
        <p:spPr>
          <a:xfrm>
            <a:off x="3124200" y="6284168"/>
            <a:ext cx="28956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400" dirty="0" err="1" smtClean="0"/>
              <a:t>SophroKhepri</a:t>
            </a:r>
            <a:endParaRPr lang="fr-FR" altLang="fr-FR" sz="1400" dirty="0" smtClean="0"/>
          </a:p>
        </p:txBody>
      </p:sp>
    </p:spTree>
    <p:extLst>
      <p:ext uri="{BB962C8B-B14F-4D97-AF65-F5344CB8AC3E}">
        <p14:creationId xmlns:p14="http://schemas.microsoft.com/office/powerpoint/2010/main" val="4232108076"/>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Footer Placeholder 3"/>
          <p:cNvSpPr>
            <a:spLocks noGrp="1"/>
          </p:cNvSpPr>
          <p:nvPr>
            <p:ph type="ftr" sz="quarter" idx="10"/>
          </p:nvPr>
        </p:nvSpPr>
        <p:spPr/>
        <p:txBody>
          <a:bodyPr/>
          <a:lstStyle>
            <a:lvl1pPr>
              <a:defRPr/>
            </a:lvl1pPr>
          </a:lstStyle>
          <a:p>
            <a:endParaRPr lang="fr-FR"/>
          </a:p>
        </p:txBody>
      </p:sp>
      <p:sp>
        <p:nvSpPr>
          <p:cNvPr id="5" name="Slide Number Placeholder 4"/>
          <p:cNvSpPr>
            <a:spLocks noGrp="1"/>
          </p:cNvSpPr>
          <p:nvPr>
            <p:ph type="sldNum" sz="quarter" idx="11"/>
          </p:nvPr>
        </p:nvSpPr>
        <p:spPr/>
        <p:txBody>
          <a:bodyPr/>
          <a:lstStyle>
            <a:lvl1pPr>
              <a:defRPr/>
            </a:lvl1pPr>
          </a:lstStyle>
          <a:p>
            <a:fld id="{18283A2C-37A5-451E-8950-711EECEEA818}" type="slidenum">
              <a:rPr lang="fr-FR"/>
              <a:pPr/>
              <a:t>‹N°›</a:t>
            </a:fld>
            <a:endParaRPr lang="fr-FR"/>
          </a:p>
        </p:txBody>
      </p:sp>
      <p:sp>
        <p:nvSpPr>
          <p:cNvPr id="6" name="Date Placeholder 5"/>
          <p:cNvSpPr>
            <a:spLocks noGrp="1"/>
          </p:cNvSpPr>
          <p:nvPr>
            <p:ph type="dt" sz="half" idx="12"/>
          </p:nvPr>
        </p:nvSpPr>
        <p:spPr/>
        <p:txBody>
          <a:bodyPr/>
          <a:lstStyle>
            <a:lvl1pPr>
              <a:defRPr/>
            </a:lvl1pPr>
          </a:lstStyle>
          <a:p>
            <a:endParaRPr lang="fr-FR"/>
          </a:p>
        </p:txBody>
      </p:sp>
    </p:spTree>
    <p:extLst>
      <p:ext uri="{BB962C8B-B14F-4D97-AF65-F5344CB8AC3E}">
        <p14:creationId xmlns:p14="http://schemas.microsoft.com/office/powerpoint/2010/main" val="714802521"/>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Footer Placeholder 4"/>
          <p:cNvSpPr>
            <a:spLocks noGrp="1"/>
          </p:cNvSpPr>
          <p:nvPr>
            <p:ph type="ftr" sz="quarter" idx="10"/>
          </p:nvPr>
        </p:nvSpPr>
        <p:spPr/>
        <p:txBody>
          <a:bodyPr/>
          <a:lstStyle>
            <a:lvl1pPr>
              <a:defRPr/>
            </a:lvl1pPr>
          </a:lstStyle>
          <a:p>
            <a:endParaRPr lang="fr-FR"/>
          </a:p>
        </p:txBody>
      </p:sp>
      <p:sp>
        <p:nvSpPr>
          <p:cNvPr id="6" name="Slide Number Placeholder 5"/>
          <p:cNvSpPr>
            <a:spLocks noGrp="1"/>
          </p:cNvSpPr>
          <p:nvPr>
            <p:ph type="sldNum" sz="quarter" idx="11"/>
          </p:nvPr>
        </p:nvSpPr>
        <p:spPr/>
        <p:txBody>
          <a:bodyPr/>
          <a:lstStyle>
            <a:lvl1pPr>
              <a:defRPr/>
            </a:lvl1pPr>
          </a:lstStyle>
          <a:p>
            <a:fld id="{E4007B3D-4D6D-4094-B825-8CFC6C8DC810}" type="slidenum">
              <a:rPr lang="fr-FR"/>
              <a:pPr/>
              <a:t>‹N°›</a:t>
            </a:fld>
            <a:endParaRPr lang="fr-FR"/>
          </a:p>
        </p:txBody>
      </p:sp>
      <p:sp>
        <p:nvSpPr>
          <p:cNvPr id="7" name="Date Placeholder 6"/>
          <p:cNvSpPr>
            <a:spLocks noGrp="1"/>
          </p:cNvSpPr>
          <p:nvPr>
            <p:ph type="dt" sz="half" idx="12"/>
          </p:nvPr>
        </p:nvSpPr>
        <p:spPr/>
        <p:txBody>
          <a:bodyPr/>
          <a:lstStyle>
            <a:lvl1pPr>
              <a:defRPr/>
            </a:lvl1pPr>
          </a:lstStyle>
          <a:p>
            <a:endParaRPr lang="fr-FR"/>
          </a:p>
        </p:txBody>
      </p:sp>
    </p:spTree>
    <p:extLst>
      <p:ext uri="{BB962C8B-B14F-4D97-AF65-F5344CB8AC3E}">
        <p14:creationId xmlns:p14="http://schemas.microsoft.com/office/powerpoint/2010/main" val="2948198894"/>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Footer Placeholder 6"/>
          <p:cNvSpPr>
            <a:spLocks noGrp="1"/>
          </p:cNvSpPr>
          <p:nvPr>
            <p:ph type="ftr" sz="quarter" idx="10"/>
          </p:nvPr>
        </p:nvSpPr>
        <p:spPr/>
        <p:txBody>
          <a:bodyPr/>
          <a:lstStyle>
            <a:lvl1pPr>
              <a:defRPr/>
            </a:lvl1pPr>
          </a:lstStyle>
          <a:p>
            <a:endParaRPr lang="fr-FR"/>
          </a:p>
        </p:txBody>
      </p:sp>
      <p:sp>
        <p:nvSpPr>
          <p:cNvPr id="8" name="Slide Number Placeholder 7"/>
          <p:cNvSpPr>
            <a:spLocks noGrp="1"/>
          </p:cNvSpPr>
          <p:nvPr>
            <p:ph type="sldNum" sz="quarter" idx="11"/>
          </p:nvPr>
        </p:nvSpPr>
        <p:spPr/>
        <p:txBody>
          <a:bodyPr/>
          <a:lstStyle>
            <a:lvl1pPr>
              <a:defRPr/>
            </a:lvl1pPr>
          </a:lstStyle>
          <a:p>
            <a:fld id="{02BC21DC-7467-406C-BC42-FA391E23FFFD}" type="slidenum">
              <a:rPr lang="fr-FR"/>
              <a:pPr/>
              <a:t>‹N°›</a:t>
            </a:fld>
            <a:endParaRPr lang="fr-FR"/>
          </a:p>
        </p:txBody>
      </p:sp>
      <p:sp>
        <p:nvSpPr>
          <p:cNvPr id="9" name="Date Placeholder 8"/>
          <p:cNvSpPr>
            <a:spLocks noGrp="1"/>
          </p:cNvSpPr>
          <p:nvPr>
            <p:ph type="dt" sz="half" idx="12"/>
          </p:nvPr>
        </p:nvSpPr>
        <p:spPr/>
        <p:txBody>
          <a:bodyPr/>
          <a:lstStyle>
            <a:lvl1pPr>
              <a:defRPr/>
            </a:lvl1pPr>
          </a:lstStyle>
          <a:p>
            <a:endParaRPr lang="fr-FR"/>
          </a:p>
        </p:txBody>
      </p:sp>
    </p:spTree>
    <p:extLst>
      <p:ext uri="{BB962C8B-B14F-4D97-AF65-F5344CB8AC3E}">
        <p14:creationId xmlns:p14="http://schemas.microsoft.com/office/powerpoint/2010/main" val="1871009634"/>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Footer Placeholder 2"/>
          <p:cNvSpPr>
            <a:spLocks noGrp="1"/>
          </p:cNvSpPr>
          <p:nvPr>
            <p:ph type="ftr" sz="quarter" idx="10"/>
          </p:nvPr>
        </p:nvSpPr>
        <p:spPr/>
        <p:txBody>
          <a:bodyPr/>
          <a:lstStyle>
            <a:lvl1pPr>
              <a:defRPr/>
            </a:lvl1pPr>
          </a:lstStyle>
          <a:p>
            <a:endParaRPr lang="fr-FR"/>
          </a:p>
        </p:txBody>
      </p:sp>
      <p:sp>
        <p:nvSpPr>
          <p:cNvPr id="4" name="Slide Number Placeholder 3"/>
          <p:cNvSpPr>
            <a:spLocks noGrp="1"/>
          </p:cNvSpPr>
          <p:nvPr>
            <p:ph type="sldNum" sz="quarter" idx="11"/>
          </p:nvPr>
        </p:nvSpPr>
        <p:spPr/>
        <p:txBody>
          <a:bodyPr/>
          <a:lstStyle>
            <a:lvl1pPr>
              <a:defRPr/>
            </a:lvl1pPr>
          </a:lstStyle>
          <a:p>
            <a:fld id="{51941695-DE6F-4CAF-AC10-4F92691B06A3}" type="slidenum">
              <a:rPr lang="fr-FR"/>
              <a:pPr/>
              <a:t>‹N°›</a:t>
            </a:fld>
            <a:endParaRPr lang="fr-FR"/>
          </a:p>
        </p:txBody>
      </p:sp>
      <p:sp>
        <p:nvSpPr>
          <p:cNvPr id="5" name="Date Placeholder 4"/>
          <p:cNvSpPr>
            <a:spLocks noGrp="1"/>
          </p:cNvSpPr>
          <p:nvPr>
            <p:ph type="dt" sz="half" idx="12"/>
          </p:nvPr>
        </p:nvSpPr>
        <p:spPr/>
        <p:txBody>
          <a:bodyPr/>
          <a:lstStyle>
            <a:lvl1pPr>
              <a:defRPr/>
            </a:lvl1pPr>
          </a:lstStyle>
          <a:p>
            <a:endParaRPr lang="fr-FR"/>
          </a:p>
        </p:txBody>
      </p:sp>
    </p:spTree>
    <p:extLst>
      <p:ext uri="{BB962C8B-B14F-4D97-AF65-F5344CB8AC3E}">
        <p14:creationId xmlns:p14="http://schemas.microsoft.com/office/powerpoint/2010/main" val="1655701574"/>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fr-FR"/>
          </a:p>
        </p:txBody>
      </p:sp>
      <p:sp>
        <p:nvSpPr>
          <p:cNvPr id="3" name="Slide Number Placeholder 2"/>
          <p:cNvSpPr>
            <a:spLocks noGrp="1"/>
          </p:cNvSpPr>
          <p:nvPr>
            <p:ph type="sldNum" sz="quarter" idx="11"/>
          </p:nvPr>
        </p:nvSpPr>
        <p:spPr/>
        <p:txBody>
          <a:bodyPr/>
          <a:lstStyle>
            <a:lvl1pPr>
              <a:defRPr/>
            </a:lvl1pPr>
          </a:lstStyle>
          <a:p>
            <a:fld id="{2049098E-FF83-42E3-A010-3CCAECF1E515}" type="slidenum">
              <a:rPr lang="fr-FR"/>
              <a:pPr/>
              <a:t>‹N°›</a:t>
            </a:fld>
            <a:endParaRPr lang="fr-FR"/>
          </a:p>
        </p:txBody>
      </p:sp>
      <p:sp>
        <p:nvSpPr>
          <p:cNvPr id="4" name="Date Placeholder 3"/>
          <p:cNvSpPr>
            <a:spLocks noGrp="1"/>
          </p:cNvSpPr>
          <p:nvPr>
            <p:ph type="dt" sz="half" idx="12"/>
          </p:nvPr>
        </p:nvSpPr>
        <p:spPr/>
        <p:txBody>
          <a:bodyPr/>
          <a:lstStyle>
            <a:lvl1pPr>
              <a:defRPr/>
            </a:lvl1pPr>
          </a:lstStyle>
          <a:p>
            <a:endParaRPr lang="fr-FR"/>
          </a:p>
        </p:txBody>
      </p:sp>
    </p:spTree>
    <p:extLst>
      <p:ext uri="{BB962C8B-B14F-4D97-AF65-F5344CB8AC3E}">
        <p14:creationId xmlns:p14="http://schemas.microsoft.com/office/powerpoint/2010/main" val="3908729993"/>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Footer Placeholder 4"/>
          <p:cNvSpPr>
            <a:spLocks noGrp="1"/>
          </p:cNvSpPr>
          <p:nvPr>
            <p:ph type="ftr" sz="quarter" idx="10"/>
          </p:nvPr>
        </p:nvSpPr>
        <p:spPr/>
        <p:txBody>
          <a:bodyPr/>
          <a:lstStyle>
            <a:lvl1pPr>
              <a:defRPr/>
            </a:lvl1pPr>
          </a:lstStyle>
          <a:p>
            <a:endParaRPr lang="fr-FR"/>
          </a:p>
        </p:txBody>
      </p:sp>
      <p:sp>
        <p:nvSpPr>
          <p:cNvPr id="6" name="Slide Number Placeholder 5"/>
          <p:cNvSpPr>
            <a:spLocks noGrp="1"/>
          </p:cNvSpPr>
          <p:nvPr>
            <p:ph type="sldNum" sz="quarter" idx="11"/>
          </p:nvPr>
        </p:nvSpPr>
        <p:spPr/>
        <p:txBody>
          <a:bodyPr/>
          <a:lstStyle>
            <a:lvl1pPr>
              <a:defRPr/>
            </a:lvl1pPr>
          </a:lstStyle>
          <a:p>
            <a:fld id="{AA23B8CC-5D49-47FB-8C13-212844C0C32E}" type="slidenum">
              <a:rPr lang="fr-FR"/>
              <a:pPr/>
              <a:t>‹N°›</a:t>
            </a:fld>
            <a:endParaRPr lang="fr-FR"/>
          </a:p>
        </p:txBody>
      </p:sp>
      <p:sp>
        <p:nvSpPr>
          <p:cNvPr id="7" name="Date Placeholder 6"/>
          <p:cNvSpPr>
            <a:spLocks noGrp="1"/>
          </p:cNvSpPr>
          <p:nvPr>
            <p:ph type="dt" sz="half" idx="12"/>
          </p:nvPr>
        </p:nvSpPr>
        <p:spPr/>
        <p:txBody>
          <a:bodyPr/>
          <a:lstStyle>
            <a:lvl1pPr>
              <a:defRPr/>
            </a:lvl1pPr>
          </a:lstStyle>
          <a:p>
            <a:endParaRPr lang="fr-FR"/>
          </a:p>
        </p:txBody>
      </p:sp>
    </p:spTree>
    <p:extLst>
      <p:ext uri="{BB962C8B-B14F-4D97-AF65-F5344CB8AC3E}">
        <p14:creationId xmlns:p14="http://schemas.microsoft.com/office/powerpoint/2010/main" val="3090341899"/>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Footer Placeholder 4"/>
          <p:cNvSpPr>
            <a:spLocks noGrp="1"/>
          </p:cNvSpPr>
          <p:nvPr>
            <p:ph type="ftr" sz="quarter" idx="10"/>
          </p:nvPr>
        </p:nvSpPr>
        <p:spPr/>
        <p:txBody>
          <a:bodyPr/>
          <a:lstStyle>
            <a:lvl1pPr>
              <a:defRPr/>
            </a:lvl1pPr>
          </a:lstStyle>
          <a:p>
            <a:endParaRPr lang="fr-FR"/>
          </a:p>
        </p:txBody>
      </p:sp>
      <p:sp>
        <p:nvSpPr>
          <p:cNvPr id="6" name="Slide Number Placeholder 5"/>
          <p:cNvSpPr>
            <a:spLocks noGrp="1"/>
          </p:cNvSpPr>
          <p:nvPr>
            <p:ph type="sldNum" sz="quarter" idx="11"/>
          </p:nvPr>
        </p:nvSpPr>
        <p:spPr/>
        <p:txBody>
          <a:bodyPr/>
          <a:lstStyle>
            <a:lvl1pPr>
              <a:defRPr/>
            </a:lvl1pPr>
          </a:lstStyle>
          <a:p>
            <a:fld id="{94FB8E3F-4455-4C76-8D9C-22C9F1C9C836}" type="slidenum">
              <a:rPr lang="fr-FR"/>
              <a:pPr/>
              <a:t>‹N°›</a:t>
            </a:fld>
            <a:endParaRPr lang="fr-FR"/>
          </a:p>
        </p:txBody>
      </p:sp>
      <p:sp>
        <p:nvSpPr>
          <p:cNvPr id="7" name="Date Placeholder 6"/>
          <p:cNvSpPr>
            <a:spLocks noGrp="1"/>
          </p:cNvSpPr>
          <p:nvPr>
            <p:ph type="dt" sz="half" idx="12"/>
          </p:nvPr>
        </p:nvSpPr>
        <p:spPr/>
        <p:txBody>
          <a:bodyPr/>
          <a:lstStyle>
            <a:lvl1pPr>
              <a:defRPr/>
            </a:lvl1pPr>
          </a:lstStyle>
          <a:p>
            <a:endParaRPr lang="fr-FR"/>
          </a:p>
        </p:txBody>
      </p:sp>
    </p:spTree>
    <p:extLst>
      <p:ext uri="{BB962C8B-B14F-4D97-AF65-F5344CB8AC3E}">
        <p14:creationId xmlns:p14="http://schemas.microsoft.com/office/powerpoint/2010/main" val="72702181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vl1pPr>
          </a:lstStyle>
          <a:p>
            <a:endParaRPr lang="fr-FR"/>
          </a:p>
        </p:txBody>
      </p:sp>
      <p:sp>
        <p:nvSpPr>
          <p:cNvPr id="48131" name="Rectangle 3"/>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47B8D0ED-3C37-455B-8603-FC29B23377D8}" type="slidenum">
              <a:rPr lang="fr-FR"/>
              <a:pPr/>
              <a:t>‹N°›</a:t>
            </a:fld>
            <a:endParaRPr lang="fr-FR"/>
          </a:p>
        </p:txBody>
      </p:sp>
      <p:grpSp>
        <p:nvGrpSpPr>
          <p:cNvPr id="48132" name="Group 4"/>
          <p:cNvGrpSpPr>
            <a:grpSpLocks/>
          </p:cNvGrpSpPr>
          <p:nvPr/>
        </p:nvGrpSpPr>
        <p:grpSpPr bwMode="auto">
          <a:xfrm>
            <a:off x="0" y="0"/>
            <a:ext cx="9144000" cy="546100"/>
            <a:chOff x="0" y="0"/>
            <a:chExt cx="5760" cy="344"/>
          </a:xfrm>
        </p:grpSpPr>
        <p:sp>
          <p:nvSpPr>
            <p:cNvPr id="48133"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fr-FR" sz="2400">
                <a:latin typeface="Times New Roman" pitchFamily="18" charset="0"/>
              </a:endParaRPr>
            </a:p>
          </p:txBody>
        </p:sp>
        <p:sp>
          <p:nvSpPr>
            <p:cNvPr id="48134"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z="2400">
                <a:latin typeface="Times New Roman" pitchFamily="18" charset="0"/>
              </a:endParaRPr>
            </a:p>
          </p:txBody>
        </p:sp>
        <p:sp>
          <p:nvSpPr>
            <p:cNvPr id="48135"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solidFill>
                  <a:schemeClr val="hlink"/>
                </a:solidFill>
              </a:endParaRPr>
            </a:p>
          </p:txBody>
        </p:sp>
        <p:sp>
          <p:nvSpPr>
            <p:cNvPr id="48136"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solidFill>
                  <a:schemeClr val="hlink"/>
                </a:solidFill>
              </a:endParaRPr>
            </a:p>
          </p:txBody>
        </p:sp>
        <p:sp>
          <p:nvSpPr>
            <p:cNvPr id="48137"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solidFill>
                  <a:schemeClr val="accent2"/>
                </a:solidFill>
              </a:endParaRPr>
            </a:p>
          </p:txBody>
        </p:sp>
        <p:sp>
          <p:nvSpPr>
            <p:cNvPr id="48138"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solidFill>
                  <a:schemeClr val="hlink"/>
                </a:solidFill>
              </a:endParaRPr>
            </a:p>
          </p:txBody>
        </p:sp>
        <p:sp>
          <p:nvSpPr>
            <p:cNvPr id="48139"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z="2400">
                <a:latin typeface="Times New Roman" pitchFamily="18" charset="0"/>
              </a:endParaRPr>
            </a:p>
          </p:txBody>
        </p:sp>
        <p:sp>
          <p:nvSpPr>
            <p:cNvPr id="48140"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solidFill>
                  <a:schemeClr val="accent2"/>
                </a:solidFill>
              </a:endParaRPr>
            </a:p>
          </p:txBody>
        </p:sp>
        <p:sp>
          <p:nvSpPr>
            <p:cNvPr id="48141"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solidFill>
                  <a:schemeClr val="accent2"/>
                </a:solidFill>
              </a:endParaRPr>
            </a:p>
          </p:txBody>
        </p:sp>
      </p:grpSp>
      <p:sp>
        <p:nvSpPr>
          <p:cNvPr id="48142" name="Rectangle 14"/>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smtClean="0"/>
              <a:t>Cliquez pour modifier le style du titre du masque</a:t>
            </a:r>
          </a:p>
        </p:txBody>
      </p:sp>
      <p:sp>
        <p:nvSpPr>
          <p:cNvPr id="48143" name="Rectangle 15"/>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smtClean="0"/>
              <a:t>Cliquez pour modifier les styles de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8144" name="Rectangle 16"/>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spd="med"/>
  <p:txStyles>
    <p:titleStyle>
      <a:lvl1pPr algn="l" rtl="0" eaLnBrk="1" fontAlgn="base" hangingPunct="1">
        <a:spcBef>
          <a:spcPct val="0"/>
        </a:spcBef>
        <a:spcAft>
          <a:spcPct val="0"/>
        </a:spcAft>
        <a:defRPr sz="44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Arial" charset="0"/>
        </a:defRPr>
      </a:lvl2pPr>
      <a:lvl3pPr algn="l" rtl="0" eaLnBrk="1" fontAlgn="base" hangingPunct="1">
        <a:spcBef>
          <a:spcPct val="0"/>
        </a:spcBef>
        <a:spcAft>
          <a:spcPct val="0"/>
        </a:spcAft>
        <a:defRPr sz="4400">
          <a:solidFill>
            <a:schemeClr val="tx1"/>
          </a:solidFill>
          <a:latin typeface="Arial" charset="0"/>
        </a:defRPr>
      </a:lvl3pPr>
      <a:lvl4pPr algn="l" rtl="0" eaLnBrk="1" fontAlgn="base" hangingPunct="1">
        <a:spcBef>
          <a:spcPct val="0"/>
        </a:spcBef>
        <a:spcAft>
          <a:spcPct val="0"/>
        </a:spcAft>
        <a:defRPr sz="4400">
          <a:solidFill>
            <a:schemeClr val="tx1"/>
          </a:solidFill>
          <a:latin typeface="Arial" charset="0"/>
        </a:defRPr>
      </a:lvl4pPr>
      <a:lvl5pPr algn="l" rtl="0" eaLnBrk="1" fontAlgn="base" hangingPunct="1">
        <a:spcBef>
          <a:spcPct val="0"/>
        </a:spcBef>
        <a:spcAft>
          <a:spcPct val="0"/>
        </a:spcAft>
        <a:defRPr sz="4400">
          <a:solidFill>
            <a:schemeClr val="tx1"/>
          </a:solidFill>
          <a:latin typeface="Arial" charset="0"/>
        </a:defRPr>
      </a:lvl5pPr>
      <a:lvl6pPr marL="457200" algn="l" rtl="0" eaLnBrk="1" fontAlgn="base" hangingPunct="1">
        <a:spcBef>
          <a:spcPct val="0"/>
        </a:spcBef>
        <a:spcAft>
          <a:spcPct val="0"/>
        </a:spcAft>
        <a:defRPr sz="4400">
          <a:solidFill>
            <a:schemeClr val="tx1"/>
          </a:solidFill>
          <a:latin typeface="Arial" charset="0"/>
        </a:defRPr>
      </a:lvl6pPr>
      <a:lvl7pPr marL="914400" algn="l" rtl="0" eaLnBrk="1" fontAlgn="base" hangingPunct="1">
        <a:spcBef>
          <a:spcPct val="0"/>
        </a:spcBef>
        <a:spcAft>
          <a:spcPct val="0"/>
        </a:spcAft>
        <a:defRPr sz="4400">
          <a:solidFill>
            <a:schemeClr val="tx1"/>
          </a:solidFill>
          <a:latin typeface="Arial" charset="0"/>
        </a:defRPr>
      </a:lvl7pPr>
      <a:lvl8pPr marL="1371600" algn="l" rtl="0" eaLnBrk="1" fontAlgn="base" hangingPunct="1">
        <a:spcBef>
          <a:spcPct val="0"/>
        </a:spcBef>
        <a:spcAft>
          <a:spcPct val="0"/>
        </a:spcAft>
        <a:defRPr sz="4400">
          <a:solidFill>
            <a:schemeClr val="tx1"/>
          </a:solidFill>
          <a:latin typeface="Arial" charset="0"/>
        </a:defRPr>
      </a:lvl8pPr>
      <a:lvl9pPr marL="1828800" algn="l" rtl="0" eaLnBrk="1" fontAlgn="base" hangingPunct="1">
        <a:spcBef>
          <a:spcPct val="0"/>
        </a:spcBef>
        <a:spcAft>
          <a:spcPct val="0"/>
        </a:spcAft>
        <a:defRPr sz="4400">
          <a:solidFill>
            <a:schemeClr val="tx1"/>
          </a:solidFill>
          <a:latin typeface="Arial" charset="0"/>
        </a:defRPr>
      </a:lvl9pPr>
    </p:titleStyle>
    <p:bodyStyle>
      <a:lvl1pPr marL="342900" indent="-342900" algn="l" rtl="0" eaLnBrk="1" fontAlgn="base" hangingPunct="1">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1" fontAlgn="base" hangingPunct="1">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15"/>
          <p:cNvSpPr>
            <a:spLocks noGrp="1" noChangeArrowheads="1"/>
          </p:cNvSpPr>
          <p:nvPr>
            <p:ph type="ftr" sz="quarter" idx="4294967295"/>
          </p:nvPr>
        </p:nvSpPr>
        <p:spPr>
          <a:xfrm>
            <a:off x="107504" y="6297086"/>
            <a:ext cx="28956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dirty="0" smtClean="0"/>
              <a:t>Hiver-Printemps 2015</a:t>
            </a:r>
          </a:p>
        </p:txBody>
      </p:sp>
      <p:sp>
        <p:nvSpPr>
          <p:cNvPr id="3076" name="Rectangle 16"/>
          <p:cNvSpPr>
            <a:spLocks noGrp="1" noChangeArrowheads="1"/>
          </p:cNvSpPr>
          <p:nvPr>
            <p:ph type="sldNum" sz="quarter" idx="4294967295"/>
          </p:nvPr>
        </p:nvSpPr>
        <p:spPr>
          <a:xfrm>
            <a:off x="7707560" y="630932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dirty="0"/>
              <a:t>Page </a:t>
            </a:r>
            <a:fld id="{97B5623A-F374-474F-B53D-C2D626558A64}" type="slidenum">
              <a:rPr lang="fr-FR" altLang="fr-FR" sz="1400"/>
              <a:pPr eaLnBrk="1" hangingPunct="1">
                <a:spcBef>
                  <a:spcPct val="0"/>
                </a:spcBef>
                <a:buClrTx/>
                <a:buSzTx/>
                <a:buFontTx/>
                <a:buNone/>
              </a:pPr>
              <a:t>1</a:t>
            </a:fld>
            <a:endParaRPr lang="fr-FR" altLang="fr-FR" sz="1400" dirty="0"/>
          </a:p>
        </p:txBody>
      </p:sp>
      <p:sp>
        <p:nvSpPr>
          <p:cNvPr id="3077" name="Rectangle 4"/>
          <p:cNvSpPr>
            <a:spLocks noGrp="1" noChangeArrowheads="1"/>
          </p:cNvSpPr>
          <p:nvPr>
            <p:ph type="ctrTitle"/>
          </p:nvPr>
        </p:nvSpPr>
        <p:spPr>
          <a:xfrm>
            <a:off x="1187624" y="2753717"/>
            <a:ext cx="7772400" cy="1462088"/>
          </a:xfrm>
        </p:spPr>
        <p:txBody>
          <a:bodyPr/>
          <a:lstStyle/>
          <a:p>
            <a:r>
              <a:rPr lang="fr-FR" altLang="fr-FR" sz="3600" i="1" dirty="0" smtClean="0"/>
              <a:t>Centre </a:t>
            </a:r>
            <a:r>
              <a:rPr lang="fr-FR" altLang="fr-FR" sz="3600" i="1" dirty="0" err="1" smtClean="0"/>
              <a:t>SophroKhepri</a:t>
            </a:r>
            <a:r>
              <a:rPr lang="fr-FR" altLang="fr-FR" sz="3600" i="1" dirty="0"/>
              <a:t/>
            </a:r>
            <a:br>
              <a:rPr lang="fr-FR" altLang="fr-FR" sz="3600" i="1" dirty="0"/>
            </a:br>
            <a:r>
              <a:rPr lang="fr-FR" altLang="fr-FR" sz="2400" i="1" dirty="0"/>
              <a:t>Centre du Mieux-être</a:t>
            </a:r>
            <a:br>
              <a:rPr lang="fr-FR" altLang="fr-FR" sz="2400" i="1" dirty="0"/>
            </a:br>
            <a:r>
              <a:rPr lang="fr-FR" altLang="fr-FR" sz="2400" i="1" dirty="0"/>
              <a:t>Sophrologie et Thérapies alternatives </a:t>
            </a:r>
            <a:endParaRPr lang="fr-FR" altLang="fr-FR" sz="2400" i="1" dirty="0" smtClean="0"/>
          </a:p>
        </p:txBody>
      </p:sp>
      <p:sp>
        <p:nvSpPr>
          <p:cNvPr id="3078" name="Rectangle 5"/>
          <p:cNvSpPr>
            <a:spLocks noGrp="1" noChangeArrowheads="1"/>
          </p:cNvSpPr>
          <p:nvPr>
            <p:ph type="subTitle" idx="1"/>
          </p:nvPr>
        </p:nvSpPr>
        <p:spPr>
          <a:xfrm>
            <a:off x="723900" y="4124672"/>
            <a:ext cx="7952556" cy="1752600"/>
          </a:xfrm>
        </p:spPr>
        <p:txBody>
          <a:bodyPr/>
          <a:lstStyle/>
          <a:p>
            <a:pPr algn="ctr" eaLnBrk="1" hangingPunct="1">
              <a:lnSpc>
                <a:spcPct val="90000"/>
              </a:lnSpc>
            </a:pPr>
            <a:endParaRPr lang="fr-FR" altLang="fr-FR" sz="2400" b="1" i="1" dirty="0" smtClean="0"/>
          </a:p>
          <a:p>
            <a:pPr algn="ctr" eaLnBrk="1" hangingPunct="1">
              <a:lnSpc>
                <a:spcPct val="90000"/>
              </a:lnSpc>
            </a:pPr>
            <a:r>
              <a:rPr lang="fr-FR" altLang="fr-FR" sz="2400" b="1" i="1" dirty="0" smtClean="0"/>
              <a:t>Equilibre, Santé et Qualité de vie </a:t>
            </a:r>
          </a:p>
          <a:p>
            <a:pPr algn="ctr" eaLnBrk="1" hangingPunct="1">
              <a:lnSpc>
                <a:spcPct val="90000"/>
              </a:lnSpc>
            </a:pPr>
            <a:r>
              <a:rPr lang="fr-FR" altLang="fr-FR" sz="2400" b="1" i="1" dirty="0" smtClean="0"/>
              <a:t>à l'école, au travail, en famille, à la retraite</a:t>
            </a:r>
            <a:r>
              <a:rPr lang="fr-FR" altLang="fr-FR" sz="2400" b="1" i="1" dirty="0" smtClean="0"/>
              <a:t>...</a:t>
            </a:r>
            <a:endParaRPr lang="fr-FR" altLang="fr-FR" sz="2400" b="1" dirty="0" smtClean="0"/>
          </a:p>
          <a:p>
            <a:pPr algn="ctr" eaLnBrk="1" hangingPunct="1">
              <a:lnSpc>
                <a:spcPct val="90000"/>
              </a:lnSpc>
            </a:pPr>
            <a:r>
              <a:rPr lang="fr-FR" altLang="fr-FR" sz="2400" b="1" dirty="0" smtClean="0"/>
              <a:t> Val de Marne</a:t>
            </a:r>
            <a:r>
              <a:rPr lang="fr-FR" altLang="fr-FR" sz="2400" b="1" i="1" dirty="0" smtClean="0"/>
              <a:t> - Nogent sur Marne</a:t>
            </a:r>
            <a:endParaRPr lang="fr-FR" altLang="fr-FR" sz="2400" i="1" dirty="0" smtClean="0"/>
          </a:p>
          <a:p>
            <a:pPr algn="ctr" eaLnBrk="1" hangingPunct="1">
              <a:lnSpc>
                <a:spcPct val="90000"/>
              </a:lnSpc>
            </a:pPr>
            <a:r>
              <a:rPr lang="fr-FR" altLang="fr-FR" sz="2400" i="1" dirty="0" smtClean="0"/>
              <a:t>N.B</a:t>
            </a:r>
            <a:r>
              <a:rPr lang="fr-FR" altLang="fr-FR" sz="2400" i="1" dirty="0" smtClean="0"/>
              <a:t>.* </a:t>
            </a:r>
            <a:r>
              <a:rPr lang="fr-FR" altLang="fr-FR" sz="2400" i="1" dirty="0" err="1" smtClean="0"/>
              <a:t>Khépri</a:t>
            </a:r>
            <a:r>
              <a:rPr lang="fr-FR" altLang="fr-FR" sz="2400" i="1" dirty="0" smtClean="0"/>
              <a:t> : Venir à l'existence, Etre et Devenir"</a:t>
            </a:r>
          </a:p>
        </p:txBody>
      </p:sp>
      <p:pic>
        <p:nvPicPr>
          <p:cNvPr id="3079" name="Picture 2" descr="\\FREEBOX\Disque dur\evelyne\Sophrologie\googlesite\logokhepri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1772816"/>
            <a:ext cx="2257425" cy="225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Espace réservé de la date 3"/>
          <p:cNvSpPr>
            <a:spLocks noGrp="1"/>
          </p:cNvSpPr>
          <p:nvPr>
            <p:ph type="dt" sz="quarter" idx="4294967295"/>
          </p:nvPr>
        </p:nvSpPr>
        <p:spPr>
          <a:xfrm>
            <a:off x="3124200" y="6284168"/>
            <a:ext cx="28956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400" dirty="0" err="1" smtClean="0"/>
              <a:t>SophroKhepri</a:t>
            </a:r>
            <a:endParaRPr lang="fr-FR" altLang="fr-FR" sz="1400" dirty="0" smtClean="0"/>
          </a:p>
        </p:txBody>
      </p:sp>
    </p:spTree>
    <p:extLst>
      <p:ext uri="{BB962C8B-B14F-4D97-AF65-F5344CB8AC3E}">
        <p14:creationId xmlns:p14="http://schemas.microsoft.com/office/powerpoint/2010/main" val="1695807052"/>
      </p:ext>
    </p:extLst>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a:xfrm>
            <a:off x="611560" y="476250"/>
            <a:ext cx="7793037" cy="576263"/>
          </a:xfrm>
        </p:spPr>
        <p:txBody>
          <a:bodyPr/>
          <a:lstStyle/>
          <a:p>
            <a:r>
              <a:rPr lang="fr-FR" altLang="fr-FR" sz="3600" b="1" dirty="0"/>
              <a:t>Concept et stratégie</a:t>
            </a:r>
          </a:p>
        </p:txBody>
      </p:sp>
      <p:sp>
        <p:nvSpPr>
          <p:cNvPr id="8198" name="Rectangle 3"/>
          <p:cNvSpPr>
            <a:spLocks noGrp="1" noChangeArrowheads="1"/>
          </p:cNvSpPr>
          <p:nvPr>
            <p:ph type="body" idx="1"/>
          </p:nvPr>
        </p:nvSpPr>
        <p:spPr>
          <a:xfrm>
            <a:off x="682625" y="1268413"/>
            <a:ext cx="8137525" cy="5184775"/>
          </a:xfrm>
        </p:spPr>
        <p:txBody>
          <a:bodyPr/>
          <a:lstStyle/>
          <a:p>
            <a:pPr marL="0" indent="0" eaLnBrk="1" hangingPunct="1">
              <a:buSzTx/>
              <a:buFont typeface="Wingdings" panose="05000000000000000000" pitchFamily="2" charset="2"/>
              <a:buNone/>
              <a:defRPr/>
            </a:pPr>
            <a:endParaRPr lang="fr-FR" altLang="fr-FR" sz="2400" dirty="0" smtClean="0"/>
          </a:p>
          <a:p>
            <a:pPr marL="0" indent="0" algn="ctr">
              <a:buNone/>
              <a:defRPr/>
            </a:pPr>
            <a:r>
              <a:rPr lang="fr-FR" sz="2400" b="1" dirty="0"/>
              <a:t>Le concept de </a:t>
            </a:r>
            <a:r>
              <a:rPr lang="fr-FR" sz="2400" b="1" dirty="0" err="1"/>
              <a:t>SophroKhepri</a:t>
            </a:r>
            <a:r>
              <a:rPr lang="fr-FR" sz="2400" b="1" dirty="0"/>
              <a:t> a 2 </a:t>
            </a:r>
            <a:r>
              <a:rPr lang="fr-FR" sz="2400" b="1" dirty="0" smtClean="0"/>
              <a:t>approches</a:t>
            </a:r>
          </a:p>
          <a:p>
            <a:pPr marL="0" indent="0" algn="ctr">
              <a:buNone/>
              <a:defRPr/>
            </a:pPr>
            <a:endParaRPr lang="fr-FR" sz="2400" dirty="0"/>
          </a:p>
          <a:p>
            <a:pPr marL="0" indent="0" algn="ctr">
              <a:buNone/>
              <a:defRPr/>
            </a:pPr>
            <a:r>
              <a:rPr lang="fr-FR" sz="2400" dirty="0"/>
              <a:t>B2B en tant qu’apporteur d’affaires pour les thérapeutes, en favorisant leur </a:t>
            </a:r>
            <a:r>
              <a:rPr lang="fr-FR" sz="2400" dirty="0" smtClean="0"/>
              <a:t>installation</a:t>
            </a:r>
            <a:endParaRPr lang="fr-FR" sz="2400" dirty="0"/>
          </a:p>
          <a:p>
            <a:pPr marL="0" indent="0" algn="ctr">
              <a:buNone/>
              <a:defRPr/>
            </a:pPr>
            <a:r>
              <a:rPr lang="fr-FR" sz="2400" dirty="0"/>
              <a:t>B2C pour les patients en facilitant l’accès aux soins</a:t>
            </a:r>
            <a:r>
              <a:rPr lang="fr-FR" sz="2400" dirty="0" smtClean="0"/>
              <a:t>.</a:t>
            </a:r>
            <a:endParaRPr lang="fr-FR" sz="2400" dirty="0"/>
          </a:p>
          <a:p>
            <a:pPr marL="0" indent="0" eaLnBrk="1" hangingPunct="1">
              <a:buSzTx/>
              <a:buFont typeface="Wingdings" panose="05000000000000000000" pitchFamily="2" charset="2"/>
              <a:buNone/>
              <a:defRPr/>
            </a:pPr>
            <a:endParaRPr lang="fr-FR" altLang="fr-FR" dirty="0" smtClean="0"/>
          </a:p>
          <a:p>
            <a:pPr marL="0" indent="0" eaLnBrk="1" hangingPunct="1">
              <a:buSzTx/>
              <a:buFont typeface="Wingdings" panose="05000000000000000000" pitchFamily="2" charset="2"/>
              <a:buNone/>
              <a:defRPr/>
            </a:pPr>
            <a:endParaRPr lang="fr-FR" altLang="fr-FR" dirty="0" smtClean="0"/>
          </a:p>
        </p:txBody>
      </p:sp>
    </p:spTree>
    <p:extLst>
      <p:ext uri="{BB962C8B-B14F-4D97-AF65-F5344CB8AC3E}">
        <p14:creationId xmlns:p14="http://schemas.microsoft.com/office/powerpoint/2010/main" val="898021928"/>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re 1"/>
          <p:cNvSpPr>
            <a:spLocks noGrp="1"/>
          </p:cNvSpPr>
          <p:nvPr>
            <p:ph type="title"/>
          </p:nvPr>
        </p:nvSpPr>
        <p:spPr>
          <a:xfrm>
            <a:off x="457200" y="44624"/>
            <a:ext cx="8229600" cy="1371600"/>
          </a:xfrm>
        </p:spPr>
        <p:txBody>
          <a:bodyPr/>
          <a:lstStyle/>
          <a:p>
            <a:r>
              <a:rPr lang="fr-FR" altLang="fr-FR" sz="3600" b="1" dirty="0"/>
              <a:t>Qui sont nos clients </a:t>
            </a:r>
            <a:r>
              <a:rPr lang="fr-FR" altLang="fr-FR" b="1" i="1" dirty="0" smtClean="0"/>
              <a:t>?</a:t>
            </a:r>
            <a:endParaRPr lang="fr-FR" altLang="fr-FR" b="1" dirty="0" smtClean="0"/>
          </a:p>
        </p:txBody>
      </p:sp>
      <p:sp>
        <p:nvSpPr>
          <p:cNvPr id="11270" name="ZoneTexte 7"/>
          <p:cNvSpPr txBox="1">
            <a:spLocks noChangeArrowheads="1"/>
          </p:cNvSpPr>
          <p:nvPr/>
        </p:nvSpPr>
        <p:spPr bwMode="auto">
          <a:xfrm>
            <a:off x="3419475" y="1484908"/>
            <a:ext cx="2009775" cy="368300"/>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800" b="1">
                <a:solidFill>
                  <a:schemeClr val="tx2"/>
                </a:solidFill>
                <a:latin typeface="Calibri" panose="020F0502020204030204" pitchFamily="34" charset="0"/>
              </a:rPr>
              <a:t>Centre KHEPRI </a:t>
            </a:r>
          </a:p>
        </p:txBody>
      </p:sp>
      <p:sp>
        <p:nvSpPr>
          <p:cNvPr id="11271" name="ZoneTexte 10"/>
          <p:cNvSpPr txBox="1">
            <a:spLocks noChangeArrowheads="1"/>
          </p:cNvSpPr>
          <p:nvPr/>
        </p:nvSpPr>
        <p:spPr bwMode="auto">
          <a:xfrm>
            <a:off x="6786563" y="2059583"/>
            <a:ext cx="1530350" cy="338137"/>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b="1">
                <a:solidFill>
                  <a:schemeClr val="tx2"/>
                </a:solidFill>
              </a:rPr>
              <a:t>Grand Public</a:t>
            </a:r>
          </a:p>
        </p:txBody>
      </p:sp>
      <p:cxnSp>
        <p:nvCxnSpPr>
          <p:cNvPr id="13" name="Connecteur en angle 12"/>
          <p:cNvCxnSpPr/>
          <p:nvPr/>
        </p:nvCxnSpPr>
        <p:spPr>
          <a:xfrm>
            <a:off x="5435600" y="1627783"/>
            <a:ext cx="1323975" cy="428625"/>
          </a:xfrm>
          <a:prstGeom prst="bentConnector3">
            <a:avLst>
              <a:gd name="adj1" fmla="val 50000"/>
            </a:avLst>
          </a:prstGeom>
          <a:ln w="38100"/>
        </p:spPr>
        <p:style>
          <a:lnRef idx="1">
            <a:schemeClr val="accent1"/>
          </a:lnRef>
          <a:fillRef idx="0">
            <a:schemeClr val="accent1"/>
          </a:fillRef>
          <a:effectRef idx="0">
            <a:schemeClr val="accent1"/>
          </a:effectRef>
          <a:fontRef idx="minor">
            <a:schemeClr val="tx1"/>
          </a:fontRef>
        </p:style>
      </p:cxnSp>
      <p:cxnSp>
        <p:nvCxnSpPr>
          <p:cNvPr id="16" name="Connecteur en angle 15"/>
          <p:cNvCxnSpPr/>
          <p:nvPr/>
        </p:nvCxnSpPr>
        <p:spPr>
          <a:xfrm rot="10800000" flipV="1">
            <a:off x="2195513" y="1627783"/>
            <a:ext cx="1223962" cy="504825"/>
          </a:xfrm>
          <a:prstGeom prst="bentConnector3">
            <a:avLst>
              <a:gd name="adj1" fmla="val 50000"/>
            </a:avLst>
          </a:prstGeom>
          <a:ln w="38100"/>
        </p:spPr>
        <p:style>
          <a:lnRef idx="1">
            <a:schemeClr val="accent1"/>
          </a:lnRef>
          <a:fillRef idx="0">
            <a:schemeClr val="accent1"/>
          </a:fillRef>
          <a:effectRef idx="0">
            <a:schemeClr val="accent1"/>
          </a:effectRef>
          <a:fontRef idx="minor">
            <a:schemeClr val="tx1"/>
          </a:fontRef>
        </p:style>
      </p:cxnSp>
      <p:cxnSp>
        <p:nvCxnSpPr>
          <p:cNvPr id="58" name="Connecteur droit avec flèche 57"/>
          <p:cNvCxnSpPr/>
          <p:nvPr/>
        </p:nvCxnSpPr>
        <p:spPr>
          <a:xfrm flipH="1">
            <a:off x="6859588" y="2415183"/>
            <a:ext cx="15875" cy="65246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1275" name="ZoneTexte 60"/>
          <p:cNvSpPr txBox="1">
            <a:spLocks noChangeArrowheads="1"/>
          </p:cNvSpPr>
          <p:nvPr/>
        </p:nvSpPr>
        <p:spPr bwMode="auto">
          <a:xfrm>
            <a:off x="7716838" y="3181945"/>
            <a:ext cx="1247775" cy="338138"/>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a:solidFill>
                  <a:schemeClr val="tx2"/>
                </a:solidFill>
              </a:rPr>
              <a:t>Mieux-Etre</a:t>
            </a:r>
          </a:p>
        </p:txBody>
      </p:sp>
      <p:sp>
        <p:nvSpPr>
          <p:cNvPr id="11276" name="ZoneTexte 61"/>
          <p:cNvSpPr txBox="1">
            <a:spLocks noChangeArrowheads="1"/>
          </p:cNvSpPr>
          <p:nvPr/>
        </p:nvSpPr>
        <p:spPr bwMode="auto">
          <a:xfrm>
            <a:off x="6156325" y="3181945"/>
            <a:ext cx="989013" cy="338138"/>
          </a:xfrm>
          <a:prstGeom prst="rect">
            <a:avLst/>
          </a:prstGeom>
          <a:noFill/>
          <a:ln w="2857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a:solidFill>
                  <a:schemeClr val="tx2"/>
                </a:solidFill>
              </a:rPr>
              <a:t>Santé</a:t>
            </a:r>
          </a:p>
        </p:txBody>
      </p:sp>
      <p:sp>
        <p:nvSpPr>
          <p:cNvPr id="11277" name="ZoneTexte 72"/>
          <p:cNvSpPr txBox="1">
            <a:spLocks noChangeArrowheads="1"/>
          </p:cNvSpPr>
          <p:nvPr/>
        </p:nvSpPr>
        <p:spPr bwMode="auto">
          <a:xfrm>
            <a:off x="6175375" y="6001345"/>
            <a:ext cx="2428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400" b="1">
                <a:solidFill>
                  <a:schemeClr val="tx2"/>
                </a:solidFill>
              </a:rPr>
              <a:t>Assistance Téléphonique</a:t>
            </a:r>
          </a:p>
        </p:txBody>
      </p:sp>
      <p:cxnSp>
        <p:nvCxnSpPr>
          <p:cNvPr id="75" name="Connecteur droit 74"/>
          <p:cNvCxnSpPr/>
          <p:nvPr/>
        </p:nvCxnSpPr>
        <p:spPr>
          <a:xfrm rot="10800000" flipV="1">
            <a:off x="7472363" y="3539133"/>
            <a:ext cx="244475" cy="9525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7" name="Connecteur droit 76"/>
          <p:cNvCxnSpPr/>
          <p:nvPr/>
        </p:nvCxnSpPr>
        <p:spPr>
          <a:xfrm>
            <a:off x="7145338" y="3539133"/>
            <a:ext cx="327025" cy="9525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2" name="Connecteur droit 91"/>
          <p:cNvCxnSpPr/>
          <p:nvPr/>
        </p:nvCxnSpPr>
        <p:spPr>
          <a:xfrm flipH="1">
            <a:off x="3708400" y="1964333"/>
            <a:ext cx="3175" cy="719137"/>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07" name="Connecteur droit avec flèche 106"/>
          <p:cNvCxnSpPr/>
          <p:nvPr/>
        </p:nvCxnSpPr>
        <p:spPr>
          <a:xfrm rot="5400000">
            <a:off x="7921625" y="2740620"/>
            <a:ext cx="642938"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1282" name="ZoneTexte 114"/>
          <p:cNvSpPr txBox="1">
            <a:spLocks noChangeArrowheads="1"/>
          </p:cNvSpPr>
          <p:nvPr/>
        </p:nvSpPr>
        <p:spPr bwMode="auto">
          <a:xfrm>
            <a:off x="5737225" y="5228233"/>
            <a:ext cx="1714500"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400">
                <a:solidFill>
                  <a:schemeClr val="tx2"/>
                </a:solidFill>
              </a:rPr>
              <a:t>Formation </a:t>
            </a:r>
          </a:p>
          <a:p>
            <a:pPr algn="ctr" eaLnBrk="1" hangingPunct="1">
              <a:spcBef>
                <a:spcPct val="0"/>
              </a:spcBef>
              <a:buClrTx/>
              <a:buSzTx/>
              <a:buFontTx/>
              <a:buNone/>
            </a:pPr>
            <a:r>
              <a:rPr lang="fr-FR" altLang="fr-FR" sz="1400">
                <a:solidFill>
                  <a:schemeClr val="tx2"/>
                </a:solidFill>
              </a:rPr>
              <a:t>Ateliers Découverte Interactifs</a:t>
            </a:r>
          </a:p>
        </p:txBody>
      </p:sp>
      <p:sp>
        <p:nvSpPr>
          <p:cNvPr id="11283" name="ZoneTexte 115"/>
          <p:cNvSpPr txBox="1">
            <a:spLocks noChangeArrowheads="1"/>
          </p:cNvSpPr>
          <p:nvPr/>
        </p:nvSpPr>
        <p:spPr bwMode="auto">
          <a:xfrm>
            <a:off x="7596188" y="5301258"/>
            <a:ext cx="1173162"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400">
                <a:solidFill>
                  <a:schemeClr val="tx2"/>
                </a:solidFill>
              </a:rPr>
              <a:t>Ateliers </a:t>
            </a:r>
          </a:p>
          <a:p>
            <a:pPr algn="ctr" eaLnBrk="1" hangingPunct="1">
              <a:spcBef>
                <a:spcPct val="0"/>
              </a:spcBef>
              <a:buClrTx/>
              <a:buSzTx/>
              <a:buFontTx/>
              <a:buNone/>
            </a:pPr>
            <a:r>
              <a:rPr lang="fr-FR" altLang="fr-FR" sz="1400">
                <a:solidFill>
                  <a:schemeClr val="tx2"/>
                </a:solidFill>
              </a:rPr>
              <a:t>Formation</a:t>
            </a:r>
          </a:p>
        </p:txBody>
      </p:sp>
      <p:sp>
        <p:nvSpPr>
          <p:cNvPr id="11284" name="ZoneTexte 10"/>
          <p:cNvSpPr txBox="1">
            <a:spLocks noChangeArrowheads="1"/>
          </p:cNvSpPr>
          <p:nvPr/>
        </p:nvSpPr>
        <p:spPr bwMode="auto">
          <a:xfrm>
            <a:off x="2700338" y="2708870"/>
            <a:ext cx="1428750" cy="584200"/>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b="1">
                <a:solidFill>
                  <a:schemeClr val="tx2"/>
                </a:solidFill>
                <a:latin typeface="Calibri" panose="020F0502020204030204" pitchFamily="34" charset="0"/>
              </a:rPr>
              <a:t>Entreprises &amp; PME</a:t>
            </a:r>
          </a:p>
        </p:txBody>
      </p:sp>
      <p:cxnSp>
        <p:nvCxnSpPr>
          <p:cNvPr id="50" name="Connecteur droit 49"/>
          <p:cNvCxnSpPr/>
          <p:nvPr/>
        </p:nvCxnSpPr>
        <p:spPr>
          <a:xfrm flipH="1">
            <a:off x="7451725" y="3643908"/>
            <a:ext cx="3175" cy="1296987"/>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52" name="Rectangle 51"/>
          <p:cNvSpPr/>
          <p:nvPr/>
        </p:nvSpPr>
        <p:spPr>
          <a:xfrm>
            <a:off x="7524750" y="3788370"/>
            <a:ext cx="1439863" cy="1079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solidFill>
                  <a:schemeClr val="tx2"/>
                </a:solidFill>
              </a:rPr>
              <a:t>Méditation</a:t>
            </a:r>
            <a:endParaRPr lang="fr-FR" b="1" dirty="0">
              <a:solidFill>
                <a:schemeClr val="tx2"/>
              </a:solidFill>
            </a:endParaRPr>
          </a:p>
        </p:txBody>
      </p:sp>
      <p:sp>
        <p:nvSpPr>
          <p:cNvPr id="53" name="Rectangle 52"/>
          <p:cNvSpPr/>
          <p:nvPr/>
        </p:nvSpPr>
        <p:spPr>
          <a:xfrm>
            <a:off x="5867400" y="3788370"/>
            <a:ext cx="1512888" cy="1079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solidFill>
                  <a:schemeClr val="tx2"/>
                </a:solidFill>
              </a:rPr>
              <a:t>Thérapie individuelle / Groupe</a:t>
            </a:r>
          </a:p>
        </p:txBody>
      </p:sp>
      <p:sp>
        <p:nvSpPr>
          <p:cNvPr id="11288" name="ZoneTexte 10"/>
          <p:cNvSpPr txBox="1">
            <a:spLocks noChangeArrowheads="1"/>
          </p:cNvSpPr>
          <p:nvPr/>
        </p:nvSpPr>
        <p:spPr bwMode="auto">
          <a:xfrm>
            <a:off x="611188" y="1988145"/>
            <a:ext cx="1573212" cy="584200"/>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b="1">
                <a:solidFill>
                  <a:schemeClr val="tx2"/>
                </a:solidFill>
                <a:latin typeface="Calibri" panose="020F0502020204030204" pitchFamily="34" charset="0"/>
              </a:rPr>
              <a:t>Thérapeutes Partenaires</a:t>
            </a:r>
          </a:p>
        </p:txBody>
      </p:sp>
      <p:sp>
        <p:nvSpPr>
          <p:cNvPr id="11289" name="ZoneTexte 10"/>
          <p:cNvSpPr txBox="1">
            <a:spLocks noChangeArrowheads="1"/>
          </p:cNvSpPr>
          <p:nvPr/>
        </p:nvSpPr>
        <p:spPr bwMode="auto">
          <a:xfrm>
            <a:off x="4427538" y="2708870"/>
            <a:ext cx="1428750" cy="584200"/>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b="1">
                <a:solidFill>
                  <a:schemeClr val="tx2"/>
                </a:solidFill>
                <a:latin typeface="Calibri" panose="020F0502020204030204" pitchFamily="34" charset="0"/>
              </a:rPr>
              <a:t>Professionnels de la santé</a:t>
            </a:r>
          </a:p>
        </p:txBody>
      </p:sp>
      <p:cxnSp>
        <p:nvCxnSpPr>
          <p:cNvPr id="57" name="Connecteur droit 56"/>
          <p:cNvCxnSpPr/>
          <p:nvPr/>
        </p:nvCxnSpPr>
        <p:spPr>
          <a:xfrm flipH="1">
            <a:off x="5219700" y="1953220"/>
            <a:ext cx="3175" cy="71913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1291" name="ZoneTexte 8"/>
          <p:cNvSpPr txBox="1">
            <a:spLocks noChangeArrowheads="1"/>
          </p:cNvSpPr>
          <p:nvPr/>
        </p:nvSpPr>
        <p:spPr bwMode="auto">
          <a:xfrm>
            <a:off x="539750" y="4796433"/>
            <a:ext cx="1433513" cy="338137"/>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Réflexologues</a:t>
            </a:r>
          </a:p>
        </p:txBody>
      </p:sp>
      <p:sp>
        <p:nvSpPr>
          <p:cNvPr id="11292" name="ZoneTexte 21"/>
          <p:cNvSpPr txBox="1">
            <a:spLocks noChangeArrowheads="1"/>
          </p:cNvSpPr>
          <p:nvPr/>
        </p:nvSpPr>
        <p:spPr bwMode="auto">
          <a:xfrm>
            <a:off x="539750" y="3181945"/>
            <a:ext cx="1312863" cy="338138"/>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Ostéopathes</a:t>
            </a:r>
          </a:p>
        </p:txBody>
      </p:sp>
      <p:sp>
        <p:nvSpPr>
          <p:cNvPr id="11293" name="ZoneTexte 22"/>
          <p:cNvSpPr txBox="1">
            <a:spLocks noChangeArrowheads="1"/>
          </p:cNvSpPr>
          <p:nvPr/>
        </p:nvSpPr>
        <p:spPr bwMode="auto">
          <a:xfrm>
            <a:off x="539750" y="3562945"/>
            <a:ext cx="1735138" cy="338138"/>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Psychométriciens</a:t>
            </a:r>
          </a:p>
        </p:txBody>
      </p:sp>
      <p:sp>
        <p:nvSpPr>
          <p:cNvPr id="11294" name="ZoneTexte 22"/>
          <p:cNvSpPr txBox="1">
            <a:spLocks noChangeArrowheads="1"/>
          </p:cNvSpPr>
          <p:nvPr/>
        </p:nvSpPr>
        <p:spPr bwMode="auto">
          <a:xfrm>
            <a:off x="539750" y="3974108"/>
            <a:ext cx="1408113" cy="338137"/>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Kinésiologues</a:t>
            </a:r>
          </a:p>
        </p:txBody>
      </p:sp>
      <p:sp>
        <p:nvSpPr>
          <p:cNvPr id="11295" name="ZoneTexte 22"/>
          <p:cNvSpPr txBox="1">
            <a:spLocks noChangeArrowheads="1"/>
          </p:cNvSpPr>
          <p:nvPr/>
        </p:nvSpPr>
        <p:spPr bwMode="auto">
          <a:xfrm>
            <a:off x="539750" y="2780308"/>
            <a:ext cx="1408113" cy="338137"/>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Sophrologues</a:t>
            </a:r>
          </a:p>
        </p:txBody>
      </p:sp>
      <p:sp>
        <p:nvSpPr>
          <p:cNvPr id="11296" name="ZoneTexte 22"/>
          <p:cNvSpPr txBox="1">
            <a:spLocks noChangeArrowheads="1"/>
          </p:cNvSpPr>
          <p:nvPr/>
        </p:nvSpPr>
        <p:spPr bwMode="auto">
          <a:xfrm>
            <a:off x="4067175" y="3572470"/>
            <a:ext cx="1544638" cy="338138"/>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Ades soignants</a:t>
            </a:r>
          </a:p>
        </p:txBody>
      </p:sp>
      <p:sp>
        <p:nvSpPr>
          <p:cNvPr id="11297" name="ZoneTexte 22"/>
          <p:cNvSpPr txBox="1">
            <a:spLocks noChangeArrowheads="1"/>
          </p:cNvSpPr>
          <p:nvPr/>
        </p:nvSpPr>
        <p:spPr bwMode="auto">
          <a:xfrm>
            <a:off x="4067175" y="4436070"/>
            <a:ext cx="1554163" cy="338138"/>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Infirmiers-ières</a:t>
            </a:r>
          </a:p>
        </p:txBody>
      </p:sp>
      <p:sp>
        <p:nvSpPr>
          <p:cNvPr id="11298" name="ZoneTexte 22"/>
          <p:cNvSpPr txBox="1">
            <a:spLocks noChangeArrowheads="1"/>
          </p:cNvSpPr>
          <p:nvPr/>
        </p:nvSpPr>
        <p:spPr bwMode="auto">
          <a:xfrm>
            <a:off x="4067175" y="4004270"/>
            <a:ext cx="1720850" cy="338138"/>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Aidants familiaux</a:t>
            </a:r>
          </a:p>
        </p:txBody>
      </p:sp>
      <p:sp>
        <p:nvSpPr>
          <p:cNvPr id="11299" name="ZoneTexte 10"/>
          <p:cNvSpPr txBox="1">
            <a:spLocks noChangeArrowheads="1"/>
          </p:cNvSpPr>
          <p:nvPr/>
        </p:nvSpPr>
        <p:spPr bwMode="auto">
          <a:xfrm>
            <a:off x="6804025" y="1556345"/>
            <a:ext cx="1528763" cy="338138"/>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b="1">
                <a:solidFill>
                  <a:srgbClr val="FF0000"/>
                </a:solidFill>
              </a:rPr>
              <a:t>B2C</a:t>
            </a:r>
          </a:p>
        </p:txBody>
      </p:sp>
      <p:sp>
        <p:nvSpPr>
          <p:cNvPr id="11300" name="ZoneTexte 10"/>
          <p:cNvSpPr txBox="1">
            <a:spLocks noChangeArrowheads="1"/>
          </p:cNvSpPr>
          <p:nvPr/>
        </p:nvSpPr>
        <p:spPr bwMode="auto">
          <a:xfrm>
            <a:off x="2339975" y="1988145"/>
            <a:ext cx="3455988" cy="338138"/>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b="1">
                <a:solidFill>
                  <a:srgbClr val="FF0000"/>
                </a:solidFill>
              </a:rPr>
              <a:t>B2B</a:t>
            </a:r>
          </a:p>
        </p:txBody>
      </p:sp>
      <p:sp>
        <p:nvSpPr>
          <p:cNvPr id="11301" name="ZoneTexte 8"/>
          <p:cNvSpPr txBox="1">
            <a:spLocks noChangeArrowheads="1"/>
          </p:cNvSpPr>
          <p:nvPr/>
        </p:nvSpPr>
        <p:spPr bwMode="auto">
          <a:xfrm>
            <a:off x="539750" y="4364633"/>
            <a:ext cx="1223963" cy="338137"/>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Diététiciens</a:t>
            </a:r>
          </a:p>
        </p:txBody>
      </p:sp>
      <p:sp>
        <p:nvSpPr>
          <p:cNvPr id="11302" name="ZoneTexte 8"/>
          <p:cNvSpPr txBox="1">
            <a:spLocks noChangeArrowheads="1"/>
          </p:cNvSpPr>
          <p:nvPr/>
        </p:nvSpPr>
        <p:spPr bwMode="auto">
          <a:xfrm>
            <a:off x="539750" y="5228233"/>
            <a:ext cx="1503363" cy="585787"/>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Praticiens EFT</a:t>
            </a:r>
          </a:p>
          <a:p>
            <a:pPr eaLnBrk="1" hangingPunct="1">
              <a:spcBef>
                <a:spcPct val="0"/>
              </a:spcBef>
              <a:buClrTx/>
              <a:buSzTx/>
              <a:buFontTx/>
              <a:buNone/>
            </a:pPr>
            <a:r>
              <a:rPr lang="fr-FR" altLang="fr-FR" sz="1600">
                <a:solidFill>
                  <a:schemeClr val="tx1"/>
                </a:solidFill>
              </a:rPr>
              <a:t>Deep Peat TLF</a:t>
            </a:r>
          </a:p>
        </p:txBody>
      </p:sp>
    </p:spTree>
    <p:extLst>
      <p:ext uri="{BB962C8B-B14F-4D97-AF65-F5344CB8AC3E}">
        <p14:creationId xmlns:p14="http://schemas.microsoft.com/office/powerpoint/2010/main" val="287551270"/>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p:nvPr>
        </p:nvSpPr>
        <p:spPr>
          <a:xfrm>
            <a:off x="457201" y="476250"/>
            <a:ext cx="8451850" cy="576263"/>
          </a:xfrm>
        </p:spPr>
        <p:txBody>
          <a:bodyPr/>
          <a:lstStyle/>
          <a:p>
            <a:r>
              <a:rPr lang="fr-FR" altLang="fr-FR" sz="3600" b="1" dirty="0" smtClean="0"/>
              <a:t>Que cherchent les patients?</a:t>
            </a:r>
            <a:endParaRPr lang="fr-FR" altLang="fr-FR" sz="3600" b="1" dirty="0"/>
          </a:p>
        </p:txBody>
      </p:sp>
      <p:sp>
        <p:nvSpPr>
          <p:cNvPr id="12294" name="Rectangle 3"/>
          <p:cNvSpPr>
            <a:spLocks noGrp="1" noChangeArrowheads="1"/>
          </p:cNvSpPr>
          <p:nvPr>
            <p:ph type="body" idx="1"/>
          </p:nvPr>
        </p:nvSpPr>
        <p:spPr>
          <a:xfrm>
            <a:off x="467544" y="1341438"/>
            <a:ext cx="8135937" cy="4247802"/>
          </a:xfrm>
        </p:spPr>
        <p:txBody>
          <a:bodyPr/>
          <a:lstStyle/>
          <a:p>
            <a:pPr marL="0" indent="0" eaLnBrk="1" hangingPunct="1">
              <a:buSzTx/>
              <a:buFont typeface="Wingdings" panose="05000000000000000000" pitchFamily="2" charset="2"/>
              <a:buNone/>
            </a:pPr>
            <a:endParaRPr lang="fr-FR" altLang="fr-FR" sz="1000" dirty="0" smtClean="0"/>
          </a:p>
          <a:p>
            <a:pPr marL="0" indent="0">
              <a:buFont typeface="Wingdings" panose="05000000000000000000" pitchFamily="2" charset="2"/>
              <a:buNone/>
            </a:pPr>
            <a:r>
              <a:rPr lang="fr-FR" altLang="fr-FR" sz="2400" b="1" dirty="0" smtClean="0">
                <a:sym typeface="Wingdings" panose="05000000000000000000" pitchFamily="2" charset="2"/>
              </a:rPr>
              <a:t>L</a:t>
            </a:r>
            <a:r>
              <a:rPr lang="fr-FR" altLang="fr-FR" sz="2400" b="1" dirty="0" smtClean="0"/>
              <a:t>e </a:t>
            </a:r>
            <a:r>
              <a:rPr lang="fr-FR" altLang="fr-FR" sz="2400" b="1" dirty="0" smtClean="0"/>
              <a:t>bon praticien au bon moment et </a:t>
            </a:r>
            <a:r>
              <a:rPr lang="fr-FR" altLang="fr-FR" sz="2400" b="1" dirty="0" smtClean="0"/>
              <a:t>à </a:t>
            </a:r>
            <a:r>
              <a:rPr lang="fr-FR" altLang="fr-FR" sz="2400" b="1" dirty="0" smtClean="0"/>
              <a:t>toute </a:t>
            </a:r>
            <a:r>
              <a:rPr lang="fr-FR" altLang="fr-FR" sz="2400" b="1" dirty="0" smtClean="0"/>
              <a:t>heure:</a:t>
            </a:r>
          </a:p>
          <a:p>
            <a:pPr marL="0" indent="0">
              <a:buFont typeface="Wingdings" panose="05000000000000000000" pitchFamily="2" charset="2"/>
              <a:buNone/>
            </a:pPr>
            <a:endParaRPr lang="fr-FR" altLang="fr-FR" sz="2400" b="1" dirty="0" smtClean="0"/>
          </a:p>
          <a:p>
            <a:pPr eaLnBrk="1" hangingPunct="1">
              <a:buSzTx/>
              <a:buFont typeface="Wingdings" panose="05000000000000000000" pitchFamily="2" charset="2"/>
              <a:buChar char="q"/>
            </a:pPr>
            <a:r>
              <a:rPr lang="fr-FR" altLang="fr-FR" sz="2400" dirty="0" smtClean="0"/>
              <a:t>Etre guidés sur les différents types de soins possibles,</a:t>
            </a:r>
          </a:p>
          <a:p>
            <a:pPr eaLnBrk="1" hangingPunct="1">
              <a:buSzTx/>
              <a:buFont typeface="Wingdings" panose="05000000000000000000" pitchFamily="2" charset="2"/>
              <a:buChar char="q"/>
            </a:pPr>
            <a:r>
              <a:rPr lang="fr-FR" altLang="fr-FR" sz="2400" dirty="0" smtClean="0"/>
              <a:t>De </a:t>
            </a:r>
            <a:r>
              <a:rPr lang="fr-FR" altLang="fr-FR" sz="2400" dirty="0" smtClean="0"/>
              <a:t>l'écoute, de la disponibilité, de la réactivité pour la prise en charges de leur rendez-vous en dehors des heures de bureau,</a:t>
            </a:r>
          </a:p>
          <a:p>
            <a:pPr eaLnBrk="1" hangingPunct="1">
              <a:buSzTx/>
              <a:buFont typeface="Wingdings" panose="05000000000000000000" pitchFamily="2" charset="2"/>
              <a:buChar char="q"/>
            </a:pPr>
            <a:r>
              <a:rPr lang="fr-FR" altLang="fr-FR" sz="2400" dirty="0" smtClean="0"/>
              <a:t>Des </a:t>
            </a:r>
            <a:r>
              <a:rPr lang="fr-FR" altLang="fr-FR" sz="2400" dirty="0" smtClean="0"/>
              <a:t>prises en charges à distance,</a:t>
            </a:r>
          </a:p>
          <a:p>
            <a:pPr marL="0" indent="0" eaLnBrk="1" hangingPunct="1">
              <a:buSzTx/>
              <a:buFont typeface="Wingdings" panose="05000000000000000000" pitchFamily="2" charset="2"/>
              <a:buNone/>
            </a:pPr>
            <a:endParaRPr lang="fr-FR" altLang="fr-FR" sz="800" dirty="0" smtClean="0"/>
          </a:p>
          <a:p>
            <a:pPr marL="0" indent="0" eaLnBrk="1" hangingPunct="1">
              <a:buSzTx/>
              <a:buFont typeface="Wingdings" panose="05000000000000000000" pitchFamily="2" charset="2"/>
              <a:buNone/>
            </a:pPr>
            <a:r>
              <a:rPr lang="fr-FR" altLang="fr-FR" sz="2400" b="1" i="1" dirty="0" smtClean="0"/>
              <a:t>Tout </a:t>
            </a:r>
            <a:r>
              <a:rPr lang="fr-FR" altLang="fr-FR" sz="2400" b="1" i="1" dirty="0" smtClean="0"/>
              <a:t>cela grâce à notre plateforme </a:t>
            </a:r>
            <a:r>
              <a:rPr lang="fr-FR" altLang="fr-FR" sz="2400" b="1" i="1" dirty="0" smtClean="0"/>
              <a:t>téléphonique, notre site web et </a:t>
            </a:r>
            <a:r>
              <a:rPr lang="fr-FR" altLang="fr-FR" sz="2400" b="1" i="1" dirty="0" smtClean="0"/>
              <a:t>notre système de tenue d'agenda en ligne.</a:t>
            </a:r>
          </a:p>
          <a:p>
            <a:pPr marL="0" indent="0" eaLnBrk="1" hangingPunct="1">
              <a:buSzTx/>
              <a:buFont typeface="Wingdings" panose="05000000000000000000" pitchFamily="2" charset="2"/>
              <a:buNone/>
            </a:pPr>
            <a:endParaRPr lang="fr-FR" altLang="fr-FR" dirty="0" smtClean="0"/>
          </a:p>
          <a:p>
            <a:pPr marL="0" indent="0" eaLnBrk="1" hangingPunct="1">
              <a:buSzTx/>
              <a:buFont typeface="Wingdings" panose="05000000000000000000" pitchFamily="2" charset="2"/>
              <a:buNone/>
            </a:pPr>
            <a:endParaRPr lang="fr-FR" altLang="fr-FR" dirty="0" smtClean="0"/>
          </a:p>
        </p:txBody>
      </p:sp>
    </p:spTree>
    <p:extLst>
      <p:ext uri="{BB962C8B-B14F-4D97-AF65-F5344CB8AC3E}">
        <p14:creationId xmlns:p14="http://schemas.microsoft.com/office/powerpoint/2010/main" val="2432547755"/>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e la date 3"/>
          <p:cNvSpPr>
            <a:spLocks noGrp="1"/>
          </p:cNvSpPr>
          <p:nvPr>
            <p:ph type="dt" sz="quarter" idx="4294967295"/>
          </p:nvPr>
        </p:nvSpPr>
        <p:spPr>
          <a:xfrm>
            <a:off x="3124200" y="6248400"/>
            <a:ext cx="2895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JSC Consultant</a:t>
            </a:r>
          </a:p>
        </p:txBody>
      </p:sp>
      <p:sp>
        <p:nvSpPr>
          <p:cNvPr id="13315" name="Espace réservé du pied de page 4"/>
          <p:cNvSpPr>
            <a:spLocks noGrp="1"/>
          </p:cNvSpPr>
          <p:nvPr>
            <p:ph type="ftr" sz="quarter" idx="4294967295"/>
          </p:nvPr>
        </p:nvSpPr>
        <p:spPr>
          <a:xfrm>
            <a:off x="6553200" y="6248400"/>
            <a:ext cx="2133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 Hiver - Printemps 2010</a:t>
            </a:r>
          </a:p>
        </p:txBody>
      </p:sp>
      <p:sp>
        <p:nvSpPr>
          <p:cNvPr id="13316" name="Espace réservé du numéro de diapositive 5"/>
          <p:cNvSpPr>
            <a:spLocks noGrp="1"/>
          </p:cNvSpPr>
          <p:nvPr>
            <p:ph type="sldNum" sz="quarter" idx="4294967295"/>
          </p:nvPr>
        </p:nvSpPr>
        <p:spPr>
          <a:xfrm>
            <a:off x="457200" y="6245225"/>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t>Page </a:t>
            </a:r>
            <a:fld id="{DA9B3BD2-5F8C-4BC4-8ED1-B7005109009D}" type="slidenum">
              <a:rPr lang="fr-FR" altLang="fr-FR" sz="1400"/>
              <a:pPr eaLnBrk="1" hangingPunct="1">
                <a:spcBef>
                  <a:spcPct val="0"/>
                </a:spcBef>
                <a:buClrTx/>
                <a:buSzTx/>
                <a:buFontTx/>
                <a:buNone/>
              </a:pPr>
              <a:t>13</a:t>
            </a:fld>
            <a:endParaRPr lang="fr-FR" altLang="fr-FR" sz="1400"/>
          </a:p>
        </p:txBody>
      </p:sp>
      <p:sp>
        <p:nvSpPr>
          <p:cNvPr id="13317" name="Rectangle 2"/>
          <p:cNvSpPr>
            <a:spLocks noGrp="1" noChangeArrowheads="1"/>
          </p:cNvSpPr>
          <p:nvPr>
            <p:ph type="title"/>
          </p:nvPr>
        </p:nvSpPr>
        <p:spPr>
          <a:xfrm>
            <a:off x="323529" y="548481"/>
            <a:ext cx="8928992" cy="576263"/>
          </a:xfrm>
        </p:spPr>
        <p:txBody>
          <a:bodyPr/>
          <a:lstStyle/>
          <a:p>
            <a:r>
              <a:rPr lang="fr-FR" altLang="fr-FR" sz="3600" b="1" dirty="0"/>
              <a:t>Que </a:t>
            </a:r>
            <a:r>
              <a:rPr lang="fr-FR" altLang="fr-FR" sz="3600" b="1" dirty="0" smtClean="0"/>
              <a:t>cherchent </a:t>
            </a:r>
            <a:r>
              <a:rPr lang="fr-FR" altLang="fr-FR" sz="3600" b="1" dirty="0"/>
              <a:t>les professionnels ?</a:t>
            </a:r>
          </a:p>
        </p:txBody>
      </p:sp>
      <p:sp>
        <p:nvSpPr>
          <p:cNvPr id="13318" name="Rectangle 3"/>
          <p:cNvSpPr>
            <a:spLocks noGrp="1" noChangeArrowheads="1"/>
          </p:cNvSpPr>
          <p:nvPr>
            <p:ph type="body" idx="1"/>
          </p:nvPr>
        </p:nvSpPr>
        <p:spPr>
          <a:xfrm>
            <a:off x="684213" y="1196752"/>
            <a:ext cx="8135937" cy="4608512"/>
          </a:xfrm>
        </p:spPr>
        <p:txBody>
          <a:bodyPr/>
          <a:lstStyle/>
          <a:p>
            <a:pPr>
              <a:defRPr/>
            </a:pPr>
            <a:r>
              <a:rPr lang="fr-FR" sz="2400" b="1" dirty="0" smtClean="0"/>
              <a:t>Ce que veulent les thérapeutes </a:t>
            </a:r>
            <a:r>
              <a:rPr lang="fr-FR" sz="2400" b="1" dirty="0" smtClean="0"/>
              <a:t>:</a:t>
            </a:r>
          </a:p>
          <a:p>
            <a:pPr lvl="1">
              <a:defRPr/>
            </a:pPr>
            <a:r>
              <a:rPr lang="fr-FR" sz="2000" dirty="0"/>
              <a:t>D</a:t>
            </a:r>
            <a:r>
              <a:rPr lang="fr-FR" sz="2000" dirty="0" smtClean="0"/>
              <a:t>es </a:t>
            </a:r>
            <a:r>
              <a:rPr lang="fr-FR" sz="2000" dirty="0" smtClean="0"/>
              <a:t>rendez-vous </a:t>
            </a:r>
            <a:r>
              <a:rPr lang="fr-FR" sz="2000" dirty="0" smtClean="0"/>
              <a:t>confirmés,</a:t>
            </a:r>
          </a:p>
          <a:p>
            <a:pPr lvl="1">
              <a:defRPr/>
            </a:pPr>
            <a:r>
              <a:rPr lang="fr-FR" sz="2000" dirty="0" smtClean="0"/>
              <a:t>Un </a:t>
            </a:r>
            <a:r>
              <a:rPr lang="fr-FR" sz="2000" dirty="0" smtClean="0"/>
              <a:t>espace de travail souple et adapté au juste </a:t>
            </a:r>
            <a:r>
              <a:rPr lang="fr-FR" sz="2000" dirty="0" smtClean="0"/>
              <a:t>prix,</a:t>
            </a:r>
          </a:p>
          <a:p>
            <a:pPr lvl="1">
              <a:defRPr/>
            </a:pPr>
            <a:r>
              <a:rPr lang="fr-FR" sz="2000" dirty="0" smtClean="0"/>
              <a:t>La </a:t>
            </a:r>
            <a:r>
              <a:rPr lang="fr-FR" sz="2000" dirty="0" smtClean="0"/>
              <a:t>simplicité de gestion grâce au portage </a:t>
            </a:r>
            <a:r>
              <a:rPr lang="fr-FR" sz="2000" dirty="0" smtClean="0"/>
              <a:t>salarial,</a:t>
            </a:r>
          </a:p>
          <a:p>
            <a:pPr lvl="1">
              <a:defRPr/>
            </a:pPr>
            <a:endParaRPr lang="fr-FR" sz="2000" dirty="0" smtClean="0"/>
          </a:p>
          <a:p>
            <a:pPr>
              <a:defRPr/>
            </a:pPr>
            <a:r>
              <a:rPr lang="fr-FR" altLang="fr-FR" sz="2400" b="1" dirty="0" smtClean="0"/>
              <a:t>Les </a:t>
            </a:r>
            <a:r>
              <a:rPr lang="fr-FR" altLang="fr-FR" sz="2400" b="1" dirty="0"/>
              <a:t>entreprises</a:t>
            </a:r>
            <a:r>
              <a:rPr lang="fr-FR" altLang="fr-FR" sz="2400" dirty="0"/>
              <a:t> </a:t>
            </a:r>
            <a:r>
              <a:rPr lang="fr-FR" altLang="fr-FR" sz="2400" dirty="0" smtClean="0"/>
              <a:t>:</a:t>
            </a:r>
          </a:p>
          <a:p>
            <a:pPr lvl="1">
              <a:defRPr/>
            </a:pPr>
            <a:r>
              <a:rPr lang="fr-FR" altLang="fr-FR" sz="2000" dirty="0"/>
              <a:t>U</a:t>
            </a:r>
            <a:r>
              <a:rPr lang="fr-FR" altLang="fr-FR" sz="2000" dirty="0" smtClean="0"/>
              <a:t>ne </a:t>
            </a:r>
            <a:r>
              <a:rPr lang="fr-FR" altLang="fr-FR" sz="2000" dirty="0" smtClean="0"/>
              <a:t>écoute pour leurs collaborateurs, </a:t>
            </a:r>
            <a:endParaRPr lang="fr-FR" altLang="fr-FR" sz="2000" dirty="0" smtClean="0"/>
          </a:p>
          <a:p>
            <a:pPr lvl="1">
              <a:defRPr/>
            </a:pPr>
            <a:r>
              <a:rPr lang="fr-FR" altLang="fr-FR" sz="2000" dirty="0"/>
              <a:t>Des solutions et diagnostic pour la prévention des </a:t>
            </a:r>
            <a:r>
              <a:rPr lang="fr-FR" altLang="fr-FR" sz="2000" dirty="0" smtClean="0"/>
              <a:t>RP</a:t>
            </a:r>
          </a:p>
          <a:p>
            <a:pPr lvl="1">
              <a:defRPr/>
            </a:pPr>
            <a:endParaRPr lang="fr-FR" altLang="fr-FR" sz="2000" dirty="0"/>
          </a:p>
          <a:p>
            <a:pPr eaLnBrk="1" hangingPunct="1">
              <a:buSzPct val="150000"/>
              <a:buFont typeface="Wingdings" panose="05000000000000000000" pitchFamily="2" charset="2"/>
              <a:buChar char="§"/>
              <a:defRPr/>
            </a:pPr>
            <a:r>
              <a:rPr lang="fr-FR" altLang="fr-FR" sz="2400" b="1" dirty="0"/>
              <a:t>Les professionnels de santé (aidants familiaux, </a:t>
            </a:r>
            <a:r>
              <a:rPr lang="fr-FR" altLang="fr-FR" sz="2400" b="1" dirty="0" smtClean="0"/>
              <a:t>infirmiers:</a:t>
            </a:r>
          </a:p>
          <a:p>
            <a:pPr lvl="1">
              <a:defRPr/>
            </a:pPr>
            <a:r>
              <a:rPr lang="fr-FR" altLang="fr-FR" sz="2000" dirty="0"/>
              <a:t>Des </a:t>
            </a:r>
            <a:r>
              <a:rPr lang="fr-FR" altLang="fr-FR" sz="2000" dirty="0"/>
              <a:t>formations en développement personnel pour exercer son métier sans stress.</a:t>
            </a:r>
          </a:p>
          <a:p>
            <a:pPr marL="0" indent="0" eaLnBrk="1" hangingPunct="1">
              <a:buSzTx/>
              <a:buFont typeface="Wingdings" panose="05000000000000000000" pitchFamily="2" charset="2"/>
              <a:buNone/>
              <a:defRPr/>
            </a:pPr>
            <a:endParaRPr lang="fr-FR" altLang="fr-FR" sz="2400" dirty="0" smtClean="0"/>
          </a:p>
          <a:p>
            <a:pPr marL="0" indent="0" eaLnBrk="1" hangingPunct="1">
              <a:buSzTx/>
              <a:buFont typeface="Wingdings" panose="05000000000000000000" pitchFamily="2" charset="2"/>
              <a:buNone/>
              <a:defRPr/>
            </a:pPr>
            <a:endParaRPr lang="fr-FR" altLang="fr-FR" dirty="0" smtClean="0"/>
          </a:p>
          <a:p>
            <a:pPr marL="0" indent="0" eaLnBrk="1" hangingPunct="1">
              <a:buSzTx/>
              <a:buFont typeface="Wingdings" panose="05000000000000000000" pitchFamily="2" charset="2"/>
              <a:buNone/>
              <a:defRPr/>
            </a:pPr>
            <a:endParaRPr lang="fr-FR" altLang="fr-FR" dirty="0" smtClean="0"/>
          </a:p>
          <a:p>
            <a:pPr marL="0" indent="0" eaLnBrk="1" hangingPunct="1">
              <a:buSzTx/>
              <a:buFont typeface="Wingdings" panose="05000000000000000000" pitchFamily="2" charset="2"/>
              <a:buNone/>
              <a:defRPr/>
            </a:pPr>
            <a:endParaRPr lang="fr-FR" altLang="fr-FR" dirty="0" smtClean="0"/>
          </a:p>
        </p:txBody>
      </p:sp>
    </p:spTree>
    <p:extLst>
      <p:ext uri="{BB962C8B-B14F-4D97-AF65-F5344CB8AC3E}">
        <p14:creationId xmlns:p14="http://schemas.microsoft.com/office/powerpoint/2010/main" val="769643067"/>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p:cNvSpPr>
          <p:nvPr>
            <p:ph type="title"/>
          </p:nvPr>
        </p:nvSpPr>
        <p:spPr>
          <a:xfrm>
            <a:off x="457200" y="116632"/>
            <a:ext cx="8229600" cy="1371600"/>
          </a:xfrm>
        </p:spPr>
        <p:txBody>
          <a:bodyPr/>
          <a:lstStyle/>
          <a:p>
            <a:r>
              <a:rPr lang="fr-FR" altLang="fr-FR" sz="3600" b="1" dirty="0"/>
              <a:t>L'offre</a:t>
            </a:r>
            <a:r>
              <a:rPr lang="fr-FR" altLang="fr-FR" sz="3600" b="1" dirty="0"/>
              <a:t> de services B2B</a:t>
            </a:r>
          </a:p>
        </p:txBody>
      </p:sp>
      <p:sp>
        <p:nvSpPr>
          <p:cNvPr id="6147" name="Espace réservé du contenu 2"/>
          <p:cNvSpPr>
            <a:spLocks noGrp="1"/>
          </p:cNvSpPr>
          <p:nvPr>
            <p:ph idx="1"/>
          </p:nvPr>
        </p:nvSpPr>
        <p:spPr>
          <a:xfrm>
            <a:off x="457200" y="1556792"/>
            <a:ext cx="8229600" cy="3886200"/>
          </a:xfrm>
        </p:spPr>
        <p:txBody>
          <a:bodyPr/>
          <a:lstStyle/>
          <a:p>
            <a:pPr>
              <a:defRPr/>
            </a:pPr>
            <a:r>
              <a:rPr lang="fr-FR" sz="2000" b="1" dirty="0" smtClean="0"/>
              <a:t>Pour </a:t>
            </a:r>
            <a:r>
              <a:rPr lang="fr-FR" sz="2000" b="1" dirty="0" smtClean="0"/>
              <a:t>les entreprises </a:t>
            </a:r>
            <a:r>
              <a:rPr lang="fr-FR" sz="2000" b="1" dirty="0" smtClean="0">
                <a:sym typeface="Wingdings" panose="05000000000000000000" pitchFamily="2" charset="2"/>
              </a:rPr>
              <a:t> La santé au travail</a:t>
            </a:r>
            <a:r>
              <a:rPr lang="fr-FR" sz="2000" dirty="0" smtClean="0"/>
              <a:t> </a:t>
            </a:r>
          </a:p>
          <a:p>
            <a:pPr lvl="1">
              <a:defRPr/>
            </a:pPr>
            <a:r>
              <a:rPr lang="fr-FR" sz="1800" dirty="0" smtClean="0">
                <a:ea typeface="+mn-ea"/>
                <a:cs typeface="+mn-cs"/>
              </a:rPr>
              <a:t>Proposer un lieu confidentiel réservé pour leurs collaborateurs pour la gestion du stress avec prise en charge dans les locaux ou à distance.</a:t>
            </a:r>
          </a:p>
          <a:p>
            <a:pPr lvl="1">
              <a:defRPr/>
            </a:pPr>
            <a:r>
              <a:rPr lang="fr-FR" sz="1800" dirty="0" smtClean="0"/>
              <a:t>Diagnostic et prévention du stress et du mal être au travail en entreprise.</a:t>
            </a:r>
          </a:p>
          <a:p>
            <a:pPr lvl="1">
              <a:defRPr/>
            </a:pPr>
            <a:endParaRPr lang="fr-FR" sz="1800" dirty="0" smtClean="0"/>
          </a:p>
          <a:p>
            <a:pPr>
              <a:defRPr/>
            </a:pPr>
            <a:r>
              <a:rPr lang="fr-FR" sz="2000" b="1" dirty="0" smtClean="0"/>
              <a:t>Pour </a:t>
            </a:r>
            <a:r>
              <a:rPr lang="fr-FR" sz="2000" b="1" dirty="0" smtClean="0"/>
              <a:t>les professionnels de santé </a:t>
            </a:r>
            <a:r>
              <a:rPr lang="fr-FR" sz="1800" b="1" dirty="0" smtClean="0">
                <a:sym typeface="Wingdings" panose="05000000000000000000" pitchFamily="2" charset="2"/>
              </a:rPr>
              <a:t> Des formations pour les </a:t>
            </a:r>
            <a:r>
              <a:rPr lang="fr-FR" sz="1800" b="1" dirty="0" smtClean="0"/>
              <a:t>aidants </a:t>
            </a:r>
            <a:r>
              <a:rPr lang="fr-FR" sz="1800" b="1" dirty="0" smtClean="0"/>
              <a:t>familiaux, infirmiers, aides- </a:t>
            </a:r>
            <a:r>
              <a:rPr lang="fr-FR" sz="1800" b="1" dirty="0" smtClean="0"/>
              <a:t>soignants.</a:t>
            </a:r>
            <a:endParaRPr lang="fr-FR" sz="1800" b="1" dirty="0" smtClean="0"/>
          </a:p>
          <a:p>
            <a:pPr lvl="1">
              <a:defRPr/>
            </a:pPr>
            <a:r>
              <a:rPr lang="fr-FR" sz="1800" dirty="0" smtClean="0"/>
              <a:t>A </a:t>
            </a:r>
            <a:r>
              <a:rPr lang="fr-FR" sz="1800" dirty="0" smtClean="0"/>
              <a:t>la gestion du stress pour eux-mêmes et pour améliorer la relation avec leurs </a:t>
            </a:r>
            <a:r>
              <a:rPr lang="fr-FR" sz="1800" dirty="0" smtClean="0"/>
              <a:t>malades,</a:t>
            </a:r>
          </a:p>
          <a:p>
            <a:pPr lvl="1">
              <a:defRPr/>
            </a:pPr>
            <a:r>
              <a:rPr lang="fr-FR" sz="1800" dirty="0" smtClean="0"/>
              <a:t>Apprendre </a:t>
            </a:r>
            <a:r>
              <a:rPr lang="fr-FR" sz="1800" dirty="0" smtClean="0"/>
              <a:t>à savoir préserver son équilibre psychique dans le cadre de la relation aidants – malades.</a:t>
            </a:r>
          </a:p>
          <a:p>
            <a:pPr lvl="1">
              <a:buFont typeface="Wingdings" panose="05000000000000000000" pitchFamily="2" charset="2"/>
              <a:buNone/>
              <a:defRPr/>
            </a:pPr>
            <a:endParaRPr lang="fr-FR" dirty="0" smtClean="0"/>
          </a:p>
          <a:p>
            <a:pPr>
              <a:buFont typeface="Wingdings" panose="05000000000000000000" pitchFamily="2" charset="2"/>
              <a:buNone/>
              <a:defRPr/>
            </a:pPr>
            <a:endParaRPr lang="fr-FR" dirty="0" smtClean="0"/>
          </a:p>
          <a:p>
            <a:pPr>
              <a:defRPr/>
            </a:pPr>
            <a:endParaRPr lang="fr-FR" b="1" dirty="0" smtClean="0"/>
          </a:p>
        </p:txBody>
      </p:sp>
      <p:sp>
        <p:nvSpPr>
          <p:cNvPr id="14340" name="Espace réservé de la date 3"/>
          <p:cNvSpPr>
            <a:spLocks noGrp="1"/>
          </p:cNvSpPr>
          <p:nvPr>
            <p:ph type="dt" sz="quarter" idx="4294967295"/>
          </p:nvPr>
        </p:nvSpPr>
        <p:spPr>
          <a:xfrm>
            <a:off x="3124200" y="6248400"/>
            <a:ext cx="2895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JSC Consultant</a:t>
            </a:r>
          </a:p>
        </p:txBody>
      </p:sp>
      <p:sp>
        <p:nvSpPr>
          <p:cNvPr id="14342" name="Espace réservé du numéro de diapositive 5"/>
          <p:cNvSpPr>
            <a:spLocks noGrp="1"/>
          </p:cNvSpPr>
          <p:nvPr>
            <p:ph type="sldNum" sz="quarter" idx="4294967295"/>
          </p:nvPr>
        </p:nvSpPr>
        <p:spPr>
          <a:xfrm>
            <a:off x="457200" y="6245225"/>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dirty="0"/>
              <a:t>Page </a:t>
            </a:r>
            <a:fld id="{5B577905-DB9E-4EA9-AC68-B0674E6C60A5}" type="slidenum">
              <a:rPr lang="fr-FR" altLang="fr-FR" sz="1400"/>
              <a:pPr eaLnBrk="1" hangingPunct="1">
                <a:spcBef>
                  <a:spcPct val="0"/>
                </a:spcBef>
                <a:buClrTx/>
                <a:buSzTx/>
                <a:buFontTx/>
                <a:buNone/>
              </a:pPr>
              <a:t>14</a:t>
            </a:fld>
            <a:endParaRPr lang="fr-FR" altLang="fr-FR" sz="1400" dirty="0"/>
          </a:p>
        </p:txBody>
      </p:sp>
    </p:spTree>
    <p:extLst>
      <p:ext uri="{BB962C8B-B14F-4D97-AF65-F5344CB8AC3E}">
        <p14:creationId xmlns:p14="http://schemas.microsoft.com/office/powerpoint/2010/main" val="3124875862"/>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1"/>
          <p:cNvSpPr>
            <a:spLocks noGrp="1"/>
          </p:cNvSpPr>
          <p:nvPr>
            <p:ph type="title"/>
          </p:nvPr>
        </p:nvSpPr>
        <p:spPr>
          <a:xfrm>
            <a:off x="457200" y="-27384"/>
            <a:ext cx="8229600" cy="1371600"/>
          </a:xfrm>
        </p:spPr>
        <p:txBody>
          <a:bodyPr/>
          <a:lstStyle/>
          <a:p>
            <a:r>
              <a:rPr lang="fr-FR" altLang="fr-FR" sz="3600" b="1" dirty="0"/>
              <a:t>Comment atteindre nos clients</a:t>
            </a:r>
          </a:p>
        </p:txBody>
      </p:sp>
      <p:sp>
        <p:nvSpPr>
          <p:cNvPr id="15366" name="ZoneTexte 7"/>
          <p:cNvSpPr txBox="1">
            <a:spLocks noChangeArrowheads="1"/>
          </p:cNvSpPr>
          <p:nvPr/>
        </p:nvSpPr>
        <p:spPr bwMode="auto">
          <a:xfrm>
            <a:off x="3276600" y="1125538"/>
            <a:ext cx="2160588" cy="369887"/>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800" b="1">
                <a:solidFill>
                  <a:schemeClr val="tx2"/>
                </a:solidFill>
                <a:latin typeface="Calibri" panose="020F0502020204030204" pitchFamily="34" charset="0"/>
              </a:rPr>
              <a:t>Centre SophroKhepri </a:t>
            </a:r>
          </a:p>
        </p:txBody>
      </p:sp>
      <p:sp>
        <p:nvSpPr>
          <p:cNvPr id="15367" name="ZoneTexte 10"/>
          <p:cNvSpPr txBox="1">
            <a:spLocks noChangeArrowheads="1"/>
          </p:cNvSpPr>
          <p:nvPr/>
        </p:nvSpPr>
        <p:spPr bwMode="auto">
          <a:xfrm>
            <a:off x="6786563" y="1700213"/>
            <a:ext cx="1530350" cy="338137"/>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b="1">
                <a:solidFill>
                  <a:schemeClr val="tx2"/>
                </a:solidFill>
              </a:rPr>
              <a:t>Grand Public</a:t>
            </a:r>
          </a:p>
        </p:txBody>
      </p:sp>
      <p:cxnSp>
        <p:nvCxnSpPr>
          <p:cNvPr id="13" name="Connecteur en angle 12"/>
          <p:cNvCxnSpPr/>
          <p:nvPr/>
        </p:nvCxnSpPr>
        <p:spPr>
          <a:xfrm>
            <a:off x="5435600" y="1268413"/>
            <a:ext cx="1323975" cy="428625"/>
          </a:xfrm>
          <a:prstGeom prst="bentConnector3">
            <a:avLst>
              <a:gd name="adj1" fmla="val 50000"/>
            </a:avLst>
          </a:prstGeom>
          <a:ln w="38100"/>
        </p:spPr>
        <p:style>
          <a:lnRef idx="1">
            <a:schemeClr val="accent1"/>
          </a:lnRef>
          <a:fillRef idx="0">
            <a:schemeClr val="accent1"/>
          </a:fillRef>
          <a:effectRef idx="0">
            <a:schemeClr val="accent1"/>
          </a:effectRef>
          <a:fontRef idx="minor">
            <a:schemeClr val="tx1"/>
          </a:fontRef>
        </p:style>
      </p:cxnSp>
      <p:cxnSp>
        <p:nvCxnSpPr>
          <p:cNvPr id="16" name="Connecteur en angle 15"/>
          <p:cNvCxnSpPr>
            <a:stCxn id="15366" idx="1"/>
          </p:cNvCxnSpPr>
          <p:nvPr/>
        </p:nvCxnSpPr>
        <p:spPr>
          <a:xfrm rot="10800000" flipV="1">
            <a:off x="2052638" y="1309688"/>
            <a:ext cx="1223962" cy="390525"/>
          </a:xfrm>
          <a:prstGeom prst="bentConnector3">
            <a:avLst>
              <a:gd name="adj1" fmla="val 50000"/>
            </a:avLst>
          </a:prstGeom>
          <a:ln w="38100"/>
        </p:spPr>
        <p:style>
          <a:lnRef idx="1">
            <a:schemeClr val="accent1"/>
          </a:lnRef>
          <a:fillRef idx="0">
            <a:schemeClr val="accent1"/>
          </a:fillRef>
          <a:effectRef idx="0">
            <a:schemeClr val="accent1"/>
          </a:effectRef>
          <a:fontRef idx="minor">
            <a:schemeClr val="tx1"/>
          </a:fontRef>
        </p:style>
      </p:cxnSp>
      <p:sp>
        <p:nvSpPr>
          <p:cNvPr id="15370" name="ZoneTexte 35"/>
          <p:cNvSpPr txBox="1">
            <a:spLocks noChangeArrowheads="1"/>
          </p:cNvSpPr>
          <p:nvPr/>
        </p:nvSpPr>
        <p:spPr bwMode="auto">
          <a:xfrm>
            <a:off x="3151188" y="5292725"/>
            <a:ext cx="2428875" cy="58420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b="1">
                <a:solidFill>
                  <a:schemeClr val="tx2"/>
                </a:solidFill>
              </a:rPr>
              <a:t>Visites grands comptes</a:t>
            </a:r>
          </a:p>
        </p:txBody>
      </p:sp>
      <p:cxnSp>
        <p:nvCxnSpPr>
          <p:cNvPr id="58" name="Connecteur droit avec flèche 57"/>
          <p:cNvCxnSpPr/>
          <p:nvPr/>
        </p:nvCxnSpPr>
        <p:spPr>
          <a:xfrm>
            <a:off x="6948488" y="2060575"/>
            <a:ext cx="9525" cy="65246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5372" name="ZoneTexte 60"/>
          <p:cNvSpPr txBox="1">
            <a:spLocks noChangeArrowheads="1"/>
          </p:cNvSpPr>
          <p:nvPr/>
        </p:nvSpPr>
        <p:spPr bwMode="auto">
          <a:xfrm>
            <a:off x="7596188" y="2708275"/>
            <a:ext cx="1247775" cy="338138"/>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a:solidFill>
                  <a:schemeClr val="tx2"/>
                </a:solidFill>
              </a:rPr>
              <a:t>Mieux-Etre</a:t>
            </a:r>
          </a:p>
        </p:txBody>
      </p:sp>
      <p:sp>
        <p:nvSpPr>
          <p:cNvPr id="15373" name="ZoneTexte 61"/>
          <p:cNvSpPr txBox="1">
            <a:spLocks noChangeArrowheads="1"/>
          </p:cNvSpPr>
          <p:nvPr/>
        </p:nvSpPr>
        <p:spPr bwMode="auto">
          <a:xfrm>
            <a:off x="6461125" y="2708275"/>
            <a:ext cx="990600" cy="338138"/>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a:solidFill>
                  <a:schemeClr val="tx2"/>
                </a:solidFill>
              </a:rPr>
              <a:t>Santé</a:t>
            </a:r>
          </a:p>
        </p:txBody>
      </p:sp>
      <p:cxnSp>
        <p:nvCxnSpPr>
          <p:cNvPr id="75" name="Connecteur droit 74"/>
          <p:cNvCxnSpPr/>
          <p:nvPr/>
        </p:nvCxnSpPr>
        <p:spPr>
          <a:xfrm rot="10800000" flipV="1">
            <a:off x="7472363" y="3179763"/>
            <a:ext cx="244475" cy="9525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7" name="Connecteur droit 76"/>
          <p:cNvCxnSpPr/>
          <p:nvPr/>
        </p:nvCxnSpPr>
        <p:spPr>
          <a:xfrm>
            <a:off x="7145338" y="3179763"/>
            <a:ext cx="327025" cy="9525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82" name="Flèche vers le bas 81"/>
          <p:cNvSpPr/>
          <p:nvPr/>
        </p:nvSpPr>
        <p:spPr>
          <a:xfrm>
            <a:off x="3132138" y="5013325"/>
            <a:ext cx="144462" cy="3444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cxnSp>
        <p:nvCxnSpPr>
          <p:cNvPr id="92" name="Connecteur droit 91"/>
          <p:cNvCxnSpPr/>
          <p:nvPr/>
        </p:nvCxnSpPr>
        <p:spPr>
          <a:xfrm flipH="1">
            <a:off x="3708400" y="1604963"/>
            <a:ext cx="3175" cy="719137"/>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07" name="Connecteur droit avec flèche 106"/>
          <p:cNvCxnSpPr/>
          <p:nvPr/>
        </p:nvCxnSpPr>
        <p:spPr>
          <a:xfrm flipH="1">
            <a:off x="8242300" y="2060575"/>
            <a:ext cx="1588" cy="64293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5379" name="ZoneTexte 10"/>
          <p:cNvSpPr txBox="1">
            <a:spLocks noChangeArrowheads="1"/>
          </p:cNvSpPr>
          <p:nvPr/>
        </p:nvSpPr>
        <p:spPr bwMode="auto">
          <a:xfrm>
            <a:off x="2700338" y="2349500"/>
            <a:ext cx="1428750" cy="584200"/>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b="1">
                <a:solidFill>
                  <a:schemeClr val="tx2"/>
                </a:solidFill>
                <a:latin typeface="Calibri" panose="020F0502020204030204" pitchFamily="34" charset="0"/>
              </a:rPr>
              <a:t>Entreprises &amp; PME</a:t>
            </a:r>
          </a:p>
        </p:txBody>
      </p:sp>
      <p:sp>
        <p:nvSpPr>
          <p:cNvPr id="15380" name="ZoneTexte 10"/>
          <p:cNvSpPr txBox="1">
            <a:spLocks noChangeArrowheads="1"/>
          </p:cNvSpPr>
          <p:nvPr/>
        </p:nvSpPr>
        <p:spPr bwMode="auto">
          <a:xfrm>
            <a:off x="611188" y="1628775"/>
            <a:ext cx="1573212" cy="584200"/>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b="1">
                <a:solidFill>
                  <a:schemeClr val="tx2"/>
                </a:solidFill>
                <a:latin typeface="Calibri" panose="020F0502020204030204" pitchFamily="34" charset="0"/>
              </a:rPr>
              <a:t>Thérapeutes Partenaires</a:t>
            </a:r>
          </a:p>
        </p:txBody>
      </p:sp>
      <p:sp>
        <p:nvSpPr>
          <p:cNvPr id="15381" name="ZoneTexte 10"/>
          <p:cNvSpPr txBox="1">
            <a:spLocks noChangeArrowheads="1"/>
          </p:cNvSpPr>
          <p:nvPr/>
        </p:nvSpPr>
        <p:spPr bwMode="auto">
          <a:xfrm>
            <a:off x="4427538" y="2349500"/>
            <a:ext cx="1428750" cy="584200"/>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b="1">
                <a:solidFill>
                  <a:schemeClr val="tx2"/>
                </a:solidFill>
                <a:latin typeface="Calibri" panose="020F0502020204030204" pitchFamily="34" charset="0"/>
              </a:rPr>
              <a:t>Professionnels de la santé</a:t>
            </a:r>
          </a:p>
        </p:txBody>
      </p:sp>
      <p:cxnSp>
        <p:nvCxnSpPr>
          <p:cNvPr id="57" name="Connecteur droit 56"/>
          <p:cNvCxnSpPr/>
          <p:nvPr/>
        </p:nvCxnSpPr>
        <p:spPr>
          <a:xfrm flipH="1">
            <a:off x="5219700" y="1593850"/>
            <a:ext cx="3175" cy="71913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5383" name="ZoneTexte 8"/>
          <p:cNvSpPr txBox="1">
            <a:spLocks noChangeArrowheads="1"/>
          </p:cNvSpPr>
          <p:nvPr/>
        </p:nvSpPr>
        <p:spPr bwMode="auto">
          <a:xfrm>
            <a:off x="468313" y="2420938"/>
            <a:ext cx="900112" cy="338137"/>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ECOLES</a:t>
            </a:r>
          </a:p>
        </p:txBody>
      </p:sp>
      <p:sp>
        <p:nvSpPr>
          <p:cNvPr id="15384" name="ZoneTexte 21"/>
          <p:cNvSpPr txBox="1">
            <a:spLocks noChangeArrowheads="1"/>
          </p:cNvSpPr>
          <p:nvPr/>
        </p:nvSpPr>
        <p:spPr bwMode="auto">
          <a:xfrm>
            <a:off x="468313" y="2822575"/>
            <a:ext cx="1712912" cy="338138"/>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Associations prof</a:t>
            </a:r>
          </a:p>
        </p:txBody>
      </p:sp>
      <p:sp>
        <p:nvSpPr>
          <p:cNvPr id="15385" name="ZoneTexte 22"/>
          <p:cNvSpPr txBox="1">
            <a:spLocks noChangeArrowheads="1"/>
          </p:cNvSpPr>
          <p:nvPr/>
        </p:nvSpPr>
        <p:spPr bwMode="auto">
          <a:xfrm>
            <a:off x="2771775" y="3017838"/>
            <a:ext cx="423863" cy="339725"/>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CE</a:t>
            </a:r>
          </a:p>
        </p:txBody>
      </p:sp>
      <p:sp>
        <p:nvSpPr>
          <p:cNvPr id="15386" name="ZoneTexte 22"/>
          <p:cNvSpPr txBox="1">
            <a:spLocks noChangeArrowheads="1"/>
          </p:cNvSpPr>
          <p:nvPr/>
        </p:nvSpPr>
        <p:spPr bwMode="auto">
          <a:xfrm>
            <a:off x="4500563" y="3068638"/>
            <a:ext cx="750887" cy="338137"/>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Ecoles</a:t>
            </a:r>
          </a:p>
        </p:txBody>
      </p:sp>
      <p:sp>
        <p:nvSpPr>
          <p:cNvPr id="15387" name="ZoneTexte 22"/>
          <p:cNvSpPr txBox="1">
            <a:spLocks noChangeArrowheads="1"/>
          </p:cNvSpPr>
          <p:nvPr/>
        </p:nvSpPr>
        <p:spPr bwMode="auto">
          <a:xfrm>
            <a:off x="4500563" y="3500438"/>
            <a:ext cx="1284287" cy="339725"/>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Associations</a:t>
            </a:r>
          </a:p>
        </p:txBody>
      </p:sp>
      <p:sp>
        <p:nvSpPr>
          <p:cNvPr id="15388" name="ZoneTexte 61"/>
          <p:cNvSpPr txBox="1">
            <a:spLocks noChangeArrowheads="1"/>
          </p:cNvSpPr>
          <p:nvPr/>
        </p:nvSpPr>
        <p:spPr bwMode="auto">
          <a:xfrm>
            <a:off x="6731000" y="3860800"/>
            <a:ext cx="2089150" cy="830263"/>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a:solidFill>
                  <a:schemeClr val="tx2"/>
                </a:solidFill>
              </a:rPr>
              <a:t>Médecins généralistes &amp; spécialistes</a:t>
            </a:r>
          </a:p>
        </p:txBody>
      </p:sp>
      <p:sp>
        <p:nvSpPr>
          <p:cNvPr id="15389" name="ZoneTexte 22"/>
          <p:cNvSpPr txBox="1">
            <a:spLocks noChangeArrowheads="1"/>
          </p:cNvSpPr>
          <p:nvPr/>
        </p:nvSpPr>
        <p:spPr bwMode="auto">
          <a:xfrm>
            <a:off x="2771775" y="3451225"/>
            <a:ext cx="588963" cy="338138"/>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DRH</a:t>
            </a:r>
          </a:p>
        </p:txBody>
      </p:sp>
      <p:sp>
        <p:nvSpPr>
          <p:cNvPr id="15390" name="ZoneTexte 22"/>
          <p:cNvSpPr txBox="1">
            <a:spLocks noChangeArrowheads="1"/>
          </p:cNvSpPr>
          <p:nvPr/>
        </p:nvSpPr>
        <p:spPr bwMode="auto">
          <a:xfrm>
            <a:off x="2771775" y="4241800"/>
            <a:ext cx="1368425" cy="339725"/>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Conférences</a:t>
            </a:r>
          </a:p>
        </p:txBody>
      </p:sp>
      <p:sp>
        <p:nvSpPr>
          <p:cNvPr id="45" name="Flèche vers le bas 44"/>
          <p:cNvSpPr/>
          <p:nvPr/>
        </p:nvSpPr>
        <p:spPr>
          <a:xfrm>
            <a:off x="468313" y="3357563"/>
            <a:ext cx="215900" cy="2232025"/>
          </a:xfrm>
          <a:prstGeom prst="downArrow">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46" name="Flèche vers le bas 45"/>
          <p:cNvSpPr/>
          <p:nvPr/>
        </p:nvSpPr>
        <p:spPr>
          <a:xfrm>
            <a:off x="898525" y="3357563"/>
            <a:ext cx="217488" cy="1511300"/>
          </a:xfrm>
          <a:prstGeom prst="downArrow">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47" name="Flèche vers le bas 46"/>
          <p:cNvSpPr/>
          <p:nvPr/>
        </p:nvSpPr>
        <p:spPr>
          <a:xfrm>
            <a:off x="1420813" y="3357563"/>
            <a:ext cx="198437" cy="1120775"/>
          </a:xfrm>
          <a:prstGeom prst="downArrow">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48" name="Flèche vers le bas 47"/>
          <p:cNvSpPr/>
          <p:nvPr/>
        </p:nvSpPr>
        <p:spPr>
          <a:xfrm>
            <a:off x="1979613" y="3357563"/>
            <a:ext cx="163512" cy="819150"/>
          </a:xfrm>
          <a:prstGeom prst="downArrow">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5395" name="ZoneTexte 43"/>
          <p:cNvSpPr txBox="1">
            <a:spLocks noChangeArrowheads="1"/>
          </p:cNvSpPr>
          <p:nvPr/>
        </p:nvSpPr>
        <p:spPr bwMode="auto">
          <a:xfrm>
            <a:off x="168275" y="5589588"/>
            <a:ext cx="13795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solidFill>
                  <a:schemeClr val="tx1"/>
                </a:solidFill>
              </a:rPr>
              <a:t>Annuaires prof.</a:t>
            </a:r>
          </a:p>
        </p:txBody>
      </p:sp>
      <p:sp>
        <p:nvSpPr>
          <p:cNvPr id="15396" name="ZoneTexte 47"/>
          <p:cNvSpPr txBox="1">
            <a:spLocks noChangeArrowheads="1"/>
          </p:cNvSpPr>
          <p:nvPr/>
        </p:nvSpPr>
        <p:spPr bwMode="auto">
          <a:xfrm>
            <a:off x="682625" y="4868863"/>
            <a:ext cx="1585913"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solidFill>
                  <a:schemeClr val="tx1"/>
                </a:solidFill>
              </a:rPr>
              <a:t>Animation Com</a:t>
            </a:r>
          </a:p>
          <a:p>
            <a:pPr eaLnBrk="1" hangingPunct="1">
              <a:spcBef>
                <a:spcPct val="0"/>
              </a:spcBef>
              <a:buClrTx/>
              <a:buSzTx/>
              <a:buFontTx/>
              <a:buNone/>
            </a:pPr>
            <a:r>
              <a:rPr lang="fr-FR" altLang="fr-FR" sz="1400">
                <a:solidFill>
                  <a:schemeClr val="tx1"/>
                </a:solidFill>
              </a:rPr>
              <a:t>Réunions - Ecoles</a:t>
            </a:r>
          </a:p>
          <a:p>
            <a:pPr eaLnBrk="1" hangingPunct="1">
              <a:spcBef>
                <a:spcPct val="0"/>
              </a:spcBef>
              <a:buClrTx/>
              <a:buSzTx/>
              <a:buFontTx/>
              <a:buNone/>
            </a:pPr>
            <a:r>
              <a:rPr lang="fr-FR" altLang="fr-FR" sz="1400">
                <a:solidFill>
                  <a:schemeClr val="tx1"/>
                </a:solidFill>
              </a:rPr>
              <a:t>Conférences</a:t>
            </a:r>
          </a:p>
        </p:txBody>
      </p:sp>
      <p:sp>
        <p:nvSpPr>
          <p:cNvPr id="15397" name="ZoneTexte 48"/>
          <p:cNvSpPr txBox="1">
            <a:spLocks noChangeArrowheads="1"/>
          </p:cNvSpPr>
          <p:nvPr/>
        </p:nvSpPr>
        <p:spPr bwMode="auto">
          <a:xfrm>
            <a:off x="1763713" y="4178300"/>
            <a:ext cx="8461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solidFill>
                  <a:schemeClr val="tx1"/>
                </a:solidFill>
              </a:rPr>
              <a:t>Publicité</a:t>
            </a:r>
          </a:p>
        </p:txBody>
      </p:sp>
      <p:sp>
        <p:nvSpPr>
          <p:cNvPr id="15398" name="ZoneTexte 49"/>
          <p:cNvSpPr txBox="1">
            <a:spLocks noChangeArrowheads="1"/>
          </p:cNvSpPr>
          <p:nvPr/>
        </p:nvSpPr>
        <p:spPr bwMode="auto">
          <a:xfrm>
            <a:off x="1042988" y="4437063"/>
            <a:ext cx="14747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solidFill>
                  <a:schemeClr val="tx1"/>
                </a:solidFill>
              </a:rPr>
              <a:t>Vente indirecte </a:t>
            </a:r>
          </a:p>
        </p:txBody>
      </p:sp>
      <p:sp>
        <p:nvSpPr>
          <p:cNvPr id="15399" name="ZoneTexte 22"/>
          <p:cNvSpPr txBox="1">
            <a:spLocks noChangeArrowheads="1"/>
          </p:cNvSpPr>
          <p:nvPr/>
        </p:nvSpPr>
        <p:spPr bwMode="auto">
          <a:xfrm>
            <a:off x="2771775" y="4675188"/>
            <a:ext cx="1368425" cy="338137"/>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Mailing</a:t>
            </a:r>
          </a:p>
        </p:txBody>
      </p:sp>
      <p:sp>
        <p:nvSpPr>
          <p:cNvPr id="15400" name="ZoneTexte 71"/>
          <p:cNvSpPr txBox="1">
            <a:spLocks noChangeArrowheads="1"/>
          </p:cNvSpPr>
          <p:nvPr/>
        </p:nvSpPr>
        <p:spPr bwMode="auto">
          <a:xfrm>
            <a:off x="6659563" y="3068638"/>
            <a:ext cx="2160587" cy="7381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400" b="1">
                <a:solidFill>
                  <a:schemeClr val="tx2"/>
                </a:solidFill>
              </a:rPr>
              <a:t>Vente Directe Mailing</a:t>
            </a:r>
          </a:p>
          <a:p>
            <a:pPr algn="ctr" eaLnBrk="1" hangingPunct="1">
              <a:spcBef>
                <a:spcPct val="0"/>
              </a:spcBef>
              <a:buClrTx/>
              <a:buSzTx/>
              <a:buFontTx/>
              <a:buNone/>
            </a:pPr>
            <a:r>
              <a:rPr lang="fr-FR" altLang="fr-FR" sz="1400" b="1">
                <a:solidFill>
                  <a:schemeClr val="tx2"/>
                </a:solidFill>
              </a:rPr>
              <a:t>Prescription médecins</a:t>
            </a:r>
          </a:p>
        </p:txBody>
      </p:sp>
      <p:sp>
        <p:nvSpPr>
          <p:cNvPr id="15401" name="ZoneTexte 67"/>
          <p:cNvSpPr txBox="1">
            <a:spLocks noChangeArrowheads="1"/>
          </p:cNvSpPr>
          <p:nvPr/>
        </p:nvSpPr>
        <p:spPr bwMode="auto">
          <a:xfrm>
            <a:off x="2813050" y="1752600"/>
            <a:ext cx="3286125" cy="523875"/>
          </a:xfrm>
          <a:prstGeom prst="rect">
            <a:avLst/>
          </a:prstGeom>
          <a:solidFill>
            <a:schemeClr val="bg1"/>
          </a:solidFill>
          <a:ln w="28575">
            <a:solidFill>
              <a:srgbClr val="C00000"/>
            </a:solidFill>
            <a:miter lim="800000"/>
            <a:headEnd/>
            <a:tailEnd/>
          </a:ln>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400">
                <a:solidFill>
                  <a:srgbClr val="C00000"/>
                </a:solidFill>
              </a:rPr>
              <a:t>Soins thérapeutiques recommandés par</a:t>
            </a:r>
          </a:p>
          <a:p>
            <a:pPr algn="ctr" eaLnBrk="1" hangingPunct="1">
              <a:spcBef>
                <a:spcPct val="0"/>
              </a:spcBef>
              <a:buClrTx/>
              <a:buSzTx/>
              <a:buFontTx/>
              <a:buNone/>
            </a:pPr>
            <a:r>
              <a:rPr lang="fr-FR" altLang="fr-FR" sz="1400">
                <a:solidFill>
                  <a:srgbClr val="C00000"/>
                </a:solidFill>
              </a:rPr>
              <a:t>les professionnels de santé</a:t>
            </a:r>
          </a:p>
        </p:txBody>
      </p:sp>
      <p:cxnSp>
        <p:nvCxnSpPr>
          <p:cNvPr id="67" name="Connecteur droit avec flèche 66"/>
          <p:cNvCxnSpPr/>
          <p:nvPr/>
        </p:nvCxnSpPr>
        <p:spPr>
          <a:xfrm>
            <a:off x="2555875" y="1704975"/>
            <a:ext cx="3786188" cy="1588"/>
          </a:xfrm>
          <a:prstGeom prst="straightConnector1">
            <a:avLst/>
          </a:prstGeom>
          <a:ln w="76200">
            <a:solidFill>
              <a:srgbClr val="C00000"/>
            </a:solidFill>
            <a:prstDash val="lg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403" name="ZoneTexte 24"/>
          <p:cNvSpPr txBox="1">
            <a:spLocks noChangeArrowheads="1"/>
          </p:cNvSpPr>
          <p:nvPr/>
        </p:nvSpPr>
        <p:spPr bwMode="auto">
          <a:xfrm>
            <a:off x="6754813" y="4797425"/>
            <a:ext cx="2065337" cy="338138"/>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a:solidFill>
                  <a:schemeClr val="tx1"/>
                </a:solidFill>
              </a:rPr>
              <a:t>Centres rééducation</a:t>
            </a:r>
          </a:p>
        </p:txBody>
      </p:sp>
      <p:sp>
        <p:nvSpPr>
          <p:cNvPr id="15404" name="ZoneTexte 78"/>
          <p:cNvSpPr txBox="1">
            <a:spLocks noChangeArrowheads="1"/>
          </p:cNvSpPr>
          <p:nvPr/>
        </p:nvSpPr>
        <p:spPr bwMode="auto">
          <a:xfrm>
            <a:off x="6731000" y="5180013"/>
            <a:ext cx="2084388" cy="338137"/>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a:solidFill>
                  <a:schemeClr val="tx1"/>
                </a:solidFill>
              </a:rPr>
              <a:t>Hôpitaux - Cliniques</a:t>
            </a:r>
          </a:p>
        </p:txBody>
      </p:sp>
      <p:sp>
        <p:nvSpPr>
          <p:cNvPr id="15405" name="ZoneTexte 127"/>
          <p:cNvSpPr txBox="1">
            <a:spLocks noChangeArrowheads="1"/>
          </p:cNvSpPr>
          <p:nvPr/>
        </p:nvSpPr>
        <p:spPr bwMode="auto">
          <a:xfrm>
            <a:off x="6731000" y="5589588"/>
            <a:ext cx="2084388" cy="338137"/>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a:solidFill>
                  <a:schemeClr val="tx1"/>
                </a:solidFill>
              </a:rPr>
              <a:t>Maisons de retraite</a:t>
            </a:r>
          </a:p>
        </p:txBody>
      </p:sp>
      <p:sp>
        <p:nvSpPr>
          <p:cNvPr id="15406" name="ZoneTexte 78"/>
          <p:cNvSpPr txBox="1">
            <a:spLocks noChangeArrowheads="1"/>
          </p:cNvSpPr>
          <p:nvPr/>
        </p:nvSpPr>
        <p:spPr bwMode="auto">
          <a:xfrm>
            <a:off x="4427538" y="3933825"/>
            <a:ext cx="2089150" cy="338138"/>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600">
                <a:solidFill>
                  <a:schemeClr val="tx1"/>
                </a:solidFill>
              </a:rPr>
              <a:t>Hôpitaux - Cliniques</a:t>
            </a:r>
          </a:p>
        </p:txBody>
      </p:sp>
      <p:sp>
        <p:nvSpPr>
          <p:cNvPr id="15407" name="ZoneTexte 22"/>
          <p:cNvSpPr txBox="1">
            <a:spLocks noChangeArrowheads="1"/>
          </p:cNvSpPr>
          <p:nvPr/>
        </p:nvSpPr>
        <p:spPr bwMode="auto">
          <a:xfrm>
            <a:off x="2771775" y="3860800"/>
            <a:ext cx="688975" cy="338138"/>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600">
                <a:solidFill>
                  <a:schemeClr val="tx1"/>
                </a:solidFill>
              </a:rPr>
              <a:t>CHCT</a:t>
            </a:r>
          </a:p>
        </p:txBody>
      </p:sp>
      <p:sp>
        <p:nvSpPr>
          <p:cNvPr id="15408" name="ZoneTexte 113"/>
          <p:cNvSpPr txBox="1">
            <a:spLocks noChangeArrowheads="1"/>
          </p:cNvSpPr>
          <p:nvPr/>
        </p:nvSpPr>
        <p:spPr bwMode="auto">
          <a:xfrm>
            <a:off x="428625" y="6021388"/>
            <a:ext cx="8358188" cy="369887"/>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800" b="1">
                <a:solidFill>
                  <a:srgbClr val="FF0000"/>
                </a:solidFill>
                <a:latin typeface="Calibri" panose="020F0502020204030204" pitchFamily="34" charset="0"/>
              </a:rPr>
              <a:t>Site web - Marketing viral - E-commerce </a:t>
            </a:r>
          </a:p>
        </p:txBody>
      </p:sp>
      <p:sp>
        <p:nvSpPr>
          <p:cNvPr id="86" name="Flèche vers le bas 85"/>
          <p:cNvSpPr/>
          <p:nvPr/>
        </p:nvSpPr>
        <p:spPr>
          <a:xfrm>
            <a:off x="4787900" y="4292600"/>
            <a:ext cx="144463" cy="1008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Tree>
    <p:extLst>
      <p:ext uri="{BB962C8B-B14F-4D97-AF65-F5344CB8AC3E}">
        <p14:creationId xmlns:p14="http://schemas.microsoft.com/office/powerpoint/2010/main" val="2947810845"/>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a:xfrm>
            <a:off x="457200" y="44624"/>
            <a:ext cx="8229600" cy="1371600"/>
          </a:xfrm>
        </p:spPr>
        <p:txBody>
          <a:bodyPr/>
          <a:lstStyle/>
          <a:p>
            <a:r>
              <a:rPr lang="fr-FR" altLang="fr-FR" sz="3600" b="1" dirty="0"/>
              <a:t>Concurrence indirecte</a:t>
            </a:r>
          </a:p>
        </p:txBody>
      </p:sp>
      <p:sp>
        <p:nvSpPr>
          <p:cNvPr id="3" name="Espace réservé du contenu 2"/>
          <p:cNvSpPr>
            <a:spLocks noGrp="1"/>
          </p:cNvSpPr>
          <p:nvPr>
            <p:ph idx="1"/>
          </p:nvPr>
        </p:nvSpPr>
        <p:spPr>
          <a:xfrm>
            <a:off x="457200" y="1340768"/>
            <a:ext cx="8229600" cy="3886200"/>
          </a:xfrm>
        </p:spPr>
        <p:txBody>
          <a:bodyPr/>
          <a:lstStyle/>
          <a:p>
            <a:pPr>
              <a:defRPr/>
            </a:pPr>
            <a:r>
              <a:rPr lang="fr-FR" sz="1800" b="1" dirty="0" err="1" smtClean="0"/>
              <a:t>Peauzedétente</a:t>
            </a:r>
            <a:r>
              <a:rPr lang="fr-FR" sz="1800" b="1" dirty="0" smtClean="0"/>
              <a:t> : positionnement massage</a:t>
            </a:r>
          </a:p>
          <a:p>
            <a:pPr lvl="1">
              <a:defRPr/>
            </a:pPr>
            <a:r>
              <a:rPr lang="fr-FR" sz="1800" dirty="0" smtClean="0"/>
              <a:t>6 cabines, 5 ans d’ancienneté, Paris 11</a:t>
            </a:r>
            <a:r>
              <a:rPr lang="fr-FR" sz="1800" baseline="30000" dirty="0" smtClean="0"/>
              <a:t>ème</a:t>
            </a:r>
            <a:r>
              <a:rPr lang="fr-FR" sz="1800" dirty="0" smtClean="0"/>
              <a:t>, </a:t>
            </a:r>
          </a:p>
          <a:p>
            <a:pPr marL="457200" lvl="1" indent="0">
              <a:buFont typeface="Wingdings" panose="05000000000000000000" pitchFamily="2" charset="2"/>
              <a:buNone/>
              <a:defRPr/>
            </a:pPr>
            <a:r>
              <a:rPr lang="fr-FR" sz="1800" dirty="0" smtClean="0"/>
              <a:t>Effectif : 2 salariés, CA 2013 : 500 000 € </a:t>
            </a:r>
          </a:p>
          <a:p>
            <a:pPr marL="457200" lvl="1" indent="0">
              <a:buFont typeface="Wingdings" panose="05000000000000000000" pitchFamily="2" charset="2"/>
              <a:buNone/>
              <a:defRPr/>
            </a:pPr>
            <a:r>
              <a:rPr lang="fr-FR" sz="1800" dirty="0" smtClean="0"/>
              <a:t>Positionnement : Mise à disposition de cabines, coaching des thérapeutes au commercial, services : site web et supports de communication</a:t>
            </a:r>
            <a:r>
              <a:rPr lang="fr-FR" sz="1800" dirty="0" smtClean="0"/>
              <a:t>.</a:t>
            </a:r>
          </a:p>
          <a:p>
            <a:pPr marL="457200" lvl="1" indent="0">
              <a:buFont typeface="Wingdings" panose="05000000000000000000" pitchFamily="2" charset="2"/>
              <a:buNone/>
              <a:defRPr/>
            </a:pPr>
            <a:endParaRPr lang="fr-FR" sz="1800" b="1" dirty="0" smtClean="0"/>
          </a:p>
          <a:p>
            <a:pPr>
              <a:defRPr/>
            </a:pPr>
            <a:r>
              <a:rPr lang="fr-FR" sz="1800" b="1" dirty="0" smtClean="0"/>
              <a:t>Centre Sésame : </a:t>
            </a:r>
          </a:p>
          <a:p>
            <a:pPr lvl="1">
              <a:defRPr/>
            </a:pPr>
            <a:r>
              <a:rPr lang="fr-FR" sz="1800" dirty="0" smtClean="0"/>
              <a:t>6 cabines, création 2013, Paris 11</a:t>
            </a:r>
            <a:r>
              <a:rPr lang="fr-FR" sz="1800" baseline="30000" dirty="0" smtClean="0"/>
              <a:t>ème</a:t>
            </a:r>
            <a:r>
              <a:rPr lang="fr-FR" sz="1800" dirty="0" smtClean="0"/>
              <a:t> (République) </a:t>
            </a:r>
            <a:r>
              <a:rPr lang="fr-FR" sz="1800" dirty="0"/>
              <a:t/>
            </a:r>
            <a:br>
              <a:rPr lang="fr-FR" sz="1800" dirty="0"/>
            </a:br>
            <a:r>
              <a:rPr lang="fr-FR" sz="1800" dirty="0"/>
              <a:t>E</a:t>
            </a:r>
            <a:r>
              <a:rPr lang="fr-FR" sz="1800" dirty="0" smtClean="0"/>
              <a:t>ffectif compris </a:t>
            </a:r>
            <a:r>
              <a:rPr lang="fr-FR" sz="1800" dirty="0"/>
              <a:t>entre 1 et 2 </a:t>
            </a:r>
            <a:r>
              <a:rPr lang="fr-FR" sz="1800" dirty="0" smtClean="0"/>
              <a:t>salariés, CA 2013</a:t>
            </a:r>
            <a:r>
              <a:rPr lang="fr-FR" sz="1800" dirty="0"/>
              <a:t> </a:t>
            </a:r>
            <a:r>
              <a:rPr lang="fr-FR" sz="1800" dirty="0" smtClean="0"/>
              <a:t>: 48</a:t>
            </a:r>
            <a:r>
              <a:rPr lang="fr-FR" sz="1800" dirty="0"/>
              <a:t> </a:t>
            </a:r>
            <a:r>
              <a:rPr lang="fr-FR" sz="1800" dirty="0" smtClean="0"/>
              <a:t>800 €,</a:t>
            </a:r>
          </a:p>
          <a:p>
            <a:pPr lvl="1">
              <a:defRPr/>
            </a:pPr>
            <a:r>
              <a:rPr lang="fr-FR" sz="1800" dirty="0" smtClean="0"/>
              <a:t>Positionnement : uniquement location de cabines</a:t>
            </a:r>
          </a:p>
          <a:p>
            <a:pPr marL="457200" lvl="1" indent="0">
              <a:buFont typeface="Wingdings" panose="05000000000000000000" pitchFamily="2" charset="2"/>
              <a:buNone/>
              <a:defRPr/>
            </a:pPr>
            <a:endParaRPr lang="fr-FR" sz="1800" dirty="0"/>
          </a:p>
          <a:p>
            <a:pPr marL="342900" lvl="1" indent="-342900">
              <a:buClr>
                <a:schemeClr val="bg2"/>
              </a:buClr>
              <a:buSzPct val="75000"/>
              <a:buFont typeface="Wingdings" pitchFamily="2" charset="2"/>
              <a:buChar char="n"/>
              <a:defRPr/>
            </a:pPr>
            <a:r>
              <a:rPr lang="fr-FR" sz="1800" b="1" dirty="0">
                <a:ea typeface="+mn-ea"/>
                <a:cs typeface="+mn-cs"/>
              </a:rPr>
              <a:t>COGITOZ </a:t>
            </a:r>
            <a:r>
              <a:rPr lang="fr-FR" sz="1800" b="1" dirty="0" smtClean="0">
                <a:ea typeface="+mn-ea"/>
                <a:cs typeface="+mn-cs"/>
              </a:rPr>
              <a:t>:</a:t>
            </a:r>
          </a:p>
          <a:p>
            <a:pPr lvl="1">
              <a:defRPr/>
            </a:pPr>
            <a:r>
              <a:rPr lang="fr-FR" sz="1800" dirty="0"/>
              <a:t>Centre spécialisé dans le diagnostic et l’accompagnement des enfants précoces, situé Paris, Charles De Gaulle Etoile et à Marseille. Mais pas de location de cabines. </a:t>
            </a:r>
          </a:p>
          <a:p>
            <a:pPr marL="457200" lvl="1" indent="0">
              <a:buFont typeface="Wingdings" panose="05000000000000000000" pitchFamily="2" charset="2"/>
              <a:buNone/>
              <a:defRPr/>
            </a:pPr>
            <a:endParaRPr lang="fr-FR" b="1" dirty="0"/>
          </a:p>
        </p:txBody>
      </p:sp>
    </p:spTree>
    <p:extLst>
      <p:ext uri="{BB962C8B-B14F-4D97-AF65-F5344CB8AC3E}">
        <p14:creationId xmlns:p14="http://schemas.microsoft.com/office/powerpoint/2010/main" val="2749187730"/>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re 1"/>
          <p:cNvSpPr>
            <a:spLocks noGrp="1"/>
          </p:cNvSpPr>
          <p:nvPr>
            <p:ph type="title"/>
          </p:nvPr>
        </p:nvSpPr>
        <p:spPr>
          <a:xfrm>
            <a:off x="491408" y="260648"/>
            <a:ext cx="8229600" cy="1371600"/>
          </a:xfrm>
        </p:spPr>
        <p:txBody>
          <a:bodyPr/>
          <a:lstStyle/>
          <a:p>
            <a:r>
              <a:rPr lang="fr-FR" altLang="fr-FR" sz="3600" b="1" dirty="0" smtClean="0"/>
              <a:t>Situation des locaux</a:t>
            </a:r>
            <a:endParaRPr lang="fr-FR" altLang="fr-FR" sz="3600" b="1" dirty="0" smtClean="0"/>
          </a:p>
        </p:txBody>
      </p:sp>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688" y="3563118"/>
            <a:ext cx="6899248" cy="2258580"/>
          </a:xfrm>
          <a:prstGeom prst="rect">
            <a:avLst/>
          </a:prstGeom>
        </p:spPr>
      </p:pic>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7440" y="1412776"/>
            <a:ext cx="3060192" cy="2127504"/>
          </a:xfrm>
          <a:prstGeom prst="rect">
            <a:avLst/>
          </a:prstGeom>
        </p:spPr>
      </p:pic>
      <p:sp>
        <p:nvSpPr>
          <p:cNvPr id="4" name="ZoneTexte 3"/>
          <p:cNvSpPr txBox="1"/>
          <p:nvPr/>
        </p:nvSpPr>
        <p:spPr>
          <a:xfrm>
            <a:off x="179512" y="1632248"/>
            <a:ext cx="5519524" cy="1477328"/>
          </a:xfrm>
          <a:prstGeom prst="rect">
            <a:avLst/>
          </a:prstGeom>
          <a:noFill/>
        </p:spPr>
        <p:txBody>
          <a:bodyPr wrap="none" rtlCol="0">
            <a:spAutoFit/>
          </a:bodyPr>
          <a:lstStyle/>
          <a:p>
            <a:r>
              <a:rPr lang="fr-FR" dirty="0" smtClean="0"/>
              <a:t>Les locaux se situent au </a:t>
            </a:r>
            <a:r>
              <a:rPr lang="fr-FR" b="1" dirty="0" smtClean="0"/>
              <a:t>4</a:t>
            </a:r>
            <a:r>
              <a:rPr lang="fr-FR" b="1" baseline="30000" dirty="0" smtClean="0"/>
              <a:t>ème</a:t>
            </a:r>
            <a:r>
              <a:rPr lang="fr-FR" b="1" dirty="0" smtClean="0"/>
              <a:t> étage </a:t>
            </a:r>
            <a:r>
              <a:rPr lang="fr-FR" dirty="0" smtClean="0"/>
              <a:t>d’un  </a:t>
            </a:r>
          </a:p>
          <a:p>
            <a:r>
              <a:rPr lang="fr-FR" dirty="0" smtClean="0"/>
              <a:t>immeuble de bureaux très prisé de </a:t>
            </a:r>
          </a:p>
          <a:p>
            <a:r>
              <a:rPr lang="fr-FR" b="1" dirty="0" smtClean="0"/>
              <a:t>Nogent-sur-Marne </a:t>
            </a:r>
          </a:p>
          <a:p>
            <a:endParaRPr lang="fr-FR" dirty="0" smtClean="0"/>
          </a:p>
          <a:p>
            <a:r>
              <a:rPr lang="fr-FR" b="1" dirty="0" smtClean="0"/>
              <a:t>L’entrée est au 188 grande rue Charles de Gaulle</a:t>
            </a:r>
            <a:endParaRPr lang="fr-FR" b="1" dirty="0"/>
          </a:p>
        </p:txBody>
      </p:sp>
    </p:spTree>
    <p:extLst>
      <p:ext uri="{BB962C8B-B14F-4D97-AF65-F5344CB8AC3E}">
        <p14:creationId xmlns:p14="http://schemas.microsoft.com/office/powerpoint/2010/main" val="1823990031"/>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re 1"/>
          <p:cNvSpPr>
            <a:spLocks noGrp="1"/>
          </p:cNvSpPr>
          <p:nvPr>
            <p:ph type="title"/>
          </p:nvPr>
        </p:nvSpPr>
        <p:spPr>
          <a:xfrm>
            <a:off x="457200" y="44624"/>
            <a:ext cx="8229600" cy="1371600"/>
          </a:xfrm>
        </p:spPr>
        <p:txBody>
          <a:bodyPr/>
          <a:lstStyle/>
          <a:p>
            <a:r>
              <a:rPr lang="fr-FR" altLang="fr-FR" sz="3600" b="1" dirty="0" smtClean="0"/>
              <a:t>Agencement </a:t>
            </a:r>
            <a:endParaRPr lang="fr-FR" altLang="fr-FR" sz="3600" b="1" dirty="0" smtClean="0"/>
          </a:p>
        </p:txBody>
      </p:sp>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516" y="1115035"/>
            <a:ext cx="8712968" cy="5344199"/>
          </a:xfrm>
          <a:prstGeom prst="rect">
            <a:avLst/>
          </a:prstGeom>
        </p:spPr>
      </p:pic>
      <p:pic>
        <p:nvPicPr>
          <p:cNvPr id="11" name="Imag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516" y="1088141"/>
            <a:ext cx="8712968" cy="5344199"/>
          </a:xfrm>
          <a:prstGeom prst="rect">
            <a:avLst/>
          </a:prstGeom>
        </p:spPr>
      </p:pic>
    </p:spTree>
    <p:extLst>
      <p:ext uri="{BB962C8B-B14F-4D97-AF65-F5344CB8AC3E}">
        <p14:creationId xmlns:p14="http://schemas.microsoft.com/office/powerpoint/2010/main" val="1384336664"/>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539552" y="476250"/>
            <a:ext cx="7793037" cy="576263"/>
          </a:xfrm>
        </p:spPr>
        <p:txBody>
          <a:bodyPr/>
          <a:lstStyle/>
          <a:p>
            <a:r>
              <a:rPr lang="fr-FR" altLang="fr-FR" sz="3600" b="1" dirty="0" smtClean="0"/>
              <a:t>Avancement du projet </a:t>
            </a:r>
            <a:endParaRPr lang="fr-FR" altLang="fr-FR" sz="3600" b="1" dirty="0"/>
          </a:p>
        </p:txBody>
      </p:sp>
      <p:sp>
        <p:nvSpPr>
          <p:cNvPr id="14342" name="Rectangle 3"/>
          <p:cNvSpPr>
            <a:spLocks noGrp="1" noChangeArrowheads="1"/>
          </p:cNvSpPr>
          <p:nvPr>
            <p:ph type="body" idx="1"/>
          </p:nvPr>
        </p:nvSpPr>
        <p:spPr>
          <a:xfrm>
            <a:off x="368101" y="1052513"/>
            <a:ext cx="8135937" cy="4608512"/>
          </a:xfrm>
        </p:spPr>
        <p:txBody>
          <a:bodyPr/>
          <a:lstStyle/>
          <a:p>
            <a:pPr marL="0" indent="0" eaLnBrk="1" hangingPunct="1">
              <a:buSzTx/>
              <a:buFont typeface="Wingdings" panose="05000000000000000000" pitchFamily="2" charset="2"/>
              <a:buNone/>
              <a:defRPr/>
            </a:pPr>
            <a:endParaRPr lang="fr-FR" altLang="fr-FR" sz="1800" dirty="0" smtClean="0"/>
          </a:p>
          <a:p>
            <a:pPr>
              <a:defRPr/>
            </a:pPr>
            <a:r>
              <a:rPr lang="fr-FR" sz="1800" dirty="0" smtClean="0"/>
              <a:t>Avril </a:t>
            </a:r>
            <a:r>
              <a:rPr lang="fr-FR" sz="1800" dirty="0"/>
              <a:t>2015, ouverture du Centre </a:t>
            </a:r>
            <a:r>
              <a:rPr lang="fr-FR" sz="1800" dirty="0" err="1"/>
              <a:t>SophroKhepri</a:t>
            </a:r>
            <a:r>
              <a:rPr lang="fr-FR" sz="1800" dirty="0"/>
              <a:t>, situé au pied du RER E de Nogent le </a:t>
            </a:r>
            <a:r>
              <a:rPr lang="fr-FR" sz="1800" dirty="0" smtClean="0"/>
              <a:t>Perreux à </a:t>
            </a:r>
            <a:r>
              <a:rPr lang="fr-FR" sz="1800" dirty="0" smtClean="0"/>
              <a:t>Nogent-sur-Marne</a:t>
            </a:r>
          </a:p>
          <a:p>
            <a:pPr>
              <a:defRPr/>
            </a:pPr>
            <a:endParaRPr lang="fr-FR" sz="1800" dirty="0"/>
          </a:p>
          <a:p>
            <a:pPr>
              <a:defRPr/>
            </a:pPr>
            <a:r>
              <a:rPr lang="fr-FR" sz="1800" dirty="0"/>
              <a:t>180m2, 10 cabines, 2 salles de </a:t>
            </a:r>
            <a:r>
              <a:rPr lang="fr-FR" sz="1800" dirty="0" smtClean="0"/>
              <a:t>formation</a:t>
            </a:r>
          </a:p>
          <a:p>
            <a:pPr marL="0" indent="0">
              <a:buNone/>
              <a:defRPr/>
            </a:pPr>
            <a:endParaRPr lang="fr-FR" sz="1800" dirty="0"/>
          </a:p>
          <a:p>
            <a:pPr>
              <a:defRPr/>
            </a:pPr>
            <a:r>
              <a:rPr lang="fr-FR" sz="1800" dirty="0"/>
              <a:t>Le bail est signé, nous sommes en phase d’anticipation commerciale, les travaux d’aménagement sont prévus en </a:t>
            </a:r>
            <a:r>
              <a:rPr lang="fr-FR" sz="1800" dirty="0" smtClean="0"/>
              <a:t>mars</a:t>
            </a:r>
          </a:p>
          <a:p>
            <a:pPr>
              <a:defRPr/>
            </a:pPr>
            <a:endParaRPr lang="fr-FR" sz="1800" dirty="0"/>
          </a:p>
          <a:p>
            <a:pPr>
              <a:defRPr/>
            </a:pPr>
            <a:r>
              <a:rPr lang="fr-FR" sz="1800" dirty="0"/>
              <a:t>J’ai, personnellement, investi 35 000 € dans ce </a:t>
            </a:r>
            <a:r>
              <a:rPr lang="fr-FR" sz="1800" dirty="0" smtClean="0"/>
              <a:t>projet</a:t>
            </a:r>
            <a:endParaRPr lang="fr-FR" sz="1800" dirty="0"/>
          </a:p>
          <a:p>
            <a:pPr marL="0" indent="0">
              <a:buNone/>
              <a:defRPr/>
            </a:pPr>
            <a:endParaRPr lang="fr-FR" sz="1800" dirty="0" smtClean="0"/>
          </a:p>
          <a:p>
            <a:pPr>
              <a:defRPr/>
            </a:pPr>
            <a:r>
              <a:rPr lang="fr-FR" altLang="fr-FR" sz="1800" dirty="0" smtClean="0"/>
              <a:t>Opération de </a:t>
            </a:r>
            <a:r>
              <a:rPr lang="fr-FR" altLang="fr-FR" sz="1800" b="1" dirty="0" err="1" smtClean="0"/>
              <a:t>Crowd</a:t>
            </a:r>
            <a:r>
              <a:rPr lang="fr-FR" altLang="fr-FR" sz="1800" b="1" dirty="0" smtClean="0"/>
              <a:t> </a:t>
            </a:r>
            <a:r>
              <a:rPr lang="fr-FR" altLang="fr-FR" sz="1800" b="1" dirty="0" err="1" smtClean="0"/>
              <a:t>Funding</a:t>
            </a:r>
            <a:r>
              <a:rPr lang="fr-FR" altLang="fr-FR" sz="1800" b="1" dirty="0" smtClean="0"/>
              <a:t>  de 35 000 €, </a:t>
            </a:r>
            <a:r>
              <a:rPr lang="fr-FR" altLang="fr-FR" sz="1800" dirty="0" smtClean="0"/>
              <a:t>en cours avec </a:t>
            </a:r>
            <a:r>
              <a:rPr lang="fr-FR" altLang="fr-FR" sz="1800" dirty="0" err="1" smtClean="0"/>
              <a:t>SparkUp</a:t>
            </a:r>
            <a:endParaRPr lang="fr-FR" altLang="fr-FR" sz="1800" dirty="0" smtClean="0"/>
          </a:p>
          <a:p>
            <a:pPr marL="0" indent="0" eaLnBrk="1" hangingPunct="1">
              <a:buSzTx/>
              <a:buFont typeface="Wingdings" panose="05000000000000000000" pitchFamily="2" charset="2"/>
              <a:buNone/>
              <a:defRPr/>
            </a:pPr>
            <a:endParaRPr lang="fr-FR" altLang="fr-FR" sz="1800" dirty="0" smtClean="0"/>
          </a:p>
          <a:p>
            <a:pPr marL="0" indent="0" eaLnBrk="1" hangingPunct="1">
              <a:buSzTx/>
              <a:buFont typeface="Wingdings" panose="05000000000000000000" pitchFamily="2" charset="2"/>
              <a:buNone/>
              <a:defRPr/>
            </a:pPr>
            <a:endParaRPr lang="fr-FR" altLang="fr-FR" sz="1800" dirty="0" smtClean="0"/>
          </a:p>
          <a:p>
            <a:pPr marL="0" indent="0" eaLnBrk="1" hangingPunct="1">
              <a:buSzTx/>
              <a:buFont typeface="Wingdings" panose="05000000000000000000" pitchFamily="2" charset="2"/>
              <a:buNone/>
              <a:defRPr/>
            </a:pPr>
            <a:endParaRPr lang="fr-FR" altLang="fr-FR" sz="1800" dirty="0" smtClean="0"/>
          </a:p>
        </p:txBody>
      </p:sp>
    </p:spTree>
    <p:extLst>
      <p:ext uri="{BB962C8B-B14F-4D97-AF65-F5344CB8AC3E}">
        <p14:creationId xmlns:p14="http://schemas.microsoft.com/office/powerpoint/2010/main" val="3553725940"/>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44624"/>
            <a:ext cx="8229600" cy="1371600"/>
          </a:xfrm>
        </p:spPr>
        <p:txBody>
          <a:bodyPr/>
          <a:lstStyle/>
          <a:p>
            <a:r>
              <a:rPr lang="fr-FR" altLang="fr-FR" dirty="0" smtClean="0"/>
              <a:t>Sommaire</a:t>
            </a:r>
          </a:p>
        </p:txBody>
      </p:sp>
      <p:sp>
        <p:nvSpPr>
          <p:cNvPr id="5123" name="Espace réservé du contenu 2"/>
          <p:cNvSpPr>
            <a:spLocks noGrp="1"/>
          </p:cNvSpPr>
          <p:nvPr>
            <p:ph idx="1"/>
          </p:nvPr>
        </p:nvSpPr>
        <p:spPr>
          <a:xfrm>
            <a:off x="468313" y="980728"/>
            <a:ext cx="8486775" cy="4648200"/>
          </a:xfrm>
        </p:spPr>
        <p:txBody>
          <a:bodyPr/>
          <a:lstStyle/>
          <a:p>
            <a:pPr marL="0" indent="0">
              <a:buFont typeface="Wingdings" panose="05000000000000000000" pitchFamily="2" charset="2"/>
              <a:buNone/>
              <a:defRPr/>
            </a:pPr>
            <a:r>
              <a:rPr lang="fr-FR" altLang="fr-FR" sz="1600" b="1" dirty="0" smtClean="0"/>
              <a:t>1. </a:t>
            </a:r>
            <a:r>
              <a:rPr lang="fr-FR" altLang="fr-FR" sz="1600" b="1" dirty="0" smtClean="0"/>
              <a:t>Synthèse carrière et </a:t>
            </a:r>
            <a:r>
              <a:rPr lang="fr-FR" altLang="fr-FR" sz="1600" b="1" dirty="0" smtClean="0"/>
              <a:t>constat:</a:t>
            </a:r>
            <a:endParaRPr lang="fr-FR" altLang="fr-FR" sz="1600" b="1" dirty="0"/>
          </a:p>
          <a:p>
            <a:pPr marL="400050" lvl="1" indent="0">
              <a:buFont typeface="Wingdings" panose="05000000000000000000" pitchFamily="2" charset="2"/>
              <a:buNone/>
              <a:defRPr/>
            </a:pPr>
            <a:r>
              <a:rPr lang="fr-FR" altLang="fr-FR" sz="1600" dirty="0" smtClean="0"/>
              <a:t>Synthèse carrière</a:t>
            </a:r>
          </a:p>
          <a:p>
            <a:pPr marL="457200" lvl="1" indent="0">
              <a:buFont typeface="Wingdings" panose="05000000000000000000" pitchFamily="2" charset="2"/>
              <a:buNone/>
              <a:defRPr/>
            </a:pPr>
            <a:r>
              <a:rPr lang="fr-FR" altLang="fr-FR" sz="1600" dirty="0" smtClean="0"/>
              <a:t>Le </a:t>
            </a:r>
            <a:r>
              <a:rPr lang="fr-FR" altLang="fr-FR" sz="1600" dirty="0" smtClean="0"/>
              <a:t>constat</a:t>
            </a:r>
          </a:p>
          <a:p>
            <a:pPr marL="57150" indent="0">
              <a:buFont typeface="Wingdings" panose="05000000000000000000" pitchFamily="2" charset="2"/>
              <a:buNone/>
              <a:defRPr/>
            </a:pPr>
            <a:r>
              <a:rPr lang="fr-FR" altLang="fr-FR" sz="1600" b="1" dirty="0">
                <a:ea typeface="+mn-ea"/>
                <a:cs typeface="+mn-cs"/>
              </a:rPr>
              <a:t>2. </a:t>
            </a:r>
            <a:r>
              <a:rPr lang="fr-FR" altLang="fr-FR" sz="1600" b="1" dirty="0">
                <a:ea typeface="+mn-ea"/>
                <a:cs typeface="+mn-cs"/>
              </a:rPr>
              <a:t>Vision, Concept et </a:t>
            </a:r>
            <a:r>
              <a:rPr lang="fr-FR" altLang="fr-FR" sz="1600" b="1" dirty="0" smtClean="0">
                <a:ea typeface="+mn-ea"/>
                <a:cs typeface="+mn-cs"/>
              </a:rPr>
              <a:t>stratégie:</a:t>
            </a:r>
            <a:endParaRPr lang="fr-FR" altLang="fr-FR" sz="1600" b="1" dirty="0">
              <a:ea typeface="+mn-ea"/>
              <a:cs typeface="+mn-cs"/>
            </a:endParaRPr>
          </a:p>
          <a:p>
            <a:pPr marL="457200" lvl="1" indent="0">
              <a:buFont typeface="Wingdings" panose="05000000000000000000" pitchFamily="2" charset="2"/>
              <a:buNone/>
              <a:defRPr/>
            </a:pPr>
            <a:r>
              <a:rPr lang="fr-FR" altLang="fr-FR" sz="1600" dirty="0" smtClean="0"/>
              <a:t>Le concept : une double approche</a:t>
            </a:r>
          </a:p>
          <a:p>
            <a:pPr marL="457200" lvl="1" indent="0">
              <a:buFont typeface="Wingdings" panose="05000000000000000000" pitchFamily="2" charset="2"/>
              <a:buNone/>
              <a:defRPr/>
            </a:pPr>
            <a:r>
              <a:rPr lang="fr-FR" altLang="fr-FR" sz="1600" dirty="0"/>
              <a:t>C</a:t>
            </a:r>
            <a:r>
              <a:rPr lang="fr-FR" altLang="fr-FR" sz="1600" dirty="0" smtClean="0"/>
              <a:t>omment il fonctionne : qui sont les clients</a:t>
            </a:r>
            <a:endParaRPr lang="fr-FR" altLang="fr-FR" sz="1600" b="1" dirty="0" smtClean="0"/>
          </a:p>
          <a:p>
            <a:pPr marL="457200" lvl="1" indent="0">
              <a:buFont typeface="Wingdings" panose="05000000000000000000" pitchFamily="2" charset="2"/>
              <a:buNone/>
              <a:defRPr/>
            </a:pPr>
            <a:r>
              <a:rPr lang="fr-FR" altLang="fr-FR" sz="1600" dirty="0" smtClean="0"/>
              <a:t>Que </a:t>
            </a:r>
            <a:r>
              <a:rPr lang="fr-FR" altLang="fr-FR" sz="1600" dirty="0" smtClean="0"/>
              <a:t>cherchent les </a:t>
            </a:r>
            <a:r>
              <a:rPr lang="fr-FR" altLang="fr-FR" sz="1600" dirty="0" smtClean="0"/>
              <a:t>patients ?</a:t>
            </a:r>
          </a:p>
          <a:p>
            <a:pPr marL="457200" lvl="1" indent="0">
              <a:buFont typeface="Wingdings" panose="05000000000000000000" pitchFamily="2" charset="2"/>
              <a:buNone/>
              <a:defRPr/>
            </a:pPr>
            <a:r>
              <a:rPr lang="fr-FR" altLang="fr-FR" sz="1600" dirty="0" smtClean="0"/>
              <a:t>Que </a:t>
            </a:r>
            <a:r>
              <a:rPr lang="fr-FR" altLang="fr-FR" sz="1600" dirty="0" smtClean="0"/>
              <a:t>cherchent les professionnels </a:t>
            </a:r>
            <a:r>
              <a:rPr lang="fr-FR" altLang="fr-FR" sz="1600" dirty="0" smtClean="0"/>
              <a:t>?</a:t>
            </a:r>
          </a:p>
          <a:p>
            <a:pPr marL="0" indent="0">
              <a:buFont typeface="Wingdings" panose="05000000000000000000" pitchFamily="2" charset="2"/>
              <a:buNone/>
              <a:defRPr/>
            </a:pPr>
            <a:r>
              <a:rPr lang="fr-FR" altLang="fr-FR" sz="1600" b="1" dirty="0" smtClean="0"/>
              <a:t>3. </a:t>
            </a:r>
            <a:r>
              <a:rPr lang="fr-FR" altLang="fr-FR" sz="1600" b="1" dirty="0" smtClean="0"/>
              <a:t>Spécificités du </a:t>
            </a:r>
            <a:r>
              <a:rPr lang="fr-FR" altLang="fr-FR" sz="1600" b="1" dirty="0" smtClean="0"/>
              <a:t>Centre:</a:t>
            </a:r>
            <a:endParaRPr lang="fr-FR" altLang="fr-FR" sz="1600" b="1" dirty="0" smtClean="0"/>
          </a:p>
          <a:p>
            <a:pPr marL="457200" lvl="1" indent="0">
              <a:buFont typeface="Wingdings" panose="05000000000000000000" pitchFamily="2" charset="2"/>
              <a:buNone/>
              <a:defRPr/>
            </a:pPr>
            <a:r>
              <a:rPr lang="fr-FR" altLang="fr-FR" sz="1600" dirty="0" smtClean="0"/>
              <a:t>Positionnement de </a:t>
            </a:r>
            <a:r>
              <a:rPr lang="fr-FR" altLang="fr-FR" sz="1600" b="1" dirty="0" err="1" smtClean="0"/>
              <a:t>SophroKhepri</a:t>
            </a:r>
            <a:endParaRPr lang="fr-FR" altLang="fr-FR" sz="1600" b="1" dirty="0" smtClean="0"/>
          </a:p>
          <a:p>
            <a:pPr marL="457200" lvl="1" indent="0">
              <a:buFont typeface="Wingdings" panose="05000000000000000000" pitchFamily="2" charset="2"/>
              <a:buNone/>
              <a:defRPr/>
            </a:pPr>
            <a:r>
              <a:rPr lang="fr-FR" altLang="fr-FR" sz="1600" dirty="0" smtClean="0"/>
              <a:t>Locaux et emplacement</a:t>
            </a:r>
          </a:p>
          <a:p>
            <a:pPr marL="0" indent="0">
              <a:buFont typeface="Wingdings" panose="05000000000000000000" pitchFamily="2" charset="2"/>
              <a:buNone/>
              <a:defRPr/>
            </a:pPr>
            <a:r>
              <a:rPr lang="fr-FR" altLang="fr-FR" sz="1600" b="1" dirty="0" smtClean="0"/>
              <a:t>4. </a:t>
            </a:r>
            <a:r>
              <a:rPr lang="fr-FR" altLang="fr-FR" sz="1600" b="1" dirty="0" smtClean="0"/>
              <a:t>Avancement du </a:t>
            </a:r>
            <a:r>
              <a:rPr lang="fr-FR" altLang="fr-FR" sz="1600" b="1" dirty="0" smtClean="0"/>
              <a:t>projet:</a:t>
            </a:r>
            <a:endParaRPr lang="fr-FR" altLang="fr-FR" sz="1600" b="1" dirty="0" smtClean="0"/>
          </a:p>
          <a:p>
            <a:pPr marL="457200" lvl="1" indent="0">
              <a:buFont typeface="Wingdings" panose="05000000000000000000" pitchFamily="2" charset="2"/>
              <a:buNone/>
              <a:defRPr/>
            </a:pPr>
            <a:r>
              <a:rPr lang="fr-FR" altLang="fr-FR" sz="1600" dirty="0" smtClean="0"/>
              <a:t>Où en est le projet ? </a:t>
            </a:r>
          </a:p>
          <a:p>
            <a:pPr marL="457200" lvl="1" indent="0">
              <a:buFont typeface="Wingdings" panose="05000000000000000000" pitchFamily="2" charset="2"/>
              <a:buNone/>
              <a:defRPr/>
            </a:pPr>
            <a:r>
              <a:rPr lang="fr-FR" altLang="fr-FR" sz="1600" dirty="0" smtClean="0"/>
              <a:t>Besoin en financement</a:t>
            </a:r>
          </a:p>
          <a:p>
            <a:pPr marL="0" indent="0" eaLnBrk="1" hangingPunct="1">
              <a:buSzTx/>
              <a:buFont typeface="Wingdings" panose="05000000000000000000" pitchFamily="2" charset="2"/>
              <a:buNone/>
              <a:defRPr/>
            </a:pPr>
            <a:r>
              <a:rPr lang="fr-FR" altLang="fr-FR" sz="1600" b="1" dirty="0"/>
              <a:t>5</a:t>
            </a:r>
            <a:r>
              <a:rPr lang="fr-FR" altLang="fr-FR" sz="1600" b="1" dirty="0" smtClean="0"/>
              <a:t>. </a:t>
            </a:r>
            <a:r>
              <a:rPr lang="fr-FR" altLang="fr-FR" sz="1600" b="1" dirty="0" smtClean="0"/>
              <a:t>Proposition pour les </a:t>
            </a:r>
            <a:r>
              <a:rPr lang="fr-FR" altLang="fr-FR" sz="1600" b="1" dirty="0" smtClean="0"/>
              <a:t>investisseurs:</a:t>
            </a:r>
            <a:endParaRPr lang="fr-FR" altLang="fr-FR" sz="1600" b="1" dirty="0" smtClean="0"/>
          </a:p>
          <a:p>
            <a:pPr marL="0" indent="0" eaLnBrk="1" hangingPunct="1">
              <a:buSzTx/>
              <a:buFont typeface="Wingdings" panose="05000000000000000000" pitchFamily="2" charset="2"/>
              <a:buNone/>
              <a:defRPr/>
            </a:pPr>
            <a:r>
              <a:rPr lang="fr-FR" altLang="fr-FR" sz="1600" dirty="0" smtClean="0"/>
              <a:t>	Comptes d’exploitation</a:t>
            </a:r>
          </a:p>
          <a:p>
            <a:pPr marL="0" indent="0" eaLnBrk="1" hangingPunct="1">
              <a:buSzTx/>
              <a:buFont typeface="Wingdings" panose="05000000000000000000" pitchFamily="2" charset="2"/>
              <a:buNone/>
              <a:defRPr/>
            </a:pPr>
            <a:r>
              <a:rPr lang="fr-FR" altLang="fr-FR" sz="1600" dirty="0" smtClean="0"/>
              <a:t>	Comptes de financement</a:t>
            </a:r>
            <a:endParaRPr lang="fr-FR" altLang="fr-FR" sz="1600" dirty="0"/>
          </a:p>
          <a:p>
            <a:pPr marL="0" indent="0" eaLnBrk="1" hangingPunct="1">
              <a:buSzTx/>
              <a:buFont typeface="Wingdings" panose="05000000000000000000" pitchFamily="2" charset="2"/>
              <a:buNone/>
              <a:defRPr/>
            </a:pPr>
            <a:r>
              <a:rPr lang="fr-FR" altLang="fr-FR" sz="1600" dirty="0" smtClean="0"/>
              <a:t>	Bilans prévisionnels</a:t>
            </a:r>
          </a:p>
          <a:p>
            <a:pPr marL="0" indent="0">
              <a:buNone/>
              <a:defRPr/>
            </a:pPr>
            <a:r>
              <a:rPr lang="fr-FR" altLang="fr-FR" sz="1400" b="1" dirty="0" smtClean="0"/>
              <a:t>Annexes : CV complet de la </a:t>
            </a:r>
            <a:r>
              <a:rPr lang="fr-FR" altLang="fr-FR" sz="1400" b="1" dirty="0" smtClean="0"/>
              <a:t>dirigeante</a:t>
            </a:r>
            <a:endParaRPr lang="fr-FR" altLang="fr-FR" sz="1400" b="1" dirty="0" smtClean="0"/>
          </a:p>
        </p:txBody>
      </p:sp>
      <p:sp>
        <p:nvSpPr>
          <p:cNvPr id="10" name="Rectangle 15"/>
          <p:cNvSpPr>
            <a:spLocks noGrp="1" noChangeArrowheads="1"/>
          </p:cNvSpPr>
          <p:nvPr>
            <p:ph type="ftr" sz="quarter" idx="4294967295"/>
          </p:nvPr>
        </p:nvSpPr>
        <p:spPr>
          <a:xfrm>
            <a:off x="107504" y="6297086"/>
            <a:ext cx="28956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dirty="0" smtClean="0"/>
              <a:t>Hiver-Printemps 2015</a:t>
            </a:r>
          </a:p>
        </p:txBody>
      </p:sp>
      <p:sp>
        <p:nvSpPr>
          <p:cNvPr id="11" name="Rectangle 16"/>
          <p:cNvSpPr>
            <a:spLocks noGrp="1" noChangeArrowheads="1"/>
          </p:cNvSpPr>
          <p:nvPr>
            <p:ph type="sldNum" sz="quarter" idx="4294967295"/>
          </p:nvPr>
        </p:nvSpPr>
        <p:spPr>
          <a:xfrm>
            <a:off x="6948264" y="6284168"/>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dirty="0"/>
              <a:t>Page </a:t>
            </a:r>
            <a:r>
              <a:rPr lang="fr-FR" altLang="fr-FR" sz="1400" dirty="0" smtClean="0"/>
              <a:t>2</a:t>
            </a:r>
            <a:endParaRPr lang="fr-FR" altLang="fr-FR" sz="1400" dirty="0"/>
          </a:p>
        </p:txBody>
      </p:sp>
      <p:sp>
        <p:nvSpPr>
          <p:cNvPr id="12" name="Espace réservé de la date 3"/>
          <p:cNvSpPr>
            <a:spLocks noGrp="1"/>
          </p:cNvSpPr>
          <p:nvPr>
            <p:ph type="dt" sz="quarter" idx="4294967295"/>
          </p:nvPr>
        </p:nvSpPr>
        <p:spPr>
          <a:xfrm>
            <a:off x="3124200" y="6284168"/>
            <a:ext cx="28956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algn="ctr" eaLnBrk="1" hangingPunct="1">
              <a:spcBef>
                <a:spcPct val="0"/>
              </a:spcBef>
              <a:buClrTx/>
              <a:buSzTx/>
              <a:buFontTx/>
              <a:buNone/>
            </a:pPr>
            <a:r>
              <a:rPr lang="fr-FR" altLang="fr-FR" sz="1400" dirty="0" err="1" smtClean="0"/>
              <a:t>SophroKhepri</a:t>
            </a:r>
            <a:endParaRPr lang="fr-FR" altLang="fr-FR" sz="1400" dirty="0" smtClean="0"/>
          </a:p>
        </p:txBody>
      </p:sp>
    </p:spTree>
    <p:extLst>
      <p:ext uri="{BB962C8B-B14F-4D97-AF65-F5344CB8AC3E}">
        <p14:creationId xmlns:p14="http://schemas.microsoft.com/office/powerpoint/2010/main" val="1579835363"/>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1"/>
          <p:cNvSpPr>
            <a:spLocks noGrp="1"/>
          </p:cNvSpPr>
          <p:nvPr>
            <p:ph type="title"/>
          </p:nvPr>
        </p:nvSpPr>
        <p:spPr>
          <a:xfrm>
            <a:off x="457200" y="188640"/>
            <a:ext cx="8229600" cy="1371600"/>
          </a:xfrm>
        </p:spPr>
        <p:txBody>
          <a:bodyPr/>
          <a:lstStyle/>
          <a:p>
            <a:r>
              <a:rPr lang="fr-FR" altLang="fr-FR" sz="3600" b="1" dirty="0" smtClean="0"/>
              <a:t>Levée </a:t>
            </a:r>
            <a:r>
              <a:rPr lang="fr-FR" altLang="fr-FR" sz="3600" b="1" dirty="0" err="1" smtClean="0"/>
              <a:t>Crowd</a:t>
            </a:r>
            <a:r>
              <a:rPr lang="fr-FR" altLang="fr-FR" sz="3600" b="1" dirty="0" smtClean="0"/>
              <a:t> </a:t>
            </a:r>
            <a:r>
              <a:rPr lang="fr-FR" altLang="fr-FR" sz="3600" b="1" dirty="0" err="1" smtClean="0"/>
              <a:t>Funding</a:t>
            </a:r>
            <a:endParaRPr lang="fr-FR" altLang="fr-FR" sz="3600" b="1" dirty="0" smtClean="0"/>
          </a:p>
        </p:txBody>
      </p:sp>
      <p:sp>
        <p:nvSpPr>
          <p:cNvPr id="3" name="Espace réservé du contenu 2"/>
          <p:cNvSpPr>
            <a:spLocks noGrp="1"/>
          </p:cNvSpPr>
          <p:nvPr>
            <p:ph idx="1"/>
          </p:nvPr>
        </p:nvSpPr>
        <p:spPr>
          <a:xfrm>
            <a:off x="457200" y="1343000"/>
            <a:ext cx="8229600" cy="4534272"/>
          </a:xfrm>
        </p:spPr>
        <p:txBody>
          <a:bodyPr/>
          <a:lstStyle/>
          <a:p>
            <a:pPr>
              <a:lnSpc>
                <a:spcPct val="150000"/>
              </a:lnSpc>
              <a:defRPr/>
            </a:pPr>
            <a:r>
              <a:rPr lang="fr-FR" sz="1800" b="1" dirty="0" smtClean="0"/>
              <a:t>Proposer à des investisseurs de devenir </a:t>
            </a:r>
            <a:r>
              <a:rPr lang="fr-FR" sz="1800" b="1" dirty="0"/>
              <a:t>associé – actionnaire </a:t>
            </a:r>
            <a:r>
              <a:rPr lang="fr-FR" sz="1800" b="1" dirty="0" err="1" smtClean="0"/>
              <a:t>SophroKhepri</a:t>
            </a:r>
            <a:r>
              <a:rPr lang="fr-FR" sz="1800" b="1" dirty="0"/>
              <a:t> </a:t>
            </a:r>
            <a:r>
              <a:rPr lang="fr-FR" sz="1800" b="1" dirty="0" smtClean="0"/>
              <a:t>SAS:</a:t>
            </a:r>
          </a:p>
          <a:p>
            <a:pPr lvl="1">
              <a:lnSpc>
                <a:spcPct val="150000"/>
              </a:lnSpc>
              <a:defRPr/>
            </a:pPr>
            <a:r>
              <a:rPr lang="fr-FR" sz="1800" dirty="0"/>
              <a:t>500 </a:t>
            </a:r>
            <a:r>
              <a:rPr lang="fr-FR" sz="1800" dirty="0"/>
              <a:t>parts sociales / actions à 70 </a:t>
            </a:r>
            <a:r>
              <a:rPr lang="fr-FR" sz="1800" dirty="0"/>
              <a:t>€</a:t>
            </a:r>
          </a:p>
          <a:p>
            <a:pPr lvl="1">
              <a:lnSpc>
                <a:spcPct val="150000"/>
              </a:lnSpc>
              <a:defRPr/>
            </a:pPr>
            <a:r>
              <a:rPr lang="fr-FR" sz="1800" dirty="0" smtClean="0"/>
              <a:t>Achat </a:t>
            </a:r>
            <a:r>
              <a:rPr lang="fr-FR" sz="1800" dirty="0"/>
              <a:t>minimum : 1 part sociale par </a:t>
            </a:r>
            <a:r>
              <a:rPr lang="fr-FR" sz="1800" dirty="0" smtClean="0"/>
              <a:t>personne</a:t>
            </a:r>
          </a:p>
          <a:p>
            <a:pPr lvl="1">
              <a:lnSpc>
                <a:spcPct val="150000"/>
              </a:lnSpc>
              <a:defRPr/>
            </a:pPr>
            <a:r>
              <a:rPr lang="fr-FR" sz="1800" dirty="0" smtClean="0"/>
              <a:t>Achat </a:t>
            </a:r>
            <a:r>
              <a:rPr lang="fr-FR" sz="1800" dirty="0"/>
              <a:t>maximum : non </a:t>
            </a:r>
            <a:r>
              <a:rPr lang="fr-FR" sz="1800" dirty="0" smtClean="0"/>
              <a:t>limité</a:t>
            </a:r>
          </a:p>
          <a:p>
            <a:pPr lvl="1">
              <a:lnSpc>
                <a:spcPct val="150000"/>
              </a:lnSpc>
              <a:defRPr/>
            </a:pPr>
            <a:r>
              <a:rPr lang="fr-FR" sz="1800" dirty="0" smtClean="0"/>
              <a:t>Opération </a:t>
            </a:r>
            <a:r>
              <a:rPr lang="fr-FR" sz="1800" dirty="0"/>
              <a:t>gérée par </a:t>
            </a:r>
            <a:r>
              <a:rPr lang="fr-FR" sz="1800" dirty="0" smtClean="0"/>
              <a:t>SPARKUP, plateforme de financement </a:t>
            </a:r>
            <a:r>
              <a:rPr lang="fr-FR" sz="1800" dirty="0" smtClean="0"/>
              <a:t>participatif</a:t>
            </a:r>
            <a:endParaRPr lang="fr-FR" dirty="0" smtClean="0"/>
          </a:p>
          <a:p>
            <a:pPr>
              <a:lnSpc>
                <a:spcPct val="150000"/>
              </a:lnSpc>
              <a:defRPr/>
            </a:pPr>
            <a:r>
              <a:rPr lang="fr-FR" sz="1800" b="1" dirty="0"/>
              <a:t>Besoin en </a:t>
            </a:r>
            <a:r>
              <a:rPr lang="fr-FR" sz="1800" b="1" dirty="0" smtClean="0"/>
              <a:t>financement couvert par L’opération </a:t>
            </a:r>
            <a:r>
              <a:rPr lang="fr-FR" sz="1800" b="1" dirty="0" err="1" smtClean="0"/>
              <a:t>SparkUp</a:t>
            </a:r>
            <a:r>
              <a:rPr lang="fr-FR" sz="1800" b="1" dirty="0" smtClean="0"/>
              <a:t> :</a:t>
            </a:r>
            <a:endParaRPr lang="fr-FR" sz="1800" dirty="0"/>
          </a:p>
          <a:p>
            <a:pPr lvl="1">
              <a:lnSpc>
                <a:spcPct val="150000"/>
              </a:lnSpc>
              <a:defRPr/>
            </a:pPr>
            <a:r>
              <a:rPr lang="fr-FR" sz="1800" dirty="0"/>
              <a:t>Besoin de 35 000 € supplémentaires pour mettre au point l’interface patients et praticiens, gestion efficiente des rendez-vous en ligne, tenue des agendas interactifs, promotion du concept novateur. </a:t>
            </a:r>
          </a:p>
        </p:txBody>
      </p:sp>
    </p:spTree>
    <p:extLst>
      <p:ext uri="{BB962C8B-B14F-4D97-AF65-F5344CB8AC3E}">
        <p14:creationId xmlns:p14="http://schemas.microsoft.com/office/powerpoint/2010/main" val="2720926652"/>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pPr eaLnBrk="1" hangingPunct="1"/>
            <a:r>
              <a:rPr lang="fr-FR" altLang="fr-FR" sz="3600" b="1" dirty="0" smtClean="0"/>
              <a:t>Business Plan</a:t>
            </a:r>
            <a:endParaRPr lang="fr-FR" altLang="fr-FR" sz="3600" dirty="0" smtClean="0"/>
          </a:p>
        </p:txBody>
      </p:sp>
      <p:sp>
        <p:nvSpPr>
          <p:cNvPr id="21510" name="Rectangle 3"/>
          <p:cNvSpPr>
            <a:spLocks noGrp="1" noChangeArrowheads="1"/>
          </p:cNvSpPr>
          <p:nvPr>
            <p:ph type="body" idx="1"/>
          </p:nvPr>
        </p:nvSpPr>
        <p:spPr>
          <a:xfrm>
            <a:off x="179388" y="1916113"/>
            <a:ext cx="8775700" cy="4216400"/>
          </a:xfrm>
        </p:spPr>
        <p:txBody>
          <a:bodyPr/>
          <a:lstStyle/>
          <a:p>
            <a:pPr marL="381000" indent="-381000" eaLnBrk="1" hangingPunct="1"/>
            <a:endParaRPr lang="fr-FR" altLang="fr-FR" dirty="0" smtClean="0"/>
          </a:p>
          <a:p>
            <a:pPr lvl="4" eaLnBrk="1" hangingPunct="1">
              <a:buSzTx/>
            </a:pPr>
            <a:r>
              <a:rPr lang="fr-FR" altLang="fr-FR" sz="3200" dirty="0" smtClean="0"/>
              <a:t>Comptes d’exploitation </a:t>
            </a:r>
          </a:p>
          <a:p>
            <a:pPr lvl="4" eaLnBrk="1" hangingPunct="1">
              <a:buSzTx/>
            </a:pPr>
            <a:r>
              <a:rPr lang="fr-FR" altLang="fr-FR" sz="3200" dirty="0" smtClean="0"/>
              <a:t>Plan de financement</a:t>
            </a:r>
          </a:p>
          <a:p>
            <a:pPr lvl="4" eaLnBrk="1" hangingPunct="1">
              <a:buSzTx/>
            </a:pPr>
            <a:r>
              <a:rPr lang="fr-FR" altLang="fr-FR" sz="3200" dirty="0" smtClean="0"/>
              <a:t>Bilans</a:t>
            </a:r>
          </a:p>
          <a:p>
            <a:pPr lvl="4" eaLnBrk="1" hangingPunct="1">
              <a:buSzTx/>
            </a:pPr>
            <a:r>
              <a:rPr lang="fr-FR" altLang="fr-FR" sz="3200" dirty="0" smtClean="0"/>
              <a:t>BFR</a:t>
            </a:r>
          </a:p>
        </p:txBody>
      </p:sp>
    </p:spTree>
    <p:extLst>
      <p:ext uri="{BB962C8B-B14F-4D97-AF65-F5344CB8AC3E}">
        <p14:creationId xmlns:p14="http://schemas.microsoft.com/office/powerpoint/2010/main" val="3261696850"/>
      </p:ext>
    </p:extLst>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re 1"/>
          <p:cNvSpPr>
            <a:spLocks noGrp="1"/>
          </p:cNvSpPr>
          <p:nvPr>
            <p:ph type="title"/>
          </p:nvPr>
        </p:nvSpPr>
        <p:spPr>
          <a:xfrm>
            <a:off x="457200" y="116632"/>
            <a:ext cx="8229600" cy="1371600"/>
          </a:xfrm>
        </p:spPr>
        <p:txBody>
          <a:bodyPr/>
          <a:lstStyle/>
          <a:p>
            <a:r>
              <a:rPr lang="fr-FR" altLang="fr-FR" sz="3600" b="1" dirty="0" err="1" smtClean="0"/>
              <a:t>Contruction</a:t>
            </a:r>
            <a:r>
              <a:rPr lang="fr-FR" altLang="fr-FR" sz="3600" b="1" dirty="0" smtClean="0"/>
              <a:t> du CA - Ventes</a:t>
            </a:r>
          </a:p>
        </p:txBody>
      </p:sp>
      <p:graphicFrame>
        <p:nvGraphicFramePr>
          <p:cNvPr id="9" name="Espace réservé du contenu 8"/>
          <p:cNvGraphicFramePr>
            <a:graphicFrameLocks noGrp="1"/>
          </p:cNvGraphicFramePr>
          <p:nvPr>
            <p:ph idx="1"/>
            <p:extLst>
              <p:ext uri="{D42A27DB-BD31-4B8C-83A1-F6EECF244321}">
                <p14:modId xmlns:p14="http://schemas.microsoft.com/office/powerpoint/2010/main" val="3653956438"/>
              </p:ext>
            </p:extLst>
          </p:nvPr>
        </p:nvGraphicFramePr>
        <p:xfrm>
          <a:off x="1331640" y="1196752"/>
          <a:ext cx="6048671" cy="4722861"/>
        </p:xfrm>
        <a:graphic>
          <a:graphicData uri="http://schemas.openxmlformats.org/drawingml/2006/table">
            <a:tbl>
              <a:tblPr>
                <a:tableStyleId>{5C22544A-7EE6-4342-B048-85BDC9FD1C3A}</a:tableStyleId>
              </a:tblPr>
              <a:tblGrid>
                <a:gridCol w="1206601"/>
                <a:gridCol w="1206601"/>
                <a:gridCol w="1211823"/>
                <a:gridCol w="1211823"/>
                <a:gridCol w="1211823"/>
              </a:tblGrid>
              <a:tr h="302558">
                <a:tc gridSpan="5">
                  <a:txBody>
                    <a:bodyPr/>
                    <a:lstStyle/>
                    <a:p>
                      <a:pPr algn="l" fontAlgn="b"/>
                      <a:r>
                        <a:rPr lang="fr-FR" sz="1100" b="1" u="none" strike="noStrike" noProof="0" dirty="0" smtClean="0">
                          <a:effectLst/>
                        </a:rPr>
                        <a:t>Mise à disposition de cabines</a:t>
                      </a:r>
                      <a:endParaRPr lang="fr-FR" sz="1100" b="1" i="0" u="none" strike="noStrike" noProof="0" dirty="0">
                        <a:solidFill>
                          <a:srgbClr val="000000"/>
                        </a:solidFill>
                        <a:effectLst/>
                        <a:latin typeface="Calibri"/>
                      </a:endParaRPr>
                    </a:p>
                  </a:txBody>
                  <a:tcPr marL="9524" marR="9524" marT="9526" marB="0" anchor="b"/>
                </a:tc>
                <a:tc hMerge="1">
                  <a:txBody>
                    <a:bodyPr/>
                    <a:lstStyle/>
                    <a:p>
                      <a:endParaRPr lang="fr-FR"/>
                    </a:p>
                  </a:txBody>
                  <a:tcPr/>
                </a:tc>
                <a:tc hMerge="1">
                  <a:txBody>
                    <a:bodyPr/>
                    <a:lstStyle/>
                    <a:p>
                      <a:pPr algn="l" fontAlgn="b"/>
                      <a:endParaRPr lang="fr-FR" sz="1100" b="0" i="0" u="none" strike="noStrike" noProof="0" dirty="0">
                        <a:solidFill>
                          <a:srgbClr val="000000"/>
                        </a:solidFill>
                        <a:effectLst/>
                        <a:latin typeface="Calibri"/>
                      </a:endParaRPr>
                    </a:p>
                  </a:txBody>
                  <a:tcPr marL="9524" marR="9524" marT="9526" marB="0" anchor="b"/>
                </a:tc>
                <a:tc hMerge="1">
                  <a:txBody>
                    <a:bodyPr/>
                    <a:lstStyle/>
                    <a:p>
                      <a:pPr algn="l" fontAlgn="b"/>
                      <a:endParaRPr lang="fr-FR" sz="1100" b="0" i="0" u="none" strike="noStrike" noProof="0" dirty="0">
                        <a:solidFill>
                          <a:srgbClr val="000000"/>
                        </a:solidFill>
                        <a:effectLst/>
                        <a:latin typeface="Calibri"/>
                      </a:endParaRPr>
                    </a:p>
                  </a:txBody>
                  <a:tcPr marL="9524" marR="9524" marT="9526" marB="0" anchor="b"/>
                </a:tc>
                <a:tc hMerge="1">
                  <a:txBody>
                    <a:bodyPr/>
                    <a:lstStyle/>
                    <a:p>
                      <a:pPr algn="l" fontAlgn="b"/>
                      <a:endParaRPr lang="fr-FR" sz="1100" b="0" i="0" u="none" strike="noStrike" noProof="0" dirty="0">
                        <a:solidFill>
                          <a:srgbClr val="000000"/>
                        </a:solidFill>
                        <a:effectLst/>
                        <a:latin typeface="Calibri"/>
                      </a:endParaRPr>
                    </a:p>
                  </a:txBody>
                  <a:tcPr marL="9524" marR="9524" marT="9526" marB="0" anchor="b"/>
                </a:tc>
              </a:tr>
              <a:tr h="302558">
                <a:tc>
                  <a:txBody>
                    <a:bodyPr/>
                    <a:lstStyle/>
                    <a:p>
                      <a:pPr algn="ctr" fontAlgn="b"/>
                      <a:r>
                        <a:rPr lang="fr-FR" sz="1100" u="none" strike="noStrike" noProof="0" dirty="0">
                          <a:effectLst/>
                        </a:rPr>
                        <a:t>C</a:t>
                      </a:r>
                      <a:r>
                        <a:rPr lang="fr-FR" sz="1100" u="none" strike="noStrike" noProof="0" dirty="0" smtClean="0">
                          <a:effectLst/>
                        </a:rPr>
                        <a:t>ellules</a:t>
                      </a:r>
                      <a:endParaRPr lang="fr-FR" sz="1100" b="0" i="0" u="none" strike="noStrike" noProof="0" dirty="0">
                        <a:solidFill>
                          <a:srgbClr val="000000"/>
                        </a:solidFill>
                        <a:effectLst/>
                        <a:latin typeface="Calibri"/>
                      </a:endParaRPr>
                    </a:p>
                  </a:txBody>
                  <a:tcPr marL="9524" marR="9524" marT="9526" marB="0" anchor="b"/>
                </a:tc>
                <a:tc>
                  <a:txBody>
                    <a:bodyPr/>
                    <a:lstStyle/>
                    <a:p>
                      <a:pPr algn="ctr" fontAlgn="b"/>
                      <a:r>
                        <a:rPr lang="fr-FR" sz="1100" u="none" strike="noStrike" noProof="0" dirty="0">
                          <a:effectLst/>
                        </a:rPr>
                        <a:t>T</a:t>
                      </a:r>
                      <a:r>
                        <a:rPr lang="fr-FR" sz="1100" u="none" strike="noStrike" noProof="0" dirty="0" smtClean="0">
                          <a:effectLst/>
                        </a:rPr>
                        <a:t>otal </a:t>
                      </a:r>
                      <a:r>
                        <a:rPr lang="fr-FR" sz="1100" u="none" strike="noStrike" noProof="0" dirty="0">
                          <a:effectLst/>
                        </a:rPr>
                        <a:t>h</a:t>
                      </a:r>
                      <a:endParaRPr lang="fr-FR" sz="1100" b="0" i="0" u="none" strike="noStrike" noProof="0" dirty="0">
                        <a:solidFill>
                          <a:srgbClr val="000000"/>
                        </a:solidFill>
                        <a:effectLst/>
                        <a:latin typeface="Calibri"/>
                      </a:endParaRPr>
                    </a:p>
                  </a:txBody>
                  <a:tcPr marL="9524" marR="9524" marT="9526" marB="0" anchor="b"/>
                </a:tc>
                <a:tc>
                  <a:txBody>
                    <a:bodyPr/>
                    <a:lstStyle/>
                    <a:p>
                      <a:pPr algn="ctr" fontAlgn="b"/>
                      <a:r>
                        <a:rPr lang="fr-FR" sz="1100" u="none" strike="noStrike" noProof="0" dirty="0" err="1" smtClean="0">
                          <a:effectLst/>
                        </a:rPr>
                        <a:t>Nbres</a:t>
                      </a:r>
                      <a:r>
                        <a:rPr lang="fr-FR" sz="1100" u="none" strike="noStrike" noProof="0" dirty="0" smtClean="0">
                          <a:effectLst/>
                        </a:rPr>
                        <a:t> heures</a:t>
                      </a:r>
                      <a:endParaRPr lang="fr-FR" sz="1100" b="0" i="0" u="none" strike="noStrike" noProof="0" dirty="0">
                        <a:solidFill>
                          <a:srgbClr val="000000"/>
                        </a:solidFill>
                        <a:effectLst/>
                        <a:latin typeface="Calibri"/>
                      </a:endParaRPr>
                    </a:p>
                  </a:txBody>
                  <a:tcPr marL="9524" marR="9524" marT="9526" marB="0" anchor="b"/>
                </a:tc>
                <a:tc>
                  <a:txBody>
                    <a:bodyPr/>
                    <a:lstStyle/>
                    <a:p>
                      <a:pPr algn="ctr" fontAlgn="b"/>
                      <a:r>
                        <a:rPr lang="fr-FR" sz="1100" u="none" strike="noStrike" noProof="0" dirty="0">
                          <a:effectLst/>
                        </a:rPr>
                        <a:t>T</a:t>
                      </a:r>
                      <a:r>
                        <a:rPr lang="fr-FR" sz="1100" u="none" strike="noStrike" noProof="0" dirty="0" smtClean="0">
                          <a:effectLst/>
                        </a:rPr>
                        <a:t>aux</a:t>
                      </a:r>
                      <a:endParaRPr lang="fr-FR" sz="1100" b="0" i="0" u="none" strike="noStrike" noProof="0" dirty="0">
                        <a:solidFill>
                          <a:srgbClr val="000000"/>
                        </a:solidFill>
                        <a:effectLst/>
                        <a:latin typeface="Calibri"/>
                      </a:endParaRPr>
                    </a:p>
                  </a:txBody>
                  <a:tcPr marL="9524" marR="9524" marT="9526" marB="0" anchor="b"/>
                </a:tc>
                <a:tc>
                  <a:txBody>
                    <a:bodyPr/>
                    <a:lstStyle/>
                    <a:p>
                      <a:pPr algn="ctr" fontAlgn="b"/>
                      <a:r>
                        <a:rPr lang="fr-FR" sz="1100" u="none" strike="noStrike" noProof="0" dirty="0">
                          <a:effectLst/>
                        </a:rPr>
                        <a:t>à vendre</a:t>
                      </a:r>
                      <a:endParaRPr lang="fr-FR" sz="1100" b="0" i="0" u="none" strike="noStrike" noProof="0" dirty="0">
                        <a:solidFill>
                          <a:srgbClr val="000000"/>
                        </a:solidFill>
                        <a:effectLst/>
                        <a:latin typeface="Calibri"/>
                      </a:endParaRPr>
                    </a:p>
                  </a:txBody>
                  <a:tcPr marL="9524" marR="9524" marT="9526" marB="0" anchor="b"/>
                </a:tc>
              </a:tr>
              <a:tr h="302558">
                <a:tc>
                  <a:txBody>
                    <a:bodyPr/>
                    <a:lstStyle/>
                    <a:p>
                      <a:pPr algn="r" fontAlgn="b"/>
                      <a:r>
                        <a:rPr lang="fr-FR" sz="1100" u="none" strike="noStrike" noProof="0" dirty="0">
                          <a:effectLst/>
                        </a:rPr>
                        <a:t>10</a:t>
                      </a:r>
                      <a:endParaRPr lang="fr-FR" sz="1100" b="0" i="0" u="none" strike="noStrike" noProof="0" dirty="0">
                        <a:solidFill>
                          <a:srgbClr val="000000"/>
                        </a:solidFill>
                        <a:effectLst/>
                        <a:latin typeface="Calibri"/>
                      </a:endParaRPr>
                    </a:p>
                  </a:txBody>
                  <a:tcPr marL="9524" marR="9524" marT="9526" marB="0" anchor="b"/>
                </a:tc>
                <a:tc>
                  <a:txBody>
                    <a:bodyPr/>
                    <a:lstStyle/>
                    <a:p>
                      <a:pPr algn="r" fontAlgn="b"/>
                      <a:r>
                        <a:rPr lang="fr-FR" sz="1100" u="none" strike="noStrike" noProof="0" dirty="0" smtClean="0">
                          <a:effectLst/>
                        </a:rPr>
                        <a:t>4 320</a:t>
                      </a:r>
                      <a:endParaRPr lang="fr-FR" sz="1100" b="0" i="0" u="none" strike="noStrike" noProof="0" dirty="0">
                        <a:solidFill>
                          <a:srgbClr val="000000"/>
                        </a:solidFill>
                        <a:effectLst/>
                        <a:latin typeface="Calibri"/>
                      </a:endParaRPr>
                    </a:p>
                  </a:txBody>
                  <a:tcPr marL="9524" marR="9524" marT="9526" marB="0" anchor="b"/>
                </a:tc>
                <a:tc>
                  <a:txBody>
                    <a:bodyPr/>
                    <a:lstStyle/>
                    <a:p>
                      <a:pPr algn="r" fontAlgn="b"/>
                      <a:r>
                        <a:rPr lang="fr-FR" sz="1100" u="none" strike="noStrike" noProof="0" dirty="0" smtClean="0">
                          <a:effectLst/>
                        </a:rPr>
                        <a:t>43 200</a:t>
                      </a:r>
                      <a:endParaRPr lang="fr-FR" sz="1100" b="0" i="0" u="none" strike="noStrike" noProof="0" dirty="0">
                        <a:solidFill>
                          <a:srgbClr val="000000"/>
                        </a:solidFill>
                        <a:effectLst/>
                        <a:latin typeface="Calibri"/>
                      </a:endParaRPr>
                    </a:p>
                  </a:txBody>
                  <a:tcPr marL="9524" marR="9524" marT="9526" marB="0" anchor="b"/>
                </a:tc>
                <a:tc>
                  <a:txBody>
                    <a:bodyPr/>
                    <a:lstStyle/>
                    <a:p>
                      <a:pPr algn="r" fontAlgn="b"/>
                      <a:r>
                        <a:rPr lang="fr-FR" sz="1100" u="none" strike="noStrike" noProof="0" dirty="0">
                          <a:effectLst/>
                        </a:rPr>
                        <a:t>30%</a:t>
                      </a:r>
                      <a:endParaRPr lang="fr-FR" sz="1100" b="0" i="0" u="none" strike="noStrike" noProof="0" dirty="0">
                        <a:solidFill>
                          <a:srgbClr val="000000"/>
                        </a:solidFill>
                        <a:effectLst/>
                        <a:latin typeface="Calibri"/>
                      </a:endParaRPr>
                    </a:p>
                  </a:txBody>
                  <a:tcPr marL="9524" marR="9524" marT="9526" marB="0" anchor="b"/>
                </a:tc>
                <a:tc>
                  <a:txBody>
                    <a:bodyPr/>
                    <a:lstStyle/>
                    <a:p>
                      <a:pPr algn="r" fontAlgn="b"/>
                      <a:r>
                        <a:rPr lang="fr-FR" sz="1100" u="none" strike="noStrike" noProof="0" dirty="0">
                          <a:effectLst/>
                        </a:rPr>
                        <a:t>12960</a:t>
                      </a:r>
                      <a:endParaRPr lang="fr-FR" sz="1100" b="0" i="0" u="none" strike="noStrike" noProof="0" dirty="0">
                        <a:solidFill>
                          <a:srgbClr val="000000"/>
                        </a:solidFill>
                        <a:effectLst/>
                        <a:latin typeface="Calibri"/>
                      </a:endParaRPr>
                    </a:p>
                  </a:txBody>
                  <a:tcPr marL="9524" marR="9524" marT="9526" marB="0" anchor="b"/>
                </a:tc>
              </a:tr>
              <a:tr h="302558">
                <a:tc>
                  <a:txBody>
                    <a:bodyPr/>
                    <a:lstStyle/>
                    <a:p>
                      <a:pPr algn="l" fontAlgn="b"/>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r>
              <a:tr h="301936">
                <a:tc gridSpan="5">
                  <a:txBody>
                    <a:bodyPr/>
                    <a:lstStyle/>
                    <a:p>
                      <a:pPr marL="0" algn="l" defTabSz="914400" rtl="0" eaLnBrk="1" fontAlgn="b" latinLnBrk="0" hangingPunct="1"/>
                      <a:r>
                        <a:rPr lang="fr-FR" sz="1100" b="1" u="none" strike="noStrike" kern="1200" noProof="0" dirty="0">
                          <a:solidFill>
                            <a:schemeClr val="dk1"/>
                          </a:solidFill>
                          <a:effectLst/>
                          <a:latin typeface="+mn-lt"/>
                          <a:ea typeface="+mn-ea"/>
                          <a:cs typeface="+mn-cs"/>
                        </a:rPr>
                        <a:t>Nombre de thérapeutes</a:t>
                      </a:r>
                    </a:p>
                  </a:txBody>
                  <a:tcPr marL="9524" marR="9524" marT="9526" marB="0" anchor="b"/>
                </a:tc>
                <a:tc hMerge="1">
                  <a:txBody>
                    <a:bodyPr/>
                    <a:lstStyle/>
                    <a:p>
                      <a:endParaRPr lang="fr-FR"/>
                    </a:p>
                  </a:txBody>
                  <a:tcPr/>
                </a:tc>
                <a:tc hMerge="1">
                  <a:txBody>
                    <a:bodyPr/>
                    <a:lstStyle/>
                    <a:p>
                      <a:pPr algn="l" fontAlgn="b"/>
                      <a:endParaRPr lang="fr-FR" sz="1100" b="0" i="0" u="none" strike="noStrike" noProof="0" dirty="0">
                        <a:solidFill>
                          <a:srgbClr val="000000"/>
                        </a:solidFill>
                        <a:effectLst/>
                        <a:latin typeface="Calibri"/>
                      </a:endParaRPr>
                    </a:p>
                  </a:txBody>
                  <a:tcPr marL="9524" marR="9524" marT="9526" marB="0" anchor="b"/>
                </a:tc>
                <a:tc hMerge="1">
                  <a:txBody>
                    <a:bodyPr/>
                    <a:lstStyle/>
                    <a:p>
                      <a:pPr algn="l" fontAlgn="b"/>
                      <a:endParaRPr lang="fr-FR" sz="1100" b="0" i="0" u="none" strike="noStrike" noProof="0" dirty="0">
                        <a:solidFill>
                          <a:srgbClr val="000000"/>
                        </a:solidFill>
                        <a:effectLst/>
                        <a:latin typeface="Calibri"/>
                      </a:endParaRPr>
                    </a:p>
                  </a:txBody>
                  <a:tcPr marL="9524" marR="9524" marT="9526" marB="0" anchor="b"/>
                </a:tc>
                <a:tc hMerge="1">
                  <a:txBody>
                    <a:bodyPr/>
                    <a:lstStyle/>
                    <a:p>
                      <a:pPr algn="l" fontAlgn="b"/>
                      <a:endParaRPr lang="fr-FR" sz="1100" b="0" i="0" u="none" strike="noStrike" noProof="0" dirty="0">
                        <a:solidFill>
                          <a:srgbClr val="000000"/>
                        </a:solidFill>
                        <a:effectLst/>
                        <a:latin typeface="Calibri"/>
                      </a:endParaRPr>
                    </a:p>
                  </a:txBody>
                  <a:tcPr marL="9524" marR="9524" marT="9526" marB="0" anchor="b"/>
                </a:tc>
              </a:tr>
              <a:tr h="302558">
                <a:tc>
                  <a:txBody>
                    <a:bodyPr/>
                    <a:lstStyle/>
                    <a:p>
                      <a:pPr algn="ctr" fontAlgn="b"/>
                      <a:r>
                        <a:rPr lang="fr-FR" sz="1100" u="none" strike="noStrike" noProof="0" dirty="0">
                          <a:effectLst/>
                        </a:rPr>
                        <a:t>H</a:t>
                      </a:r>
                      <a:r>
                        <a:rPr lang="fr-FR" sz="1100" u="none" strike="noStrike" noProof="0" dirty="0" smtClean="0">
                          <a:effectLst/>
                        </a:rPr>
                        <a:t>/forfait</a:t>
                      </a:r>
                      <a:endParaRPr lang="fr-FR" sz="1100" b="0" i="0" u="none" strike="noStrike" noProof="0" dirty="0">
                        <a:solidFill>
                          <a:srgbClr val="000000"/>
                        </a:solidFill>
                        <a:effectLst/>
                        <a:latin typeface="Calibri"/>
                      </a:endParaRPr>
                    </a:p>
                  </a:txBody>
                  <a:tcPr marL="9524" marR="9524" marT="9526" marB="0" anchor="b"/>
                </a:tc>
                <a:tc>
                  <a:txBody>
                    <a:bodyPr/>
                    <a:lstStyle/>
                    <a:p>
                      <a:pPr algn="ctr" fontAlgn="b"/>
                      <a:r>
                        <a:rPr lang="fr-FR" sz="1100" u="none" strike="noStrike" noProof="0" dirty="0" err="1" smtClean="0">
                          <a:effectLst/>
                        </a:rPr>
                        <a:t>Nbres</a:t>
                      </a:r>
                      <a:r>
                        <a:rPr lang="fr-FR" sz="1100" u="none" strike="noStrike" baseline="0" noProof="0" dirty="0" smtClean="0">
                          <a:effectLst/>
                        </a:rPr>
                        <a:t> Forfait</a:t>
                      </a:r>
                      <a:endParaRPr lang="fr-FR" sz="1100" b="0" i="0" u="none" strike="noStrike" noProof="0" dirty="0">
                        <a:solidFill>
                          <a:srgbClr val="000000"/>
                        </a:solidFill>
                        <a:effectLst/>
                        <a:latin typeface="Calibri"/>
                      </a:endParaRPr>
                    </a:p>
                  </a:txBody>
                  <a:tcPr marL="9524" marR="9524" marT="9526" marB="0" anchor="b"/>
                </a:tc>
                <a:tc>
                  <a:txBody>
                    <a:bodyPr/>
                    <a:lstStyle/>
                    <a:p>
                      <a:pPr algn="ctr" fontAlgn="b"/>
                      <a:r>
                        <a:rPr lang="fr-FR" sz="1100" u="none" strike="noStrike" noProof="0" dirty="0" smtClean="0">
                          <a:effectLst/>
                        </a:rPr>
                        <a:t>Prix/for/an</a:t>
                      </a:r>
                      <a:endParaRPr lang="fr-FR" sz="1100" b="0" i="0" u="none" strike="noStrike" noProof="0" dirty="0">
                        <a:solidFill>
                          <a:srgbClr val="000000"/>
                        </a:solidFill>
                        <a:effectLst/>
                        <a:latin typeface="Calibri"/>
                      </a:endParaRPr>
                    </a:p>
                  </a:txBody>
                  <a:tcPr marL="9524" marR="9524" marT="9526" marB="0" anchor="b"/>
                </a:tc>
                <a:tc>
                  <a:txBody>
                    <a:bodyPr/>
                    <a:lstStyle/>
                    <a:p>
                      <a:pPr algn="ctr" fontAlgn="b"/>
                      <a:r>
                        <a:rPr lang="fr-FR" sz="1100" u="none" strike="noStrike" noProof="0" dirty="0">
                          <a:effectLst/>
                        </a:rPr>
                        <a:t>K€</a:t>
                      </a:r>
                      <a:endParaRPr lang="fr-FR" sz="1100" b="0" i="0" u="none" strike="noStrike" noProof="0" dirty="0">
                        <a:solidFill>
                          <a:srgbClr val="000000"/>
                        </a:solidFill>
                        <a:effectLst/>
                        <a:latin typeface="Calibri"/>
                      </a:endParaRPr>
                    </a:p>
                  </a:txBody>
                  <a:tcPr marL="9524" marR="9524" marT="9526" marB="0" anchor="b"/>
                </a:tc>
                <a:tc>
                  <a:txBody>
                    <a:bodyPr/>
                    <a:lstStyle/>
                    <a:p>
                      <a:pPr algn="ctr" fontAlgn="b"/>
                      <a:r>
                        <a:rPr lang="fr-FR" sz="1100" b="0" i="0" u="none" strike="noStrike" noProof="0" dirty="0" smtClean="0">
                          <a:solidFill>
                            <a:schemeClr val="dk1"/>
                          </a:solidFill>
                          <a:effectLst/>
                          <a:latin typeface="+mn-lt"/>
                        </a:rPr>
                        <a:t>CA</a:t>
                      </a:r>
                      <a:r>
                        <a:rPr lang="fr-FR" sz="1100" b="0" i="0" u="none" strike="noStrike" baseline="0" noProof="0" dirty="0" smtClean="0">
                          <a:solidFill>
                            <a:schemeClr val="dk1"/>
                          </a:solidFill>
                          <a:effectLst/>
                          <a:latin typeface="+mn-lt"/>
                        </a:rPr>
                        <a:t> max en K€</a:t>
                      </a:r>
                      <a:endParaRPr lang="fr-FR" sz="1100" b="0" i="0" u="none" strike="noStrike" noProof="0" dirty="0">
                        <a:solidFill>
                          <a:srgbClr val="000000"/>
                        </a:solidFill>
                        <a:effectLst/>
                        <a:latin typeface="Calibri"/>
                      </a:endParaRPr>
                    </a:p>
                  </a:txBody>
                  <a:tcPr marL="9524" marR="9524" marT="9526" marB="0" anchor="b"/>
                </a:tc>
              </a:tr>
              <a:tr h="302558">
                <a:tc>
                  <a:txBody>
                    <a:bodyPr/>
                    <a:lstStyle/>
                    <a:p>
                      <a:pPr algn="r" fontAlgn="b"/>
                      <a:r>
                        <a:rPr lang="fr-FR" sz="1100" u="none" strike="noStrike" noProof="0" dirty="0">
                          <a:effectLst/>
                        </a:rPr>
                        <a:t>220</a:t>
                      </a:r>
                      <a:endParaRPr lang="fr-FR" sz="1100" b="0" i="0" u="none" strike="noStrike" noProof="0" dirty="0">
                        <a:solidFill>
                          <a:srgbClr val="000000"/>
                        </a:solidFill>
                        <a:effectLst/>
                        <a:latin typeface="Calibri"/>
                      </a:endParaRPr>
                    </a:p>
                  </a:txBody>
                  <a:tcPr marL="9524" marR="9524" marT="9526" marB="0" anchor="b"/>
                </a:tc>
                <a:tc>
                  <a:txBody>
                    <a:bodyPr/>
                    <a:lstStyle/>
                    <a:p>
                      <a:pPr algn="r" fontAlgn="b"/>
                      <a:r>
                        <a:rPr lang="fr-FR" sz="1100" u="none" strike="noStrike" noProof="0" dirty="0">
                          <a:effectLst/>
                        </a:rPr>
                        <a:t>59</a:t>
                      </a:r>
                      <a:endParaRPr lang="fr-FR" sz="1100" b="0" i="0" u="none" strike="noStrike" noProof="0" dirty="0">
                        <a:solidFill>
                          <a:srgbClr val="000000"/>
                        </a:solidFill>
                        <a:effectLst/>
                        <a:latin typeface="Calibri"/>
                      </a:endParaRPr>
                    </a:p>
                  </a:txBody>
                  <a:tcPr marL="9524" marR="9524" marT="9526" marB="0" anchor="b"/>
                </a:tc>
                <a:tc>
                  <a:txBody>
                    <a:bodyPr/>
                    <a:lstStyle/>
                    <a:p>
                      <a:pPr algn="r" fontAlgn="b"/>
                      <a:r>
                        <a:rPr lang="fr-FR" sz="1100" u="none" strike="noStrike" noProof="0" dirty="0" smtClean="0">
                          <a:effectLst/>
                        </a:rPr>
                        <a:t>2 400</a:t>
                      </a:r>
                      <a:endParaRPr lang="fr-FR" sz="1100" b="0" i="0" u="none" strike="noStrike" noProof="0" dirty="0">
                        <a:solidFill>
                          <a:srgbClr val="000000"/>
                        </a:solidFill>
                        <a:effectLst/>
                        <a:latin typeface="Calibri"/>
                      </a:endParaRPr>
                    </a:p>
                  </a:txBody>
                  <a:tcPr marL="9524" marR="9524" marT="9526" marB="0" anchor="b"/>
                </a:tc>
                <a:tc>
                  <a:txBody>
                    <a:bodyPr/>
                    <a:lstStyle/>
                    <a:p>
                      <a:pPr algn="r" fontAlgn="b"/>
                      <a:r>
                        <a:rPr lang="fr-FR" sz="1100" u="none" strike="noStrike" noProof="0" dirty="0">
                          <a:effectLst/>
                        </a:rPr>
                        <a:t>141</a:t>
                      </a:r>
                      <a:endParaRPr lang="fr-FR" sz="1100" b="0" i="0" u="none" strike="noStrike" noProof="0" dirty="0">
                        <a:solidFill>
                          <a:srgbClr val="000000"/>
                        </a:solidFill>
                        <a:effectLst/>
                        <a:latin typeface="Calibri"/>
                      </a:endParaRPr>
                    </a:p>
                  </a:txBody>
                  <a:tcPr marL="9524" marR="9524" marT="9526" marB="0" anchor="b"/>
                </a:tc>
                <a:tc>
                  <a:txBody>
                    <a:bodyPr/>
                    <a:lstStyle/>
                    <a:p>
                      <a:pPr algn="r" fontAlgn="b"/>
                      <a:r>
                        <a:rPr lang="fr-FR" sz="1100" u="none" strike="noStrike" noProof="0" dirty="0">
                          <a:effectLst/>
                        </a:rPr>
                        <a:t>471</a:t>
                      </a:r>
                      <a:endParaRPr lang="fr-FR" sz="1100" b="0" i="0" u="none" strike="noStrike" noProof="0" dirty="0">
                        <a:solidFill>
                          <a:srgbClr val="000000"/>
                        </a:solidFill>
                        <a:effectLst/>
                        <a:latin typeface="Calibri"/>
                      </a:endParaRPr>
                    </a:p>
                  </a:txBody>
                  <a:tcPr marL="9524" marR="9524" marT="9526" marB="0" anchor="b"/>
                </a:tc>
              </a:tr>
              <a:tr h="343362">
                <a:tc>
                  <a:txBody>
                    <a:bodyPr/>
                    <a:lstStyle/>
                    <a:p>
                      <a:pPr algn="l" fontAlgn="b"/>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r>
              <a:tr h="302558">
                <a:tc gridSpan="5">
                  <a:txBody>
                    <a:bodyPr/>
                    <a:lstStyle/>
                    <a:p>
                      <a:pPr algn="l" fontAlgn="b"/>
                      <a:r>
                        <a:rPr lang="fr-FR" sz="1100" b="1" u="none" strike="noStrike" noProof="0" dirty="0" smtClean="0">
                          <a:effectLst/>
                        </a:rPr>
                        <a:t>Mise à disposition de cabine</a:t>
                      </a:r>
                      <a:endParaRPr lang="fr-FR" sz="1100" b="1" i="0" u="none" strike="noStrike" noProof="0" dirty="0">
                        <a:solidFill>
                          <a:srgbClr val="000000"/>
                        </a:solidFill>
                        <a:effectLst/>
                        <a:latin typeface="Calibri"/>
                      </a:endParaRPr>
                    </a:p>
                  </a:txBody>
                  <a:tcPr marL="9524" marR="9524" marT="9526" marB="0" anchor="b"/>
                </a:tc>
                <a:tc hMerge="1">
                  <a:txBody>
                    <a:bodyPr/>
                    <a:lstStyle/>
                    <a:p>
                      <a:pPr algn="l" fontAlgn="b"/>
                      <a:endParaRPr lang="fr-FR" sz="1100" b="0" i="0" u="none" strike="noStrike" noProof="0" dirty="0">
                        <a:solidFill>
                          <a:srgbClr val="000000"/>
                        </a:solidFill>
                        <a:effectLst/>
                        <a:latin typeface="Calibri"/>
                      </a:endParaRPr>
                    </a:p>
                  </a:txBody>
                  <a:tcPr marL="9524" marR="9524" marT="9526" marB="0" anchor="b"/>
                </a:tc>
                <a:tc hMerge="1">
                  <a:txBody>
                    <a:bodyPr/>
                    <a:lstStyle/>
                    <a:p>
                      <a:pPr algn="l" fontAlgn="b"/>
                      <a:endParaRPr lang="fr-FR" sz="1100" b="0" i="0" u="none" strike="noStrike" noProof="0" dirty="0">
                        <a:solidFill>
                          <a:srgbClr val="000000"/>
                        </a:solidFill>
                        <a:effectLst/>
                        <a:latin typeface="Calibri"/>
                      </a:endParaRPr>
                    </a:p>
                  </a:txBody>
                  <a:tcPr marL="9524" marR="9524" marT="9526" marB="0" anchor="b"/>
                </a:tc>
                <a:tc hMerge="1">
                  <a:txBody>
                    <a:bodyPr/>
                    <a:lstStyle/>
                    <a:p>
                      <a:pPr algn="l" fontAlgn="b"/>
                      <a:endParaRPr lang="fr-FR" sz="1100" b="0" i="0" u="none" strike="noStrike" noProof="0" dirty="0">
                        <a:solidFill>
                          <a:srgbClr val="000000"/>
                        </a:solidFill>
                        <a:effectLst/>
                        <a:latin typeface="Calibri"/>
                      </a:endParaRPr>
                    </a:p>
                  </a:txBody>
                  <a:tcPr marL="9524" marR="9524" marT="9526" marB="0" anchor="b"/>
                </a:tc>
                <a:tc hMerge="1">
                  <a:txBody>
                    <a:bodyPr/>
                    <a:lstStyle/>
                    <a:p>
                      <a:pPr algn="l" fontAlgn="b"/>
                      <a:endParaRPr lang="fr-FR" sz="1100" b="0" i="0" u="none" strike="noStrike" noProof="0" dirty="0">
                        <a:solidFill>
                          <a:srgbClr val="000000"/>
                        </a:solidFill>
                        <a:effectLst/>
                        <a:latin typeface="Calibri"/>
                      </a:endParaRPr>
                    </a:p>
                  </a:txBody>
                  <a:tcPr marL="9524" marR="9524" marT="9526" marB="0" anchor="b"/>
                </a:tc>
              </a:tr>
              <a:tr h="446867">
                <a:tc>
                  <a:txBody>
                    <a:bodyPr/>
                    <a:lstStyle/>
                    <a:p>
                      <a:pPr algn="ctr" fontAlgn="b"/>
                      <a:r>
                        <a:rPr lang="fr-FR" sz="1100" u="none" strike="noStrike" noProof="0" dirty="0">
                          <a:effectLst/>
                        </a:rPr>
                        <a:t>S</a:t>
                      </a:r>
                      <a:r>
                        <a:rPr lang="fr-FR" sz="1100" u="none" strike="noStrike" noProof="0" dirty="0" smtClean="0">
                          <a:effectLst/>
                        </a:rPr>
                        <a:t>alles</a:t>
                      </a:r>
                      <a:endParaRPr lang="fr-FR" sz="1100" b="0" i="0" u="none" strike="noStrike" noProof="0" dirty="0">
                        <a:solidFill>
                          <a:srgbClr val="000000"/>
                        </a:solidFill>
                        <a:effectLst/>
                        <a:latin typeface="Calibri"/>
                      </a:endParaRPr>
                    </a:p>
                  </a:txBody>
                  <a:tcPr marL="9524" marR="9524" marT="9526" marB="0" anchor="b"/>
                </a:tc>
                <a:tc>
                  <a:txBody>
                    <a:bodyPr/>
                    <a:lstStyle/>
                    <a:p>
                      <a:pPr algn="ctr" fontAlgn="b"/>
                      <a:r>
                        <a:rPr lang="fr-FR" sz="1100" u="none" strike="noStrike" noProof="0" dirty="0" err="1" smtClean="0">
                          <a:effectLst/>
                        </a:rPr>
                        <a:t>Nbres</a:t>
                      </a:r>
                      <a:r>
                        <a:rPr lang="fr-FR" sz="1100" u="none" strike="noStrike" noProof="0" dirty="0" smtClean="0">
                          <a:effectLst/>
                        </a:rPr>
                        <a:t> heures</a:t>
                      </a:r>
                      <a:endParaRPr lang="fr-FR" sz="1100" b="0" i="0" u="none" strike="noStrike" noProof="0" dirty="0">
                        <a:solidFill>
                          <a:srgbClr val="000000"/>
                        </a:solidFill>
                        <a:effectLst/>
                        <a:latin typeface="Calibri"/>
                      </a:endParaRPr>
                    </a:p>
                  </a:txBody>
                  <a:tcPr marL="9524" marR="9524" marT="9526" marB="0" anchor="b"/>
                </a:tc>
                <a:tc>
                  <a:txBody>
                    <a:bodyPr/>
                    <a:lstStyle/>
                    <a:p>
                      <a:pPr algn="ctr" fontAlgn="b"/>
                      <a:r>
                        <a:rPr lang="fr-FR" sz="1100" u="none" strike="noStrike" noProof="0" dirty="0">
                          <a:effectLst/>
                        </a:rPr>
                        <a:t>T</a:t>
                      </a:r>
                      <a:r>
                        <a:rPr lang="fr-FR" sz="1100" u="none" strike="noStrike" noProof="0" dirty="0" smtClean="0">
                          <a:effectLst/>
                        </a:rPr>
                        <a:t>aux</a:t>
                      </a:r>
                      <a:endParaRPr lang="fr-FR" sz="1100" b="0" i="0" u="none" strike="noStrike" noProof="0" dirty="0">
                        <a:solidFill>
                          <a:srgbClr val="000000"/>
                        </a:solidFill>
                        <a:effectLst/>
                        <a:latin typeface="Calibri"/>
                      </a:endParaRPr>
                    </a:p>
                  </a:txBody>
                  <a:tcPr marL="9524" marR="9524" marT="9526" marB="0" anchor="b"/>
                </a:tc>
                <a:tc>
                  <a:txBody>
                    <a:bodyPr/>
                    <a:lstStyle/>
                    <a:p>
                      <a:pPr algn="ctr" fontAlgn="b"/>
                      <a:r>
                        <a:rPr lang="fr-FR" sz="1100" u="none" strike="noStrike" noProof="0" dirty="0">
                          <a:effectLst/>
                        </a:rPr>
                        <a:t>P</a:t>
                      </a:r>
                      <a:r>
                        <a:rPr lang="fr-FR" sz="1100" u="none" strike="noStrike" noProof="0" dirty="0" smtClean="0">
                          <a:effectLst/>
                        </a:rPr>
                        <a:t>rix </a:t>
                      </a:r>
                      <a:endParaRPr lang="fr-FR" sz="1100" b="0" i="0" u="none" strike="noStrike" noProof="0" dirty="0">
                        <a:solidFill>
                          <a:srgbClr val="000000"/>
                        </a:solidFill>
                        <a:effectLst/>
                        <a:latin typeface="Calibri"/>
                      </a:endParaRPr>
                    </a:p>
                  </a:txBody>
                  <a:tcPr marL="9524" marR="9524" marT="9526" marB="0" anchor="b"/>
                </a:tc>
                <a:tc>
                  <a:txBody>
                    <a:bodyPr/>
                    <a:lstStyle/>
                    <a:p>
                      <a:pPr algn="ctr" fontAlgn="b"/>
                      <a:r>
                        <a:rPr lang="fr-FR" sz="1100" u="none" strike="noStrike" noProof="0" dirty="0" smtClean="0">
                          <a:effectLst/>
                        </a:rPr>
                        <a:t>CA </a:t>
                      </a:r>
                      <a:endParaRPr lang="fr-FR" sz="1100" b="0" i="0" u="none" strike="noStrike" noProof="0" dirty="0">
                        <a:solidFill>
                          <a:srgbClr val="000000"/>
                        </a:solidFill>
                        <a:effectLst/>
                        <a:latin typeface="Calibri"/>
                      </a:endParaRPr>
                    </a:p>
                  </a:txBody>
                  <a:tcPr marL="9524" marR="9524" marT="9526" marB="0" anchor="b"/>
                </a:tc>
              </a:tr>
              <a:tr h="302558">
                <a:tc>
                  <a:txBody>
                    <a:bodyPr/>
                    <a:lstStyle/>
                    <a:p>
                      <a:pPr algn="r" fontAlgn="b"/>
                      <a:r>
                        <a:rPr lang="fr-FR" sz="1100" u="none" strike="noStrike" noProof="0" dirty="0">
                          <a:effectLst/>
                        </a:rPr>
                        <a:t>2</a:t>
                      </a:r>
                      <a:endParaRPr lang="fr-FR" sz="1100" b="0" i="0" u="none" strike="noStrike" noProof="0" dirty="0">
                        <a:solidFill>
                          <a:srgbClr val="000000"/>
                        </a:solidFill>
                        <a:effectLst/>
                        <a:latin typeface="Calibri"/>
                      </a:endParaRPr>
                    </a:p>
                  </a:txBody>
                  <a:tcPr marL="9524" marR="9524" marT="9526" marB="0" anchor="b"/>
                </a:tc>
                <a:tc>
                  <a:txBody>
                    <a:bodyPr/>
                    <a:lstStyle/>
                    <a:p>
                      <a:pPr algn="r" fontAlgn="b"/>
                      <a:r>
                        <a:rPr lang="fr-FR" sz="1100" u="none" strike="noStrike" noProof="0" dirty="0" smtClean="0">
                          <a:effectLst/>
                        </a:rPr>
                        <a:t>3 600</a:t>
                      </a:r>
                      <a:endParaRPr lang="fr-FR" sz="1100" b="0" i="0" u="none" strike="noStrike" noProof="0" dirty="0">
                        <a:solidFill>
                          <a:srgbClr val="000000"/>
                        </a:solidFill>
                        <a:effectLst/>
                        <a:latin typeface="Calibri"/>
                      </a:endParaRPr>
                    </a:p>
                  </a:txBody>
                  <a:tcPr marL="9524" marR="9524" marT="9526" marB="0" anchor="b"/>
                </a:tc>
                <a:tc>
                  <a:txBody>
                    <a:bodyPr/>
                    <a:lstStyle/>
                    <a:p>
                      <a:pPr algn="r" fontAlgn="b"/>
                      <a:r>
                        <a:rPr lang="fr-FR" sz="1100" u="none" strike="noStrike" noProof="0" dirty="0">
                          <a:effectLst/>
                        </a:rPr>
                        <a:t>30%</a:t>
                      </a:r>
                      <a:endParaRPr lang="fr-FR" sz="1100" b="0" i="0" u="none" strike="noStrike" noProof="0" dirty="0">
                        <a:solidFill>
                          <a:srgbClr val="000000"/>
                        </a:solidFill>
                        <a:effectLst/>
                        <a:latin typeface="Calibri"/>
                      </a:endParaRPr>
                    </a:p>
                  </a:txBody>
                  <a:tcPr marL="9524" marR="9524" marT="9526" marB="0" anchor="b"/>
                </a:tc>
                <a:tc>
                  <a:txBody>
                    <a:bodyPr/>
                    <a:lstStyle/>
                    <a:p>
                      <a:pPr algn="r" fontAlgn="b"/>
                      <a:r>
                        <a:rPr lang="fr-FR" sz="1100" u="none" strike="noStrike" noProof="0" dirty="0">
                          <a:effectLst/>
                        </a:rPr>
                        <a:t>20</a:t>
                      </a:r>
                      <a:endParaRPr lang="fr-FR" sz="1100" b="0" i="0" u="none" strike="noStrike" noProof="0" dirty="0">
                        <a:solidFill>
                          <a:srgbClr val="000000"/>
                        </a:solidFill>
                        <a:effectLst/>
                        <a:latin typeface="Calibri"/>
                      </a:endParaRPr>
                    </a:p>
                  </a:txBody>
                  <a:tcPr marL="9524" marR="9524" marT="9526" marB="0" anchor="b"/>
                </a:tc>
                <a:tc>
                  <a:txBody>
                    <a:bodyPr/>
                    <a:lstStyle/>
                    <a:p>
                      <a:pPr algn="r" fontAlgn="b"/>
                      <a:r>
                        <a:rPr lang="fr-FR" sz="1100" u="none" strike="noStrike" noProof="0" dirty="0" smtClean="0">
                          <a:effectLst/>
                        </a:rPr>
                        <a:t>21 600</a:t>
                      </a:r>
                      <a:endParaRPr lang="fr-FR" sz="1100" b="0" i="0" u="none" strike="noStrike" noProof="0" dirty="0">
                        <a:solidFill>
                          <a:srgbClr val="000000"/>
                        </a:solidFill>
                        <a:effectLst/>
                        <a:latin typeface="Calibri"/>
                      </a:endParaRPr>
                    </a:p>
                  </a:txBody>
                  <a:tcPr marL="9524" marR="9524" marT="9526" marB="0" anchor="b"/>
                </a:tc>
              </a:tr>
              <a:tr h="302558">
                <a:tc>
                  <a:txBody>
                    <a:bodyPr/>
                    <a:lstStyle/>
                    <a:p>
                      <a:pPr algn="l" fontAlgn="b"/>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r>
              <a:tr h="302558">
                <a:tc gridSpan="3">
                  <a:txBody>
                    <a:bodyPr/>
                    <a:lstStyle/>
                    <a:p>
                      <a:pPr algn="l" fontAlgn="b"/>
                      <a:r>
                        <a:rPr lang="fr-FR" sz="1100" b="1" u="none" strike="noStrike" noProof="0" dirty="0">
                          <a:effectLst/>
                        </a:rPr>
                        <a:t>Commissions de portage salarial</a:t>
                      </a:r>
                      <a:endParaRPr lang="fr-FR" sz="1100" b="1" i="0" u="none" strike="noStrike" noProof="0" dirty="0">
                        <a:solidFill>
                          <a:srgbClr val="000000"/>
                        </a:solidFill>
                        <a:effectLst/>
                        <a:latin typeface="Calibri"/>
                      </a:endParaRPr>
                    </a:p>
                  </a:txBody>
                  <a:tcPr marL="9524" marR="9524" marT="9526" marB="0" anchor="b"/>
                </a:tc>
                <a:tc hMerge="1">
                  <a:txBody>
                    <a:bodyPr/>
                    <a:lstStyle/>
                    <a:p>
                      <a:endParaRPr lang="fr-FR"/>
                    </a:p>
                  </a:txBody>
                  <a:tcPr/>
                </a:tc>
                <a:tc hMerge="1">
                  <a:txBody>
                    <a:bodyPr/>
                    <a:lstStyle/>
                    <a:p>
                      <a:endParaRPr lang="fr-FR"/>
                    </a:p>
                  </a:txBody>
                  <a:tcPr/>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r>
              <a:tr h="302558">
                <a:tc>
                  <a:txBody>
                    <a:bodyPr/>
                    <a:lstStyle/>
                    <a:p>
                      <a:pPr algn="r" fontAlgn="b"/>
                      <a:r>
                        <a:rPr lang="fr-FR" sz="1100" u="none" strike="noStrike" noProof="0" dirty="0">
                          <a:effectLst/>
                        </a:rPr>
                        <a:t>T</a:t>
                      </a:r>
                      <a:r>
                        <a:rPr lang="fr-FR" sz="1100" u="none" strike="noStrike" noProof="0" dirty="0" smtClean="0">
                          <a:effectLst/>
                        </a:rPr>
                        <a:t>aux</a:t>
                      </a:r>
                      <a:endParaRPr lang="fr-FR" sz="1100" b="0" i="0" u="none" strike="noStrike" noProof="0" dirty="0">
                        <a:solidFill>
                          <a:srgbClr val="000000"/>
                        </a:solidFill>
                        <a:effectLst/>
                        <a:latin typeface="Calibri"/>
                      </a:endParaRPr>
                    </a:p>
                  </a:txBody>
                  <a:tcPr marL="9524" marR="9524" marT="9526" marB="0" anchor="b"/>
                </a:tc>
                <a:tc>
                  <a:txBody>
                    <a:bodyPr/>
                    <a:lstStyle/>
                    <a:p>
                      <a:pPr algn="r" fontAlgn="b"/>
                      <a:r>
                        <a:rPr lang="fr-FR" sz="1100" u="none" strike="noStrike" noProof="0" dirty="0">
                          <a:effectLst/>
                        </a:rPr>
                        <a:t>S</a:t>
                      </a:r>
                      <a:r>
                        <a:rPr lang="fr-FR" sz="1100" u="none" strike="noStrike" noProof="0" dirty="0" smtClean="0">
                          <a:effectLst/>
                        </a:rPr>
                        <a:t>alaires</a:t>
                      </a:r>
                      <a:endParaRPr lang="fr-FR" sz="1100" b="0" i="0" u="none" strike="noStrike" noProof="0" dirty="0">
                        <a:solidFill>
                          <a:srgbClr val="000000"/>
                        </a:solidFill>
                        <a:effectLst/>
                        <a:latin typeface="Calibri"/>
                      </a:endParaRPr>
                    </a:p>
                  </a:txBody>
                  <a:tcPr marL="9524" marR="9524" marT="9526" marB="0" anchor="b"/>
                </a:tc>
                <a:tc>
                  <a:txBody>
                    <a:bodyPr/>
                    <a:lstStyle/>
                    <a:p>
                      <a:pPr algn="r" fontAlgn="b"/>
                      <a:r>
                        <a:rPr lang="fr-FR" sz="1100" u="none" strike="noStrike" noProof="0" dirty="0" smtClean="0">
                          <a:effectLst/>
                        </a:rPr>
                        <a:t>Commission</a:t>
                      </a:r>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r>
              <a:tr h="302558">
                <a:tc>
                  <a:txBody>
                    <a:bodyPr/>
                    <a:lstStyle/>
                    <a:p>
                      <a:pPr algn="r" fontAlgn="b"/>
                      <a:r>
                        <a:rPr lang="fr-FR" sz="1100" u="none" strike="noStrike" noProof="0" dirty="0">
                          <a:effectLst/>
                        </a:rPr>
                        <a:t>5%</a:t>
                      </a:r>
                      <a:endParaRPr lang="fr-FR" sz="1100" b="0" i="0" u="none" strike="noStrike" noProof="0" dirty="0">
                        <a:solidFill>
                          <a:srgbClr val="000000"/>
                        </a:solidFill>
                        <a:effectLst/>
                        <a:latin typeface="Calibri"/>
                      </a:endParaRPr>
                    </a:p>
                  </a:txBody>
                  <a:tcPr marL="9524" marR="9524" marT="9526" marB="0" anchor="b"/>
                </a:tc>
                <a:tc>
                  <a:txBody>
                    <a:bodyPr/>
                    <a:lstStyle/>
                    <a:p>
                      <a:pPr algn="r" fontAlgn="b"/>
                      <a:r>
                        <a:rPr lang="fr-FR" sz="1100" u="none" strike="noStrike" noProof="0" dirty="0" smtClean="0">
                          <a:effectLst/>
                        </a:rPr>
                        <a:t>400 000</a:t>
                      </a:r>
                      <a:endParaRPr lang="fr-FR" sz="1100" b="0" i="0" u="none" strike="noStrike" noProof="0" dirty="0">
                        <a:solidFill>
                          <a:srgbClr val="000000"/>
                        </a:solidFill>
                        <a:effectLst/>
                        <a:latin typeface="Calibri"/>
                      </a:endParaRPr>
                    </a:p>
                  </a:txBody>
                  <a:tcPr marL="9524" marR="9524" marT="9526" marB="0" anchor="b"/>
                </a:tc>
                <a:tc>
                  <a:txBody>
                    <a:bodyPr/>
                    <a:lstStyle/>
                    <a:p>
                      <a:pPr algn="r" fontAlgn="b"/>
                      <a:r>
                        <a:rPr lang="fr-FR" sz="1100" u="none" strike="noStrike" noProof="0" dirty="0" smtClean="0">
                          <a:effectLst/>
                        </a:rPr>
                        <a:t>20 000</a:t>
                      </a:r>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c>
                  <a:txBody>
                    <a:bodyPr/>
                    <a:lstStyle/>
                    <a:p>
                      <a:pPr algn="l" fontAlgn="b"/>
                      <a:endParaRPr lang="fr-FR" sz="1100" b="0" i="0" u="none" strike="noStrike" noProof="0" dirty="0">
                        <a:solidFill>
                          <a:srgbClr val="000000"/>
                        </a:solidFill>
                        <a:effectLst/>
                        <a:latin typeface="Calibri"/>
                      </a:endParaRPr>
                    </a:p>
                  </a:txBody>
                  <a:tcPr marL="9524" marR="9524" marT="9526" marB="0" anchor="b"/>
                </a:tc>
              </a:tr>
            </a:tbl>
          </a:graphicData>
        </a:graphic>
      </p:graphicFrame>
    </p:spTree>
    <p:extLst>
      <p:ext uri="{BB962C8B-B14F-4D97-AF65-F5344CB8AC3E}">
        <p14:creationId xmlns:p14="http://schemas.microsoft.com/office/powerpoint/2010/main" val="4169865370"/>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457200" y="188640"/>
            <a:ext cx="8229600" cy="1371600"/>
          </a:xfrm>
        </p:spPr>
        <p:txBody>
          <a:bodyPr/>
          <a:lstStyle/>
          <a:p>
            <a:pPr eaLnBrk="1" hangingPunct="1"/>
            <a:r>
              <a:rPr lang="fr-FR" altLang="fr-FR" sz="3600" b="1" dirty="0" smtClean="0"/>
              <a:t>Comptes d’exploitation</a:t>
            </a:r>
          </a:p>
        </p:txBody>
      </p:sp>
      <p:graphicFrame>
        <p:nvGraphicFramePr>
          <p:cNvPr id="2" name="Tableau 1"/>
          <p:cNvGraphicFramePr>
            <a:graphicFrameLocks noGrp="1"/>
          </p:cNvGraphicFramePr>
          <p:nvPr/>
        </p:nvGraphicFramePr>
        <p:xfrm>
          <a:off x="1835150" y="1268413"/>
          <a:ext cx="6553200" cy="4824418"/>
        </p:xfrm>
        <a:graphic>
          <a:graphicData uri="http://schemas.openxmlformats.org/drawingml/2006/table">
            <a:tbl>
              <a:tblPr>
                <a:tableStyleId>{5C22544A-7EE6-4342-B048-85BDC9FD1C3A}</a:tableStyleId>
              </a:tblPr>
              <a:tblGrid>
                <a:gridCol w="1245234"/>
                <a:gridCol w="553437"/>
                <a:gridCol w="729531"/>
                <a:gridCol w="729531"/>
                <a:gridCol w="729531"/>
                <a:gridCol w="729531"/>
                <a:gridCol w="729531"/>
                <a:gridCol w="553437"/>
                <a:gridCol w="553437"/>
              </a:tblGrid>
              <a:tr h="158604">
                <a:tc>
                  <a:txBody>
                    <a:bodyPr/>
                    <a:lstStyle/>
                    <a:p>
                      <a:pPr algn="l" fontAlgn="b"/>
                      <a:r>
                        <a:rPr lang="fr-FR" sz="900" u="none" strike="noStrike">
                          <a:effectLst/>
                        </a:rPr>
                        <a:t>DIAPO CPTE EXPL</a:t>
                      </a:r>
                      <a:endParaRPr lang="fr-FR" sz="900" b="1"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rowSpan="2">
                  <a:txBody>
                    <a:bodyPr/>
                    <a:lstStyle/>
                    <a:p>
                      <a:pPr algn="ctr" fontAlgn="ctr"/>
                      <a:r>
                        <a:rPr lang="fr-FR" sz="900" u="none" strike="noStrike">
                          <a:effectLst/>
                        </a:rPr>
                        <a:t>CPTES EXPLOITATION</a:t>
                      </a:r>
                      <a:endParaRPr lang="fr-FR" sz="900" b="1" i="0" u="none" strike="noStrike">
                        <a:solidFill>
                          <a:srgbClr val="000000"/>
                        </a:solidFill>
                        <a:effectLst/>
                        <a:latin typeface="Calibri"/>
                      </a:endParaRPr>
                    </a:p>
                  </a:txBody>
                  <a:tcPr marL="7847" marR="7847" marT="7846" marB="0" anchor="ctr"/>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2015</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2016</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2017</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2018</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2019</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2020</a:t>
                      </a:r>
                      <a:endParaRPr lang="fr-FR" sz="900" b="1"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285178">
                <a:tc vMerge="1">
                  <a:txBody>
                    <a:bodyPr/>
                    <a:lstStyle/>
                    <a:p>
                      <a:endParaRPr lang="fr-FR"/>
                    </a:p>
                  </a:txBody>
                  <a:tcPr/>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15M</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12M</a:t>
                      </a:r>
                      <a:endParaRPr lang="fr-FR" sz="900" b="1"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1"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1"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1"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1"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Tx rempl</a:t>
                      </a:r>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MAD cabines</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141,4</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169,7</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203,6</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244,3</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293,2</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351,8</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75%</a:t>
                      </a:r>
                      <a:endParaRPr lang="fr-FR" sz="900" b="0" i="0" u="none" strike="noStrike">
                        <a:solidFill>
                          <a:srgbClr val="000000"/>
                        </a:solidFill>
                        <a:effectLst/>
                        <a:latin typeface="Calibri"/>
                      </a:endParaRPr>
                    </a:p>
                  </a:txBody>
                  <a:tcPr marL="7847" marR="7847" marT="7846" marB="0" anchor="b"/>
                </a:tc>
              </a:tr>
              <a:tr h="287070">
                <a:tc>
                  <a:txBody>
                    <a:bodyPr/>
                    <a:lstStyle/>
                    <a:p>
                      <a:pPr algn="l" fontAlgn="b"/>
                      <a:r>
                        <a:rPr lang="fr-FR" sz="900" u="none" strike="noStrike">
                          <a:effectLst/>
                        </a:rPr>
                        <a:t>MAD salles conférence</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15%</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21,6</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24,8</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28,6</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32,9</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37,8</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43,4</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Comm sur CA thera</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10,0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12,0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14,4</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17,3</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20,7</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24,9</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CA propre</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25,0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25,0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25,0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15,0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10,0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0,0</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Total CA</a:t>
                      </a:r>
                      <a:endParaRPr lang="fr-FR" sz="900" b="1"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198,0</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231,5</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271,6</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309,4</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361,7</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420,1</a:t>
                      </a:r>
                      <a:endParaRPr lang="fr-FR" sz="900" b="1"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Location + charges</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55,6</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56,7</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57,8</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59,0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60,2</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61,4</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287070">
                <a:tc>
                  <a:txBody>
                    <a:bodyPr/>
                    <a:lstStyle/>
                    <a:p>
                      <a:pPr algn="l" fontAlgn="b"/>
                      <a:r>
                        <a:rPr lang="fr-FR" sz="900" u="none" strike="noStrike">
                          <a:effectLst/>
                        </a:rPr>
                        <a:t>Sous traitance salaires</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5,1</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5,2</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5,3</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5,4</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5,5</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Compatabilité</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3,0</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Juridique</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2,0</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AACE</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9,8</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10,0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10,2</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10,4</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10,6</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10,8</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Marketing</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15,0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5,1</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5,2</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5,3</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5,4</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Rému chargée Eve</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80,0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100,0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102,0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104,0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106,1</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108,2</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Hôtesses</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12,0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25,0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25,5</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51,0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52,0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53,1</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Informaticien</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10,0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15,0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15,3</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40,0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40,8</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41,6</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Entretien</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5,1</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5,2</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5,3</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5,4</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5,5</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Diverses surprises</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15,0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15,3</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15,6</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15,9</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16,2</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16,6</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Amort. Incorpo</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1,4</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1,1</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0,9</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0,7</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0,6</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0,5</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Amort. corpo</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0,0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6,0</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4,8</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3,8</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3,1</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2,5</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Crowd Funding</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3,5</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3,5</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REX</a:t>
                      </a:r>
                      <a:endParaRPr lang="fr-FR" sz="900" b="1"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-19,3</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-17,8</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18,9</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3,7</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51,0</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104,1</a:t>
                      </a:r>
                      <a:endParaRPr lang="fr-FR" sz="900" b="1"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REX%CA</a:t>
                      </a:r>
                      <a:endParaRPr lang="fr-FR" sz="900" b="1"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-10%</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-8%</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7%</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14%</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25%</a:t>
                      </a:r>
                      <a:endParaRPr lang="fr-FR" sz="900" b="1"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Except</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Frais fi</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IS</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25%</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4,8</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4,5</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-4,7</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-0,9</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-12,7</a:t>
                      </a:r>
                      <a:endParaRPr lang="fr-FR" sz="900" b="0"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-26,0</a:t>
                      </a:r>
                      <a:endParaRPr lang="fr-FR" sz="900" b="0"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a:solidFill>
                          <a:srgbClr val="000000"/>
                        </a:solidFill>
                        <a:effectLst/>
                        <a:latin typeface="Calibri"/>
                      </a:endParaRPr>
                    </a:p>
                  </a:txBody>
                  <a:tcPr marL="7847" marR="7847" marT="7846" marB="0" anchor="b"/>
                </a:tc>
              </a:tr>
              <a:tr h="158604">
                <a:tc>
                  <a:txBody>
                    <a:bodyPr/>
                    <a:lstStyle/>
                    <a:p>
                      <a:pPr algn="l" fontAlgn="b"/>
                      <a:r>
                        <a:rPr lang="fr-FR" sz="900" u="none" strike="noStrike">
                          <a:effectLst/>
                        </a:rPr>
                        <a:t>RN</a:t>
                      </a:r>
                      <a:endParaRPr lang="fr-FR" sz="900" b="1" i="0" u="none" strike="noStrike">
                        <a:solidFill>
                          <a:srgbClr val="000000"/>
                        </a:solidFill>
                        <a:effectLst/>
                        <a:latin typeface="Calibri"/>
                      </a:endParaRPr>
                    </a:p>
                  </a:txBody>
                  <a:tcPr marL="7847" marR="7847" marT="7846" marB="0" anchor="b"/>
                </a:tc>
                <a:tc>
                  <a:txBody>
                    <a:bodyPr/>
                    <a:lstStyle/>
                    <a:p>
                      <a:pPr algn="l" fontAlgn="b"/>
                      <a:r>
                        <a:rPr lang="fr-FR" sz="900" u="none" strike="noStrike">
                          <a:effectLst/>
                        </a:rPr>
                        <a:t> </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-14,5</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-13,4</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14,2</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2,8</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38,2</a:t>
                      </a:r>
                      <a:endParaRPr lang="fr-FR" sz="900" b="1" i="0" u="none" strike="noStrike">
                        <a:solidFill>
                          <a:srgbClr val="000000"/>
                        </a:solidFill>
                        <a:effectLst/>
                        <a:latin typeface="Calibri"/>
                      </a:endParaRPr>
                    </a:p>
                  </a:txBody>
                  <a:tcPr marL="7847" marR="7847" marT="7846" marB="0" anchor="b"/>
                </a:tc>
                <a:tc>
                  <a:txBody>
                    <a:bodyPr/>
                    <a:lstStyle/>
                    <a:p>
                      <a:pPr algn="r" fontAlgn="b"/>
                      <a:r>
                        <a:rPr lang="fr-FR" sz="900" u="none" strike="noStrike">
                          <a:effectLst/>
                        </a:rPr>
                        <a:t>78,1</a:t>
                      </a:r>
                      <a:endParaRPr lang="fr-FR" sz="900" b="1" i="0" u="none" strike="noStrike">
                        <a:solidFill>
                          <a:srgbClr val="000000"/>
                        </a:solidFill>
                        <a:effectLst/>
                        <a:latin typeface="Calibri"/>
                      </a:endParaRPr>
                    </a:p>
                  </a:txBody>
                  <a:tcPr marL="7847" marR="7847" marT="7846" marB="0" anchor="b"/>
                </a:tc>
                <a:tc>
                  <a:txBody>
                    <a:bodyPr/>
                    <a:lstStyle/>
                    <a:p>
                      <a:pPr algn="l" fontAlgn="b"/>
                      <a:endParaRPr lang="fr-FR" sz="900" b="0" i="0" u="none" strike="noStrike" dirty="0">
                        <a:solidFill>
                          <a:srgbClr val="000000"/>
                        </a:solidFill>
                        <a:effectLst/>
                        <a:latin typeface="Calibri"/>
                      </a:endParaRPr>
                    </a:p>
                  </a:txBody>
                  <a:tcPr marL="7847" marR="7847" marT="7846" marB="0" anchor="b"/>
                </a:tc>
              </a:tr>
            </a:tbl>
          </a:graphicData>
        </a:graphic>
      </p:graphicFrame>
    </p:spTree>
    <p:extLst>
      <p:ext uri="{BB962C8B-B14F-4D97-AF65-F5344CB8AC3E}">
        <p14:creationId xmlns:p14="http://schemas.microsoft.com/office/powerpoint/2010/main" val="1211403319"/>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457200" y="-27384"/>
            <a:ext cx="8229600" cy="1371600"/>
          </a:xfrm>
        </p:spPr>
        <p:txBody>
          <a:bodyPr/>
          <a:lstStyle/>
          <a:p>
            <a:pPr eaLnBrk="1" hangingPunct="1"/>
            <a:r>
              <a:rPr lang="fr-FR" altLang="fr-FR" sz="3600" b="1" dirty="0" smtClean="0"/>
              <a:t>Plan de financement</a:t>
            </a:r>
          </a:p>
        </p:txBody>
      </p:sp>
      <p:graphicFrame>
        <p:nvGraphicFramePr>
          <p:cNvPr id="2" name="Tableau 1"/>
          <p:cNvGraphicFramePr>
            <a:graphicFrameLocks noGrp="1"/>
          </p:cNvGraphicFramePr>
          <p:nvPr/>
        </p:nvGraphicFramePr>
        <p:xfrm>
          <a:off x="755650" y="1844675"/>
          <a:ext cx="7920037" cy="2230272"/>
        </p:xfrm>
        <a:graphic>
          <a:graphicData uri="http://schemas.openxmlformats.org/drawingml/2006/table">
            <a:tbl>
              <a:tblPr>
                <a:tableStyleId>{5C22544A-7EE6-4342-B048-85BDC9FD1C3A}</a:tableStyleId>
              </a:tblPr>
              <a:tblGrid>
                <a:gridCol w="1289611"/>
                <a:gridCol w="573160"/>
                <a:gridCol w="755530"/>
                <a:gridCol w="755530"/>
                <a:gridCol w="755530"/>
                <a:gridCol w="755530"/>
                <a:gridCol w="755530"/>
                <a:gridCol w="573160"/>
                <a:gridCol w="573160"/>
                <a:gridCol w="566648"/>
                <a:gridCol w="566648"/>
              </a:tblGrid>
              <a:tr h="194159">
                <a:tc>
                  <a:txBody>
                    <a:bodyPr/>
                    <a:lstStyle/>
                    <a:p>
                      <a:pPr algn="l" fontAlgn="b"/>
                      <a:r>
                        <a:rPr lang="fr-FR" sz="1100" u="none" strike="noStrike">
                          <a:effectLst/>
                        </a:rPr>
                        <a:t>Cptes financement</a:t>
                      </a:r>
                      <a:endParaRPr lang="fr-FR" sz="1100" b="1"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tc>
                <a:tc>
                  <a:txBody>
                    <a:bodyPr/>
                    <a:lstStyle/>
                    <a:p>
                      <a:pPr algn="r" fontAlgn="b"/>
                      <a:r>
                        <a:rPr lang="fr-FR" sz="1100" u="none" strike="noStrike">
                          <a:effectLst/>
                        </a:rPr>
                        <a:t>141</a:t>
                      </a:r>
                      <a:endParaRPr lang="fr-FR" sz="1100" b="1"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170</a:t>
                      </a:r>
                      <a:endParaRPr lang="fr-FR" sz="1100" b="1"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204</a:t>
                      </a:r>
                      <a:endParaRPr lang="fr-FR" sz="1100" b="1"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244</a:t>
                      </a:r>
                      <a:endParaRPr lang="fr-FR" sz="1100" b="1"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293</a:t>
                      </a:r>
                      <a:endParaRPr lang="fr-FR" sz="1100" b="1"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352</a:t>
                      </a:r>
                      <a:endParaRPr lang="fr-FR" sz="1100" b="1" i="0" u="none" strike="noStrike">
                        <a:solidFill>
                          <a:srgbClr val="000000"/>
                        </a:solidFill>
                        <a:effectLst/>
                        <a:latin typeface="Calibri"/>
                      </a:endParaRPr>
                    </a:p>
                  </a:txBody>
                  <a:tcPr marL="0" marR="0" marT="0" marB="0" anchor="b"/>
                </a:tc>
                <a:tc>
                  <a:txBody>
                    <a:bodyPr/>
                    <a:lstStyle/>
                    <a:p>
                      <a:pPr algn="l" fontAlgn="b"/>
                      <a:endParaRPr lang="fr-FR" sz="1100" b="0" i="0" u="none" strike="noStrike">
                        <a:solidFill>
                          <a:srgbClr val="000000"/>
                        </a:solidFill>
                        <a:effectLst/>
                        <a:latin typeface="Calibri"/>
                      </a:endParaRPr>
                    </a:p>
                  </a:txBody>
                  <a:tcPr marL="0" marR="0" marT="0" marB="0" anchor="b"/>
                </a:tc>
                <a:tc gridSpan="2">
                  <a:txBody>
                    <a:bodyPr/>
                    <a:lstStyle/>
                    <a:p>
                      <a:pPr algn="ctr" fontAlgn="b"/>
                      <a:r>
                        <a:rPr lang="fr-FR" sz="1100" u="none" strike="noStrike">
                          <a:effectLst/>
                        </a:rPr>
                        <a:t>Compte courant</a:t>
                      </a:r>
                      <a:endParaRPr lang="fr-FR" sz="1100" b="1" i="0" u="none" strike="noStrike">
                        <a:solidFill>
                          <a:srgbClr val="000000"/>
                        </a:solidFill>
                        <a:effectLst/>
                        <a:latin typeface="Calibri"/>
                      </a:endParaRPr>
                    </a:p>
                  </a:txBody>
                  <a:tcPr marL="0" marR="0" marT="0" marB="0" anchor="b"/>
                </a:tc>
                <a:tc hMerge="1">
                  <a:txBody>
                    <a:bodyPr/>
                    <a:lstStyle/>
                    <a:p>
                      <a:endParaRPr lang="fr-FR"/>
                    </a:p>
                  </a:txBody>
                  <a:tcPr/>
                </a:tc>
              </a:tr>
              <a:tr h="194159">
                <a:tc>
                  <a:txBody>
                    <a:bodyPr/>
                    <a:lstStyle/>
                    <a:p>
                      <a:pPr algn="l" fontAlgn="b"/>
                      <a:r>
                        <a:rPr lang="fr-FR" sz="1100" u="none" strike="noStrike">
                          <a:effectLst/>
                        </a:rPr>
                        <a:t>MBA</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-15,8</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-17,8</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18,9</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3,7</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51,0</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104,1</a:t>
                      </a:r>
                      <a:endParaRPr lang="fr-FR" sz="1100" b="0" i="0" u="none" strike="noStrike">
                        <a:solidFill>
                          <a:srgbClr val="000000"/>
                        </a:solidFill>
                        <a:effectLst/>
                        <a:latin typeface="Calibri"/>
                      </a:endParaRPr>
                    </a:p>
                  </a:txBody>
                  <a:tcPr marL="0" marR="0" marT="0" marB="0" anchor="b"/>
                </a:tc>
                <a:tc>
                  <a:txBody>
                    <a:bodyPr/>
                    <a:lstStyle/>
                    <a:p>
                      <a:pPr algn="l" fontAlgn="b"/>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Evelyne</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10</a:t>
                      </a:r>
                      <a:endParaRPr lang="fr-FR" sz="1100" b="0" i="0" u="none" strike="noStrike">
                        <a:solidFill>
                          <a:srgbClr val="000000"/>
                        </a:solidFill>
                        <a:effectLst/>
                        <a:latin typeface="Calibri"/>
                      </a:endParaRPr>
                    </a:p>
                  </a:txBody>
                  <a:tcPr marL="0" marR="0" marT="0" marB="0" anchor="b"/>
                </a:tc>
              </a:tr>
              <a:tr h="194159">
                <a:tc>
                  <a:txBody>
                    <a:bodyPr/>
                    <a:lstStyle/>
                    <a:p>
                      <a:pPr algn="l" fontAlgn="b"/>
                      <a:r>
                        <a:rPr lang="fr-FR" sz="1100" u="none" strike="noStrike">
                          <a:effectLst/>
                        </a:rPr>
                        <a:t>Compte courant +/-</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20,0</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-5,0</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-20,0</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Autres</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10</a:t>
                      </a:r>
                      <a:endParaRPr lang="fr-FR" sz="1100" b="0" i="0" u="none" strike="noStrike">
                        <a:solidFill>
                          <a:srgbClr val="000000"/>
                        </a:solidFill>
                        <a:effectLst/>
                        <a:latin typeface="Calibri"/>
                      </a:endParaRPr>
                    </a:p>
                  </a:txBody>
                  <a:tcPr marL="0" marR="0" marT="0" marB="0" anchor="b"/>
                </a:tc>
              </a:tr>
              <a:tr h="194159">
                <a:tc>
                  <a:txBody>
                    <a:bodyPr/>
                    <a:lstStyle/>
                    <a:p>
                      <a:pPr algn="l" fontAlgn="b"/>
                      <a:r>
                        <a:rPr lang="fr-FR" sz="1100" u="none" strike="noStrike">
                          <a:effectLst/>
                        </a:rPr>
                        <a:t>Capital +/-</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50,0</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total</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20</a:t>
                      </a:r>
                      <a:endParaRPr lang="fr-FR" sz="1100" b="0" i="0" u="none" strike="noStrike">
                        <a:solidFill>
                          <a:srgbClr val="000000"/>
                        </a:solidFill>
                        <a:effectLst/>
                        <a:latin typeface="Calibri"/>
                      </a:endParaRPr>
                    </a:p>
                  </a:txBody>
                  <a:tcPr marL="0" marR="0" marT="0" marB="0" anchor="b"/>
                </a:tc>
              </a:tr>
              <a:tr h="194159">
                <a:tc>
                  <a:txBody>
                    <a:bodyPr/>
                    <a:lstStyle/>
                    <a:p>
                      <a:pPr algn="l" fontAlgn="b"/>
                      <a:r>
                        <a:rPr lang="fr-FR" sz="1100" u="none" strike="noStrike">
                          <a:effectLst/>
                        </a:rPr>
                        <a:t>Dette fi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endParaRPr lang="fr-FR" sz="1100" b="0" i="0" u="none" strike="noStrike">
                        <a:solidFill>
                          <a:srgbClr val="000000"/>
                        </a:solidFill>
                        <a:effectLst/>
                        <a:latin typeface="Calibri"/>
                      </a:endParaRPr>
                    </a:p>
                  </a:txBody>
                  <a:tcPr marL="0" marR="0" marT="0" marB="0" anchor="b"/>
                </a:tc>
                <a:tc>
                  <a:txBody>
                    <a:bodyPr/>
                    <a:lstStyle/>
                    <a:p>
                      <a:pPr algn="l" fontAlgn="b"/>
                      <a:endParaRPr lang="fr-FR" sz="1100" b="0" i="0" u="none" strike="noStrike">
                        <a:solidFill>
                          <a:srgbClr val="000000"/>
                        </a:solidFill>
                        <a:effectLst/>
                        <a:latin typeface="Calibri"/>
                      </a:endParaRPr>
                    </a:p>
                  </a:txBody>
                  <a:tcPr marL="0" marR="0" marT="0" marB="0" anchor="b"/>
                </a:tc>
                <a:tc>
                  <a:txBody>
                    <a:bodyPr/>
                    <a:lstStyle/>
                    <a:p>
                      <a:pPr algn="l" fontAlgn="b"/>
                      <a:endParaRPr lang="fr-FR" sz="1100" b="0" i="0" u="none" strike="noStrike">
                        <a:solidFill>
                          <a:srgbClr val="000000"/>
                        </a:solidFill>
                        <a:effectLst/>
                        <a:latin typeface="Calibri"/>
                      </a:endParaRPr>
                    </a:p>
                  </a:txBody>
                  <a:tcPr marL="0" marR="0" marT="0" marB="0" anchor="b"/>
                </a:tc>
              </a:tr>
              <a:tr h="194159">
                <a:tc>
                  <a:txBody>
                    <a:bodyPr/>
                    <a:lstStyle/>
                    <a:p>
                      <a:pPr algn="l" fontAlgn="b"/>
                      <a:r>
                        <a:rPr lang="fr-FR" sz="1100" u="none" strike="noStrike">
                          <a:effectLst/>
                        </a:rPr>
                        <a:t>BFR+/-</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0" marR="0" marT="0" marB="0" anchor="b"/>
                </a:tc>
                <a:tc>
                  <a:txBody>
                    <a:bodyPr/>
                    <a:lstStyle/>
                    <a:p>
                      <a:pPr algn="l" fontAlgn="b"/>
                      <a:endParaRPr lang="fr-FR" sz="1100" b="0" i="0" u="none" strike="noStrike">
                        <a:solidFill>
                          <a:srgbClr val="000000"/>
                        </a:solidFill>
                        <a:effectLst/>
                        <a:latin typeface="Calibri"/>
                      </a:endParaRPr>
                    </a:p>
                  </a:txBody>
                  <a:tcPr marL="0" marR="0" marT="0" marB="0" anchor="b"/>
                </a:tc>
                <a:tc gridSpan="2">
                  <a:txBody>
                    <a:bodyPr/>
                    <a:lstStyle/>
                    <a:p>
                      <a:pPr algn="ctr" fontAlgn="b"/>
                      <a:r>
                        <a:rPr lang="fr-FR" sz="1100" u="none" strike="noStrike">
                          <a:effectLst/>
                        </a:rPr>
                        <a:t>CAPITAL</a:t>
                      </a:r>
                      <a:endParaRPr lang="fr-FR" sz="1100" b="1" i="0" u="none" strike="noStrike">
                        <a:solidFill>
                          <a:srgbClr val="000000"/>
                        </a:solidFill>
                        <a:effectLst/>
                        <a:latin typeface="Calibri"/>
                      </a:endParaRPr>
                    </a:p>
                  </a:txBody>
                  <a:tcPr marL="0" marR="0" marT="0" marB="0" anchor="b"/>
                </a:tc>
                <a:tc hMerge="1">
                  <a:txBody>
                    <a:bodyPr/>
                    <a:lstStyle/>
                    <a:p>
                      <a:endParaRPr lang="fr-FR"/>
                    </a:p>
                  </a:txBody>
                  <a:tcPr/>
                </a:tc>
              </a:tr>
              <a:tr h="341720">
                <a:tc>
                  <a:txBody>
                    <a:bodyPr/>
                    <a:lstStyle/>
                    <a:p>
                      <a:pPr algn="l" fontAlgn="b"/>
                      <a:r>
                        <a:rPr lang="fr-FR" sz="1100" u="none" strike="noStrike">
                          <a:effectLst/>
                        </a:rPr>
                        <a:t>Immo incorpo</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-7,0</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EVELYNE</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25</a:t>
                      </a:r>
                      <a:endParaRPr lang="fr-FR" sz="1100" b="0" i="0" u="none" strike="noStrike">
                        <a:solidFill>
                          <a:srgbClr val="000000"/>
                        </a:solidFill>
                        <a:effectLst/>
                        <a:latin typeface="Calibri"/>
                      </a:endParaRPr>
                    </a:p>
                  </a:txBody>
                  <a:tcPr marL="0" marR="0" marT="0" marB="0" anchor="b"/>
                </a:tc>
              </a:tr>
              <a:tr h="194159">
                <a:tc>
                  <a:txBody>
                    <a:bodyPr/>
                    <a:lstStyle/>
                    <a:p>
                      <a:pPr algn="l" fontAlgn="b"/>
                      <a:r>
                        <a:rPr lang="fr-FR" sz="1100" u="none" strike="noStrike">
                          <a:effectLst/>
                        </a:rPr>
                        <a:t>Immo corpo</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-30,0</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AUTRES</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25</a:t>
                      </a:r>
                      <a:endParaRPr lang="fr-FR" sz="1100" b="0" i="0" u="none" strike="noStrike">
                        <a:solidFill>
                          <a:srgbClr val="000000"/>
                        </a:solidFill>
                        <a:effectLst/>
                        <a:latin typeface="Calibri"/>
                      </a:endParaRPr>
                    </a:p>
                  </a:txBody>
                  <a:tcPr marL="0" marR="0" marT="0" marB="0" anchor="b"/>
                </a:tc>
              </a:tr>
              <a:tr h="194159">
                <a:tc>
                  <a:txBody>
                    <a:bodyPr/>
                    <a:lstStyle/>
                    <a:p>
                      <a:pPr algn="l" fontAlgn="b"/>
                      <a:r>
                        <a:rPr lang="fr-FR" sz="1100" u="none" strike="noStrike">
                          <a:effectLst/>
                        </a:rPr>
                        <a:t>Immo fi</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-8,0</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0" marR="0" marT="0" marB="0" anchor="b"/>
                </a:tc>
                <a:tc>
                  <a:txBody>
                    <a:bodyPr/>
                    <a:lstStyle/>
                    <a:p>
                      <a:pPr algn="l" fontAlgn="b"/>
                      <a:endParaRPr lang="fr-FR" sz="1100" b="0" i="0" u="none" strike="noStrike">
                        <a:solidFill>
                          <a:srgbClr val="000000"/>
                        </a:solidFill>
                        <a:effectLst/>
                        <a:latin typeface="Calibri"/>
                      </a:endParaRPr>
                    </a:p>
                  </a:txBody>
                  <a:tcPr marL="0" marR="0" marT="0" marB="0" anchor="b"/>
                </a:tc>
                <a:tc>
                  <a:txBody>
                    <a:bodyPr/>
                    <a:lstStyle/>
                    <a:p>
                      <a:pPr algn="l" fontAlgn="b"/>
                      <a:r>
                        <a:rPr lang="fr-FR" sz="1100" u="none" strike="noStrike">
                          <a:effectLst/>
                        </a:rPr>
                        <a:t>total</a:t>
                      </a:r>
                      <a:endParaRPr lang="fr-FR" sz="1100" b="0"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50</a:t>
                      </a:r>
                      <a:endParaRPr lang="fr-FR" sz="1100" b="0" i="0" u="none" strike="noStrike">
                        <a:solidFill>
                          <a:srgbClr val="000000"/>
                        </a:solidFill>
                        <a:effectLst/>
                        <a:latin typeface="Calibri"/>
                      </a:endParaRPr>
                    </a:p>
                  </a:txBody>
                  <a:tcPr marL="0" marR="0" marT="0" marB="0" anchor="b"/>
                </a:tc>
              </a:tr>
              <a:tr h="194159">
                <a:tc>
                  <a:txBody>
                    <a:bodyPr/>
                    <a:lstStyle/>
                    <a:p>
                      <a:pPr algn="l" fontAlgn="b"/>
                      <a:r>
                        <a:rPr lang="fr-FR" sz="1100" u="none" strike="noStrike">
                          <a:effectLst/>
                        </a:rPr>
                        <a:t>Disponibilités</a:t>
                      </a:r>
                      <a:endParaRPr lang="fr-FR" sz="1100" b="1"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55,0</a:t>
                      </a:r>
                      <a:endParaRPr lang="fr-FR" sz="1100" b="1"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9,2</a:t>
                      </a:r>
                      <a:endParaRPr lang="fr-FR" sz="1100" b="1"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-13,6</a:t>
                      </a:r>
                      <a:endParaRPr lang="fr-FR" sz="1100" b="1"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-14,7</a:t>
                      </a:r>
                      <a:endParaRPr lang="fr-FR" sz="1100" b="1"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-11,0</a:t>
                      </a:r>
                      <a:endParaRPr lang="fr-FR" sz="1100" b="1"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40,0</a:t>
                      </a:r>
                      <a:endParaRPr lang="fr-FR" sz="1100" b="1" i="0" u="none" strike="noStrike">
                        <a:solidFill>
                          <a:srgbClr val="000000"/>
                        </a:solidFill>
                        <a:effectLst/>
                        <a:latin typeface="Calibri"/>
                      </a:endParaRPr>
                    </a:p>
                  </a:txBody>
                  <a:tcPr marL="0" marR="0" marT="0" marB="0" anchor="b"/>
                </a:tc>
                <a:tc>
                  <a:txBody>
                    <a:bodyPr/>
                    <a:lstStyle/>
                    <a:p>
                      <a:pPr algn="r" fontAlgn="b"/>
                      <a:r>
                        <a:rPr lang="fr-FR" sz="1100" u="none" strike="noStrike">
                          <a:effectLst/>
                        </a:rPr>
                        <a:t>144,1</a:t>
                      </a:r>
                      <a:endParaRPr lang="fr-FR" sz="1100" b="1" i="0" u="none" strike="noStrike">
                        <a:solidFill>
                          <a:srgbClr val="000000"/>
                        </a:solidFill>
                        <a:effectLst/>
                        <a:latin typeface="Calibri"/>
                      </a:endParaRPr>
                    </a:p>
                  </a:txBody>
                  <a:tcPr marL="0" marR="0" marT="0" marB="0" anchor="b"/>
                </a:tc>
                <a:tc>
                  <a:txBody>
                    <a:bodyPr/>
                    <a:lstStyle/>
                    <a:p>
                      <a:pPr algn="l" fontAlgn="b"/>
                      <a:endParaRPr lang="fr-FR" sz="1100" b="0" i="0" u="none" strike="noStrike">
                        <a:solidFill>
                          <a:srgbClr val="000000"/>
                        </a:solidFill>
                        <a:effectLst/>
                        <a:latin typeface="Calibri"/>
                      </a:endParaRPr>
                    </a:p>
                  </a:txBody>
                  <a:tcPr marL="0" marR="0" marT="0" marB="0" anchor="b"/>
                </a:tc>
                <a:tc>
                  <a:txBody>
                    <a:bodyPr/>
                    <a:lstStyle/>
                    <a:p>
                      <a:pPr algn="l" fontAlgn="b"/>
                      <a:endParaRPr lang="fr-FR" sz="1100" b="0" i="0" u="none" strike="noStrike">
                        <a:solidFill>
                          <a:srgbClr val="000000"/>
                        </a:solidFill>
                        <a:effectLst/>
                        <a:latin typeface="Calibri"/>
                      </a:endParaRPr>
                    </a:p>
                  </a:txBody>
                  <a:tcPr marL="0" marR="0" marT="0" marB="0" anchor="b"/>
                </a:tc>
                <a:tc>
                  <a:txBody>
                    <a:bodyPr/>
                    <a:lstStyle/>
                    <a:p>
                      <a:pPr algn="l" fontAlgn="b"/>
                      <a:endParaRPr lang="fr-FR" sz="1100" b="0" i="0" u="none" strike="noStrike" dirty="0">
                        <a:solidFill>
                          <a:srgbClr val="000000"/>
                        </a:solidFill>
                        <a:effectLst/>
                        <a:latin typeface="Calibri"/>
                      </a:endParaRPr>
                    </a:p>
                  </a:txBody>
                  <a:tcPr marL="0" marR="0" marT="0" marB="0" anchor="b"/>
                </a:tc>
              </a:tr>
            </a:tbl>
          </a:graphicData>
        </a:graphic>
      </p:graphicFrame>
      <p:cxnSp>
        <p:nvCxnSpPr>
          <p:cNvPr id="7" name="Connecteur droit avec flèche 6"/>
          <p:cNvCxnSpPr/>
          <p:nvPr/>
        </p:nvCxnSpPr>
        <p:spPr>
          <a:xfrm>
            <a:off x="2519363" y="13076238"/>
            <a:ext cx="3876675" cy="3714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Connecteur droit avec flèche 7"/>
          <p:cNvCxnSpPr/>
          <p:nvPr/>
        </p:nvCxnSpPr>
        <p:spPr>
          <a:xfrm flipV="1">
            <a:off x="2471738" y="12523788"/>
            <a:ext cx="3905250" cy="3524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0064901"/>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a:xfrm>
            <a:off x="457200" y="44624"/>
            <a:ext cx="8229600" cy="1371600"/>
          </a:xfrm>
        </p:spPr>
        <p:txBody>
          <a:bodyPr/>
          <a:lstStyle/>
          <a:p>
            <a:pPr eaLnBrk="1" hangingPunct="1"/>
            <a:r>
              <a:rPr lang="fr-FR" altLang="fr-FR" sz="3600" b="1" dirty="0" smtClean="0"/>
              <a:t>Bilans</a:t>
            </a:r>
          </a:p>
        </p:txBody>
      </p:sp>
      <p:graphicFrame>
        <p:nvGraphicFramePr>
          <p:cNvPr id="2" name="Tableau 1"/>
          <p:cNvGraphicFramePr>
            <a:graphicFrameLocks noGrp="1"/>
          </p:cNvGraphicFramePr>
          <p:nvPr/>
        </p:nvGraphicFramePr>
        <p:xfrm>
          <a:off x="1476375" y="1484313"/>
          <a:ext cx="6411912" cy="4211631"/>
        </p:xfrm>
        <a:graphic>
          <a:graphicData uri="http://schemas.openxmlformats.org/drawingml/2006/table">
            <a:tbl>
              <a:tblPr>
                <a:tableStyleId>{5C22544A-7EE6-4342-B048-85BDC9FD1C3A}</a:tableStyleId>
              </a:tblPr>
              <a:tblGrid>
                <a:gridCol w="1330775"/>
                <a:gridCol w="591456"/>
                <a:gridCol w="779645"/>
                <a:gridCol w="779645"/>
                <a:gridCol w="779645"/>
                <a:gridCol w="779645"/>
                <a:gridCol w="779645"/>
                <a:gridCol w="591456"/>
              </a:tblGrid>
              <a:tr h="247743">
                <a:tc>
                  <a:txBody>
                    <a:bodyPr/>
                    <a:lstStyle/>
                    <a:p>
                      <a:pPr algn="l" fontAlgn="b"/>
                      <a:r>
                        <a:rPr lang="fr-FR" sz="1100" u="none" strike="noStrike">
                          <a:effectLst/>
                        </a:rPr>
                        <a:t>BILANS</a:t>
                      </a:r>
                      <a:endParaRPr lang="fr-FR" sz="1100" b="1"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2015</a:t>
                      </a:r>
                      <a:endParaRPr lang="fr-FR" sz="1100" b="1"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2016</a:t>
                      </a:r>
                      <a:endParaRPr lang="fr-FR" sz="1100" b="1"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2017</a:t>
                      </a:r>
                      <a:endParaRPr lang="fr-FR" sz="1100" b="1"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2018</a:t>
                      </a:r>
                      <a:endParaRPr lang="fr-FR" sz="1100" b="1"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2019</a:t>
                      </a:r>
                      <a:endParaRPr lang="fr-FR" sz="1100" b="1"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2020</a:t>
                      </a:r>
                      <a:endParaRPr lang="fr-FR" sz="1100" b="1" i="0" u="none" strike="noStrike">
                        <a:solidFill>
                          <a:srgbClr val="000000"/>
                        </a:solidFill>
                        <a:effectLst/>
                        <a:latin typeface="Calibri"/>
                      </a:endParaRPr>
                    </a:p>
                  </a:txBody>
                  <a:tcPr marL="9523" marR="9523" marT="9525" marB="0" anchor="b"/>
                </a:tc>
              </a:tr>
              <a:tr h="247743">
                <a:tc>
                  <a:txBody>
                    <a:bodyPr/>
                    <a:lstStyle/>
                    <a:p>
                      <a:pPr algn="l" fontAlgn="b"/>
                      <a:r>
                        <a:rPr lang="fr-FR" sz="1100" u="none" strike="noStrike">
                          <a:effectLst/>
                        </a:rPr>
                        <a:t>Capropres</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50,0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35,5</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22,2</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36,3</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39,1</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77,4</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155,4</a:t>
                      </a:r>
                      <a:endParaRPr lang="fr-FR" sz="1100" b="0" i="0" u="none" strike="noStrike">
                        <a:solidFill>
                          <a:srgbClr val="000000"/>
                        </a:solidFill>
                        <a:effectLst/>
                        <a:latin typeface="Calibri"/>
                      </a:endParaRPr>
                    </a:p>
                  </a:txBody>
                  <a:tcPr marL="9523" marR="9523" marT="9525" marB="0" anchor="b"/>
                </a:tc>
              </a:tr>
              <a:tr h="247743">
                <a:tc>
                  <a:txBody>
                    <a:bodyPr/>
                    <a:lstStyle/>
                    <a:p>
                      <a:pPr algn="l" fontAlgn="b"/>
                      <a:r>
                        <a:rPr lang="fr-FR" sz="1100" u="none" strike="noStrike">
                          <a:effectLst/>
                        </a:rPr>
                        <a:t>Compte courant</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20,0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20,0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15,0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-5,0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-5,0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-5,0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-5,0</a:t>
                      </a:r>
                      <a:endParaRPr lang="fr-FR" sz="1100" b="0" i="0" u="none" strike="noStrike">
                        <a:solidFill>
                          <a:srgbClr val="000000"/>
                        </a:solidFill>
                        <a:effectLst/>
                        <a:latin typeface="Calibri"/>
                      </a:endParaRPr>
                    </a:p>
                  </a:txBody>
                  <a:tcPr marL="9523" marR="9523" marT="9525" marB="0" anchor="b"/>
                </a:tc>
              </a:tr>
              <a:tr h="247743">
                <a:tc>
                  <a:txBody>
                    <a:bodyPr/>
                    <a:lstStyle/>
                    <a:p>
                      <a:pPr algn="l" fontAlgn="b"/>
                      <a:r>
                        <a:rPr lang="fr-FR" sz="1100" u="none" strike="noStrike">
                          <a:effectLst/>
                        </a:rPr>
                        <a:t>Dette Financière</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r>
              <a:tr h="247743">
                <a:tc>
                  <a:txBody>
                    <a:bodyPr/>
                    <a:lstStyle/>
                    <a:p>
                      <a:pPr algn="l" fontAlgn="b"/>
                      <a:r>
                        <a:rPr lang="fr-FR" sz="1100" u="none" strike="noStrike">
                          <a:effectLst/>
                        </a:rPr>
                        <a:t>Dette fournisseurs</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r>
              <a:tr h="247743">
                <a:tc>
                  <a:txBody>
                    <a:bodyPr/>
                    <a:lstStyle/>
                    <a:p>
                      <a:pPr algn="l" fontAlgn="b"/>
                      <a:r>
                        <a:rPr lang="fr-FR" sz="1100" u="none" strike="noStrike">
                          <a:effectLst/>
                        </a:rPr>
                        <a:t>Socfisc</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7,7</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10,4</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10,6</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12,9</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13,2</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13,4</a:t>
                      </a:r>
                      <a:endParaRPr lang="fr-FR" sz="1100" b="0" i="0" u="none" strike="noStrike">
                        <a:solidFill>
                          <a:srgbClr val="000000"/>
                        </a:solidFill>
                        <a:effectLst/>
                        <a:latin typeface="Calibri"/>
                      </a:endParaRPr>
                    </a:p>
                  </a:txBody>
                  <a:tcPr marL="9523" marR="9523" marT="9525" marB="0" anchor="b"/>
                </a:tc>
              </a:tr>
              <a:tr h="247743">
                <a:tc>
                  <a:txBody>
                    <a:bodyPr/>
                    <a:lstStyle/>
                    <a:p>
                      <a:pPr algn="l" fontAlgn="b"/>
                      <a:r>
                        <a:rPr lang="fr-FR" sz="1100" u="none" strike="noStrike">
                          <a:effectLst/>
                        </a:rPr>
                        <a:t>Autres passifs</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r>
              <a:tr h="247743">
                <a:tc>
                  <a:txBody>
                    <a:bodyPr/>
                    <a:lstStyle/>
                    <a:p>
                      <a:pPr algn="l" fontAlgn="b"/>
                      <a:r>
                        <a:rPr lang="fr-FR" sz="1100" u="none" strike="noStrike">
                          <a:effectLst/>
                        </a:rPr>
                        <a:t>Total passif</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70,0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63,2</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47,6</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42,0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47,1</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85,5</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163,9</a:t>
                      </a:r>
                      <a:endParaRPr lang="fr-FR" sz="1100" b="0" i="0" u="none" strike="noStrike">
                        <a:solidFill>
                          <a:srgbClr val="000000"/>
                        </a:solidFill>
                        <a:effectLst/>
                        <a:latin typeface="Calibri"/>
                      </a:endParaRPr>
                    </a:p>
                  </a:txBody>
                  <a:tcPr marL="9523" marR="9523" marT="9525" marB="0" anchor="b"/>
                </a:tc>
              </a:tr>
              <a:tr h="247743">
                <a:tc>
                  <a:txBody>
                    <a:bodyPr/>
                    <a:lstStyle/>
                    <a:p>
                      <a:pPr algn="l" fontAlgn="b"/>
                      <a:endParaRPr lang="fr-FR" sz="1100" b="0" i="0" u="none" strike="noStrike">
                        <a:solidFill>
                          <a:srgbClr val="000000"/>
                        </a:solidFill>
                        <a:effectLst/>
                        <a:latin typeface="Calibri"/>
                      </a:endParaRPr>
                    </a:p>
                  </a:txBody>
                  <a:tcPr marL="9523" marR="9523" marT="9525" marB="0" anchor="b"/>
                </a:tc>
                <a:tc>
                  <a:txBody>
                    <a:bodyPr/>
                    <a:lstStyle/>
                    <a:p>
                      <a:pPr algn="l" fontAlgn="b"/>
                      <a:endParaRPr lang="fr-FR" sz="1100" b="0" i="0" u="none" strike="noStrike">
                        <a:solidFill>
                          <a:srgbClr val="000000"/>
                        </a:solidFill>
                        <a:effectLst/>
                        <a:latin typeface="Calibri"/>
                      </a:endParaRPr>
                    </a:p>
                  </a:txBody>
                  <a:tcPr marL="9523" marR="9523" marT="9525" marB="0" anchor="b"/>
                </a:tc>
                <a:tc>
                  <a:txBody>
                    <a:bodyPr/>
                    <a:lstStyle/>
                    <a:p>
                      <a:pPr algn="l" fontAlgn="b"/>
                      <a:endParaRPr lang="fr-FR" sz="1100" b="0" i="0" u="none" strike="noStrike">
                        <a:solidFill>
                          <a:srgbClr val="000000"/>
                        </a:solidFill>
                        <a:effectLst/>
                        <a:latin typeface="Calibri"/>
                      </a:endParaRPr>
                    </a:p>
                  </a:txBody>
                  <a:tcPr marL="9523" marR="9523" marT="9525" marB="0" anchor="b"/>
                </a:tc>
                <a:tc>
                  <a:txBody>
                    <a:bodyPr/>
                    <a:lstStyle/>
                    <a:p>
                      <a:pPr algn="l" fontAlgn="b"/>
                      <a:endParaRPr lang="fr-FR" sz="1100" b="0" i="0" u="none" strike="noStrike">
                        <a:solidFill>
                          <a:srgbClr val="000000"/>
                        </a:solidFill>
                        <a:effectLst/>
                        <a:latin typeface="Calibri"/>
                      </a:endParaRPr>
                    </a:p>
                  </a:txBody>
                  <a:tcPr marL="9523" marR="9523" marT="9525" marB="0" anchor="b"/>
                </a:tc>
                <a:tc>
                  <a:txBody>
                    <a:bodyPr/>
                    <a:lstStyle/>
                    <a:p>
                      <a:pPr algn="l" fontAlgn="b"/>
                      <a:endParaRPr lang="fr-FR" sz="1100" b="0" i="0" u="none" strike="noStrike">
                        <a:solidFill>
                          <a:srgbClr val="000000"/>
                        </a:solidFill>
                        <a:effectLst/>
                        <a:latin typeface="Calibri"/>
                      </a:endParaRPr>
                    </a:p>
                  </a:txBody>
                  <a:tcPr marL="9523" marR="9523" marT="9525" marB="0" anchor="b"/>
                </a:tc>
                <a:tc>
                  <a:txBody>
                    <a:bodyPr/>
                    <a:lstStyle/>
                    <a:p>
                      <a:pPr algn="l" fontAlgn="b"/>
                      <a:endParaRPr lang="fr-FR" sz="1100" b="0" i="0" u="none" strike="noStrike">
                        <a:solidFill>
                          <a:srgbClr val="000000"/>
                        </a:solidFill>
                        <a:effectLst/>
                        <a:latin typeface="Calibri"/>
                      </a:endParaRPr>
                    </a:p>
                  </a:txBody>
                  <a:tcPr marL="9523" marR="9523" marT="9525" marB="0" anchor="b"/>
                </a:tc>
                <a:tc>
                  <a:txBody>
                    <a:bodyPr/>
                    <a:lstStyle/>
                    <a:p>
                      <a:pPr algn="l" fontAlgn="b"/>
                      <a:endParaRPr lang="fr-FR" sz="1100" b="0" i="0" u="none" strike="noStrike">
                        <a:solidFill>
                          <a:srgbClr val="000000"/>
                        </a:solidFill>
                        <a:effectLst/>
                        <a:latin typeface="Calibri"/>
                      </a:endParaRPr>
                    </a:p>
                  </a:txBody>
                  <a:tcPr marL="9523" marR="9523" marT="9525" marB="0" anchor="b"/>
                </a:tc>
                <a:tc>
                  <a:txBody>
                    <a:bodyPr/>
                    <a:lstStyle/>
                    <a:p>
                      <a:pPr algn="l" fontAlgn="b"/>
                      <a:endParaRPr lang="fr-FR" sz="1100" b="0" i="0" u="none" strike="noStrike">
                        <a:solidFill>
                          <a:srgbClr val="000000"/>
                        </a:solidFill>
                        <a:effectLst/>
                        <a:latin typeface="Calibri"/>
                      </a:endParaRPr>
                    </a:p>
                  </a:txBody>
                  <a:tcPr marL="9523" marR="9523" marT="9525" marB="0" anchor="b"/>
                </a:tc>
              </a:tr>
              <a:tr h="247743">
                <a:tc>
                  <a:txBody>
                    <a:bodyPr/>
                    <a:lstStyle/>
                    <a:p>
                      <a:pPr algn="l" fontAlgn="b"/>
                      <a:r>
                        <a:rPr lang="fr-FR" sz="1100" u="none" strike="noStrike">
                          <a:effectLst/>
                        </a:rPr>
                        <a:t>Immo incorpo</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7,0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5,6</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4,5</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3,6</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2,9</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2,3</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1,8</a:t>
                      </a:r>
                      <a:endParaRPr lang="fr-FR" sz="1100" b="0" i="0" u="none" strike="noStrike">
                        <a:solidFill>
                          <a:srgbClr val="000000"/>
                        </a:solidFill>
                        <a:effectLst/>
                        <a:latin typeface="Calibri"/>
                      </a:endParaRPr>
                    </a:p>
                  </a:txBody>
                  <a:tcPr marL="9523" marR="9523" marT="9525" marB="0" anchor="b"/>
                </a:tc>
              </a:tr>
              <a:tr h="247743">
                <a:tc>
                  <a:txBody>
                    <a:bodyPr/>
                    <a:lstStyle/>
                    <a:p>
                      <a:pPr algn="l" fontAlgn="b"/>
                      <a:r>
                        <a:rPr lang="fr-FR" sz="1100" u="none" strike="noStrike">
                          <a:effectLst/>
                        </a:rPr>
                        <a:t>Immo corpo</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30,0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24,0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19,2</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15,4</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12,3</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9,8</a:t>
                      </a:r>
                      <a:endParaRPr lang="fr-FR" sz="1100" b="0" i="0" u="none" strike="noStrike">
                        <a:solidFill>
                          <a:srgbClr val="000000"/>
                        </a:solidFill>
                        <a:effectLst/>
                        <a:latin typeface="Calibri"/>
                      </a:endParaRPr>
                    </a:p>
                  </a:txBody>
                  <a:tcPr marL="9523" marR="9523" marT="9525" marB="0" anchor="b"/>
                </a:tc>
              </a:tr>
              <a:tr h="247743">
                <a:tc>
                  <a:txBody>
                    <a:bodyPr/>
                    <a:lstStyle/>
                    <a:p>
                      <a:pPr algn="l" fontAlgn="b"/>
                      <a:r>
                        <a:rPr lang="fr-FR" sz="1100" u="none" strike="noStrike">
                          <a:effectLst/>
                        </a:rPr>
                        <a:t>Immo Fi</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8,0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8,0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8,0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8,0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8,0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8,0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8,0</a:t>
                      </a:r>
                      <a:endParaRPr lang="fr-FR" sz="1100" b="0" i="0" u="none" strike="noStrike">
                        <a:solidFill>
                          <a:srgbClr val="000000"/>
                        </a:solidFill>
                        <a:effectLst/>
                        <a:latin typeface="Calibri"/>
                      </a:endParaRPr>
                    </a:p>
                  </a:txBody>
                  <a:tcPr marL="9523" marR="9523" marT="9525" marB="0" anchor="b"/>
                </a:tc>
              </a:tr>
              <a:tr h="247743">
                <a:tc>
                  <a:txBody>
                    <a:bodyPr/>
                    <a:lstStyle/>
                    <a:p>
                      <a:pPr algn="l" fontAlgn="b"/>
                      <a:r>
                        <a:rPr lang="fr-FR" sz="1100" u="none" strike="noStrike">
                          <a:effectLst/>
                        </a:rPr>
                        <a:t>Stocks</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0,0</a:t>
                      </a:r>
                      <a:endParaRPr lang="fr-FR" sz="1100" b="0" i="0" u="none" strike="noStrike">
                        <a:solidFill>
                          <a:srgbClr val="000000"/>
                        </a:solidFill>
                        <a:effectLst/>
                        <a:latin typeface="Calibri"/>
                      </a:endParaRPr>
                    </a:p>
                  </a:txBody>
                  <a:tcPr marL="9523" marR="9523" marT="9525" marB="0" anchor="b"/>
                </a:tc>
              </a:tr>
              <a:tr h="247743">
                <a:tc>
                  <a:txBody>
                    <a:bodyPr/>
                    <a:lstStyle/>
                    <a:p>
                      <a:pPr algn="l" fontAlgn="b"/>
                      <a:r>
                        <a:rPr lang="fr-FR" sz="1100" u="none" strike="noStrike">
                          <a:effectLst/>
                        </a:rPr>
                        <a:t>Clients</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3,3</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3,8</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4,5</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5,1</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5,9</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6,9</a:t>
                      </a:r>
                      <a:endParaRPr lang="fr-FR" sz="1100" b="0" i="0" u="none" strike="noStrike">
                        <a:solidFill>
                          <a:srgbClr val="000000"/>
                        </a:solidFill>
                        <a:effectLst/>
                        <a:latin typeface="Calibri"/>
                      </a:endParaRPr>
                    </a:p>
                  </a:txBody>
                  <a:tcPr marL="9523" marR="9523" marT="9525" marB="0" anchor="b"/>
                </a:tc>
              </a:tr>
              <a:tr h="247743">
                <a:tc>
                  <a:txBody>
                    <a:bodyPr/>
                    <a:lstStyle/>
                    <a:p>
                      <a:pPr algn="l" fontAlgn="b"/>
                      <a:r>
                        <a:rPr lang="fr-FR" sz="1100" u="none" strike="noStrike">
                          <a:effectLst/>
                        </a:rPr>
                        <a:t>Autres actifs</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3" marR="9523" marT="9525" marB="0" anchor="b"/>
                </a:tc>
              </a:tr>
              <a:tr h="247743">
                <a:tc>
                  <a:txBody>
                    <a:bodyPr/>
                    <a:lstStyle/>
                    <a:p>
                      <a:pPr algn="l" fontAlgn="b"/>
                      <a:r>
                        <a:rPr lang="fr-FR" sz="1100" u="none" strike="noStrike">
                          <a:effectLst/>
                        </a:rPr>
                        <a:t>Dispo</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55,0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16,3</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7,3</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6,7</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15,7</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57,0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137,3</a:t>
                      </a:r>
                      <a:endParaRPr lang="fr-FR" sz="1100" b="0" i="0" u="none" strike="noStrike">
                        <a:solidFill>
                          <a:srgbClr val="000000"/>
                        </a:solidFill>
                        <a:effectLst/>
                        <a:latin typeface="Calibri"/>
                      </a:endParaRPr>
                    </a:p>
                  </a:txBody>
                  <a:tcPr marL="9523" marR="9523" marT="9525" marB="0" anchor="b"/>
                </a:tc>
              </a:tr>
              <a:tr h="247743">
                <a:tc>
                  <a:txBody>
                    <a:bodyPr/>
                    <a:lstStyle/>
                    <a:p>
                      <a:pPr algn="l" fontAlgn="b"/>
                      <a:r>
                        <a:rPr lang="fr-FR" sz="1100" u="none" strike="noStrike">
                          <a:effectLst/>
                        </a:rPr>
                        <a:t>total actif</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70,0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63,2</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47,6</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42,0</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47,1</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a:effectLst/>
                        </a:rPr>
                        <a:t>85,5</a:t>
                      </a:r>
                      <a:endParaRPr lang="fr-FR" sz="1100" b="0" i="0" u="none" strike="noStrike">
                        <a:solidFill>
                          <a:srgbClr val="000000"/>
                        </a:solidFill>
                        <a:effectLst/>
                        <a:latin typeface="Calibri"/>
                      </a:endParaRPr>
                    </a:p>
                  </a:txBody>
                  <a:tcPr marL="9523" marR="9523" marT="9525" marB="0" anchor="b"/>
                </a:tc>
                <a:tc>
                  <a:txBody>
                    <a:bodyPr/>
                    <a:lstStyle/>
                    <a:p>
                      <a:pPr algn="r" fontAlgn="b"/>
                      <a:r>
                        <a:rPr lang="fr-FR" sz="1100" u="none" strike="noStrike" dirty="0">
                          <a:effectLst/>
                        </a:rPr>
                        <a:t>163,9</a:t>
                      </a:r>
                      <a:endParaRPr lang="fr-FR" sz="1100" b="0" i="0" u="none" strike="noStrike" dirty="0">
                        <a:solidFill>
                          <a:srgbClr val="000000"/>
                        </a:solidFill>
                        <a:effectLst/>
                        <a:latin typeface="Calibri"/>
                      </a:endParaRPr>
                    </a:p>
                  </a:txBody>
                  <a:tcPr marL="9523" marR="9523" marT="9525" marB="0" anchor="b"/>
                </a:tc>
              </a:tr>
            </a:tbl>
          </a:graphicData>
        </a:graphic>
      </p:graphicFrame>
    </p:spTree>
    <p:extLst>
      <p:ext uri="{BB962C8B-B14F-4D97-AF65-F5344CB8AC3E}">
        <p14:creationId xmlns:p14="http://schemas.microsoft.com/office/powerpoint/2010/main" val="1929104672"/>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e la date 3"/>
          <p:cNvSpPr>
            <a:spLocks noGrp="1"/>
          </p:cNvSpPr>
          <p:nvPr>
            <p:ph type="dt" sz="quarter" idx="4294967295"/>
          </p:nvPr>
        </p:nvSpPr>
        <p:spPr>
          <a:xfrm>
            <a:off x="3124200" y="6248400"/>
            <a:ext cx="2895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JSC Consultant</a:t>
            </a:r>
          </a:p>
        </p:txBody>
      </p:sp>
      <p:sp>
        <p:nvSpPr>
          <p:cNvPr id="26627" name="Espace réservé du pied de page 4"/>
          <p:cNvSpPr>
            <a:spLocks noGrp="1"/>
          </p:cNvSpPr>
          <p:nvPr>
            <p:ph type="ftr" sz="quarter" idx="4294967295"/>
          </p:nvPr>
        </p:nvSpPr>
        <p:spPr>
          <a:xfrm>
            <a:off x="6553200" y="6248400"/>
            <a:ext cx="2133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smtClean="0"/>
              <a:t> Hiver - Printemps 2010</a:t>
            </a:r>
          </a:p>
        </p:txBody>
      </p:sp>
      <p:sp>
        <p:nvSpPr>
          <p:cNvPr id="26628" name="Espace réservé du numéro de diapositive 5"/>
          <p:cNvSpPr>
            <a:spLocks noGrp="1"/>
          </p:cNvSpPr>
          <p:nvPr>
            <p:ph type="sldNum" sz="quarter" idx="4294967295"/>
          </p:nvPr>
        </p:nvSpPr>
        <p:spPr>
          <a:xfrm>
            <a:off x="457200" y="6245225"/>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anose="05000000000000000000" pitchFamily="2" charset="2"/>
              <a:buChar char="n"/>
              <a:defRPr sz="2000">
                <a:solidFill>
                  <a:schemeClr val="folHlink"/>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000">
                <a:solidFill>
                  <a:schemeClr val="folHlink"/>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000">
                <a:solidFill>
                  <a:schemeClr val="folHlink"/>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folHlink"/>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folHlink"/>
                </a:solidFill>
                <a:latin typeface="Tahoma" panose="020B0604030504040204" pitchFamily="34" charset="0"/>
              </a:defRPr>
            </a:lvl9pPr>
          </a:lstStyle>
          <a:p>
            <a:pPr eaLnBrk="1" hangingPunct="1">
              <a:spcBef>
                <a:spcPct val="0"/>
              </a:spcBef>
              <a:buClrTx/>
              <a:buSzTx/>
              <a:buFontTx/>
              <a:buNone/>
            </a:pPr>
            <a:r>
              <a:rPr lang="fr-FR" altLang="fr-FR" sz="1400"/>
              <a:t>Page </a:t>
            </a:r>
            <a:fld id="{32C68400-E827-43E2-B43A-9542329A540C}" type="slidenum">
              <a:rPr lang="fr-FR" altLang="fr-FR" sz="1400"/>
              <a:pPr eaLnBrk="1" hangingPunct="1">
                <a:spcBef>
                  <a:spcPct val="0"/>
                </a:spcBef>
                <a:buClrTx/>
                <a:buSzTx/>
                <a:buFontTx/>
                <a:buNone/>
              </a:pPr>
              <a:t>26</a:t>
            </a:fld>
            <a:endParaRPr lang="fr-FR" altLang="fr-FR" sz="1400"/>
          </a:p>
        </p:txBody>
      </p:sp>
      <p:sp>
        <p:nvSpPr>
          <p:cNvPr id="26629" name="Rectangle 2"/>
          <p:cNvSpPr>
            <a:spLocks noGrp="1" noChangeArrowheads="1"/>
          </p:cNvSpPr>
          <p:nvPr>
            <p:ph type="title"/>
          </p:nvPr>
        </p:nvSpPr>
        <p:spPr>
          <a:xfrm>
            <a:off x="457200" y="44624"/>
            <a:ext cx="8229600" cy="1371600"/>
          </a:xfrm>
        </p:spPr>
        <p:txBody>
          <a:bodyPr/>
          <a:lstStyle/>
          <a:p>
            <a:pPr eaLnBrk="1" hangingPunct="1"/>
            <a:r>
              <a:rPr lang="fr-FR" altLang="fr-FR" sz="3600" b="1" dirty="0" smtClean="0"/>
              <a:t>BFR</a:t>
            </a:r>
          </a:p>
        </p:txBody>
      </p:sp>
      <p:graphicFrame>
        <p:nvGraphicFramePr>
          <p:cNvPr id="2" name="Tableau 1"/>
          <p:cNvGraphicFramePr>
            <a:graphicFrameLocks noGrp="1"/>
          </p:cNvGraphicFramePr>
          <p:nvPr/>
        </p:nvGraphicFramePr>
        <p:xfrm>
          <a:off x="1258888" y="1628775"/>
          <a:ext cx="6697664" cy="3671888"/>
        </p:xfrm>
        <a:graphic>
          <a:graphicData uri="http://schemas.openxmlformats.org/drawingml/2006/table">
            <a:tbl>
              <a:tblPr>
                <a:tableStyleId>{5C22544A-7EE6-4342-B048-85BDC9FD1C3A}</a:tableStyleId>
              </a:tblPr>
              <a:tblGrid>
                <a:gridCol w="1390081"/>
                <a:gridCol w="617814"/>
                <a:gridCol w="814391"/>
                <a:gridCol w="814391"/>
                <a:gridCol w="814391"/>
                <a:gridCol w="814391"/>
                <a:gridCol w="814391"/>
                <a:gridCol w="617814"/>
              </a:tblGrid>
              <a:tr h="333808">
                <a:tc>
                  <a:txBody>
                    <a:bodyPr/>
                    <a:lstStyle/>
                    <a:p>
                      <a:pPr algn="l" fontAlgn="b"/>
                      <a:r>
                        <a:rPr lang="fr-FR" sz="1100" u="none" strike="noStrike">
                          <a:effectLst/>
                        </a:rPr>
                        <a:t>BFR</a:t>
                      </a:r>
                      <a:endParaRPr lang="fr-FR" sz="1100" b="1"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2015</a:t>
                      </a:r>
                      <a:endParaRPr lang="fr-FR" sz="1100" b="1"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2016</a:t>
                      </a:r>
                      <a:endParaRPr lang="fr-FR" sz="1100" b="1"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2017</a:t>
                      </a:r>
                      <a:endParaRPr lang="fr-FR" sz="1100" b="1"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2018</a:t>
                      </a:r>
                      <a:endParaRPr lang="fr-FR" sz="1100" b="1"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2019</a:t>
                      </a:r>
                      <a:endParaRPr lang="fr-FR" sz="1100" b="1"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2020</a:t>
                      </a:r>
                      <a:endParaRPr lang="fr-FR" sz="1100" b="1" i="0" u="none" strike="noStrike">
                        <a:solidFill>
                          <a:srgbClr val="000000"/>
                        </a:solidFill>
                        <a:effectLst/>
                        <a:latin typeface="Calibri"/>
                      </a:endParaRPr>
                    </a:p>
                  </a:txBody>
                  <a:tcPr marL="9526" marR="9526" marT="9524" marB="0" anchor="b"/>
                </a:tc>
              </a:tr>
              <a:tr h="333808">
                <a:tc>
                  <a:txBody>
                    <a:bodyPr/>
                    <a:lstStyle/>
                    <a:p>
                      <a:pPr algn="l" fontAlgn="b"/>
                      <a:r>
                        <a:rPr lang="fr-FR" sz="1100" u="none" strike="noStrike">
                          <a:effectLst/>
                        </a:rPr>
                        <a:t>Stocks</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r>
              <a:tr h="333808">
                <a:tc>
                  <a:txBody>
                    <a:bodyPr/>
                    <a:lstStyle/>
                    <a:p>
                      <a:pPr algn="l" fontAlgn="b"/>
                      <a:r>
                        <a:rPr lang="fr-FR" sz="1100" u="none" strike="noStrike">
                          <a:effectLst/>
                        </a:rPr>
                        <a:t>Clients</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3,3</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3,8</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4,5</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5,1</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5,9</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6,9</a:t>
                      </a:r>
                      <a:endParaRPr lang="fr-FR" sz="1100" b="0" i="0" u="none" strike="noStrike">
                        <a:solidFill>
                          <a:srgbClr val="000000"/>
                        </a:solidFill>
                        <a:effectLst/>
                        <a:latin typeface="Calibri"/>
                      </a:endParaRPr>
                    </a:p>
                  </a:txBody>
                  <a:tcPr marL="9526" marR="9526" marT="9524" marB="0" anchor="b"/>
                </a:tc>
              </a:tr>
              <a:tr h="333808">
                <a:tc>
                  <a:txBody>
                    <a:bodyPr/>
                    <a:lstStyle/>
                    <a:p>
                      <a:pPr algn="l" fontAlgn="b"/>
                      <a:r>
                        <a:rPr lang="fr-FR" sz="1100" u="none" strike="noStrike">
                          <a:effectLst/>
                        </a:rPr>
                        <a:t>Fournisseurs</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r>
              <a:tr h="333808">
                <a:tc>
                  <a:txBody>
                    <a:bodyPr/>
                    <a:lstStyle/>
                    <a:p>
                      <a:pPr algn="l" fontAlgn="b"/>
                      <a:r>
                        <a:rPr lang="fr-FR" sz="1100" u="none" strike="noStrike">
                          <a:effectLst/>
                        </a:rPr>
                        <a:t>Socfisc</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7,7</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10,4</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10,6</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12,9</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13,2</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13,4</a:t>
                      </a:r>
                      <a:endParaRPr lang="fr-FR" sz="1100" b="0" i="0" u="none" strike="noStrike">
                        <a:solidFill>
                          <a:srgbClr val="000000"/>
                        </a:solidFill>
                        <a:effectLst/>
                        <a:latin typeface="Calibri"/>
                      </a:endParaRPr>
                    </a:p>
                  </a:txBody>
                  <a:tcPr marL="9526" marR="9526" marT="9524" marB="0" anchor="b"/>
                </a:tc>
              </a:tr>
              <a:tr h="333808">
                <a:tc>
                  <a:txBody>
                    <a:bodyPr/>
                    <a:lstStyle/>
                    <a:p>
                      <a:pPr algn="l" fontAlgn="b"/>
                      <a:r>
                        <a:rPr lang="fr-FR" sz="1100" u="none" strike="noStrike">
                          <a:effectLst/>
                        </a:rPr>
                        <a:t>BFR</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-4,4</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-6,6</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-6,2</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-7,8</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-7,2</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-6,5</a:t>
                      </a:r>
                      <a:endParaRPr lang="fr-FR" sz="1100" b="0" i="0" u="none" strike="noStrike">
                        <a:solidFill>
                          <a:srgbClr val="000000"/>
                        </a:solidFill>
                        <a:effectLst/>
                        <a:latin typeface="Calibri"/>
                      </a:endParaRPr>
                    </a:p>
                  </a:txBody>
                  <a:tcPr marL="9526" marR="9526" marT="9524" marB="0" anchor="b"/>
                </a:tc>
              </a:tr>
              <a:tr h="333808">
                <a:tc>
                  <a:txBody>
                    <a:bodyPr/>
                    <a:lstStyle/>
                    <a:p>
                      <a:pPr algn="l" fontAlgn="b"/>
                      <a:r>
                        <a:rPr lang="fr-FR" sz="1100" u="none" strike="noStrike">
                          <a:effectLst/>
                        </a:rPr>
                        <a:t>Delta BFR</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4,4</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2,2</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-0,5</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1,7</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-0,6</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-0,7</a:t>
                      </a:r>
                      <a:endParaRPr lang="fr-FR" sz="1100" b="0" i="0" u="none" strike="noStrike">
                        <a:solidFill>
                          <a:srgbClr val="000000"/>
                        </a:solidFill>
                        <a:effectLst/>
                        <a:latin typeface="Calibri"/>
                      </a:endParaRPr>
                    </a:p>
                  </a:txBody>
                  <a:tcPr marL="9526" marR="9526" marT="9524" marB="0" anchor="b"/>
                </a:tc>
              </a:tr>
              <a:tr h="333808">
                <a:tc>
                  <a:txBody>
                    <a:bodyPr/>
                    <a:lstStyle/>
                    <a:p>
                      <a:pPr algn="l" fontAlgn="b"/>
                      <a:r>
                        <a:rPr lang="fr-FR" sz="1100" u="none" strike="noStrike">
                          <a:effectLst/>
                        </a:rPr>
                        <a:t>jours stocks</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r>
              <a:tr h="333808">
                <a:tc>
                  <a:txBody>
                    <a:bodyPr/>
                    <a:lstStyle/>
                    <a:p>
                      <a:pPr algn="l" fontAlgn="b"/>
                      <a:r>
                        <a:rPr lang="fr-FR" sz="1100" u="none" strike="noStrike">
                          <a:effectLst/>
                        </a:rPr>
                        <a:t>jours clients</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5,0</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5,0</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5,0</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5,0</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5,0</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5,0</a:t>
                      </a:r>
                      <a:endParaRPr lang="fr-FR" sz="1100" b="0" i="0" u="none" strike="noStrike">
                        <a:solidFill>
                          <a:srgbClr val="000000"/>
                        </a:solidFill>
                        <a:effectLst/>
                        <a:latin typeface="Calibri"/>
                      </a:endParaRPr>
                    </a:p>
                  </a:txBody>
                  <a:tcPr marL="9526" marR="9526" marT="9524" marB="0" anchor="b"/>
                </a:tc>
              </a:tr>
              <a:tr h="333808">
                <a:tc>
                  <a:txBody>
                    <a:bodyPr/>
                    <a:lstStyle/>
                    <a:p>
                      <a:pPr algn="l" fontAlgn="b"/>
                      <a:r>
                        <a:rPr lang="fr-FR" sz="1100" u="none" strike="noStrike">
                          <a:effectLst/>
                        </a:rPr>
                        <a:t>jours fournisseurs</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r>
              <a:tr h="333808">
                <a:tc>
                  <a:txBody>
                    <a:bodyPr/>
                    <a:lstStyle/>
                    <a:p>
                      <a:pPr algn="l" fontAlgn="b"/>
                      <a:r>
                        <a:rPr lang="fr-FR" sz="1100" u="none" strike="noStrike">
                          <a:effectLst/>
                        </a:rPr>
                        <a:t>TVA</a:t>
                      </a:r>
                      <a:endParaRPr lang="fr-FR" sz="1100" b="0" i="0" u="none" strike="noStrike">
                        <a:solidFill>
                          <a:srgbClr val="000000"/>
                        </a:solidFill>
                        <a:effectLst/>
                        <a:latin typeface="Calibri"/>
                      </a:endParaRPr>
                    </a:p>
                  </a:txBody>
                  <a:tcPr marL="9526" marR="9526" marT="9524"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20%</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20%</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20%</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20%</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a:effectLst/>
                        </a:rPr>
                        <a:t>20%</a:t>
                      </a:r>
                      <a:endParaRPr lang="fr-FR" sz="1100" b="0" i="0" u="none" strike="noStrike">
                        <a:solidFill>
                          <a:srgbClr val="000000"/>
                        </a:solidFill>
                        <a:effectLst/>
                        <a:latin typeface="Calibri"/>
                      </a:endParaRPr>
                    </a:p>
                  </a:txBody>
                  <a:tcPr marL="9526" marR="9526" marT="9524" marB="0" anchor="b"/>
                </a:tc>
                <a:tc>
                  <a:txBody>
                    <a:bodyPr/>
                    <a:lstStyle/>
                    <a:p>
                      <a:pPr algn="r" fontAlgn="b"/>
                      <a:r>
                        <a:rPr lang="fr-FR" sz="1100" u="none" strike="noStrike" dirty="0">
                          <a:effectLst/>
                        </a:rPr>
                        <a:t>20%</a:t>
                      </a:r>
                      <a:endParaRPr lang="fr-FR" sz="1100" b="0" i="0" u="none" strike="noStrike" dirty="0">
                        <a:solidFill>
                          <a:srgbClr val="000000"/>
                        </a:solidFill>
                        <a:effectLst/>
                        <a:latin typeface="Calibri"/>
                      </a:endParaRPr>
                    </a:p>
                  </a:txBody>
                  <a:tcPr marL="9526" marR="9526" marT="9524" marB="0" anchor="b"/>
                </a:tc>
              </a:tr>
            </a:tbl>
          </a:graphicData>
        </a:graphic>
      </p:graphicFrame>
    </p:spTree>
    <p:extLst>
      <p:ext uri="{BB962C8B-B14F-4D97-AF65-F5344CB8AC3E}">
        <p14:creationId xmlns:p14="http://schemas.microsoft.com/office/powerpoint/2010/main" val="491607802"/>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4"/>
          <p:cNvSpPr>
            <a:spLocks noGrp="1" noChangeArrowheads="1"/>
          </p:cNvSpPr>
          <p:nvPr>
            <p:ph type="ctrTitle"/>
          </p:nvPr>
        </p:nvSpPr>
        <p:spPr>
          <a:xfrm>
            <a:off x="2267744" y="1916832"/>
            <a:ext cx="7772400" cy="1462088"/>
          </a:xfrm>
        </p:spPr>
        <p:txBody>
          <a:bodyPr/>
          <a:lstStyle/>
          <a:p>
            <a:pPr eaLnBrk="1" hangingPunct="1"/>
            <a:r>
              <a:rPr lang="fr-FR" altLang="fr-FR" sz="3600" i="1" dirty="0" smtClean="0"/>
              <a:t>ANNEXES</a:t>
            </a:r>
          </a:p>
        </p:txBody>
      </p:sp>
      <p:sp>
        <p:nvSpPr>
          <p:cNvPr id="27654" name="Rectangle 5"/>
          <p:cNvSpPr>
            <a:spLocks noGrp="1" noChangeArrowheads="1"/>
          </p:cNvSpPr>
          <p:nvPr>
            <p:ph type="subTitle" idx="1"/>
          </p:nvPr>
        </p:nvSpPr>
        <p:spPr>
          <a:xfrm>
            <a:off x="1676400" y="2996952"/>
            <a:ext cx="6400800" cy="1752600"/>
          </a:xfrm>
        </p:spPr>
        <p:txBody>
          <a:bodyPr/>
          <a:lstStyle/>
          <a:p>
            <a:pPr eaLnBrk="1" hangingPunct="1">
              <a:lnSpc>
                <a:spcPct val="90000"/>
              </a:lnSpc>
            </a:pPr>
            <a:r>
              <a:rPr lang="fr-FR" altLang="fr-FR" b="1" i="1" dirty="0" smtClean="0">
                <a:solidFill>
                  <a:schemeClr val="bg1"/>
                </a:solidFill>
              </a:rPr>
              <a:t>CV et PARCOURS DE LA DIRIGEANTE :</a:t>
            </a:r>
          </a:p>
          <a:p>
            <a:pPr eaLnBrk="1" hangingPunct="1">
              <a:lnSpc>
                <a:spcPct val="90000"/>
              </a:lnSpc>
            </a:pPr>
            <a:endParaRPr lang="fr-FR" altLang="fr-FR" b="1" i="1" dirty="0" smtClean="0">
              <a:solidFill>
                <a:schemeClr val="bg1"/>
              </a:solidFill>
            </a:endParaRPr>
          </a:p>
          <a:p>
            <a:pPr eaLnBrk="1" hangingPunct="1">
              <a:lnSpc>
                <a:spcPct val="90000"/>
              </a:lnSpc>
            </a:pPr>
            <a:r>
              <a:rPr lang="fr-FR" altLang="fr-FR" b="1" i="1" dirty="0" smtClean="0">
                <a:solidFill>
                  <a:schemeClr val="accent5">
                    <a:lumMod val="25000"/>
                  </a:schemeClr>
                </a:solidFill>
              </a:rPr>
              <a:t>Evelyne REVELLAT</a:t>
            </a:r>
          </a:p>
        </p:txBody>
      </p:sp>
    </p:spTree>
    <p:extLst>
      <p:ext uri="{BB962C8B-B14F-4D97-AF65-F5344CB8AC3E}">
        <p14:creationId xmlns:p14="http://schemas.microsoft.com/office/powerpoint/2010/main" val="3388367212"/>
      </p:ext>
    </p:extLst>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re 1"/>
          <p:cNvSpPr>
            <a:spLocks noGrp="1"/>
          </p:cNvSpPr>
          <p:nvPr>
            <p:ph type="title"/>
          </p:nvPr>
        </p:nvSpPr>
        <p:spPr>
          <a:xfrm>
            <a:off x="457200" y="116632"/>
            <a:ext cx="8229600" cy="1371600"/>
          </a:xfrm>
        </p:spPr>
        <p:txBody>
          <a:bodyPr/>
          <a:lstStyle/>
          <a:p>
            <a:r>
              <a:rPr lang="fr-FR" altLang="fr-FR" sz="3600" b="1" dirty="0" smtClean="0"/>
              <a:t>Parcours de la Dirigeante</a:t>
            </a:r>
            <a:endParaRPr lang="fr-FR" altLang="fr-FR" sz="3600" dirty="0" smtClean="0"/>
          </a:p>
        </p:txBody>
      </p:sp>
      <p:sp>
        <p:nvSpPr>
          <p:cNvPr id="12291" name="Espace réservé du contenu 2"/>
          <p:cNvSpPr>
            <a:spLocks noGrp="1"/>
          </p:cNvSpPr>
          <p:nvPr>
            <p:ph idx="1"/>
          </p:nvPr>
        </p:nvSpPr>
        <p:spPr>
          <a:xfrm>
            <a:off x="179388" y="1124744"/>
            <a:ext cx="8775700" cy="4824413"/>
          </a:xfrm>
        </p:spPr>
        <p:txBody>
          <a:bodyPr/>
          <a:lstStyle/>
          <a:p>
            <a:pPr>
              <a:defRPr/>
            </a:pPr>
            <a:r>
              <a:rPr lang="fr-FR" sz="1600" b="1" dirty="0" smtClean="0"/>
              <a:t>Dirigeante depuis 2000</a:t>
            </a:r>
          </a:p>
          <a:p>
            <a:pPr>
              <a:defRPr/>
            </a:pPr>
            <a:r>
              <a:rPr lang="fr-FR" sz="1600" b="1" dirty="0" smtClean="0"/>
              <a:t>Motivation : </a:t>
            </a:r>
            <a:r>
              <a:rPr lang="fr-FR" sz="1600" dirty="0" smtClean="0"/>
              <a:t>le goût d’entreprendre et l’envie de valoriser 30 ans d'expérience et de connaissances acquises au service de l'accompagnement de l'humain.</a:t>
            </a:r>
          </a:p>
          <a:p>
            <a:pPr>
              <a:defRPr/>
            </a:pPr>
            <a:r>
              <a:rPr lang="fr-FR" sz="1600" b="1" dirty="0" smtClean="0"/>
              <a:t>Sophrologue thérapeute</a:t>
            </a:r>
            <a:r>
              <a:rPr lang="fr-FR" sz="1600" dirty="0" smtClean="0"/>
              <a:t> liant le corps, les émotions, les flux énergétiques et le mental,</a:t>
            </a:r>
          </a:p>
          <a:p>
            <a:pPr>
              <a:defRPr/>
            </a:pPr>
            <a:r>
              <a:rPr lang="fr-FR" sz="1600" dirty="0" smtClean="0"/>
              <a:t>Possède une </a:t>
            </a:r>
            <a:r>
              <a:rPr lang="fr-FR" sz="1600" b="1" dirty="0" smtClean="0"/>
              <a:t>forte culture entrepreneuriale</a:t>
            </a:r>
            <a:r>
              <a:rPr lang="fr-FR" sz="1600" dirty="0" smtClean="0"/>
              <a:t>, </a:t>
            </a:r>
          </a:p>
          <a:p>
            <a:pPr>
              <a:defRPr/>
            </a:pPr>
            <a:r>
              <a:rPr lang="fr-FR" sz="1600" dirty="0" smtClean="0"/>
              <a:t>A réalisé la moitié de sa carrière en entreprise et l'autre moitié en freelance en tant que consultante, coach et thérapeute.</a:t>
            </a:r>
          </a:p>
          <a:p>
            <a:pPr>
              <a:defRPr/>
            </a:pPr>
            <a:r>
              <a:rPr lang="fr-FR" sz="1600" b="1" dirty="0" smtClean="0"/>
              <a:t>Prévention secondaire des risques psychosociaux :</a:t>
            </a:r>
            <a:endParaRPr lang="fr-FR" sz="1600" dirty="0" smtClean="0"/>
          </a:p>
          <a:p>
            <a:pPr lvl="1">
              <a:defRPr/>
            </a:pPr>
            <a:r>
              <a:rPr lang="fr-FR" sz="1600" dirty="0" smtClean="0">
                <a:ea typeface="+mn-ea"/>
                <a:cs typeface="+mn-cs"/>
              </a:rPr>
              <a:t>Conférences, sensibilisation et formation à la prévention et à la gestion du stress</a:t>
            </a:r>
          </a:p>
          <a:p>
            <a:pPr>
              <a:defRPr/>
            </a:pPr>
            <a:r>
              <a:rPr lang="fr-FR" sz="1600" b="1" dirty="0" smtClean="0"/>
              <a:t>Prévention tertiaire :</a:t>
            </a:r>
            <a:endParaRPr lang="fr-FR" sz="1600" dirty="0" smtClean="0"/>
          </a:p>
          <a:p>
            <a:pPr lvl="1">
              <a:defRPr/>
            </a:pPr>
            <a:r>
              <a:rPr lang="fr-FR" sz="1600" dirty="0" smtClean="0">
                <a:ea typeface="+mn-ea"/>
                <a:cs typeface="+mn-cs"/>
              </a:rPr>
              <a:t>Animation de groupe de parole, écoute et accompagnement de cadres en repositionnement professionnel,</a:t>
            </a:r>
          </a:p>
          <a:p>
            <a:pPr>
              <a:defRPr/>
            </a:pPr>
            <a:r>
              <a:rPr lang="fr-FR" sz="1600" b="1" dirty="0" smtClean="0"/>
              <a:t>Ingénierie pédagogique et de formation :</a:t>
            </a:r>
            <a:endParaRPr lang="fr-FR" sz="1600" dirty="0" smtClean="0"/>
          </a:p>
          <a:p>
            <a:pPr lvl="1">
              <a:defRPr/>
            </a:pPr>
            <a:r>
              <a:rPr lang="fr-FR" sz="1600" dirty="0" smtClean="0">
                <a:ea typeface="+mn-ea"/>
                <a:cs typeface="+mn-cs"/>
              </a:rPr>
              <a:t>Analyse des besoins, propositions de contenus en gestion du stress,</a:t>
            </a:r>
          </a:p>
          <a:p>
            <a:pPr lvl="1">
              <a:defRPr/>
            </a:pPr>
            <a:r>
              <a:rPr lang="fr-FR" sz="1600" dirty="0" smtClean="0">
                <a:ea typeface="+mn-ea"/>
                <a:cs typeface="+mn-cs"/>
              </a:rPr>
              <a:t>Conception de prestation et outils sur-mesure, animation, évaluation,</a:t>
            </a:r>
          </a:p>
          <a:p>
            <a:pPr lvl="1">
              <a:defRPr/>
            </a:pPr>
            <a:r>
              <a:rPr lang="fr-FR" sz="1600" dirty="0" smtClean="0">
                <a:ea typeface="+mn-ea"/>
                <a:cs typeface="+mn-cs"/>
              </a:rPr>
              <a:t>Prévention et gestion des </a:t>
            </a:r>
            <a:r>
              <a:rPr lang="fr-FR" sz="1600" dirty="0" smtClean="0">
                <a:ea typeface="+mn-ea"/>
                <a:cs typeface="+mn-cs"/>
              </a:rPr>
              <a:t>risques psychosociaux , </a:t>
            </a:r>
            <a:r>
              <a:rPr lang="fr-FR" sz="1600" dirty="0" smtClean="0">
                <a:ea typeface="+mn-ea"/>
                <a:cs typeface="+mn-cs"/>
              </a:rPr>
              <a:t>accompagnement des collaborateurs en difficultés, management, communication</a:t>
            </a:r>
            <a:r>
              <a:rPr lang="fr-FR" sz="1600" dirty="0" smtClean="0"/>
              <a:t> participative.</a:t>
            </a:r>
            <a:r>
              <a:rPr lang="fr-FR" sz="1600" dirty="0" smtClean="0">
                <a:ea typeface="+mn-ea"/>
                <a:cs typeface="+mn-cs"/>
              </a:rPr>
              <a:t/>
            </a:r>
            <a:br>
              <a:rPr lang="fr-FR" sz="1600" dirty="0" smtClean="0">
                <a:ea typeface="+mn-ea"/>
                <a:cs typeface="+mn-cs"/>
              </a:rPr>
            </a:br>
            <a:endParaRPr lang="fr-FR" sz="1600" dirty="0" smtClean="0">
              <a:ea typeface="+mn-ea"/>
              <a:cs typeface="+mn-cs"/>
            </a:endParaRPr>
          </a:p>
          <a:p>
            <a:pPr>
              <a:defRPr/>
            </a:pPr>
            <a:endParaRPr lang="fr-FR" sz="1600" dirty="0" smtClean="0"/>
          </a:p>
        </p:txBody>
      </p:sp>
    </p:spTree>
    <p:extLst>
      <p:ext uri="{BB962C8B-B14F-4D97-AF65-F5344CB8AC3E}">
        <p14:creationId xmlns:p14="http://schemas.microsoft.com/office/powerpoint/2010/main" val="4235438667"/>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re 1"/>
          <p:cNvSpPr>
            <a:spLocks noGrp="1"/>
          </p:cNvSpPr>
          <p:nvPr>
            <p:ph type="title"/>
          </p:nvPr>
        </p:nvSpPr>
        <p:spPr/>
        <p:txBody>
          <a:bodyPr/>
          <a:lstStyle/>
          <a:p>
            <a:r>
              <a:rPr lang="fr-FR" altLang="fr-FR" sz="3600" b="1" dirty="0" smtClean="0"/>
              <a:t>Résumé de carrière</a:t>
            </a:r>
            <a:endParaRPr lang="fr-FR" altLang="fr-FR" sz="3600" dirty="0" smtClean="0"/>
          </a:p>
        </p:txBody>
      </p:sp>
      <p:sp>
        <p:nvSpPr>
          <p:cNvPr id="29699" name="Espace réservé du contenu 2"/>
          <p:cNvSpPr>
            <a:spLocks noGrp="1"/>
          </p:cNvSpPr>
          <p:nvPr>
            <p:ph idx="1"/>
          </p:nvPr>
        </p:nvSpPr>
        <p:spPr>
          <a:xfrm>
            <a:off x="457200" y="1412776"/>
            <a:ext cx="8229600" cy="3886200"/>
          </a:xfrm>
        </p:spPr>
        <p:txBody>
          <a:bodyPr/>
          <a:lstStyle/>
          <a:p>
            <a:r>
              <a:rPr lang="fr-FR" altLang="fr-FR" sz="1800" dirty="0" smtClean="0"/>
              <a:t>Mon positionnement relève aussi bien des fonctions Ressources Humaines, que de Prévention des risques au sens large en entreprises. J’interviens comme sophrologue thérapeute pour les particuliers et en entreprise sur la santé au travail, pour la prévention des risques psycho-sociaux, tant sur le volet collectif (accompagnement du changement) qu’individuel (gestion du stress, </a:t>
            </a:r>
            <a:r>
              <a:rPr lang="fr-FR" altLang="fr-FR" sz="1800" dirty="0" err="1" smtClean="0"/>
              <a:t>burn</a:t>
            </a:r>
            <a:r>
              <a:rPr lang="fr-FR" altLang="fr-FR" sz="1800" dirty="0" smtClean="0"/>
              <a:t> out, gestion de conflit</a:t>
            </a:r>
            <a:r>
              <a:rPr lang="fr-FR" altLang="fr-FR" sz="1800" dirty="0" smtClean="0"/>
              <a:t>…).</a:t>
            </a:r>
          </a:p>
          <a:p>
            <a:endParaRPr lang="fr-FR" altLang="fr-FR" sz="1800" dirty="0" smtClean="0"/>
          </a:p>
          <a:p>
            <a:r>
              <a:rPr lang="fr-FR" altLang="fr-FR" sz="1800" b="1" dirty="0" smtClean="0"/>
              <a:t>PARCOURS PROFESSIONNEL </a:t>
            </a:r>
            <a:r>
              <a:rPr lang="fr-FR" altLang="fr-FR" sz="1800" b="1" dirty="0" smtClean="0"/>
              <a:t>:</a:t>
            </a:r>
            <a:endParaRPr lang="fr-FR" altLang="fr-FR" sz="1800" dirty="0"/>
          </a:p>
          <a:p>
            <a:pPr lvl="1"/>
            <a:r>
              <a:rPr lang="fr-FR" altLang="fr-FR" sz="1800" dirty="0"/>
              <a:t>J’ai une expérience d’une quinzaine d’années en Ressources Humaines au sein de grands groupes en tant que Responsable des Ressources humaines et coach interne, (</a:t>
            </a:r>
            <a:r>
              <a:rPr lang="fr-FR" altLang="fr-FR" sz="1800" dirty="0" err="1"/>
              <a:t>Hewlett-packard</a:t>
            </a:r>
            <a:r>
              <a:rPr lang="fr-FR" altLang="fr-FR" sz="1800" dirty="0"/>
              <a:t> et Etam prêt à porter)</a:t>
            </a:r>
          </a:p>
          <a:p>
            <a:pPr lvl="1"/>
            <a:r>
              <a:rPr lang="fr-FR" altLang="fr-FR" sz="1800" dirty="0" smtClean="0"/>
              <a:t>Depuis </a:t>
            </a:r>
            <a:r>
              <a:rPr lang="fr-FR" altLang="fr-FR" sz="1800" dirty="0" smtClean="0"/>
              <a:t>2000, j’interviens, en tant que Consultante, Coach et thérapeute. J'ai eu des missions d'optimisation des ressources humaines dans un contexte de cession-acquisition et levée de fonds, ou de stratégie de développement des PME en intégrant les enjeux de l'entreprise.</a:t>
            </a:r>
          </a:p>
        </p:txBody>
      </p:sp>
    </p:spTree>
    <p:extLst>
      <p:ext uri="{BB962C8B-B14F-4D97-AF65-F5344CB8AC3E}">
        <p14:creationId xmlns:p14="http://schemas.microsoft.com/office/powerpoint/2010/main" val="400910414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a:xfrm>
            <a:off x="611188" y="476250"/>
            <a:ext cx="8497315" cy="576263"/>
          </a:xfrm>
        </p:spPr>
        <p:txBody>
          <a:bodyPr/>
          <a:lstStyle/>
          <a:p>
            <a:pPr eaLnBrk="1" hangingPunct="1"/>
            <a:r>
              <a:rPr lang="fr-FR" altLang="fr-FR" sz="3600" b="1" dirty="0" smtClean="0"/>
              <a:t>1. synthèse carrière de la Dirigeante</a:t>
            </a:r>
            <a:endParaRPr lang="fr-FR" altLang="fr-FR" sz="3600" dirty="0" smtClean="0"/>
          </a:p>
        </p:txBody>
      </p:sp>
      <p:sp>
        <p:nvSpPr>
          <p:cNvPr id="6150" name="Rectangle 3"/>
          <p:cNvSpPr>
            <a:spLocks noGrp="1" noChangeArrowheads="1"/>
          </p:cNvSpPr>
          <p:nvPr>
            <p:ph type="body" idx="1"/>
          </p:nvPr>
        </p:nvSpPr>
        <p:spPr>
          <a:xfrm>
            <a:off x="611188" y="1557339"/>
            <a:ext cx="8137525" cy="3383830"/>
          </a:xfrm>
        </p:spPr>
        <p:txBody>
          <a:bodyPr/>
          <a:lstStyle/>
          <a:p>
            <a:pPr>
              <a:defRPr/>
            </a:pPr>
            <a:r>
              <a:rPr lang="fr-FR" altLang="fr-FR" sz="2400" dirty="0" smtClean="0"/>
              <a:t>54 </a:t>
            </a:r>
            <a:r>
              <a:rPr lang="fr-FR" altLang="fr-FR" sz="2400" dirty="0" smtClean="0"/>
              <a:t>ans.</a:t>
            </a:r>
            <a:endParaRPr lang="fr-FR" altLang="fr-FR" sz="2400" dirty="0" smtClean="0"/>
          </a:p>
          <a:p>
            <a:pPr>
              <a:defRPr/>
            </a:pPr>
            <a:r>
              <a:rPr lang="fr-FR" sz="2400" dirty="0"/>
              <a:t>S</a:t>
            </a:r>
            <a:r>
              <a:rPr lang="fr-FR" sz="2400" dirty="0" smtClean="0"/>
              <a:t>ophrologue</a:t>
            </a:r>
            <a:r>
              <a:rPr lang="fr-FR" sz="2400" dirty="0"/>
              <a:t>, doublée d’une compétence </a:t>
            </a:r>
            <a:r>
              <a:rPr lang="fr-FR" sz="2400" dirty="0" smtClean="0"/>
              <a:t>commerciale</a:t>
            </a:r>
            <a:r>
              <a:rPr lang="fr-FR" sz="2400" dirty="0"/>
              <a:t> </a:t>
            </a:r>
            <a:r>
              <a:rPr lang="fr-FR" altLang="fr-FR" sz="2400" dirty="0" smtClean="0"/>
              <a:t>(Ecole de commerce et Master en sophrologie, pratique thérapeutique liant le corps, les émotions, les flux énergétiques et le mental</a:t>
            </a:r>
            <a:r>
              <a:rPr lang="fr-FR" altLang="fr-FR" sz="2400" dirty="0" smtClean="0"/>
              <a:t>).</a:t>
            </a:r>
            <a:endParaRPr lang="fr-FR" altLang="fr-FR" sz="2400" dirty="0" smtClean="0"/>
          </a:p>
          <a:p>
            <a:pPr>
              <a:defRPr/>
            </a:pPr>
            <a:r>
              <a:rPr lang="fr-FR" altLang="fr-FR" sz="2400" dirty="0" smtClean="0"/>
              <a:t>15 ans dans les R.H. </a:t>
            </a:r>
            <a:r>
              <a:rPr lang="fr-FR" altLang="fr-FR" sz="2400" dirty="0" smtClean="0"/>
              <a:t>en entreprise et 15 ans de conseil, coach et </a:t>
            </a:r>
            <a:r>
              <a:rPr lang="fr-FR" altLang="fr-FR" sz="2400" dirty="0" smtClean="0"/>
              <a:t>thérapeute.</a:t>
            </a:r>
            <a:endParaRPr lang="fr-FR" sz="2400" dirty="0"/>
          </a:p>
          <a:p>
            <a:pPr>
              <a:defRPr/>
            </a:pPr>
            <a:r>
              <a:rPr lang="fr-FR" sz="2400" dirty="0"/>
              <a:t>Je marque, mes 30 ans d’expériences en créant le Centre du Mieux-être </a:t>
            </a:r>
            <a:r>
              <a:rPr lang="fr-FR" sz="2400" b="1" dirty="0" err="1"/>
              <a:t>SophroKhepri</a:t>
            </a:r>
            <a:r>
              <a:rPr lang="fr-FR" sz="2400" b="1" dirty="0"/>
              <a:t>,</a:t>
            </a:r>
            <a:r>
              <a:rPr lang="fr-FR" sz="2400" dirty="0"/>
              <a:t> Centre de sophrologie et de </a:t>
            </a:r>
            <a:r>
              <a:rPr lang="fr-FR" sz="2400" dirty="0" smtClean="0"/>
              <a:t>thérapies brèves alternatives</a:t>
            </a:r>
            <a:r>
              <a:rPr lang="fr-FR" altLang="fr-FR" sz="2400" dirty="0" smtClean="0"/>
              <a:t>. </a:t>
            </a:r>
            <a:endParaRPr lang="fr-FR" altLang="fr-FR" dirty="0" smtClean="0"/>
          </a:p>
        </p:txBody>
      </p:sp>
    </p:spTree>
    <p:extLst>
      <p:ext uri="{BB962C8B-B14F-4D97-AF65-F5344CB8AC3E}">
        <p14:creationId xmlns:p14="http://schemas.microsoft.com/office/powerpoint/2010/main" val="13224261"/>
      </p:ext>
    </p:extLst>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re 1"/>
          <p:cNvSpPr>
            <a:spLocks noGrp="1"/>
          </p:cNvSpPr>
          <p:nvPr>
            <p:ph type="title"/>
          </p:nvPr>
        </p:nvSpPr>
        <p:spPr>
          <a:xfrm>
            <a:off x="457200" y="44624"/>
            <a:ext cx="8229600" cy="1371600"/>
          </a:xfrm>
        </p:spPr>
        <p:txBody>
          <a:bodyPr/>
          <a:lstStyle/>
          <a:p>
            <a:r>
              <a:rPr lang="fr-FR" altLang="fr-FR" sz="3600" b="1" dirty="0" smtClean="0"/>
              <a:t>Formation</a:t>
            </a:r>
            <a:endParaRPr lang="fr-FR" altLang="fr-FR" sz="3600" dirty="0" smtClean="0"/>
          </a:p>
        </p:txBody>
      </p:sp>
      <p:sp>
        <p:nvSpPr>
          <p:cNvPr id="30723" name="Espace réservé du contenu 2"/>
          <p:cNvSpPr>
            <a:spLocks noGrp="1"/>
          </p:cNvSpPr>
          <p:nvPr>
            <p:ph idx="1"/>
          </p:nvPr>
        </p:nvSpPr>
        <p:spPr>
          <a:xfrm>
            <a:off x="395536" y="1415008"/>
            <a:ext cx="8229600" cy="3886200"/>
          </a:xfrm>
        </p:spPr>
        <p:txBody>
          <a:bodyPr/>
          <a:lstStyle/>
          <a:p>
            <a:r>
              <a:rPr lang="fr-FR" altLang="fr-FR" sz="1800" b="1" dirty="0" smtClean="0"/>
              <a:t>FORMATIONS</a:t>
            </a:r>
            <a:r>
              <a:rPr lang="fr-FR" altLang="fr-FR" sz="1800" dirty="0" smtClean="0"/>
              <a:t> </a:t>
            </a:r>
            <a:r>
              <a:rPr lang="fr-FR" altLang="fr-FR" sz="1800" dirty="0" smtClean="0"/>
              <a:t>: </a:t>
            </a:r>
            <a:endParaRPr lang="fr-FR" altLang="fr-FR" sz="1800" dirty="0"/>
          </a:p>
          <a:p>
            <a:r>
              <a:rPr lang="fr-FR" altLang="fr-FR" sz="1800" dirty="0" smtClean="0"/>
              <a:t>Diplôme </a:t>
            </a:r>
            <a:r>
              <a:rPr lang="fr-FR" altLang="fr-FR" sz="1800" dirty="0" smtClean="0"/>
              <a:t>d'Ecole de Commerce (Sup de Co Grenoble), promo 1991,</a:t>
            </a:r>
          </a:p>
          <a:p>
            <a:r>
              <a:rPr lang="fr-FR" altLang="fr-FR" sz="1800" dirty="0" smtClean="0"/>
              <a:t>Dialogue Intérieur selon Hal et </a:t>
            </a:r>
            <a:r>
              <a:rPr lang="fr-FR" altLang="fr-FR" sz="1800" dirty="0" err="1" smtClean="0"/>
              <a:t>Sidra</a:t>
            </a:r>
            <a:r>
              <a:rPr lang="fr-FR" altLang="fr-FR" sz="1800" dirty="0" smtClean="0"/>
              <a:t> Stone, technique de thérapie brève et de coaching  (2002)</a:t>
            </a:r>
          </a:p>
          <a:p>
            <a:r>
              <a:rPr lang="fr-FR" altLang="fr-FR" sz="1800" dirty="0" smtClean="0"/>
              <a:t>Forum </a:t>
            </a:r>
            <a:r>
              <a:rPr lang="fr-FR" altLang="fr-FR" sz="1800" dirty="0" smtClean="0"/>
              <a:t>Ouvert (OST : Open </a:t>
            </a:r>
            <a:r>
              <a:rPr lang="fr-FR" altLang="fr-FR" sz="1800" dirty="0" err="1" smtClean="0"/>
              <a:t>Space</a:t>
            </a:r>
            <a:r>
              <a:rPr lang="fr-FR" altLang="fr-FR" sz="1800" dirty="0" smtClean="0"/>
              <a:t> </a:t>
            </a:r>
            <a:r>
              <a:rPr lang="fr-FR" altLang="fr-FR" sz="1800" dirty="0" err="1" smtClean="0"/>
              <a:t>Technology</a:t>
            </a:r>
            <a:r>
              <a:rPr lang="fr-FR" altLang="fr-FR" sz="1800" dirty="0" smtClean="0"/>
              <a:t>)  Communication participative &amp; collaborative, (2011)</a:t>
            </a:r>
          </a:p>
          <a:p>
            <a:r>
              <a:rPr lang="fr-FR" altLang="fr-FR" sz="1800" dirty="0" smtClean="0"/>
              <a:t>Sophrologue de l'ESSA (diplôme RNCP Répertoire National des Certifications Professionnelles), et maître praticien depuis avril 2013,</a:t>
            </a:r>
          </a:p>
          <a:p>
            <a:r>
              <a:rPr lang="fr-FR" altLang="fr-FR" sz="1800" dirty="0" smtClean="0"/>
              <a:t>Praticienne méthodes de thérapie brève EFT (</a:t>
            </a:r>
            <a:r>
              <a:rPr lang="fr-FR" altLang="fr-FR" sz="1800" dirty="0" err="1" smtClean="0"/>
              <a:t>Emotional</a:t>
            </a:r>
            <a:r>
              <a:rPr lang="fr-FR" altLang="fr-FR" sz="1800" dirty="0" smtClean="0"/>
              <a:t> </a:t>
            </a:r>
            <a:r>
              <a:rPr lang="fr-FR" altLang="fr-FR" sz="1800" dirty="0" err="1" smtClean="0"/>
              <a:t>Freedom</a:t>
            </a:r>
            <a:r>
              <a:rPr lang="fr-FR" altLang="fr-FR" sz="1800" dirty="0" smtClean="0"/>
              <a:t> Technique) Stress et Gestion des émotions, (2013),</a:t>
            </a:r>
          </a:p>
          <a:p>
            <a:r>
              <a:rPr lang="fr-FR" altLang="fr-FR" sz="1800" dirty="0" smtClean="0"/>
              <a:t>Praticienne en Analyse </a:t>
            </a:r>
            <a:r>
              <a:rPr lang="fr-FR" altLang="fr-FR" sz="1800" dirty="0" err="1" smtClean="0"/>
              <a:t>Neuro-Cognitive</a:t>
            </a:r>
            <a:r>
              <a:rPr lang="fr-FR" altLang="fr-FR" sz="1800" dirty="0" smtClean="0"/>
              <a:t> et Comportementale, spécialiste du stress (ANC), Mars 2014,</a:t>
            </a:r>
          </a:p>
          <a:p>
            <a:endParaRPr lang="fr-FR" altLang="fr-FR" dirty="0" smtClean="0"/>
          </a:p>
        </p:txBody>
      </p:sp>
    </p:spTree>
    <p:extLst>
      <p:ext uri="{BB962C8B-B14F-4D97-AF65-F5344CB8AC3E}">
        <p14:creationId xmlns:p14="http://schemas.microsoft.com/office/powerpoint/2010/main" val="2463541783"/>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4"/>
          <p:cNvSpPr>
            <a:spLocks noGrp="1" noChangeArrowheads="1"/>
          </p:cNvSpPr>
          <p:nvPr>
            <p:ph type="ctrTitle"/>
          </p:nvPr>
        </p:nvSpPr>
        <p:spPr/>
        <p:txBody>
          <a:bodyPr/>
          <a:lstStyle/>
          <a:p>
            <a:pPr eaLnBrk="1" hangingPunct="1"/>
            <a:r>
              <a:rPr lang="fr-FR" altLang="fr-FR" smtClean="0"/>
              <a:t>Merci de votre attention.</a:t>
            </a:r>
          </a:p>
        </p:txBody>
      </p:sp>
    </p:spTree>
    <p:extLst>
      <p:ext uri="{BB962C8B-B14F-4D97-AF65-F5344CB8AC3E}">
        <p14:creationId xmlns:p14="http://schemas.microsoft.com/office/powerpoint/2010/main" val="347749176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xfrm>
            <a:off x="1116013" y="476250"/>
            <a:ext cx="7793037" cy="576263"/>
          </a:xfrm>
        </p:spPr>
        <p:txBody>
          <a:bodyPr/>
          <a:lstStyle/>
          <a:p>
            <a:pPr eaLnBrk="1" hangingPunct="1"/>
            <a:r>
              <a:rPr lang="fr-FR" altLang="fr-FR" sz="3600" b="1" dirty="0"/>
              <a:t>2. Constat et problématique</a:t>
            </a:r>
          </a:p>
        </p:txBody>
      </p:sp>
      <p:sp>
        <p:nvSpPr>
          <p:cNvPr id="7174" name="Rectangle 3"/>
          <p:cNvSpPr>
            <a:spLocks noGrp="1" noChangeArrowheads="1"/>
          </p:cNvSpPr>
          <p:nvPr>
            <p:ph type="body" idx="1"/>
          </p:nvPr>
        </p:nvSpPr>
        <p:spPr>
          <a:xfrm>
            <a:off x="684213" y="1341438"/>
            <a:ext cx="8135937" cy="4608512"/>
          </a:xfrm>
        </p:spPr>
        <p:txBody>
          <a:bodyPr/>
          <a:lstStyle/>
          <a:p>
            <a:pPr>
              <a:defRPr/>
            </a:pPr>
            <a:r>
              <a:rPr lang="fr-FR" sz="2400" dirty="0"/>
              <a:t>Je murie ce projet depuis 10 ans, quand j’ai eu moi-même des difficultés à trouver efficacement un thérapeute adapté. </a:t>
            </a:r>
            <a:endParaRPr lang="fr-FR" sz="2400" dirty="0" smtClean="0"/>
          </a:p>
          <a:p>
            <a:pPr marL="0" indent="0">
              <a:buNone/>
              <a:defRPr/>
            </a:pPr>
            <a:endParaRPr lang="fr-FR" sz="2400" dirty="0"/>
          </a:p>
          <a:p>
            <a:pPr>
              <a:defRPr/>
            </a:pPr>
            <a:r>
              <a:rPr lang="fr-FR" sz="2400" dirty="0"/>
              <a:t>J’étais face à une offre dispersée, avec une multitude de spécialistes, souvent injoignables. </a:t>
            </a:r>
            <a:endParaRPr lang="fr-FR" sz="2400" dirty="0" smtClean="0"/>
          </a:p>
          <a:p>
            <a:pPr>
              <a:defRPr/>
            </a:pPr>
            <a:endParaRPr lang="fr-FR" sz="2400" dirty="0"/>
          </a:p>
          <a:p>
            <a:pPr>
              <a:defRPr/>
            </a:pPr>
            <a:r>
              <a:rPr lang="fr-FR" sz="2400" dirty="0" smtClean="0"/>
              <a:t>Et </a:t>
            </a:r>
            <a:r>
              <a:rPr lang="fr-FR" sz="2400" dirty="0"/>
              <a:t>quand, j’ai voulu m’installer à mon tour, il a été très difficile de trouver un cabinet partagé, au bon endroit et au bon prix.</a:t>
            </a:r>
            <a:endParaRPr lang="fr-FR" altLang="fr-FR" sz="2400" dirty="0" smtClean="0"/>
          </a:p>
          <a:p>
            <a:pPr marL="0" indent="0" eaLnBrk="1" hangingPunct="1">
              <a:buSzTx/>
              <a:buFont typeface="Wingdings" panose="05000000000000000000" pitchFamily="2" charset="2"/>
              <a:buNone/>
              <a:defRPr/>
            </a:pPr>
            <a:endParaRPr lang="fr-FR" altLang="fr-FR" dirty="0" smtClean="0"/>
          </a:p>
        </p:txBody>
      </p:sp>
    </p:spTree>
    <p:extLst>
      <p:ext uri="{BB962C8B-B14F-4D97-AF65-F5344CB8AC3E}">
        <p14:creationId xmlns:p14="http://schemas.microsoft.com/office/powerpoint/2010/main" val="3827110164"/>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re 1"/>
          <p:cNvSpPr>
            <a:spLocks noGrp="1"/>
          </p:cNvSpPr>
          <p:nvPr>
            <p:ph type="title"/>
          </p:nvPr>
        </p:nvSpPr>
        <p:spPr>
          <a:xfrm>
            <a:off x="437029" y="332656"/>
            <a:ext cx="8229600" cy="1146175"/>
          </a:xfrm>
        </p:spPr>
        <p:txBody>
          <a:bodyPr/>
          <a:lstStyle/>
          <a:p>
            <a:r>
              <a:rPr lang="fr-FR" altLang="fr-FR" sz="3600" b="1" dirty="0" smtClean="0"/>
              <a:t>La vision</a:t>
            </a:r>
          </a:p>
        </p:txBody>
      </p:sp>
      <p:sp>
        <p:nvSpPr>
          <p:cNvPr id="7171" name="Espace réservé du contenu 2"/>
          <p:cNvSpPr>
            <a:spLocks noGrp="1"/>
          </p:cNvSpPr>
          <p:nvPr>
            <p:ph idx="1"/>
          </p:nvPr>
        </p:nvSpPr>
        <p:spPr>
          <a:xfrm>
            <a:off x="395536" y="1268760"/>
            <a:ext cx="8229600" cy="4896544"/>
          </a:xfrm>
        </p:spPr>
        <p:txBody>
          <a:bodyPr/>
          <a:lstStyle/>
          <a:p>
            <a:pPr marL="0" indent="0">
              <a:buNone/>
            </a:pPr>
            <a:r>
              <a:rPr lang="fr-FR" altLang="fr-FR" sz="1600" dirty="0" smtClean="0"/>
              <a:t>Création d’un centre du </a:t>
            </a:r>
            <a:r>
              <a:rPr lang="fr-FR" altLang="fr-FR" sz="1600" dirty="0"/>
              <a:t>m</a:t>
            </a:r>
            <a:r>
              <a:rPr lang="fr-FR" altLang="fr-FR" sz="1600" dirty="0" smtClean="0"/>
              <a:t>ieux-être</a:t>
            </a:r>
            <a:r>
              <a:rPr lang="fr-FR" altLang="fr-FR" sz="1600" dirty="0" smtClean="0"/>
              <a:t>, </a:t>
            </a:r>
            <a:r>
              <a:rPr lang="fr-FR" altLang="fr-FR" sz="1600" dirty="0" smtClean="0"/>
              <a:t>parapsychologique, </a:t>
            </a:r>
            <a:r>
              <a:rPr lang="fr-FR" altLang="fr-FR" sz="1600" dirty="0" smtClean="0"/>
              <a:t>de sophrologie, de thérapies </a:t>
            </a:r>
            <a:r>
              <a:rPr lang="fr-FR" altLang="fr-FR" sz="1600" dirty="0" smtClean="0"/>
              <a:t>brèves</a:t>
            </a:r>
            <a:endParaRPr lang="fr-FR" altLang="fr-FR" sz="1600" dirty="0"/>
          </a:p>
          <a:p>
            <a:pPr marL="0" indent="0">
              <a:buNone/>
            </a:pPr>
            <a:r>
              <a:rPr lang="fr-FR" altLang="fr-FR" sz="1600" dirty="0" smtClean="0">
                <a:sym typeface="Wingdings" panose="05000000000000000000" pitchFamily="2" charset="2"/>
              </a:rPr>
              <a:t>P</a:t>
            </a:r>
            <a:r>
              <a:rPr lang="fr-FR" altLang="fr-FR" sz="1600" dirty="0" smtClean="0"/>
              <a:t>réserver </a:t>
            </a:r>
            <a:r>
              <a:rPr lang="fr-FR" altLang="fr-FR" sz="1600" dirty="0" smtClean="0"/>
              <a:t>sa santé, le maintien d'un certain équilibre et améliorer sa qualité de vie aussi bien à l'école, au travail, en famille que pour préparer sa retraite.  Ce </a:t>
            </a:r>
            <a:r>
              <a:rPr lang="fr-FR" altLang="fr-FR" sz="1600" dirty="0" smtClean="0"/>
              <a:t>centre </a:t>
            </a:r>
            <a:r>
              <a:rPr lang="fr-FR" altLang="fr-FR" sz="1600" dirty="0" smtClean="0"/>
              <a:t>a la particularité d’offrir une unité spécialisée enfants précoces et adultes surdoués en </a:t>
            </a:r>
            <a:r>
              <a:rPr lang="fr-FR" altLang="fr-FR" sz="1600" dirty="0" smtClean="0"/>
              <a:t>difficulté.</a:t>
            </a:r>
            <a:endParaRPr lang="fr-FR" altLang="fr-FR" sz="1600" dirty="0" smtClean="0"/>
          </a:p>
          <a:p>
            <a:r>
              <a:rPr lang="fr-FR" altLang="fr-FR" sz="1600" b="1" dirty="0" smtClean="0"/>
              <a:t>La vocation du centre est de développer :</a:t>
            </a:r>
          </a:p>
          <a:p>
            <a:pPr>
              <a:buFont typeface="+mj-lt"/>
              <a:buAutoNum type="arabicPeriod"/>
            </a:pPr>
            <a:r>
              <a:rPr lang="fr-FR" altLang="fr-FR" sz="1600" dirty="0" smtClean="0"/>
              <a:t>L</a:t>
            </a:r>
            <a:r>
              <a:rPr lang="fr-FR" altLang="fr-FR" sz="1600" u="sng" dirty="0" smtClean="0"/>
              <a:t>’activité </a:t>
            </a:r>
            <a:r>
              <a:rPr lang="fr-FR" altLang="fr-FR" sz="1600" u="sng" dirty="0" smtClean="0"/>
              <a:t>des thérapeutes</a:t>
            </a:r>
            <a:r>
              <a:rPr lang="fr-FR" altLang="fr-FR" sz="1600" dirty="0" smtClean="0"/>
              <a:t> en mettant à leur disposition des espaces équipés qu’ils pourront utiliser à temps plein et à temps partagé, en leur proposant des services pour développer leur activité notamment en leur proposant du portage salarial.</a:t>
            </a:r>
          </a:p>
          <a:p>
            <a:pPr>
              <a:buFont typeface="+mj-lt"/>
              <a:buAutoNum type="arabicPeriod"/>
            </a:pPr>
            <a:r>
              <a:rPr lang="fr-FR" altLang="fr-FR" sz="1600" u="sng" dirty="0" smtClean="0"/>
              <a:t>La </a:t>
            </a:r>
            <a:r>
              <a:rPr lang="fr-FR" altLang="fr-FR" sz="1600" u="sng" dirty="0" smtClean="0"/>
              <a:t>notoriété de pratiques </a:t>
            </a:r>
            <a:r>
              <a:rPr lang="fr-FR" altLang="fr-FR" sz="1600" dirty="0" smtClean="0"/>
              <a:t>de thérapie alternatives efficaces auprès des particuliers, des collaborateurs d’entreprises, aidants familiaux et autres professionnels de santé dans les domaines suivant : gestion du stress, chocs émotionnels, dépression, avec une unité spécialisée dans le diagnostic et l’accompagnement des enfants précoces et des adultes surdoués.</a:t>
            </a:r>
          </a:p>
          <a:p>
            <a:pPr>
              <a:buFont typeface="+mj-lt"/>
              <a:buAutoNum type="arabicPeriod"/>
            </a:pPr>
            <a:r>
              <a:rPr lang="fr-FR" altLang="fr-FR" sz="1600" u="sng" dirty="0" smtClean="0"/>
              <a:t>L’accès </a:t>
            </a:r>
            <a:r>
              <a:rPr lang="fr-FR" altLang="fr-FR" sz="1600" u="sng" dirty="0" smtClean="0"/>
              <a:t>aux soins </a:t>
            </a:r>
            <a:r>
              <a:rPr lang="fr-FR" altLang="fr-FR" sz="1600" dirty="0" smtClean="0"/>
              <a:t>: thérapies individuelles ou/et collectives en cabinet ou à distance avec prise en charge téléphonique (plateforme téléphonique, et accompagnement à distance via internet) + web conférences.</a:t>
            </a:r>
          </a:p>
        </p:txBody>
      </p:sp>
    </p:spTree>
    <p:extLst>
      <p:ext uri="{BB962C8B-B14F-4D97-AF65-F5344CB8AC3E}">
        <p14:creationId xmlns:p14="http://schemas.microsoft.com/office/powerpoint/2010/main" val="1874972752"/>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a:xfrm>
            <a:off x="2970213" y="2124075"/>
            <a:ext cx="6024562" cy="1616075"/>
          </a:xfrm>
          <a:noFill/>
          <a:ln/>
          <a:extLst>
            <a:ext uri="{91240B29-F687-4F45-9708-019B960494DF}">
              <a14:hiddenLine xmlns:a14="http://schemas.microsoft.com/office/drawing/2010/main" w="9525" cap="flat" cmpd="sng">
                <a:solidFill>
                  <a:schemeClr val="tx1"/>
                </a:solidFill>
                <a:prstDash val="solid"/>
                <a:miter lim="800000"/>
                <a:headEnd/>
                <a:tailEnd/>
              </a14:hiddenLine>
            </a:ext>
          </a:extLst>
        </p:spPr>
        <p:txBody>
          <a:bodyPr>
            <a:spAutoFit/>
          </a:bodyPr>
          <a:lstStyle/>
          <a:p>
            <a:r>
              <a:rPr lang="fr-FR" dirty="0"/>
              <a:t>Spécificités du Centre</a:t>
            </a:r>
            <a:endParaRPr lang="fr-FR" dirty="0"/>
          </a:p>
        </p:txBody>
      </p:sp>
      <p:sp>
        <p:nvSpPr>
          <p:cNvPr id="35845" name="Rectangle 5"/>
          <p:cNvSpPr>
            <a:spLocks noChangeArrowheads="1"/>
          </p:cNvSpPr>
          <p:nvPr/>
        </p:nvSpPr>
        <p:spPr bwMode="auto">
          <a:xfrm>
            <a:off x="3048000" y="1066800"/>
            <a:ext cx="3962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FR" sz="2800" b="1" dirty="0" err="1" smtClean="0">
                <a:solidFill>
                  <a:schemeClr val="accent2"/>
                </a:solidFill>
              </a:rPr>
              <a:t>SophroKhépri</a:t>
            </a:r>
            <a:endParaRPr lang="fr-FR" sz="2800" b="1" dirty="0">
              <a:solidFill>
                <a:schemeClr val="accent2"/>
              </a:solidFill>
            </a:endParaRPr>
          </a:p>
        </p:txBody>
      </p:sp>
    </p:spTree>
    <p:extLst>
      <p:ext uri="{BB962C8B-B14F-4D97-AF65-F5344CB8AC3E}">
        <p14:creationId xmlns:p14="http://schemas.microsoft.com/office/powerpoint/2010/main" val="2255913013"/>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457200" y="44624"/>
            <a:ext cx="8229600" cy="1371600"/>
          </a:xfrm>
        </p:spPr>
        <p:txBody>
          <a:bodyPr/>
          <a:lstStyle/>
          <a:p>
            <a:r>
              <a:rPr lang="fr-FR" altLang="fr-FR" sz="3600" b="1" dirty="0"/>
              <a:t>Spécificités du Centre</a:t>
            </a:r>
          </a:p>
        </p:txBody>
      </p:sp>
      <p:sp>
        <p:nvSpPr>
          <p:cNvPr id="12291" name="Espace réservé du contenu 2"/>
          <p:cNvSpPr>
            <a:spLocks noGrp="1"/>
          </p:cNvSpPr>
          <p:nvPr>
            <p:ph idx="1"/>
          </p:nvPr>
        </p:nvSpPr>
        <p:spPr>
          <a:xfrm>
            <a:off x="323528" y="1268759"/>
            <a:ext cx="8229600" cy="4976465"/>
          </a:xfrm>
        </p:spPr>
        <p:txBody>
          <a:bodyPr/>
          <a:lstStyle/>
          <a:p>
            <a:pPr marL="0" lvl="1" indent="0" eaLnBrk="1" hangingPunct="1">
              <a:lnSpc>
                <a:spcPct val="90000"/>
              </a:lnSpc>
              <a:buClr>
                <a:schemeClr val="folHlink"/>
              </a:buClr>
              <a:buSzTx/>
              <a:buNone/>
              <a:defRPr/>
            </a:pPr>
            <a:r>
              <a:rPr lang="fr-FR" altLang="fr-FR" sz="1600" b="1" dirty="0" smtClean="0"/>
              <a:t>Positionnement </a:t>
            </a:r>
            <a:endParaRPr lang="fr-FR" sz="1600" b="1" dirty="0"/>
          </a:p>
          <a:p>
            <a:pPr marL="0" lvl="1" indent="0" eaLnBrk="1" hangingPunct="1">
              <a:lnSpc>
                <a:spcPct val="90000"/>
              </a:lnSpc>
              <a:buClr>
                <a:schemeClr val="folHlink"/>
              </a:buClr>
              <a:buSzTx/>
              <a:buNone/>
              <a:defRPr/>
            </a:pPr>
            <a:r>
              <a:rPr lang="fr-FR" sz="1600" dirty="0" smtClean="0"/>
              <a:t>Professionnel </a:t>
            </a:r>
            <a:r>
              <a:rPr lang="fr-FR" sz="1600" dirty="0"/>
              <a:t>du mieux-être, "tenu" par un diplôme de sophrologue reconnu RNCP* Niveau II (Répertoire national des certifications professionnelles). </a:t>
            </a:r>
            <a:r>
              <a:rPr lang="fr-FR" sz="1600" dirty="0"/>
              <a:t>La sophrologie a été créée en 1960 par le Dr Alfonso </a:t>
            </a:r>
            <a:r>
              <a:rPr lang="fr-FR" sz="1600" dirty="0" err="1"/>
              <a:t>Caycedo</a:t>
            </a:r>
            <a:r>
              <a:rPr lang="fr-FR" sz="1600" dirty="0"/>
              <a:t>, </a:t>
            </a:r>
            <a:r>
              <a:rPr lang="fr-FR" sz="1600" dirty="0" smtClean="0"/>
              <a:t>neuropsychiatre.</a:t>
            </a:r>
          </a:p>
          <a:p>
            <a:pPr marL="0" lvl="1" indent="0" eaLnBrk="1" hangingPunct="1">
              <a:lnSpc>
                <a:spcPct val="90000"/>
              </a:lnSpc>
              <a:buClr>
                <a:schemeClr val="folHlink"/>
              </a:buClr>
              <a:buSzTx/>
              <a:buNone/>
              <a:defRPr/>
            </a:pPr>
            <a:r>
              <a:rPr lang="fr-FR" sz="1600" dirty="0" smtClean="0"/>
              <a:t>Choix </a:t>
            </a:r>
            <a:r>
              <a:rPr lang="fr-FR" sz="1600" dirty="0"/>
              <a:t>de soins traitants de plus en plus remboursés par les mutuelles, sur le segment du paramédical, comme la sophrologie, ou </a:t>
            </a:r>
            <a:r>
              <a:rPr lang="fr-FR" sz="1600" dirty="0" smtClean="0"/>
              <a:t>l'ostéopathie,</a:t>
            </a:r>
          </a:p>
          <a:p>
            <a:pPr marL="0" lvl="1" indent="0" eaLnBrk="1" hangingPunct="1">
              <a:lnSpc>
                <a:spcPct val="90000"/>
              </a:lnSpc>
              <a:buClr>
                <a:schemeClr val="folHlink"/>
              </a:buClr>
              <a:buSzTx/>
              <a:buNone/>
              <a:defRPr/>
            </a:pPr>
            <a:r>
              <a:rPr lang="fr-FR" sz="1600" dirty="0" smtClean="0"/>
              <a:t>Faire </a:t>
            </a:r>
            <a:r>
              <a:rPr lang="fr-FR" sz="1600" dirty="0"/>
              <a:t>connaître des techniques efficaces </a:t>
            </a:r>
            <a:r>
              <a:rPr lang="fr-FR" sz="1600" dirty="0" smtClean="0"/>
              <a:t>visant </a:t>
            </a:r>
            <a:r>
              <a:rPr lang="fr-FR" sz="1600" dirty="0"/>
              <a:t>à soulager des maux tant physiques que </a:t>
            </a:r>
            <a:r>
              <a:rPr lang="fr-FR" sz="1600" dirty="0" smtClean="0"/>
              <a:t>psychiques.</a:t>
            </a:r>
          </a:p>
          <a:p>
            <a:pPr marL="381000" lvl="1" indent="-381000" eaLnBrk="1" hangingPunct="1">
              <a:lnSpc>
                <a:spcPct val="90000"/>
              </a:lnSpc>
              <a:buClr>
                <a:schemeClr val="folHlink"/>
              </a:buClr>
              <a:buSzTx/>
              <a:buFont typeface="Wingdings" panose="05000000000000000000" pitchFamily="2" charset="2"/>
              <a:buAutoNum type="arabicPeriod"/>
              <a:defRPr/>
            </a:pPr>
            <a:endParaRPr lang="fr-FR" sz="1600" dirty="0" smtClean="0"/>
          </a:p>
          <a:p>
            <a:pPr marL="0" lvl="1" indent="0" eaLnBrk="1" hangingPunct="1">
              <a:lnSpc>
                <a:spcPct val="90000"/>
              </a:lnSpc>
              <a:buClr>
                <a:schemeClr val="folHlink"/>
              </a:buClr>
              <a:buSzTx/>
              <a:buNone/>
              <a:defRPr/>
            </a:pPr>
            <a:r>
              <a:rPr lang="fr-FR" altLang="fr-FR" sz="1600" b="1" dirty="0" smtClean="0"/>
              <a:t>Types </a:t>
            </a:r>
            <a:r>
              <a:rPr lang="fr-FR" altLang="fr-FR" sz="1600" b="1" dirty="0" smtClean="0"/>
              <a:t>d’accompagnement</a:t>
            </a:r>
          </a:p>
          <a:p>
            <a:pPr>
              <a:defRPr/>
            </a:pPr>
            <a:r>
              <a:rPr lang="fr-FR" altLang="fr-FR" sz="1600" dirty="0" smtClean="0"/>
              <a:t>Accompagnement des enfants précoces en difficulté scolaires, TDA-H avec diagnostic préalable, et adultes surdoués,</a:t>
            </a:r>
          </a:p>
          <a:p>
            <a:pPr>
              <a:defRPr/>
            </a:pPr>
            <a:r>
              <a:rPr lang="fr-FR" altLang="fr-FR" sz="1600" dirty="0" smtClean="0"/>
              <a:t>Haptonomie et accompagnement des mamans pendant les 3 mois après la naissance de leur bébé,</a:t>
            </a:r>
          </a:p>
          <a:p>
            <a:pPr>
              <a:defRPr/>
            </a:pPr>
            <a:r>
              <a:rPr lang="fr-FR" altLang="fr-FR" sz="1600" dirty="0" smtClean="0"/>
              <a:t>Sortie de </a:t>
            </a:r>
            <a:r>
              <a:rPr lang="fr-FR" altLang="fr-FR" sz="1600" dirty="0" err="1" smtClean="0"/>
              <a:t>burn</a:t>
            </a:r>
            <a:r>
              <a:rPr lang="fr-FR" altLang="fr-FR" sz="1600" dirty="0" smtClean="0"/>
              <a:t> out,</a:t>
            </a:r>
          </a:p>
          <a:p>
            <a:pPr>
              <a:defRPr/>
            </a:pPr>
            <a:r>
              <a:rPr lang="fr-FR" altLang="fr-FR" sz="1600" dirty="0" smtClean="0"/>
              <a:t>Souffrance et stress post-traumatique,</a:t>
            </a:r>
          </a:p>
          <a:p>
            <a:pPr>
              <a:defRPr/>
            </a:pPr>
            <a:r>
              <a:rPr lang="fr-FR" altLang="fr-FR" sz="1600" dirty="0" smtClean="0"/>
              <a:t>Cohérence cardiaque,</a:t>
            </a:r>
          </a:p>
          <a:p>
            <a:pPr>
              <a:defRPr/>
            </a:pPr>
            <a:r>
              <a:rPr lang="fr-FR" altLang="fr-FR" sz="1600" dirty="0" smtClean="0"/>
              <a:t>Soutien psychologique pour des traitements liés à des pathologies longues.</a:t>
            </a:r>
          </a:p>
          <a:p>
            <a:pPr>
              <a:defRPr/>
            </a:pPr>
            <a:endParaRPr lang="fr-FR" altLang="fr-FR" sz="1600" dirty="0" smtClean="0"/>
          </a:p>
        </p:txBody>
      </p:sp>
    </p:spTree>
    <p:extLst>
      <p:ext uri="{BB962C8B-B14F-4D97-AF65-F5344CB8AC3E}">
        <p14:creationId xmlns:p14="http://schemas.microsoft.com/office/powerpoint/2010/main" val="2986068993"/>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Grp="1" noChangeArrowheads="1"/>
          </p:cNvSpPr>
          <p:nvPr>
            <p:ph type="title"/>
          </p:nvPr>
        </p:nvSpPr>
        <p:spPr>
          <a:xfrm>
            <a:off x="457200" y="188640"/>
            <a:ext cx="8229600" cy="1371600"/>
          </a:xfrm>
        </p:spPr>
        <p:txBody>
          <a:bodyPr/>
          <a:lstStyle/>
          <a:p>
            <a:r>
              <a:rPr lang="fr-FR" altLang="fr-FR" sz="3600" b="1" dirty="0"/>
              <a:t>Champs d'application général</a:t>
            </a:r>
          </a:p>
        </p:txBody>
      </p:sp>
      <p:pic>
        <p:nvPicPr>
          <p:cNvPr id="9221" name="Picture 5" descr="C:\Users\evelyne\Documents\KHEPRI Developpement\Installation 2013\Cabinet paramédical Khepri\Presentation investisseurs\Champs d'applicat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050" y="1208088"/>
            <a:ext cx="5076825" cy="50292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45615002"/>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a:xfrm>
            <a:off x="2970213" y="2501225"/>
            <a:ext cx="6024562" cy="861774"/>
          </a:xfrm>
          <a:noFill/>
          <a:ln/>
          <a:extLst>
            <a:ext uri="{91240B29-F687-4F45-9708-019B960494DF}">
              <a14:hiddenLine xmlns:a14="http://schemas.microsoft.com/office/drawing/2010/main" w="9525" cap="flat" cmpd="sng">
                <a:solidFill>
                  <a:schemeClr val="tx1"/>
                </a:solidFill>
                <a:prstDash val="solid"/>
                <a:miter lim="800000"/>
                <a:headEnd/>
                <a:tailEnd/>
              </a14:hiddenLine>
            </a:ext>
          </a:extLst>
        </p:spPr>
        <p:txBody>
          <a:bodyPr>
            <a:spAutoFit/>
          </a:bodyPr>
          <a:lstStyle/>
          <a:p>
            <a:r>
              <a:rPr lang="fr-FR" dirty="0" smtClean="0"/>
              <a:t>Concept et stratégie</a:t>
            </a:r>
            <a:endParaRPr lang="fr-FR" dirty="0"/>
          </a:p>
        </p:txBody>
      </p:sp>
      <p:sp>
        <p:nvSpPr>
          <p:cNvPr id="35845" name="Rectangle 5"/>
          <p:cNvSpPr>
            <a:spLocks noChangeArrowheads="1"/>
          </p:cNvSpPr>
          <p:nvPr/>
        </p:nvSpPr>
        <p:spPr bwMode="auto">
          <a:xfrm>
            <a:off x="3048000" y="1066800"/>
            <a:ext cx="3962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FR" sz="2800" b="1" dirty="0" err="1" smtClean="0">
                <a:solidFill>
                  <a:schemeClr val="accent2"/>
                </a:solidFill>
              </a:rPr>
              <a:t>SophroKhépri</a:t>
            </a:r>
            <a:endParaRPr lang="fr-FR" sz="2800" b="1" dirty="0">
              <a:solidFill>
                <a:schemeClr val="accent2"/>
              </a:solidFill>
            </a:endParaRPr>
          </a:p>
        </p:txBody>
      </p:sp>
    </p:spTree>
    <p:extLst>
      <p:ext uri="{BB962C8B-B14F-4D97-AF65-F5344CB8AC3E}">
        <p14:creationId xmlns:p14="http://schemas.microsoft.com/office/powerpoint/2010/main" val="2661820070"/>
      </p:ext>
    </p:extLst>
  </p:cSld>
  <p:clrMapOvr>
    <a:masterClrMapping/>
  </p:clrMapOvr>
  <p:transition spd="med"/>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EFINEDINNAVIGATOR" val="False"/>
  <p:tag name="BRANCHTO" val="0"/>
</p:tagLst>
</file>

<file path=ppt/theme/theme1.xml><?xml version="1.0" encoding="utf-8"?>
<a:theme xmlns:a="http://schemas.openxmlformats.org/drawingml/2006/main" name="frproposal">
  <a:themeElements>
    <a:clrScheme name="frproposa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frpropos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frproposa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frproposa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frproposa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frproposa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frproposa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frproposa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frproposa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frproposa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frproposa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frproposa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frproposa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frproposa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B10E7608-AD23-4176-BC16-327A967B3E0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Présentation d'un projet</Template>
  <TotalTime>96</TotalTime>
  <Words>1948</Words>
  <Application>Microsoft Office PowerPoint</Application>
  <PresentationFormat>Affichage à l'écran (4:3)</PresentationFormat>
  <Paragraphs>843</Paragraphs>
  <Slides>31</Slides>
  <Notes>16</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31</vt:i4>
      </vt:variant>
    </vt:vector>
  </HeadingPairs>
  <TitlesOfParts>
    <vt:vector size="38" baseType="lpstr">
      <vt:lpstr>Arial</vt:lpstr>
      <vt:lpstr>Arial Black</vt:lpstr>
      <vt:lpstr>Calibri</vt:lpstr>
      <vt:lpstr>Tahoma</vt:lpstr>
      <vt:lpstr>Times New Roman</vt:lpstr>
      <vt:lpstr>Wingdings</vt:lpstr>
      <vt:lpstr>frproposal</vt:lpstr>
      <vt:lpstr>Centre SophroKhepri Centre du Mieux-être Sophrologie et Thérapies alternatives </vt:lpstr>
      <vt:lpstr>Sommaire</vt:lpstr>
      <vt:lpstr>1. synthèse carrière de la Dirigeante</vt:lpstr>
      <vt:lpstr>2. Constat et problématique</vt:lpstr>
      <vt:lpstr>La vision</vt:lpstr>
      <vt:lpstr>Spécificités du Centre</vt:lpstr>
      <vt:lpstr>Spécificités du Centre</vt:lpstr>
      <vt:lpstr>Champs d'application général</vt:lpstr>
      <vt:lpstr>Concept et stratégie</vt:lpstr>
      <vt:lpstr>Concept et stratégie</vt:lpstr>
      <vt:lpstr>Qui sont nos clients ?</vt:lpstr>
      <vt:lpstr>Que cherchent les patients?</vt:lpstr>
      <vt:lpstr>Que cherchent les professionnels ?</vt:lpstr>
      <vt:lpstr>L'offre de services B2B</vt:lpstr>
      <vt:lpstr>Comment atteindre nos clients</vt:lpstr>
      <vt:lpstr>Concurrence indirecte</vt:lpstr>
      <vt:lpstr>Situation des locaux</vt:lpstr>
      <vt:lpstr>Agencement </vt:lpstr>
      <vt:lpstr>Avancement du projet </vt:lpstr>
      <vt:lpstr>Levée Crowd Funding</vt:lpstr>
      <vt:lpstr>Business Plan</vt:lpstr>
      <vt:lpstr>Contruction du CA - Ventes</vt:lpstr>
      <vt:lpstr>Comptes d’exploitation</vt:lpstr>
      <vt:lpstr>Plan de financement</vt:lpstr>
      <vt:lpstr>Bilans</vt:lpstr>
      <vt:lpstr>BFR</vt:lpstr>
      <vt:lpstr>ANNEXES</vt:lpstr>
      <vt:lpstr>Parcours de la Dirigeante</vt:lpstr>
      <vt:lpstr>Résumé de carrière</vt:lpstr>
      <vt:lpstr>Formation</vt:lpstr>
      <vt:lpstr>Merci de votre attention.</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du Nom du projet</dc:title>
  <dc:subject/>
  <dc:creator>Graziella Zonnekynd</dc:creator>
  <cp:keywords/>
  <dc:description/>
  <cp:lastModifiedBy>Graziella Zonnekynd</cp:lastModifiedBy>
  <cp:revision>18</cp:revision>
  <dcterms:created xsi:type="dcterms:W3CDTF">2015-02-15T15:45:30Z</dcterms:created>
  <dcterms:modified xsi:type="dcterms:W3CDTF">2015-03-01T19:10:12Z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TC060891601036</vt:lpwstr>
  </property>
</Properties>
</file>