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04" r:id="rId3"/>
    <p:sldId id="261" r:id="rId4"/>
    <p:sldId id="303" r:id="rId5"/>
    <p:sldId id="260" r:id="rId6"/>
    <p:sldId id="262" r:id="rId7"/>
    <p:sldId id="263" r:id="rId8"/>
    <p:sldId id="299" r:id="rId9"/>
    <p:sldId id="305" r:id="rId10"/>
    <p:sldId id="264" r:id="rId11"/>
    <p:sldId id="300" r:id="rId12"/>
    <p:sldId id="272" r:id="rId13"/>
    <p:sldId id="281" r:id="rId14"/>
    <p:sldId id="265" r:id="rId15"/>
    <p:sldId id="266" r:id="rId16"/>
    <p:sldId id="267" r:id="rId17"/>
    <p:sldId id="268" r:id="rId18"/>
    <p:sldId id="297" r:id="rId19"/>
    <p:sldId id="298" r:id="rId20"/>
  </p:sldIdLst>
  <p:sldSz cx="12192000" cy="6858000"/>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4" clrIdx="0">
    <p:extLst>
      <p:ext uri="{19B8F6BF-5375-455C-9EA6-DF929625EA0E}">
        <p15:presenceInfo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1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31" autoAdjust="0"/>
  </p:normalViewPr>
  <p:slideViewPr>
    <p:cSldViewPr snapToGrid="0" showGuides="1">
      <p:cViewPr varScale="1">
        <p:scale>
          <a:sx n="75" d="100"/>
          <a:sy n="75" d="100"/>
        </p:scale>
        <p:origin x="336"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5T01:10:46.231" idx="1">
    <p:pos x="6412" y="351"/>
    <p:text>PHYSIOLOGIE
A.− Substance organique qui entre dans le processus métabolique. Dégradation des métabolites. Parmi les métabolites des végétaux, rappelons les tanins (Encyclop. Sc. Techn.t. 71972, p. 774):
1. La fonction primordiale des mitochondries est d'opérer dans la cellule l'oxydation des métabolites oxydables, opération souvent dénommée «respiration cellulaire» (...). Les métabolites oxydables sont essentiellement les glucides, surtout le glucose. Mais lipides et protéines peuvent être utilisés en cas de disette des premiers. Dans tous les cas, la mitochondrie ne peut recevoir ces métabolites que sous la forme déjà partiellement dégradée de radicaux acétyle à deux carbones seulement: CH3-CO-. Encyclop. Sc. Techn., t. 8, 1972, p. 73.
♦ Métabolite essentiel. Substance non synthétisée par l'organisme et dont la présence est indispensable au déroulement normal d'un processus métabolique (d'apr. Quillet Suppl. 1971). L'étude des métabolites essentiels et des facteurs de croissance (Hist. gén. sc., t. 3, vol. 2, 1964, p. 623).
B. − Produit intermédiaire qui se forme dans l'organisme au cours d'un processus métabolique:
2. Il y a (...) une grande diversité des voies de dégradation des glucides. Si l'on y ajoute celles qui attaquent les lipides et les protides, l'ensemble forme un faisceau de réactions qui parfois convergent sur les mêmes métabolites: acide pyruvique [le plus simple des acides α-cétoniques de formule CH3-CO-COOH], groupe acétyle, parfois divergent et fournissent de nombreux matériaux de synthèse. Physiol., 1969, p. 261 (Encyclop. de la Pléiade).
Prononc.: [metabɔlit]. Étymol. et Hist. 1. 1954 «produit de la transformation d'un corps chimique organique au sein d'une cellule» (J. Guillerme, La Vie en haute altitude, p. 63). 2. 1963 «produit simple et assimilable de la digestion d'un aliment» (Lar. encyclop.) Dér. de métabolisme*; suff. -ite*.</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25T01:10:46.231" idx="1">
    <p:pos x="2660" y="1855"/>
    <p:text>PHYSIOLOGIE
A.− Substance organique qui entre dans le processus métabolique. Dégradation des métabolites. Parmi les métabolites des végétaux, rappelons les tanins (Encyclop. Sc. Techn.t. 71972, p. 774):
1. La fonction primordiale des mitochondries est d'opérer dans la cellule l'oxydation des métabolites oxydables, opération souvent dénommée «respiration cellulaire» (...). Les métabolites oxydables sont essentiellement les glucides, surtout le glucose. Mais lipides et protéines peuvent être utilisés en cas de disette des premiers. Dans tous les cas, la mitochondrie ne peut recevoir ces métabolites que sous la forme déjà partiellement dégradée de radicaux acétyle à deux carbones seulement: CH3-CO-. Encyclop. Sc. Techn., t. 8, 1972, p. 73.
♦ Métabolite essentiel. Substance non synthétisée par l'organisme et dont la présence est indispensable au déroulement normal d'un processus métabolique (d'apr. Quillet Suppl. 1971). L'étude des métabolites essentiels et des facteurs de croissance (Hist. gén. sc., t. 3, vol. 2, 1964, p. 623).
B. − Produit intermédiaire qui se forme dans l'organisme au cours d'un processus métabolique:
2. Il y a (...) une grande diversité des voies de dégradation des glucides. Si l'on y ajoute celles qui attaquent les lipides et les protides, l'ensemble forme un faisceau de réactions qui parfois convergent sur les mêmes métabolites: acide pyruvique [le plus simple des acides α-cétoniques de formule CH3-CO-COOH], groupe acétyle, parfois divergent et fournissent de nombreux matériaux de synthèse. Physiol., 1969, p. 261 (Encyclop. de la Pléiade).
Prononc.: [metabɔlit]. Étymol. et Hist. 1. 1954 «produit de la transformation d'un corps chimique organique au sein d'une cellule» (J. Guillerme, La Vie en haute altitude, p. 63). 2. 1963 «produit simple et assimilable de la digestion d'un aliment» (Lar. encyclop.) Dér. de métabolisme*; suff. -ite*.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25T01:32:46.003" idx="2">
    <p:pos x="543" y="1551"/>
    <p:text>ATP</p:text>
    <p:extLst>
      <p:ext uri="{C676402C-5697-4E1C-873F-D02D1690AC5C}">
        <p15:threadingInfo xmlns:p15="http://schemas.microsoft.com/office/powerpoint/2012/main" timeZoneBias="-120"/>
      </p:ext>
    </p:extLst>
  </p:cm>
  <p:cm authorId="1" dt="2020-10-25T01:42:13.137" idx="3">
    <p:pos x="543" y="1687"/>
    <p:text>Définition du mot ATP : ATP : Adénosine TriphosPhate, molécule qui aide les organismes vivants à transformer le glycogène en glucose.</p:text>
    <p:extLst>
      <p:ext uri="{C676402C-5697-4E1C-873F-D02D1690AC5C}">
        <p15:threadingInfo xmlns:p15="http://schemas.microsoft.com/office/powerpoint/2012/main" timeZoneBias="-120">
          <p15:parentCm authorId="1" idx="2"/>
        </p15:threadingInfo>
      </p:ext>
    </p:extLst>
  </p:cm>
  <p:cm authorId="1" dt="2020-10-25T01:44:28.483" idx="4">
    <p:pos x="543" y="1823"/>
    <p:text>Biologie : l'ATP et la respiration cellulaire. Dans la cellule, les stocks d'ATP sont peu importants, la molécule doit donc être continuellement renouvelée. La mitochondrie est le lieu de la respiration cellulaire. Celle-ci est un ensemble de réactions qui permettent de convertir le glucose en molécule énergétique, l'ATP. Ce processus comprend plusieurs étapes, dont le « cycle de Krebs », un ensemble de réactions métaboliques qui a lieu dans la matrice de la mitochondrie.</p:text>
    <p:extLst>
      <p:ext uri="{C676402C-5697-4E1C-873F-D02D1690AC5C}">
        <p15:threadingInfo xmlns:p15="http://schemas.microsoft.com/office/powerpoint/2012/main" timeZoneBias="-120">
          <p15:parentCm authorId="1"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693"/>
          </a:xfrm>
          <a:prstGeom prst="rect">
            <a:avLst/>
          </a:prstGeom>
        </p:spPr>
        <p:txBody>
          <a:bodyPr vert="horz" lIns="91531" tIns="45766" rIns="91531" bIns="45766" rtlCol="0"/>
          <a:lstStyle>
            <a:lvl1pPr algn="l">
              <a:defRPr sz="1200"/>
            </a:lvl1pPr>
          </a:lstStyle>
          <a:p>
            <a:endParaRPr lang="fr-FR"/>
          </a:p>
        </p:txBody>
      </p:sp>
      <p:sp>
        <p:nvSpPr>
          <p:cNvPr id="3" name="Espace réservé de la date 2"/>
          <p:cNvSpPr>
            <a:spLocks noGrp="1"/>
          </p:cNvSpPr>
          <p:nvPr>
            <p:ph type="dt" sz="quarter" idx="1"/>
          </p:nvPr>
        </p:nvSpPr>
        <p:spPr>
          <a:xfrm>
            <a:off x="3854940" y="0"/>
            <a:ext cx="2949099" cy="498693"/>
          </a:xfrm>
          <a:prstGeom prst="rect">
            <a:avLst/>
          </a:prstGeom>
        </p:spPr>
        <p:txBody>
          <a:bodyPr vert="horz" lIns="91531" tIns="45766" rIns="91531" bIns="45766" rtlCol="0"/>
          <a:lstStyle>
            <a:lvl1pPr algn="r">
              <a:defRPr sz="1200"/>
            </a:lvl1pPr>
          </a:lstStyle>
          <a:p>
            <a:fld id="{85CE3F97-D12C-4669-8EEA-740E056DC46F}" type="datetimeFigureOut">
              <a:rPr lang="fr-FR" smtClean="0"/>
              <a:t>04/12/2020</a:t>
            </a:fld>
            <a:endParaRPr lang="fr-FR"/>
          </a:p>
        </p:txBody>
      </p:sp>
      <p:sp>
        <p:nvSpPr>
          <p:cNvPr id="4" name="Espace réservé du pied de page 3"/>
          <p:cNvSpPr>
            <a:spLocks noGrp="1"/>
          </p:cNvSpPr>
          <p:nvPr>
            <p:ph type="ftr" sz="quarter" idx="2"/>
          </p:nvPr>
        </p:nvSpPr>
        <p:spPr>
          <a:xfrm>
            <a:off x="0" y="9440647"/>
            <a:ext cx="2949099" cy="498692"/>
          </a:xfrm>
          <a:prstGeom prst="rect">
            <a:avLst/>
          </a:prstGeom>
        </p:spPr>
        <p:txBody>
          <a:bodyPr vert="horz" lIns="91531" tIns="45766" rIns="91531" bIns="4576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40" y="9440647"/>
            <a:ext cx="2949099" cy="498692"/>
          </a:xfrm>
          <a:prstGeom prst="rect">
            <a:avLst/>
          </a:prstGeom>
        </p:spPr>
        <p:txBody>
          <a:bodyPr vert="horz" lIns="91531" tIns="45766" rIns="91531" bIns="45766" rtlCol="0" anchor="b"/>
          <a:lstStyle>
            <a:lvl1pPr algn="r">
              <a:defRPr sz="1200"/>
            </a:lvl1pPr>
          </a:lstStyle>
          <a:p>
            <a:fld id="{67239771-9BF4-4106-B176-36D160058A8A}" type="slidenum">
              <a:rPr lang="fr-FR" smtClean="0"/>
              <a:t>‹N°›</a:t>
            </a:fld>
            <a:endParaRPr lang="fr-FR"/>
          </a:p>
        </p:txBody>
      </p:sp>
    </p:spTree>
    <p:extLst>
      <p:ext uri="{BB962C8B-B14F-4D97-AF65-F5344CB8AC3E}">
        <p14:creationId xmlns:p14="http://schemas.microsoft.com/office/powerpoint/2010/main" val="2288697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693"/>
          </a:xfrm>
          <a:prstGeom prst="rect">
            <a:avLst/>
          </a:prstGeom>
        </p:spPr>
        <p:txBody>
          <a:bodyPr vert="horz" lIns="91531" tIns="45766" rIns="91531" bIns="45766" rtlCol="0"/>
          <a:lstStyle>
            <a:lvl1pPr algn="l">
              <a:defRPr sz="1200"/>
            </a:lvl1pPr>
          </a:lstStyle>
          <a:p>
            <a:endParaRPr lang="fr-FR"/>
          </a:p>
        </p:txBody>
      </p:sp>
      <p:sp>
        <p:nvSpPr>
          <p:cNvPr id="3" name="Espace réservé de la date 2"/>
          <p:cNvSpPr>
            <a:spLocks noGrp="1"/>
          </p:cNvSpPr>
          <p:nvPr>
            <p:ph type="dt" idx="1"/>
          </p:nvPr>
        </p:nvSpPr>
        <p:spPr>
          <a:xfrm>
            <a:off x="3854940" y="0"/>
            <a:ext cx="2949099" cy="498693"/>
          </a:xfrm>
          <a:prstGeom prst="rect">
            <a:avLst/>
          </a:prstGeom>
        </p:spPr>
        <p:txBody>
          <a:bodyPr vert="horz" lIns="91531" tIns="45766" rIns="91531" bIns="45766" rtlCol="0"/>
          <a:lstStyle>
            <a:lvl1pPr algn="r">
              <a:defRPr sz="1200"/>
            </a:lvl1pPr>
          </a:lstStyle>
          <a:p>
            <a:fld id="{D0E713AD-FBA5-4DFF-9026-3957A87D797A}" type="datetimeFigureOut">
              <a:rPr lang="fr-FR" smtClean="0"/>
              <a:t>04/12/2020</a:t>
            </a:fld>
            <a:endParaRPr lang="fr-FR"/>
          </a:p>
        </p:txBody>
      </p:sp>
      <p:sp>
        <p:nvSpPr>
          <p:cNvPr id="4" name="Espace réservé de l'image des diapositives 3"/>
          <p:cNvSpPr>
            <a:spLocks noGrp="1" noRot="1" noChangeAspect="1"/>
          </p:cNvSpPr>
          <p:nvPr>
            <p:ph type="sldImg" idx="2"/>
          </p:nvPr>
        </p:nvSpPr>
        <p:spPr>
          <a:xfrm>
            <a:off x="420688" y="1243013"/>
            <a:ext cx="5964237" cy="3354387"/>
          </a:xfrm>
          <a:prstGeom prst="rect">
            <a:avLst/>
          </a:prstGeom>
          <a:noFill/>
          <a:ln w="12700">
            <a:solidFill>
              <a:prstClr val="black"/>
            </a:solidFill>
          </a:ln>
        </p:spPr>
        <p:txBody>
          <a:bodyPr vert="horz" lIns="91531" tIns="45766" rIns="91531" bIns="45766" rtlCol="0" anchor="ctr"/>
          <a:lstStyle/>
          <a:p>
            <a:endParaRPr lang="fr-FR"/>
          </a:p>
        </p:txBody>
      </p:sp>
      <p:sp>
        <p:nvSpPr>
          <p:cNvPr id="5" name="Espace réservé des commentaires 4"/>
          <p:cNvSpPr>
            <a:spLocks noGrp="1"/>
          </p:cNvSpPr>
          <p:nvPr>
            <p:ph type="body" sz="quarter" idx="3"/>
          </p:nvPr>
        </p:nvSpPr>
        <p:spPr>
          <a:xfrm>
            <a:off x="680562" y="4783306"/>
            <a:ext cx="5444490" cy="3913614"/>
          </a:xfrm>
          <a:prstGeom prst="rect">
            <a:avLst/>
          </a:prstGeom>
        </p:spPr>
        <p:txBody>
          <a:bodyPr vert="horz" lIns="91531" tIns="45766" rIns="91531" bIns="4576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0647"/>
            <a:ext cx="2949099" cy="498692"/>
          </a:xfrm>
          <a:prstGeom prst="rect">
            <a:avLst/>
          </a:prstGeom>
        </p:spPr>
        <p:txBody>
          <a:bodyPr vert="horz" lIns="91531" tIns="45766" rIns="91531" bIns="4576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40" y="9440647"/>
            <a:ext cx="2949099" cy="498692"/>
          </a:xfrm>
          <a:prstGeom prst="rect">
            <a:avLst/>
          </a:prstGeom>
        </p:spPr>
        <p:txBody>
          <a:bodyPr vert="horz" lIns="91531" tIns="45766" rIns="91531" bIns="45766" rtlCol="0" anchor="b"/>
          <a:lstStyle>
            <a:lvl1pPr algn="r">
              <a:defRPr sz="1200"/>
            </a:lvl1pPr>
          </a:lstStyle>
          <a:p>
            <a:fld id="{269045A7-6928-4531-9008-89CC912377D7}" type="slidenum">
              <a:rPr lang="fr-FR" smtClean="0"/>
              <a:t>‹N°›</a:t>
            </a:fld>
            <a:endParaRPr lang="fr-FR"/>
          </a:p>
        </p:txBody>
      </p:sp>
    </p:spTree>
    <p:extLst>
      <p:ext uri="{BB962C8B-B14F-4D97-AF65-F5344CB8AC3E}">
        <p14:creationId xmlns:p14="http://schemas.microsoft.com/office/powerpoint/2010/main" val="402156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04/12/2020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132376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04/12/2020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204520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04/12/2020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100057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04/12/2020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415989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1B4018F-0A2C-459B-ABF3-FE22369DCEB8}" type="datetimeFigureOut">
              <a:rPr lang="fr-FR" smtClean="0"/>
              <a:t>04/12/2020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292990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1B4018F-0A2C-459B-ABF3-FE22369DCEB8}" type="datetimeFigureOut">
              <a:rPr lang="fr-FR" smtClean="0"/>
              <a:t>04/12/2020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294528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1B4018F-0A2C-459B-ABF3-FE22369DCEB8}" type="datetimeFigureOut">
              <a:rPr lang="fr-FR" smtClean="0"/>
              <a:t>04/12/2020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62159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1B4018F-0A2C-459B-ABF3-FE22369DCEB8}" type="datetimeFigureOut">
              <a:rPr lang="fr-FR" smtClean="0"/>
              <a:t>04/12/2020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131865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B4018F-0A2C-459B-ABF3-FE22369DCEB8}" type="datetimeFigureOut">
              <a:rPr lang="fr-FR" smtClean="0"/>
              <a:t>04/12/2020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19387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B4018F-0A2C-459B-ABF3-FE22369DCEB8}" type="datetimeFigureOut">
              <a:rPr lang="fr-FR" smtClean="0"/>
              <a:t>04/12/2020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63326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B4018F-0A2C-459B-ABF3-FE22369DCEB8}" type="datetimeFigureOut">
              <a:rPr lang="fr-FR" smtClean="0"/>
              <a:t>04/12/2020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22469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4018F-0A2C-459B-ABF3-FE22369DCEB8}" type="datetimeFigureOut">
              <a:rPr lang="fr-FR" smtClean="0"/>
              <a:t>04/12/2020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72330-64F4-4F2D-A682-2B99E7821B2E}" type="slidenum">
              <a:rPr lang="fr-FR" smtClean="0"/>
              <a:t>‹N°›</a:t>
            </a:fld>
            <a:endParaRPr lang="fr-FR"/>
          </a:p>
        </p:txBody>
      </p:sp>
    </p:spTree>
    <p:extLst>
      <p:ext uri="{BB962C8B-B14F-4D97-AF65-F5344CB8AC3E}">
        <p14:creationId xmlns:p14="http://schemas.microsoft.com/office/powerpoint/2010/main" val="2233745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doctissimo.fr/html/nutrition/mag_2001/mag0202/nu_3496_glucides_saviez.htm" TargetMode="External"/><Relationship Id="rId13" Type="http://schemas.openxmlformats.org/officeDocument/2006/relationships/hyperlink" Target="https://www.futura-sciences.com/planete/dossiers/botanique-cellule-vegetale-439/" TargetMode="External"/><Relationship Id="rId3" Type="http://schemas.openxmlformats.org/officeDocument/2006/relationships/hyperlink" Target="http://www.doctissimo.fr/sante/Dictionnaire-medical/organisme" TargetMode="External"/><Relationship Id="rId7" Type="http://schemas.openxmlformats.org/officeDocument/2006/relationships/hyperlink" Target="https://www.doctissimo.fr/html/forme/forme.htm" TargetMode="External"/><Relationship Id="rId12" Type="http://schemas.openxmlformats.org/officeDocument/2006/relationships/hyperlink" Target="https://www.futura-sciences.com/planete/definitions/botanique-photosynthese-227/" TargetMode="External"/><Relationship Id="rId2" Type="http://schemas.openxmlformats.org/officeDocument/2006/relationships/hyperlink" Target="http://www.doctissimo.fr/sante/Dictionnaire-medical/adenosine-triphosphate-atp" TargetMode="External"/><Relationship Id="rId1" Type="http://schemas.openxmlformats.org/officeDocument/2006/relationships/slideLayout" Target="../slideLayouts/slideLayout2.xml"/><Relationship Id="rId6" Type="http://schemas.openxmlformats.org/officeDocument/2006/relationships/hyperlink" Target="http://www.doctissimo.fr/sante/Dictionnaire-medical/polysaccharide" TargetMode="External"/><Relationship Id="rId11" Type="http://schemas.openxmlformats.org/officeDocument/2006/relationships/hyperlink" Target="https://www.futura-sciences.com/sante/actualites/biologie-theorie-mitochondrie-parasite-refait-surface-35419/" TargetMode="External"/><Relationship Id="rId5" Type="http://schemas.openxmlformats.org/officeDocument/2006/relationships/hyperlink" Target="https://www.doctissimo.fr/html/sante/analyses/ana_meta_sucres01.htm" TargetMode="External"/><Relationship Id="rId10" Type="http://schemas.openxmlformats.org/officeDocument/2006/relationships/hyperlink" Target="https://www.futura-sciences.com/sante/definitions/biologie-respiration-cellulaire-811/" TargetMode="External"/><Relationship Id="rId4" Type="http://schemas.openxmlformats.org/officeDocument/2006/relationships/hyperlink" Target="http://www.doctissimo.fr/sante/Dictionnaire-medical/glycogene" TargetMode="External"/><Relationship Id="rId9" Type="http://schemas.openxmlformats.org/officeDocument/2006/relationships/hyperlink" Target="https://www.futura-sciences.com/sciences/definitions/chimie-molecule-783/" TargetMode="External"/><Relationship Id="rId1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0" y="6065574"/>
            <a:ext cx="12317167" cy="991620"/>
          </a:xfrm>
          <a:prstGeom prst="rect">
            <a:avLst/>
          </a:prstGeom>
          <a:solidFill>
            <a:srgbClr val="33241F"/>
          </a:solidFill>
          <a:ln>
            <a:solidFill>
              <a:schemeClr val="bg1"/>
            </a:solidFill>
          </a:ln>
        </p:spPr>
        <p:txBody>
          <a:bodyPr lIns="110231" tIns="55116" rIns="110231" bIns="55116">
            <a:normAutofit/>
          </a:bodyPr>
          <a:lstStyle>
            <a:lvl1pPr marL="239173" indent="-239173" algn="l" defTabSz="63779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8208" indent="-199311" algn="l" defTabSz="6377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97243" indent="-159449" algn="l" defTabSz="63779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16140"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35037"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53934"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2831"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1728"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0625"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fr-FR" sz="1515" b="1" dirty="0">
              <a:solidFill>
                <a:schemeClr val="bg1"/>
              </a:solidFill>
            </a:endParaRPr>
          </a:p>
        </p:txBody>
      </p:sp>
      <p:sp>
        <p:nvSpPr>
          <p:cNvPr id="14" name="ZoneTexte 13"/>
          <p:cNvSpPr txBox="1"/>
          <p:nvPr/>
        </p:nvSpPr>
        <p:spPr>
          <a:xfrm>
            <a:off x="892027" y="911903"/>
            <a:ext cx="5251414" cy="3200876"/>
          </a:xfrm>
          <a:prstGeom prst="rect">
            <a:avLst/>
          </a:prstGeom>
          <a:noFill/>
        </p:spPr>
        <p:txBody>
          <a:bodyPr wrap="square" numCol="1" rtlCol="0">
            <a:spAutoFit/>
          </a:bodyPr>
          <a:lstStyle/>
          <a:p>
            <a:r>
              <a:rPr lang="fr-FR" b="1" dirty="0">
                <a:solidFill>
                  <a:srgbClr val="0070C0"/>
                </a:solidFill>
              </a:rPr>
              <a:t>Vous </a:t>
            </a:r>
            <a:r>
              <a:rPr lang="fr-FR" b="1" dirty="0" smtClean="0">
                <a:solidFill>
                  <a:srgbClr val="0070C0"/>
                </a:solidFill>
              </a:rPr>
              <a:t>voulez</a:t>
            </a:r>
            <a:r>
              <a:rPr lang="fr-FR" b="1" dirty="0">
                <a:solidFill>
                  <a:srgbClr val="0070C0"/>
                </a:solidFill>
              </a:rPr>
              <a:t> </a:t>
            </a:r>
            <a:r>
              <a:rPr lang="fr-FR" b="1" dirty="0" smtClean="0">
                <a:solidFill>
                  <a:srgbClr val="0070C0"/>
                </a:solidFill>
              </a:rPr>
              <a:t>:</a:t>
            </a:r>
            <a:r>
              <a:rPr lang="fr-FR" b="1" dirty="0">
                <a:solidFill>
                  <a:schemeClr val="bg2">
                    <a:lumMod val="10000"/>
                  </a:schemeClr>
                </a:solidFill>
              </a:rPr>
              <a:t/>
            </a:r>
            <a:br>
              <a:rPr lang="fr-FR" b="1" dirty="0">
                <a:solidFill>
                  <a:schemeClr val="bg2">
                    <a:lumMod val="10000"/>
                  </a:schemeClr>
                </a:solidFill>
              </a:rPr>
            </a:br>
            <a:r>
              <a:rPr lang="fr-FR" b="1" dirty="0">
                <a:solidFill>
                  <a:schemeClr val="bg2">
                    <a:lumMod val="10000"/>
                  </a:schemeClr>
                </a:solidFill>
              </a:rPr>
              <a:t>- </a:t>
            </a:r>
            <a:r>
              <a:rPr lang="fr-FR" b="1" dirty="0" smtClean="0">
                <a:solidFill>
                  <a:schemeClr val="bg2">
                    <a:lumMod val="10000"/>
                  </a:schemeClr>
                </a:solidFill>
              </a:rPr>
              <a:t>Maintenir ou </a:t>
            </a:r>
            <a:r>
              <a:rPr lang="fr-FR" sz="1600" b="1" dirty="0">
                <a:solidFill>
                  <a:schemeClr val="bg2">
                    <a:lumMod val="10000"/>
                  </a:schemeClr>
                </a:solidFill>
              </a:rPr>
              <a:t>r</a:t>
            </a:r>
            <a:r>
              <a:rPr lang="fr-FR" sz="1600" b="1" dirty="0" smtClean="0">
                <a:solidFill>
                  <a:schemeClr val="bg2">
                    <a:lumMod val="10000"/>
                  </a:schemeClr>
                </a:solidFill>
              </a:rPr>
              <a:t>etrouver son </a:t>
            </a:r>
            <a:r>
              <a:rPr lang="fr-FR" sz="1600" b="1" dirty="0">
                <a:solidFill>
                  <a:schemeClr val="bg2">
                    <a:lumMod val="10000"/>
                  </a:schemeClr>
                </a:solidFill>
              </a:rPr>
              <a:t>niveau de </a:t>
            </a:r>
            <a:r>
              <a:rPr lang="fr-FR" sz="1600" b="1" dirty="0" smtClean="0">
                <a:solidFill>
                  <a:schemeClr val="bg2">
                    <a:lumMod val="10000"/>
                  </a:schemeClr>
                </a:solidFill>
              </a:rPr>
              <a:t>vitalité</a:t>
            </a:r>
            <a:r>
              <a:rPr lang="fr-FR" sz="1600" b="1" dirty="0">
                <a:solidFill>
                  <a:schemeClr val="bg2">
                    <a:lumMod val="10000"/>
                  </a:schemeClr>
                </a:solidFill>
              </a:rPr>
              <a:t> </a:t>
            </a:r>
            <a:r>
              <a:rPr lang="fr-FR" sz="1600" b="1" dirty="0" smtClean="0">
                <a:solidFill>
                  <a:schemeClr val="bg2">
                    <a:lumMod val="10000"/>
                  </a:schemeClr>
                </a:solidFill>
              </a:rPr>
              <a:t>?</a:t>
            </a:r>
            <a:r>
              <a:rPr lang="fr-FR" sz="1600" b="1" dirty="0">
                <a:solidFill>
                  <a:schemeClr val="bg2">
                    <a:lumMod val="10000"/>
                  </a:schemeClr>
                </a:solidFill>
              </a:rPr>
              <a:t/>
            </a:r>
            <a:br>
              <a:rPr lang="fr-FR" sz="1600" b="1" dirty="0">
                <a:solidFill>
                  <a:schemeClr val="bg2">
                    <a:lumMod val="10000"/>
                  </a:schemeClr>
                </a:solidFill>
              </a:rPr>
            </a:br>
            <a:r>
              <a:rPr lang="fr-FR" sz="1600" b="1" dirty="0">
                <a:solidFill>
                  <a:schemeClr val="bg2">
                    <a:lumMod val="10000"/>
                  </a:schemeClr>
                </a:solidFill>
              </a:rPr>
              <a:t>- </a:t>
            </a:r>
            <a:r>
              <a:rPr lang="fr-FR" sz="1600" b="1" dirty="0" smtClean="0">
                <a:solidFill>
                  <a:schemeClr val="bg2">
                    <a:lumMod val="10000"/>
                  </a:schemeClr>
                </a:solidFill>
              </a:rPr>
              <a:t>Se retrouver soi-même ?</a:t>
            </a:r>
          </a:p>
          <a:p>
            <a:r>
              <a:rPr lang="fr-FR" sz="1600" b="1" dirty="0" smtClean="0">
                <a:solidFill>
                  <a:schemeClr val="bg2">
                    <a:lumMod val="10000"/>
                  </a:schemeClr>
                </a:solidFill>
              </a:rPr>
              <a:t>- Rééquilibrer son corps </a:t>
            </a:r>
            <a:r>
              <a:rPr lang="fr-FR" sz="1600" b="1" dirty="0">
                <a:solidFill>
                  <a:schemeClr val="bg2">
                    <a:lumMod val="10000"/>
                  </a:schemeClr>
                </a:solidFill>
              </a:rPr>
              <a:t>et </a:t>
            </a:r>
            <a:r>
              <a:rPr lang="fr-FR" sz="1600" b="1" dirty="0" smtClean="0">
                <a:solidFill>
                  <a:schemeClr val="bg2">
                    <a:lumMod val="10000"/>
                  </a:schemeClr>
                </a:solidFill>
              </a:rPr>
              <a:t>son esprit </a:t>
            </a:r>
            <a:r>
              <a:rPr lang="fr-FR" sz="1600" b="1" dirty="0">
                <a:solidFill>
                  <a:schemeClr val="bg2">
                    <a:lumMod val="10000"/>
                  </a:schemeClr>
                </a:solidFill>
              </a:rPr>
              <a:t>? </a:t>
            </a:r>
            <a:endParaRPr lang="fr-FR" sz="1600" b="1" dirty="0" smtClean="0">
              <a:solidFill>
                <a:schemeClr val="bg2">
                  <a:lumMod val="10000"/>
                </a:schemeClr>
              </a:solidFill>
            </a:endParaRPr>
          </a:p>
          <a:p>
            <a:endParaRPr lang="fr-FR" sz="1600" b="1" dirty="0" smtClean="0">
              <a:solidFill>
                <a:schemeClr val="bg2">
                  <a:lumMod val="10000"/>
                </a:schemeClr>
              </a:solidFill>
            </a:endParaRPr>
          </a:p>
          <a:p>
            <a:r>
              <a:rPr lang="fr-FR" b="1" dirty="0">
                <a:solidFill>
                  <a:srgbClr val="0070C0"/>
                </a:solidFill>
              </a:rPr>
              <a:t>Vous </a:t>
            </a:r>
            <a:r>
              <a:rPr lang="fr-FR" b="1" dirty="0" smtClean="0">
                <a:solidFill>
                  <a:srgbClr val="0070C0"/>
                </a:solidFill>
              </a:rPr>
              <a:t>vous demandez :</a:t>
            </a:r>
            <a:endParaRPr lang="fr-FR" b="1" dirty="0">
              <a:solidFill>
                <a:schemeClr val="bg2">
                  <a:lumMod val="10000"/>
                </a:schemeClr>
              </a:solidFill>
            </a:endParaRPr>
          </a:p>
          <a:p>
            <a:pPr marL="285750" indent="-285750">
              <a:buFontTx/>
              <a:buChar char="-"/>
            </a:pPr>
            <a:r>
              <a:rPr lang="fr-FR" sz="1600" b="1" dirty="0">
                <a:solidFill>
                  <a:schemeClr val="bg2">
                    <a:lumMod val="10000"/>
                  </a:schemeClr>
                </a:solidFill>
              </a:rPr>
              <a:t>Comment </a:t>
            </a:r>
            <a:r>
              <a:rPr lang="fr-FR" sz="1600" b="1" dirty="0" smtClean="0">
                <a:solidFill>
                  <a:schemeClr val="bg2">
                    <a:lumMod val="10000"/>
                  </a:schemeClr>
                </a:solidFill>
              </a:rPr>
              <a:t>trouver réponses à un certain nombre de questions </a:t>
            </a:r>
            <a:r>
              <a:rPr lang="fr-FR" sz="1600" b="1" dirty="0">
                <a:solidFill>
                  <a:schemeClr val="bg2">
                    <a:lumMod val="10000"/>
                  </a:schemeClr>
                </a:solidFill>
              </a:rPr>
              <a:t>de </a:t>
            </a:r>
            <a:r>
              <a:rPr lang="fr-FR" sz="1600" b="1" dirty="0" smtClean="0">
                <a:solidFill>
                  <a:schemeClr val="bg2">
                    <a:lumMod val="10000"/>
                  </a:schemeClr>
                </a:solidFill>
              </a:rPr>
              <a:t>santé ?</a:t>
            </a:r>
          </a:p>
          <a:p>
            <a:r>
              <a:rPr lang="fr-FR" sz="1600" b="1" dirty="0" smtClean="0">
                <a:solidFill>
                  <a:schemeClr val="bg2">
                    <a:lumMod val="10000"/>
                  </a:schemeClr>
                </a:solidFill>
              </a:rPr>
              <a:t/>
            </a:r>
            <a:br>
              <a:rPr lang="fr-FR" sz="1600" b="1" dirty="0" smtClean="0">
                <a:solidFill>
                  <a:schemeClr val="bg2">
                    <a:lumMod val="10000"/>
                  </a:schemeClr>
                </a:solidFill>
              </a:rPr>
            </a:br>
            <a:r>
              <a:rPr lang="fr-FR" b="1" dirty="0" smtClean="0">
                <a:solidFill>
                  <a:srgbClr val="0070C0"/>
                </a:solidFill>
              </a:rPr>
              <a:t>Vous cherchez à :</a:t>
            </a:r>
          </a:p>
          <a:p>
            <a:r>
              <a:rPr lang="fr-FR" sz="1600" b="1" dirty="0" smtClean="0">
                <a:solidFill>
                  <a:schemeClr val="bg2">
                    <a:lumMod val="10000"/>
                  </a:schemeClr>
                </a:solidFill>
              </a:rPr>
              <a:t>Etre </a:t>
            </a:r>
            <a:r>
              <a:rPr lang="fr-FR" b="1" dirty="0" smtClean="0">
                <a:solidFill>
                  <a:srgbClr val="0070C0"/>
                </a:solidFill>
              </a:rPr>
              <a:t>guidé </a:t>
            </a:r>
            <a:r>
              <a:rPr lang="fr-FR" sz="1600" b="1" dirty="0" smtClean="0">
                <a:solidFill>
                  <a:schemeClr val="bg2">
                    <a:lumMod val="10000"/>
                  </a:schemeClr>
                </a:solidFill>
              </a:rPr>
              <a:t>et orienté vers les pratiques adaptées à votre situation ?</a:t>
            </a:r>
          </a:p>
        </p:txBody>
      </p:sp>
      <p:sp>
        <p:nvSpPr>
          <p:cNvPr id="15" name="ZoneTexte 14"/>
          <p:cNvSpPr txBox="1"/>
          <p:nvPr/>
        </p:nvSpPr>
        <p:spPr>
          <a:xfrm>
            <a:off x="6146801" y="949006"/>
            <a:ext cx="5588000" cy="2831544"/>
          </a:xfrm>
          <a:prstGeom prst="rect">
            <a:avLst/>
          </a:prstGeom>
          <a:noFill/>
        </p:spPr>
        <p:txBody>
          <a:bodyPr wrap="square" numCol="1" rtlCol="0">
            <a:spAutoFit/>
          </a:bodyPr>
          <a:lstStyle/>
          <a:p>
            <a:r>
              <a:rPr lang="fr-FR" b="1" dirty="0">
                <a:solidFill>
                  <a:srgbClr val="0070C0"/>
                </a:solidFill>
              </a:rPr>
              <a:t>Vous vous demandez </a:t>
            </a:r>
            <a:r>
              <a:rPr lang="fr-FR" b="1" dirty="0" smtClean="0">
                <a:solidFill>
                  <a:srgbClr val="0070C0"/>
                </a:solidFill>
              </a:rPr>
              <a:t>:</a:t>
            </a:r>
          </a:p>
          <a:p>
            <a:endParaRPr lang="fr-FR" sz="1600" b="1" dirty="0">
              <a:solidFill>
                <a:srgbClr val="0070C0"/>
              </a:solidFill>
            </a:endParaRPr>
          </a:p>
          <a:p>
            <a:r>
              <a:rPr lang="fr-FR" sz="1600" b="1" dirty="0">
                <a:solidFill>
                  <a:srgbClr val="0070C0"/>
                </a:solidFill>
              </a:rPr>
              <a:t>Comment apprendre</a:t>
            </a:r>
            <a:r>
              <a:rPr lang="fr-FR" sz="1600" b="1" dirty="0">
                <a:solidFill>
                  <a:schemeClr val="bg2">
                    <a:lumMod val="10000"/>
                  </a:schemeClr>
                </a:solidFill>
              </a:rPr>
              <a:t> la thérapie par bio résonance ?  </a:t>
            </a:r>
            <a:endParaRPr lang="fr-FR" sz="1600" b="1" dirty="0" smtClean="0">
              <a:solidFill>
                <a:schemeClr val="bg2">
                  <a:lumMod val="10000"/>
                </a:schemeClr>
              </a:solidFill>
            </a:endParaRPr>
          </a:p>
          <a:p>
            <a:endParaRPr lang="fr-FR" sz="1600" b="1" dirty="0">
              <a:solidFill>
                <a:schemeClr val="bg2">
                  <a:lumMod val="10000"/>
                </a:schemeClr>
              </a:solidFill>
            </a:endParaRPr>
          </a:p>
          <a:p>
            <a:r>
              <a:rPr lang="fr-FR" sz="1600" b="1" dirty="0" smtClean="0">
                <a:solidFill>
                  <a:srgbClr val="0070C0"/>
                </a:solidFill>
              </a:rPr>
              <a:t>Comment se former à</a:t>
            </a:r>
            <a:r>
              <a:rPr lang="fr-FR" sz="1600" b="1" dirty="0" smtClean="0">
                <a:solidFill>
                  <a:schemeClr val="bg2">
                    <a:lumMod val="10000"/>
                  </a:schemeClr>
                </a:solidFill>
              </a:rPr>
              <a:t> </a:t>
            </a:r>
            <a:r>
              <a:rPr lang="fr-FR" sz="1600" b="1" dirty="0">
                <a:solidFill>
                  <a:schemeClr val="bg2">
                    <a:lumMod val="10000"/>
                  </a:schemeClr>
                </a:solidFill>
              </a:rPr>
              <a:t>cette méthode </a:t>
            </a:r>
            <a:r>
              <a:rPr lang="fr-FR" sz="1600" b="1" dirty="0" smtClean="0">
                <a:solidFill>
                  <a:schemeClr val="bg2">
                    <a:lumMod val="10000"/>
                  </a:schemeClr>
                </a:solidFill>
              </a:rPr>
              <a:t>?</a:t>
            </a:r>
            <a:endParaRPr lang="fr-FR" sz="1600" b="1" dirty="0">
              <a:solidFill>
                <a:schemeClr val="bg2">
                  <a:lumMod val="10000"/>
                </a:schemeClr>
              </a:solidFill>
            </a:endParaRPr>
          </a:p>
          <a:p>
            <a:endParaRPr lang="fr-FR" sz="1600" b="1" dirty="0" smtClean="0">
              <a:solidFill>
                <a:schemeClr val="bg2">
                  <a:lumMod val="10000"/>
                </a:schemeClr>
              </a:solidFill>
            </a:endParaRPr>
          </a:p>
          <a:p>
            <a:r>
              <a:rPr lang="fr-FR" sz="1600" b="1" dirty="0">
                <a:solidFill>
                  <a:srgbClr val="0070C0"/>
                </a:solidFill>
              </a:rPr>
              <a:t>Comment </a:t>
            </a:r>
            <a:r>
              <a:rPr lang="fr-FR" sz="1600" b="1" dirty="0" smtClean="0">
                <a:solidFill>
                  <a:srgbClr val="0070C0"/>
                </a:solidFill>
              </a:rPr>
              <a:t>elle </a:t>
            </a:r>
            <a:r>
              <a:rPr lang="fr-FR" sz="1600" b="1" dirty="0" smtClean="0">
                <a:solidFill>
                  <a:schemeClr val="bg2">
                    <a:lumMod val="10000"/>
                  </a:schemeClr>
                </a:solidFill>
              </a:rPr>
              <a:t>potentialise tous les soins et en augmente l’efficience</a:t>
            </a:r>
            <a:r>
              <a:rPr lang="fr-FR" sz="1600" b="1" dirty="0">
                <a:solidFill>
                  <a:schemeClr val="bg2">
                    <a:lumMod val="10000"/>
                  </a:schemeClr>
                </a:solidFill>
              </a:rPr>
              <a:t> </a:t>
            </a:r>
            <a:r>
              <a:rPr lang="fr-FR" sz="1600" b="1" dirty="0" smtClean="0">
                <a:solidFill>
                  <a:schemeClr val="bg2">
                    <a:lumMod val="10000"/>
                  </a:schemeClr>
                </a:solidFill>
              </a:rPr>
              <a:t>?</a:t>
            </a:r>
          </a:p>
          <a:p>
            <a:endParaRPr lang="fr-FR" sz="1600" b="1" dirty="0">
              <a:solidFill>
                <a:schemeClr val="bg2">
                  <a:lumMod val="10000"/>
                </a:schemeClr>
              </a:solidFill>
            </a:endParaRPr>
          </a:p>
          <a:p>
            <a:r>
              <a:rPr lang="fr-FR" sz="1600" b="1" dirty="0" smtClean="0">
                <a:solidFill>
                  <a:schemeClr val="bg2">
                    <a:lumMod val="10000"/>
                  </a:schemeClr>
                </a:solidFill>
              </a:rPr>
              <a:t>Vous </a:t>
            </a:r>
            <a:r>
              <a:rPr lang="fr-FR" sz="1600" b="1" dirty="0">
                <a:solidFill>
                  <a:schemeClr val="bg2">
                    <a:lumMod val="10000"/>
                  </a:schemeClr>
                </a:solidFill>
              </a:rPr>
              <a:t>découvrirez tous les </a:t>
            </a:r>
            <a:r>
              <a:rPr lang="fr-FR" sz="1600" b="1" dirty="0">
                <a:solidFill>
                  <a:srgbClr val="0070C0"/>
                </a:solidFill>
              </a:rPr>
              <a:t>bénéfices et le fonctionnement d’une technologie innovante </a:t>
            </a:r>
            <a:r>
              <a:rPr lang="fr-FR" sz="1600" b="1" dirty="0">
                <a:solidFill>
                  <a:schemeClr val="bg2">
                    <a:lumMod val="10000"/>
                  </a:schemeClr>
                </a:solidFill>
              </a:rPr>
              <a:t>donnant accès au champ </a:t>
            </a:r>
            <a:r>
              <a:rPr lang="fr-FR" sz="1600" b="1" dirty="0" smtClean="0">
                <a:solidFill>
                  <a:schemeClr val="bg2">
                    <a:lumMod val="10000"/>
                  </a:schemeClr>
                </a:solidFill>
              </a:rPr>
              <a:t>d'information.</a:t>
            </a:r>
            <a:endParaRPr lang="fr-FR" sz="1600" b="1" dirty="0">
              <a:solidFill>
                <a:schemeClr val="bg2">
                  <a:lumMod val="10000"/>
                </a:schemeClr>
              </a:solidFill>
            </a:endParaRPr>
          </a:p>
        </p:txBody>
      </p:sp>
      <p:sp>
        <p:nvSpPr>
          <p:cNvPr id="2" name="ZoneTexte 1"/>
          <p:cNvSpPr txBox="1"/>
          <p:nvPr/>
        </p:nvSpPr>
        <p:spPr>
          <a:xfrm>
            <a:off x="892027" y="4033476"/>
            <a:ext cx="10718447" cy="1815882"/>
          </a:xfrm>
          <a:prstGeom prst="rect">
            <a:avLst/>
          </a:prstGeom>
          <a:noFill/>
        </p:spPr>
        <p:txBody>
          <a:bodyPr wrap="square" rtlCol="0">
            <a:spAutoFit/>
          </a:bodyPr>
          <a:lstStyle/>
          <a:p>
            <a:pPr algn="ctr"/>
            <a:r>
              <a:rPr lang="fr-FR" sz="1600" b="1" dirty="0">
                <a:solidFill>
                  <a:schemeClr val="bg2">
                    <a:lumMod val="10000"/>
                  </a:schemeClr>
                </a:solidFill>
              </a:rPr>
              <a:t>Cette pratique est </a:t>
            </a:r>
            <a:r>
              <a:rPr lang="fr-FR" sz="1600" b="1" dirty="0">
                <a:solidFill>
                  <a:srgbClr val="0070C0"/>
                </a:solidFill>
              </a:rPr>
              <a:t>très prometteuse </a:t>
            </a:r>
            <a:r>
              <a:rPr lang="fr-FR" sz="1600" b="1" dirty="0" smtClean="0">
                <a:solidFill>
                  <a:srgbClr val="0070C0"/>
                </a:solidFill>
              </a:rPr>
              <a:t>pour :</a:t>
            </a:r>
          </a:p>
          <a:p>
            <a:pPr marL="285750" indent="-285750" algn="ctr">
              <a:buFont typeface="Wingdings" panose="05000000000000000000" pitchFamily="2" charset="2"/>
              <a:buChar char="ü"/>
            </a:pPr>
            <a:r>
              <a:rPr lang="fr-FR" sz="1600" b="1" dirty="0">
                <a:solidFill>
                  <a:srgbClr val="0070C0"/>
                </a:solidFill>
              </a:rPr>
              <a:t>S</a:t>
            </a:r>
            <a:r>
              <a:rPr lang="fr-FR" sz="1600" b="1" dirty="0" smtClean="0">
                <a:solidFill>
                  <a:srgbClr val="0070C0"/>
                </a:solidFill>
              </a:rPr>
              <a:t>e prémunir de nombreuses pathologies et virus</a:t>
            </a:r>
          </a:p>
          <a:p>
            <a:pPr marL="285750" indent="-285750" algn="ctr">
              <a:buFont typeface="Wingdings" panose="05000000000000000000" pitchFamily="2" charset="2"/>
              <a:buChar char="ü"/>
            </a:pPr>
            <a:r>
              <a:rPr lang="fr-FR" sz="1600" b="1" dirty="0">
                <a:solidFill>
                  <a:srgbClr val="0070C0"/>
                </a:solidFill>
              </a:rPr>
              <a:t>E</a:t>
            </a:r>
            <a:r>
              <a:rPr lang="fr-FR" sz="1600" b="1" dirty="0" smtClean="0">
                <a:solidFill>
                  <a:srgbClr val="0070C0"/>
                </a:solidFill>
              </a:rPr>
              <a:t>ntretenir sa bonne santé</a:t>
            </a:r>
          </a:p>
          <a:p>
            <a:pPr marL="285750" indent="-285750" algn="ctr">
              <a:buFont typeface="Wingdings" panose="05000000000000000000" pitchFamily="2" charset="2"/>
              <a:buChar char="ü"/>
            </a:pPr>
            <a:r>
              <a:rPr lang="fr-FR" sz="1600" b="1" dirty="0">
                <a:solidFill>
                  <a:srgbClr val="0070C0"/>
                </a:solidFill>
              </a:rPr>
              <a:t>C</a:t>
            </a:r>
            <a:r>
              <a:rPr lang="fr-FR" sz="1600" b="1" dirty="0" smtClean="0">
                <a:solidFill>
                  <a:srgbClr val="0070C0"/>
                </a:solidFill>
              </a:rPr>
              <a:t>onserver un bon niveau d’énergie</a:t>
            </a:r>
          </a:p>
          <a:p>
            <a:pPr marL="285750" indent="-285750" algn="ctr">
              <a:buFont typeface="Wingdings" panose="05000000000000000000" pitchFamily="2" charset="2"/>
              <a:buChar char="ü"/>
            </a:pPr>
            <a:r>
              <a:rPr lang="fr-FR" sz="1600" b="1" dirty="0">
                <a:solidFill>
                  <a:srgbClr val="0070C0"/>
                </a:solidFill>
              </a:rPr>
              <a:t>R</a:t>
            </a:r>
            <a:r>
              <a:rPr lang="fr-FR" sz="1600" b="1" dirty="0" smtClean="0">
                <a:solidFill>
                  <a:srgbClr val="0070C0"/>
                </a:solidFill>
              </a:rPr>
              <a:t>écupérer</a:t>
            </a:r>
            <a:r>
              <a:rPr lang="fr-FR" sz="1600" b="1" dirty="0" smtClean="0">
                <a:solidFill>
                  <a:schemeClr val="bg2">
                    <a:lumMod val="10000"/>
                  </a:schemeClr>
                </a:solidFill>
              </a:rPr>
              <a:t> en </a:t>
            </a:r>
            <a:r>
              <a:rPr lang="fr-FR" sz="1600" b="1" dirty="0">
                <a:solidFill>
                  <a:schemeClr val="bg2">
                    <a:lumMod val="10000"/>
                  </a:schemeClr>
                </a:solidFill>
              </a:rPr>
              <a:t>période </a:t>
            </a:r>
            <a:r>
              <a:rPr lang="fr-FR" sz="1600" b="1" dirty="0" smtClean="0">
                <a:solidFill>
                  <a:schemeClr val="bg2">
                    <a:lumMod val="10000"/>
                  </a:schemeClr>
                </a:solidFill>
              </a:rPr>
              <a:t>d’entraînement sportif intensif,</a:t>
            </a:r>
          </a:p>
          <a:p>
            <a:pPr marL="285750" indent="-285750" algn="ctr">
              <a:buFont typeface="Wingdings" panose="05000000000000000000" pitchFamily="2" charset="2"/>
              <a:buChar char="ü"/>
            </a:pPr>
            <a:r>
              <a:rPr lang="fr-FR" sz="1600" b="1" dirty="0" smtClean="0">
                <a:solidFill>
                  <a:srgbClr val="0070C0"/>
                </a:solidFill>
              </a:rPr>
              <a:t>Se reconstruire en période de convalescence</a:t>
            </a:r>
            <a:r>
              <a:rPr lang="fr-FR" sz="1600" b="1" dirty="0" smtClean="0">
                <a:solidFill>
                  <a:schemeClr val="bg2">
                    <a:lumMod val="10000"/>
                  </a:schemeClr>
                </a:solidFill>
              </a:rPr>
              <a:t> </a:t>
            </a:r>
          </a:p>
          <a:p>
            <a:pPr algn="ctr"/>
            <a:r>
              <a:rPr lang="fr-FR" sz="1600" b="1" dirty="0" smtClean="0">
                <a:solidFill>
                  <a:schemeClr val="bg2">
                    <a:lumMod val="10000"/>
                  </a:schemeClr>
                </a:solidFill>
              </a:rPr>
              <a:t>après un trauma ou choc émotionnel, </a:t>
            </a:r>
            <a:r>
              <a:rPr lang="fr-FR" sz="1600" b="1" dirty="0">
                <a:solidFill>
                  <a:schemeClr val="bg2">
                    <a:lumMod val="10000"/>
                  </a:schemeClr>
                </a:solidFill>
              </a:rPr>
              <a:t>une opération, une longue maladie, une grossesse ou un </a:t>
            </a:r>
            <a:r>
              <a:rPr lang="fr-FR" sz="1600" b="1" dirty="0" err="1">
                <a:solidFill>
                  <a:schemeClr val="bg2">
                    <a:lumMod val="10000"/>
                  </a:schemeClr>
                </a:solidFill>
              </a:rPr>
              <a:t>burn</a:t>
            </a:r>
            <a:r>
              <a:rPr lang="fr-FR" sz="1600" b="1" dirty="0">
                <a:solidFill>
                  <a:schemeClr val="bg2">
                    <a:lumMod val="10000"/>
                  </a:schemeClr>
                </a:solidFill>
              </a:rPr>
              <a:t> </a:t>
            </a:r>
            <a:r>
              <a:rPr lang="fr-FR" sz="1600" b="1" dirty="0" smtClean="0">
                <a:solidFill>
                  <a:schemeClr val="bg2">
                    <a:lumMod val="10000"/>
                  </a:schemeClr>
                </a:solidFill>
              </a:rPr>
              <a:t>out…</a:t>
            </a:r>
            <a:endParaRPr lang="fr-FR" sz="1600" b="1" dirty="0">
              <a:solidFill>
                <a:schemeClr val="bg2">
                  <a:lumMod val="10000"/>
                </a:schemeClr>
              </a:solidFill>
            </a:endParaRPr>
          </a:p>
        </p:txBody>
      </p:sp>
    </p:spTree>
    <p:extLst>
      <p:ext uri="{BB962C8B-B14F-4D97-AF65-F5344CB8AC3E}">
        <p14:creationId xmlns:p14="http://schemas.microsoft.com/office/powerpoint/2010/main" val="2152503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a:bodyPr>
          <a:lstStyle/>
          <a:p>
            <a:r>
              <a:rPr lang="fr-FR" sz="3200" b="1" dirty="0">
                <a:solidFill>
                  <a:srgbClr val="0070C0"/>
                </a:solidFill>
              </a:rPr>
              <a:t>Les bases de la communication </a:t>
            </a:r>
            <a:r>
              <a:rPr lang="fr-FR" sz="3200" b="1" dirty="0" smtClean="0">
                <a:solidFill>
                  <a:srgbClr val="0070C0"/>
                </a:solidFill>
              </a:rPr>
              <a:t>intercellulaire</a:t>
            </a:r>
          </a:p>
          <a:p>
            <a:endParaRPr lang="fr-FR" sz="1200" dirty="0">
              <a:solidFill>
                <a:srgbClr val="0070C0"/>
              </a:solidFill>
            </a:endParaRPr>
          </a:p>
          <a:p>
            <a:pPr lvl="1">
              <a:buFont typeface="Wingdings" panose="05000000000000000000" pitchFamily="2" charset="2"/>
              <a:buChar char="ü"/>
            </a:pPr>
            <a:r>
              <a:rPr lang="fr-FR" sz="1200" dirty="0" smtClean="0"/>
              <a:t>Lorsqu’un corps humain est stimulé par des ondes électromagnétiques avec un appareil de bio-</a:t>
            </a:r>
            <a:r>
              <a:rPr lang="fr-FR" sz="1200" dirty="0" err="1" smtClean="0"/>
              <a:t>resonance</a:t>
            </a:r>
            <a:r>
              <a:rPr lang="fr-FR" sz="1200" dirty="0" smtClean="0"/>
              <a:t> les cellules </a:t>
            </a:r>
            <a:r>
              <a:rPr lang="fr-FR" sz="1200" dirty="0" smtClean="0"/>
              <a:t>s’accordent</a:t>
            </a:r>
            <a:br>
              <a:rPr lang="fr-FR" sz="1200" dirty="0" smtClean="0"/>
            </a:br>
            <a:r>
              <a:rPr lang="fr-FR" sz="1200" dirty="0" smtClean="0"/>
              <a:t>avec </a:t>
            </a:r>
            <a:r>
              <a:rPr lang="fr-FR" sz="1200" dirty="0" smtClean="0"/>
              <a:t>ce signal et en réponse elles émettent un signal électromagnétique dont la signature est caractéristique de leur état énergétique respectif.</a:t>
            </a:r>
          </a:p>
          <a:p>
            <a:pPr marL="457200" lvl="1" indent="0">
              <a:buNone/>
            </a:pPr>
            <a:endParaRPr lang="fr-FR" sz="1200" dirty="0"/>
          </a:p>
          <a:p>
            <a:pPr lvl="1">
              <a:buFont typeface="Wingdings" panose="05000000000000000000" pitchFamily="2" charset="2"/>
              <a:buChar char="ü"/>
            </a:pPr>
            <a:r>
              <a:rPr lang="fr-FR" sz="1200" dirty="0" smtClean="0"/>
              <a:t>Les micro-courants</a:t>
            </a:r>
            <a:r>
              <a:rPr lang="fr-FR" sz="1200" dirty="0"/>
              <a:t> </a:t>
            </a:r>
            <a:r>
              <a:rPr lang="fr-FR" sz="1200" dirty="0" smtClean="0"/>
              <a:t>avec </a:t>
            </a:r>
            <a:r>
              <a:rPr lang="fr-FR" sz="1200" dirty="0"/>
              <a:t>des fréquences </a:t>
            </a:r>
            <a:r>
              <a:rPr lang="fr-FR" sz="1200" dirty="0" smtClean="0"/>
              <a:t>augmentent</a:t>
            </a:r>
          </a:p>
          <a:p>
            <a:pPr marL="457200" lvl="1" indent="0">
              <a:buNone/>
            </a:pPr>
            <a:r>
              <a:rPr lang="fr-FR" sz="1200" dirty="0"/>
              <a:t> </a:t>
            </a:r>
            <a:r>
              <a:rPr lang="fr-FR" sz="1200" dirty="0" smtClean="0"/>
              <a:t>    le potentiel </a:t>
            </a:r>
            <a:r>
              <a:rPr lang="fr-FR" sz="1200" dirty="0"/>
              <a:t>de </a:t>
            </a:r>
            <a:r>
              <a:rPr lang="fr-FR" sz="1200" dirty="0" smtClean="0"/>
              <a:t>la membrane et la </a:t>
            </a:r>
            <a:r>
              <a:rPr lang="fr-FR" sz="1200" dirty="0"/>
              <a:t>production </a:t>
            </a:r>
            <a:r>
              <a:rPr lang="fr-FR" sz="1200" dirty="0" smtClean="0"/>
              <a:t>d'ATP</a:t>
            </a:r>
          </a:p>
          <a:p>
            <a:pPr lvl="1">
              <a:buFont typeface="Wingdings" panose="05000000000000000000" pitchFamily="2" charset="2"/>
              <a:buChar char="ü"/>
            </a:pPr>
            <a:r>
              <a:rPr lang="fr-FR" sz="1200" dirty="0" smtClean="0"/>
              <a:t>La différence entre les ions – et + </a:t>
            </a:r>
            <a:br>
              <a:rPr lang="fr-FR" sz="1200" dirty="0" smtClean="0"/>
            </a:br>
            <a:r>
              <a:rPr lang="fr-FR" sz="1200" dirty="0" smtClean="0"/>
              <a:t>donnent le potentiel électrique de la membrane</a:t>
            </a:r>
            <a:endParaRPr lang="fr-FR" sz="1200" dirty="0"/>
          </a:p>
          <a:p>
            <a:pPr lvl="1">
              <a:lnSpc>
                <a:spcPct val="150000"/>
              </a:lnSpc>
              <a:buFont typeface="Wingdings" panose="05000000000000000000" pitchFamily="2" charset="2"/>
              <a:buChar char="ü"/>
            </a:pPr>
            <a:r>
              <a:rPr lang="fr-FR" sz="1200" dirty="0" smtClean="0"/>
              <a:t> </a:t>
            </a:r>
            <a:r>
              <a:rPr lang="fr-FR" sz="1200" dirty="0"/>
              <a:t>Régulation par différences de potentiel entre l’intérieur de la cellule et </a:t>
            </a:r>
            <a:r>
              <a:rPr lang="fr-FR" sz="1200" dirty="0" smtClean="0"/>
              <a:t>l’espace</a:t>
            </a:r>
          </a:p>
          <a:p>
            <a:pPr marL="457200" lvl="1" indent="0">
              <a:lnSpc>
                <a:spcPct val="150000"/>
              </a:lnSpc>
              <a:buNone/>
            </a:pPr>
            <a:r>
              <a:rPr lang="fr-FR" sz="1200" dirty="0" smtClean="0"/>
              <a:t>        intercellulaire</a:t>
            </a:r>
            <a:r>
              <a:rPr lang="fr-FR" sz="1200" dirty="0"/>
              <a:t>, comme une électrovanne.</a:t>
            </a:r>
          </a:p>
          <a:p>
            <a:pPr lvl="1">
              <a:lnSpc>
                <a:spcPct val="150000"/>
              </a:lnSpc>
              <a:buFont typeface="Wingdings" panose="05000000000000000000" pitchFamily="2" charset="2"/>
              <a:buChar char="ü"/>
            </a:pPr>
            <a:r>
              <a:rPr lang="fr-FR" sz="1200" dirty="0"/>
              <a:t>Selon que la valeur de cette différence de potentiel est adéquate</a:t>
            </a:r>
          </a:p>
          <a:p>
            <a:pPr lvl="1">
              <a:lnSpc>
                <a:spcPct val="150000"/>
              </a:lnSpc>
              <a:buFont typeface="Wingdings" panose="05000000000000000000" pitchFamily="2" charset="2"/>
              <a:buChar char="ü"/>
            </a:pPr>
            <a:r>
              <a:rPr lang="fr-FR" sz="1200" dirty="0"/>
              <a:t>ou non, le métabolisme sera sain ou pathologique. Ceci est vrai pour</a:t>
            </a:r>
          </a:p>
          <a:p>
            <a:pPr lvl="1">
              <a:lnSpc>
                <a:spcPct val="150000"/>
              </a:lnSpc>
              <a:buFont typeface="Wingdings" panose="05000000000000000000" pitchFamily="2" charset="2"/>
              <a:buChar char="ü"/>
            </a:pPr>
            <a:r>
              <a:rPr lang="fr-FR" sz="1200" dirty="0"/>
              <a:t>tous les problèmes de santé.</a:t>
            </a:r>
          </a:p>
          <a:p>
            <a:pPr lvl="1">
              <a:lnSpc>
                <a:spcPct val="150000"/>
              </a:lnSpc>
              <a:buFont typeface="Wingdings" panose="05000000000000000000" pitchFamily="2" charset="2"/>
              <a:buChar char="ü"/>
            </a:pPr>
            <a:r>
              <a:rPr lang="fr-FR" sz="1200" dirty="0"/>
              <a:t>Les fréquences du </a:t>
            </a:r>
            <a:r>
              <a:rPr lang="fr-FR" sz="1200" dirty="0" smtClean="0"/>
              <a:t>micro-courant </a:t>
            </a:r>
            <a:r>
              <a:rPr lang="fr-FR" sz="1200" dirty="0"/>
              <a:t>viennent </a:t>
            </a:r>
            <a:r>
              <a:rPr lang="fr-FR" sz="1200" dirty="0" smtClean="0"/>
              <a:t>moduler</a:t>
            </a:r>
            <a:br>
              <a:rPr lang="fr-FR" sz="1200" dirty="0" smtClean="0"/>
            </a:br>
            <a:r>
              <a:rPr lang="fr-FR" sz="1200" dirty="0" smtClean="0"/>
              <a:t>le </a:t>
            </a:r>
            <a:r>
              <a:rPr lang="fr-FR" sz="1200" dirty="0"/>
              <a:t>métabolisme cellulaire.</a:t>
            </a:r>
          </a:p>
          <a:p>
            <a:pPr lvl="1">
              <a:buFont typeface="Wingdings" panose="05000000000000000000" pitchFamily="2" charset="2"/>
              <a:buChar char="ü"/>
            </a:pPr>
            <a:endParaRPr lang="fr-FR" sz="1200"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909" y="2197076"/>
            <a:ext cx="5409340" cy="4118587"/>
          </a:xfrm>
          <a:prstGeom prst="rect">
            <a:avLst/>
          </a:prstGeom>
        </p:spPr>
      </p:pic>
    </p:spTree>
    <p:extLst>
      <p:ext uri="{BB962C8B-B14F-4D97-AF65-F5344CB8AC3E}">
        <p14:creationId xmlns:p14="http://schemas.microsoft.com/office/powerpoint/2010/main" val="457106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839" y="1264024"/>
            <a:ext cx="10327378" cy="4603657"/>
          </a:xfrm>
        </p:spPr>
      </p:pic>
    </p:spTree>
    <p:extLst>
      <p:ext uri="{BB962C8B-B14F-4D97-AF65-F5344CB8AC3E}">
        <p14:creationId xmlns:p14="http://schemas.microsoft.com/office/powerpoint/2010/main" val="2495544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24" y="0"/>
            <a:ext cx="12317694" cy="6929572"/>
          </a:xfrm>
          <a:prstGeom prst="rect">
            <a:avLst/>
          </a:prstGeom>
        </p:spPr>
      </p:pic>
      <p:sp>
        <p:nvSpPr>
          <p:cNvPr id="3" name="ZoneTexte 2"/>
          <p:cNvSpPr txBox="1"/>
          <p:nvPr/>
        </p:nvSpPr>
        <p:spPr>
          <a:xfrm>
            <a:off x="7624483" y="2514600"/>
            <a:ext cx="4410823" cy="369332"/>
          </a:xfrm>
          <a:prstGeom prst="rect">
            <a:avLst/>
          </a:prstGeom>
          <a:noFill/>
        </p:spPr>
        <p:txBody>
          <a:bodyPr wrap="none" rtlCol="0">
            <a:spAutoFit/>
          </a:bodyPr>
          <a:lstStyle/>
          <a:p>
            <a:r>
              <a:rPr lang="fr-FR" dirty="0" smtClean="0"/>
              <a:t>Mesure de la tension électrique d’une cellule</a:t>
            </a:r>
            <a:endParaRPr lang="fr-FR" dirty="0"/>
          </a:p>
        </p:txBody>
      </p:sp>
    </p:spTree>
    <p:extLst>
      <p:ext uri="{BB962C8B-B14F-4D97-AF65-F5344CB8AC3E}">
        <p14:creationId xmlns:p14="http://schemas.microsoft.com/office/powerpoint/2010/main" val="3627110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2876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lnSpcReduction="10000"/>
          </a:bodyPr>
          <a:lstStyle/>
          <a:p>
            <a:r>
              <a:rPr lang="fr-FR" sz="3200" b="1" dirty="0" smtClean="0">
                <a:solidFill>
                  <a:srgbClr val="0070C0"/>
                </a:solidFill>
              </a:rPr>
              <a:t>Le lien avec les thérapies quantiques</a:t>
            </a:r>
          </a:p>
          <a:p>
            <a:pPr marL="0" indent="0">
              <a:buNone/>
            </a:pPr>
            <a:endParaRPr lang="fr-FR" sz="3200" b="1" dirty="0" smtClean="0">
              <a:solidFill>
                <a:srgbClr val="0070C0"/>
              </a:solidFill>
            </a:endParaRPr>
          </a:p>
          <a:p>
            <a:pPr lvl="1">
              <a:buFont typeface="Wingdings" panose="05000000000000000000" pitchFamily="2" charset="2"/>
              <a:buChar char="ü"/>
            </a:pPr>
            <a:r>
              <a:rPr lang="fr-FR" dirty="0" smtClean="0"/>
              <a:t>Les physiciens qui étudient la mécanique quantique ont démontré que la plus petite quantité d’énergie présente dans l’univers est de l’ordre de : </a:t>
            </a:r>
          </a:p>
          <a:p>
            <a:pPr marL="457200" lvl="1" indent="0">
              <a:buNone/>
            </a:pPr>
            <a:r>
              <a:rPr lang="fr-FR" dirty="0"/>
              <a:t>	</a:t>
            </a:r>
            <a:r>
              <a:rPr lang="fr-FR" dirty="0" smtClean="0"/>
              <a:t> E = 6.626 X 10 </a:t>
            </a:r>
            <a:r>
              <a:rPr lang="fr-FR" sz="1600" dirty="0" smtClean="0"/>
              <a:t>-34 </a:t>
            </a:r>
            <a:r>
              <a:rPr lang="fr-FR" dirty="0" err="1" smtClean="0"/>
              <a:t>Joules.S</a:t>
            </a:r>
            <a:r>
              <a:rPr lang="fr-FR" dirty="0" smtClean="0"/>
              <a:t> (exposant 634 Joules x secondes </a:t>
            </a:r>
            <a:r>
              <a:rPr lang="fr-FR" dirty="0" smtClean="0">
                <a:sym typeface="Wingdings" panose="05000000000000000000" pitchFamily="2" charset="2"/>
              </a:rPr>
              <a:t> énormément de 0 après la virgule.</a:t>
            </a:r>
            <a:endParaRPr lang="fr-FR" dirty="0" smtClean="0"/>
          </a:p>
          <a:p>
            <a:pPr lvl="1"/>
            <a:r>
              <a:rPr lang="fr-FR" dirty="0" smtClean="0"/>
              <a:t>C’est le Quanta d’énergie découverte de Max Planck Prix Nobel en 1919. </a:t>
            </a:r>
          </a:p>
          <a:p>
            <a:pPr lvl="1"/>
            <a:r>
              <a:rPr lang="fr-FR" dirty="0" smtClean="0"/>
              <a:t>C’est-à-dire la plus petite quantité d’énergie qui puisse exister dans l’univers.</a:t>
            </a:r>
          </a:p>
          <a:p>
            <a:pPr lvl="1"/>
            <a:r>
              <a:rPr lang="fr-FR" dirty="0" smtClean="0"/>
              <a:t>Pour l’énergie lumineuse, les quantas d’énergie s’appellent des photons. Ils ont la particularité de se comporter à la fois comme une onde et comme une particule.</a:t>
            </a:r>
          </a:p>
          <a:p>
            <a:pPr lvl="1"/>
            <a:endParaRPr lang="fr-FR" dirty="0"/>
          </a:p>
          <a:p>
            <a:pPr lvl="1"/>
            <a:r>
              <a:rPr lang="fr-FR" dirty="0" smtClean="0"/>
              <a:t>En 1988, le </a:t>
            </a:r>
            <a:r>
              <a:rPr lang="fr-FR" dirty="0"/>
              <a:t>Dr Fritz-Albert </a:t>
            </a:r>
            <a:r>
              <a:rPr lang="fr-FR" dirty="0" err="1"/>
              <a:t>Popp</a:t>
            </a:r>
            <a:r>
              <a:rPr lang="fr-FR" dirty="0"/>
              <a:t>, chercheur en biophysique a </a:t>
            </a:r>
            <a:r>
              <a:rPr lang="fr-FR" dirty="0" smtClean="0"/>
              <a:t>démontré que les cellules communiquent entre elles au moyen d’ondes électromagnétiques cohérentes ; c’est-à-dire par l’échange de photons.</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4241427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fontScale="85000" lnSpcReduction="20000"/>
          </a:bodyPr>
          <a:lstStyle/>
          <a:p>
            <a:r>
              <a:rPr lang="fr-FR" sz="3200" b="1" dirty="0" smtClean="0">
                <a:solidFill>
                  <a:srgbClr val="0070C0"/>
                </a:solidFill>
              </a:rPr>
              <a:t>Le lien avec les thérapies quantiques</a:t>
            </a:r>
          </a:p>
          <a:p>
            <a:pPr marL="0" indent="0">
              <a:buNone/>
            </a:pPr>
            <a:endParaRPr lang="fr-FR" sz="2400" b="1" dirty="0" smtClean="0">
              <a:solidFill>
                <a:srgbClr val="0070C0"/>
              </a:solidFill>
            </a:endParaRPr>
          </a:p>
          <a:p>
            <a:pPr lvl="1">
              <a:buFont typeface="Wingdings" panose="05000000000000000000" pitchFamily="2" charset="2"/>
              <a:buChar char="ü"/>
            </a:pPr>
            <a:r>
              <a:rPr lang="fr-FR" dirty="0" smtClean="0"/>
              <a:t>Il s’agit d’une bioluminescence ultra faible assimilable au rayonnement laser.</a:t>
            </a:r>
          </a:p>
          <a:p>
            <a:pPr lvl="1">
              <a:buFont typeface="Wingdings" panose="05000000000000000000" pitchFamily="2" charset="2"/>
              <a:buChar char="ü"/>
            </a:pPr>
            <a:r>
              <a:rPr lang="fr-FR" dirty="0" smtClean="0"/>
              <a:t>Il a démontré également que ces émissions provenaient de l’ADN. Pour le corps nous parlerons de bio-photons.</a:t>
            </a:r>
          </a:p>
          <a:p>
            <a:pPr marL="0" indent="0">
              <a:buNone/>
            </a:pPr>
            <a:endParaRPr lang="fr-FR" altLang="fr-FR" sz="2400" b="1" dirty="0" smtClean="0">
              <a:solidFill>
                <a:srgbClr val="0070C0"/>
              </a:solidFill>
              <a:cs typeface="Calibri" panose="020F0502020204030204" pitchFamily="34" charset="0"/>
            </a:endParaRPr>
          </a:p>
          <a:p>
            <a:pPr marL="0" indent="0">
              <a:buNone/>
            </a:pPr>
            <a:r>
              <a:rPr lang="fr-FR" altLang="fr-FR" sz="2400" b="1" dirty="0" smtClean="0">
                <a:solidFill>
                  <a:srgbClr val="0070C0"/>
                </a:solidFill>
                <a:cs typeface="Calibri" panose="020F0502020204030204" pitchFamily="34" charset="0"/>
              </a:rPr>
              <a:t>En </a:t>
            </a:r>
            <a:r>
              <a:rPr lang="fr-FR" altLang="fr-FR" sz="2400" b="1" dirty="0">
                <a:solidFill>
                  <a:srgbClr val="0070C0"/>
                </a:solidFill>
                <a:cs typeface="Calibri" panose="020F0502020204030204" pitchFamily="34" charset="0"/>
              </a:rPr>
              <a:t>termes scientifiques : </a:t>
            </a:r>
            <a:endParaRPr lang="fr-FR" altLang="fr-FR" sz="2400" b="1" dirty="0">
              <a:solidFill>
                <a:srgbClr val="222222"/>
              </a:solidFill>
              <a:cs typeface="Calibri" panose="020F0502020204030204" pitchFamily="34" charset="0"/>
            </a:endParaRPr>
          </a:p>
          <a:p>
            <a:pPr>
              <a:buFont typeface="Wingdings" panose="05000000000000000000" pitchFamily="2" charset="2"/>
              <a:buChar char="ü"/>
            </a:pPr>
            <a:r>
              <a:rPr lang="fr-FR" altLang="fr-FR" sz="2400" dirty="0">
                <a:solidFill>
                  <a:srgbClr val="222222"/>
                </a:solidFill>
              </a:rPr>
              <a:t>Un flux d'informations au niveau quantique.</a:t>
            </a:r>
            <a:r>
              <a:rPr lang="fr-FR" altLang="fr-FR" sz="2400" dirty="0"/>
              <a:t> </a:t>
            </a:r>
          </a:p>
          <a:p>
            <a:pPr>
              <a:buFont typeface="Wingdings" panose="05000000000000000000" pitchFamily="2" charset="2"/>
              <a:buChar char="ü"/>
            </a:pPr>
            <a:r>
              <a:rPr lang="fr-FR" altLang="fr-FR" sz="2400" b="1" dirty="0"/>
              <a:t>Un champ quantique constitué par la communication des bio-photons comme un rayonnement.</a:t>
            </a:r>
          </a:p>
          <a:p>
            <a:pPr>
              <a:buFont typeface="Wingdings" panose="05000000000000000000" pitchFamily="2" charset="2"/>
              <a:buChar char="ü"/>
            </a:pPr>
            <a:r>
              <a:rPr lang="fr-FR" altLang="fr-FR" sz="2400" dirty="0"/>
              <a:t>Cela reste du domaine scientifique et ce champ quantique traverse tout notre corps et contrôle de nombreux processus biochimiques et biophysiques. C’est le domaine visible de notre monde</a:t>
            </a:r>
            <a:r>
              <a:rPr lang="fr-FR" altLang="fr-FR" sz="2400" dirty="0" smtClean="0"/>
              <a:t>.</a:t>
            </a:r>
            <a:endParaRPr lang="fr-FR" altLang="fr-FR" sz="2400" dirty="0"/>
          </a:p>
          <a:p>
            <a:pPr>
              <a:buFont typeface="Wingdings" panose="05000000000000000000" pitchFamily="2" charset="2"/>
              <a:buChar char="ü"/>
            </a:pPr>
            <a:r>
              <a:rPr lang="fr-FR" altLang="fr-FR" sz="2400" b="1" dirty="0"/>
              <a:t>L’intrication quantique</a:t>
            </a:r>
            <a:r>
              <a:rPr lang="fr-FR" altLang="fr-FR" sz="2400" dirty="0"/>
              <a:t>, c’est le principe selon lequel deux choses </a:t>
            </a:r>
            <a:r>
              <a:rPr lang="fr-FR" altLang="fr-FR" sz="2400" dirty="0" smtClean="0"/>
              <a:t>qui ont </a:t>
            </a:r>
            <a:r>
              <a:rPr lang="fr-FR" altLang="fr-FR" sz="2400" dirty="0"/>
              <a:t>été une fois connectées ensemble, </a:t>
            </a:r>
            <a:r>
              <a:rPr lang="fr-FR" altLang="fr-FR" sz="2400" dirty="0" smtClean="0"/>
              <a:t>seront </a:t>
            </a:r>
            <a:r>
              <a:rPr lang="fr-FR" altLang="fr-FR" sz="2400" dirty="0"/>
              <a:t>toujours connectées l’une à l’autre. Même éloignées, elles auront toujours un effet l’une sur l’autre.</a:t>
            </a:r>
          </a:p>
          <a:p>
            <a:pPr>
              <a:buFont typeface="Wingdings" panose="05000000000000000000" pitchFamily="2" charset="2"/>
              <a:buChar char="ü"/>
            </a:pPr>
            <a:r>
              <a:rPr lang="fr-FR" altLang="fr-FR" sz="2400" dirty="0"/>
              <a:t>Cette intrication quantique est valable pour les photons et les acides aminés et tout est en fait interconnecté</a:t>
            </a:r>
            <a:r>
              <a:rPr lang="fr-FR" altLang="fr-FR" sz="2400" dirty="0" smtClean="0"/>
              <a:t>.</a:t>
            </a:r>
          </a:p>
          <a:p>
            <a:pPr>
              <a:buFont typeface="Wingdings" panose="05000000000000000000" pitchFamily="2" charset="2"/>
              <a:buChar char="ü"/>
            </a:pPr>
            <a:r>
              <a:rPr lang="fr-FR" altLang="fr-FR" sz="2400" dirty="0" smtClean="0"/>
              <a:t>Toute chose dans ce monde a une sorte de relation cachée dont nous n’avons pas forcément conscience.</a:t>
            </a:r>
            <a:endParaRPr lang="fr-FR" altLang="fr-FR" sz="2400" dirty="0"/>
          </a:p>
          <a:p>
            <a:pPr lvl="1">
              <a:buFont typeface="Wingdings" panose="05000000000000000000" pitchFamily="2" charset="2"/>
              <a:buChar char="ü"/>
            </a:pPr>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3173442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a:bodyPr>
          <a:lstStyle/>
          <a:p>
            <a:r>
              <a:rPr lang="fr-FR" sz="3200" b="1" dirty="0" smtClean="0">
                <a:solidFill>
                  <a:srgbClr val="0070C0"/>
                </a:solidFill>
              </a:rPr>
              <a:t>En synthèse nous avons vu que les cellules de notre corps :</a:t>
            </a:r>
          </a:p>
          <a:p>
            <a:pPr marL="0" indent="0">
              <a:buNone/>
            </a:pPr>
            <a:endParaRPr lang="fr-FR" sz="800" b="1" dirty="0" smtClean="0">
              <a:solidFill>
                <a:srgbClr val="0070C0"/>
              </a:solidFill>
            </a:endParaRPr>
          </a:p>
          <a:p>
            <a:pPr lvl="1">
              <a:buFont typeface="Wingdings" panose="05000000000000000000" pitchFamily="2" charset="2"/>
              <a:buChar char="ü"/>
            </a:pPr>
            <a:r>
              <a:rPr lang="fr-FR" dirty="0"/>
              <a:t>A</a:t>
            </a:r>
            <a:r>
              <a:rPr lang="fr-FR" dirty="0" smtClean="0"/>
              <a:t>gissent comme de petits résonateurs qui communiquent entre eux grâce à des champs cohérents d’ondes électromagnétiques,</a:t>
            </a:r>
          </a:p>
          <a:p>
            <a:pPr lvl="1">
              <a:buFont typeface="Wingdings" panose="05000000000000000000" pitchFamily="2" charset="2"/>
              <a:buChar char="ü"/>
            </a:pPr>
            <a:r>
              <a:rPr lang="fr-FR" dirty="0" smtClean="0"/>
              <a:t>Les appareils de </a:t>
            </a:r>
            <a:r>
              <a:rPr lang="fr-FR" dirty="0" err="1" smtClean="0"/>
              <a:t>Biorésonance</a:t>
            </a:r>
            <a:r>
              <a:rPr lang="fr-FR" dirty="0" smtClean="0"/>
              <a:t> utilisent d’infimes quantités d’ondes électromagnétiques dont l’intensité est bien inférieure à celles des ondes des téléphones portables</a:t>
            </a:r>
          </a:p>
          <a:p>
            <a:pPr lvl="1">
              <a:buFont typeface="Wingdings" panose="05000000000000000000" pitchFamily="2" charset="2"/>
              <a:buChar char="ü"/>
            </a:pPr>
            <a:r>
              <a:rPr lang="fr-FR" dirty="0" smtClean="0"/>
              <a:t>Les méthodes d’investigation des appareils de </a:t>
            </a:r>
            <a:r>
              <a:rPr lang="fr-FR" dirty="0" err="1" smtClean="0"/>
              <a:t>Biorésonance</a:t>
            </a:r>
            <a:r>
              <a:rPr lang="fr-FR" dirty="0" smtClean="0"/>
              <a:t> sont douces, non invasives et en harmonie avec le vivant comme les thérapies orientales, qui elles aussi s’appuient sur des phénomènes quantiques.</a:t>
            </a:r>
          </a:p>
          <a:p>
            <a:pPr lvl="1">
              <a:buFont typeface="Wingdings" panose="05000000000000000000" pitchFamily="2" charset="2"/>
              <a:buChar char="ü"/>
            </a:pPr>
            <a:r>
              <a:rPr lang="fr-FR" dirty="0" smtClean="0"/>
              <a:t>Nous parlons ainsi de thérapies quantiques.</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453" y="3993607"/>
            <a:ext cx="2268021" cy="2864393"/>
          </a:xfrm>
          <a:prstGeom prst="rect">
            <a:avLst/>
          </a:prstGeom>
        </p:spPr>
      </p:pic>
      <p:pic>
        <p:nvPicPr>
          <p:cNvPr id="1026" name="Picture 2" descr="dreamstime_s_40190579"/>
          <p:cNvPicPr>
            <a:picLocks noChangeAspect="1" noChangeArrowheads="1"/>
          </p:cNvPicPr>
          <p:nvPr/>
        </p:nvPicPr>
        <p:blipFill>
          <a:blip r:embed="rId3" cstate="print">
            <a:extLst>
              <a:ext uri="{28A0092B-C50C-407E-A947-70E740481C1C}">
                <a14:useLocalDpi xmlns:a14="http://schemas.microsoft.com/office/drawing/2010/main" val="0"/>
              </a:ext>
            </a:extLst>
          </a:blip>
          <a:srcRect t="1654" b="1654"/>
          <a:stretch>
            <a:fillRect/>
          </a:stretch>
        </p:blipFill>
        <p:spPr bwMode="auto">
          <a:xfrm>
            <a:off x="242047" y="4748544"/>
            <a:ext cx="3049588" cy="1965325"/>
          </a:xfrm>
          <a:prstGeom prst="rect">
            <a:avLst/>
          </a:prstGeom>
          <a:noFill/>
          <a:ln w="571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79116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a:bodyPr>
          <a:lstStyle/>
          <a:p>
            <a:r>
              <a:rPr lang="fr-FR" sz="3200" b="1" dirty="0" smtClean="0">
                <a:solidFill>
                  <a:srgbClr val="0070C0"/>
                </a:solidFill>
              </a:rPr>
              <a:t>Le lien avec les thérapies quantiques</a:t>
            </a:r>
          </a:p>
          <a:p>
            <a:pPr marL="0" indent="0">
              <a:buNone/>
            </a:pPr>
            <a:endParaRPr lang="fr-FR" sz="1200" b="1" dirty="0" smtClean="0">
              <a:solidFill>
                <a:srgbClr val="0070C0"/>
              </a:solidFill>
            </a:endParaRPr>
          </a:p>
          <a:p>
            <a:pPr lvl="1">
              <a:buFont typeface="Wingdings" panose="05000000000000000000" pitchFamily="2" charset="2"/>
              <a:buChar char="ü"/>
            </a:pPr>
            <a:r>
              <a:rPr lang="fr-FR" dirty="0" smtClean="0"/>
              <a:t>Marcus </a:t>
            </a:r>
            <a:r>
              <a:rPr lang="fr-FR" dirty="0" err="1" smtClean="0"/>
              <a:t>Schmieke</a:t>
            </a:r>
            <a:r>
              <a:rPr lang="fr-FR" dirty="0" smtClean="0"/>
              <a:t> et son équipe scientifique ont tenu a observer une approche rigoureuse et scientifique des phénomènes observés par ces traditions.</a:t>
            </a:r>
          </a:p>
          <a:p>
            <a:pPr lvl="1">
              <a:buFont typeface="Wingdings" panose="05000000000000000000" pitchFamily="2" charset="2"/>
              <a:buChar char="ü"/>
            </a:pPr>
            <a:endParaRPr lang="fr-FR" dirty="0"/>
          </a:p>
          <a:p>
            <a:pPr lvl="1">
              <a:buFont typeface="Wingdings" panose="05000000000000000000" pitchFamily="2" charset="2"/>
              <a:buChar char="ü"/>
            </a:pPr>
            <a:r>
              <a:rPr lang="fr-FR" b="1" dirty="0" smtClean="0">
                <a:solidFill>
                  <a:srgbClr val="0070C0"/>
                </a:solidFill>
              </a:rPr>
              <a:t>Les appareils de </a:t>
            </a:r>
            <a:r>
              <a:rPr lang="fr-FR" b="1" dirty="0" err="1" smtClean="0">
                <a:solidFill>
                  <a:srgbClr val="0070C0"/>
                </a:solidFill>
              </a:rPr>
              <a:t>Biorésonance</a:t>
            </a:r>
            <a:r>
              <a:rPr lang="fr-FR" b="1" dirty="0" smtClean="0">
                <a:solidFill>
                  <a:srgbClr val="0070C0"/>
                </a:solidFill>
              </a:rPr>
              <a:t> permettent donc :</a:t>
            </a:r>
          </a:p>
          <a:p>
            <a:pPr lvl="2">
              <a:buFont typeface="Wingdings" panose="05000000000000000000" pitchFamily="2" charset="2"/>
              <a:buChar char="ü"/>
            </a:pPr>
            <a:r>
              <a:rPr lang="fr-FR" dirty="0" smtClean="0"/>
              <a:t>Rôle du </a:t>
            </a:r>
            <a:r>
              <a:rPr lang="fr-FR" dirty="0" err="1" smtClean="0"/>
              <a:t>Healy</a:t>
            </a:r>
            <a:r>
              <a:rPr lang="fr-FR" dirty="0" smtClean="0"/>
              <a:t> agit de façon générale dans un processus quantique</a:t>
            </a:r>
          </a:p>
          <a:p>
            <a:pPr lvl="2">
              <a:buFont typeface="Wingdings" panose="05000000000000000000" pitchFamily="2" charset="2"/>
              <a:buChar char="ü"/>
            </a:pPr>
            <a:r>
              <a:rPr lang="fr-FR" dirty="0" smtClean="0"/>
              <a:t>Lien entre l’information et la matière</a:t>
            </a:r>
          </a:p>
          <a:p>
            <a:pPr lvl="2">
              <a:buFont typeface="Wingdings" panose="05000000000000000000" pitchFamily="2" charset="2"/>
              <a:buChar char="ü"/>
            </a:pPr>
            <a:r>
              <a:rPr lang="fr-FR" dirty="0" smtClean="0"/>
              <a:t>La réalité dans laquelle nous vivons est continuellement en mouvement</a:t>
            </a:r>
          </a:p>
          <a:p>
            <a:pPr lvl="2">
              <a:buFont typeface="Wingdings" panose="05000000000000000000" pitchFamily="2" charset="2"/>
              <a:buChar char="ü"/>
            </a:pPr>
            <a:r>
              <a:rPr lang="fr-FR" dirty="0" smtClean="0"/>
              <a:t>L’énergie se transforme en informations</a:t>
            </a:r>
          </a:p>
          <a:p>
            <a:pPr lvl="2">
              <a:buFont typeface="Wingdings" panose="05000000000000000000" pitchFamily="2" charset="2"/>
              <a:buChar char="ü"/>
            </a:pPr>
            <a:r>
              <a:rPr lang="fr-FR" dirty="0" smtClean="0"/>
              <a:t>L’information en énergie</a:t>
            </a:r>
            <a:endParaRPr lang="fr-FR" dirty="0"/>
          </a:p>
          <a:p>
            <a:pPr lvl="2">
              <a:buFont typeface="Wingdings" panose="05000000000000000000" pitchFamily="2" charset="2"/>
              <a:buChar char="ü"/>
            </a:pPr>
            <a:r>
              <a:rPr lang="fr-FR" dirty="0" smtClean="0"/>
              <a:t>L’énergie en matière</a:t>
            </a:r>
          </a:p>
          <a:p>
            <a:pPr lvl="2">
              <a:buFont typeface="Wingdings" panose="05000000000000000000" pitchFamily="2" charset="2"/>
              <a:buChar char="ü"/>
            </a:pPr>
            <a:r>
              <a:rPr lang="fr-FR" dirty="0" smtClean="0"/>
              <a:t>Et la matière en information</a:t>
            </a:r>
          </a:p>
          <a:p>
            <a:pPr lvl="2">
              <a:buFont typeface="Wingdings" panose="05000000000000000000" pitchFamily="2" charset="2"/>
              <a:buChar char="ü"/>
            </a:pPr>
            <a:r>
              <a:rPr lang="fr-FR" dirty="0" smtClean="0"/>
              <a:t>Les 3 sont reliés par le processus quantique par le boîtier </a:t>
            </a:r>
            <a:r>
              <a:rPr lang="fr-FR" dirty="0" err="1" smtClean="0"/>
              <a:t>Healy</a:t>
            </a:r>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2789632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2"/>
            <a:ext cx="12195050" cy="6856287"/>
          </a:xfrm>
          <a:prstGeom prst="rect">
            <a:avLst/>
          </a:prstGeom>
        </p:spPr>
      </p:pic>
      <p:sp>
        <p:nvSpPr>
          <p:cNvPr id="4" name="Rectangle 3"/>
          <p:cNvSpPr/>
          <p:nvPr/>
        </p:nvSpPr>
        <p:spPr>
          <a:xfrm>
            <a:off x="10142621" y="4165"/>
            <a:ext cx="2049379" cy="1259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0455442" y="5871411"/>
            <a:ext cx="1736557" cy="946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993776" y="192256"/>
            <a:ext cx="3200400" cy="400110"/>
          </a:xfrm>
          <a:prstGeom prst="rect">
            <a:avLst/>
          </a:prstGeom>
          <a:solidFill>
            <a:srgbClr val="00B0F0"/>
          </a:solidFill>
        </p:spPr>
        <p:txBody>
          <a:bodyPr wrap="square" rtlCol="0">
            <a:spAutoFit/>
          </a:bodyPr>
          <a:lstStyle/>
          <a:p>
            <a:pPr algn="ctr"/>
            <a:r>
              <a:rPr lang="fr-FR" sz="2000" b="1" dirty="0" smtClean="0">
                <a:solidFill>
                  <a:schemeClr val="bg1"/>
                </a:solidFill>
              </a:rPr>
              <a:t>PROCESSUS QUANTIQUE</a:t>
            </a:r>
            <a:endParaRPr lang="fr-FR" sz="2000" b="1" dirty="0">
              <a:solidFill>
                <a:schemeClr val="bg1"/>
              </a:solidFill>
            </a:endParaRPr>
          </a:p>
        </p:txBody>
      </p:sp>
    </p:spTree>
    <p:extLst>
      <p:ext uri="{BB962C8B-B14F-4D97-AF65-F5344CB8AC3E}">
        <p14:creationId xmlns:p14="http://schemas.microsoft.com/office/powerpoint/2010/main" val="148569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602" y="1393745"/>
            <a:ext cx="4533398" cy="4134459"/>
          </a:xfrm>
          <a:prstGeom prst="rect">
            <a:avLst/>
          </a:prstGeom>
        </p:spPr>
      </p:pic>
      <p:sp>
        <p:nvSpPr>
          <p:cNvPr id="8" name="ZoneTexte 7"/>
          <p:cNvSpPr txBox="1"/>
          <p:nvPr/>
        </p:nvSpPr>
        <p:spPr>
          <a:xfrm>
            <a:off x="779483" y="875624"/>
            <a:ext cx="6879119" cy="5940088"/>
          </a:xfrm>
          <a:prstGeom prst="rect">
            <a:avLst/>
          </a:prstGeom>
          <a:noFill/>
        </p:spPr>
        <p:txBody>
          <a:bodyPr wrap="square" rtlCol="0">
            <a:spAutoFit/>
          </a:bodyPr>
          <a:lstStyle/>
          <a:p>
            <a:r>
              <a:rPr lang="fr-FR" altLang="fr-FR" b="1" dirty="0">
                <a:solidFill>
                  <a:srgbClr val="222222"/>
                </a:solidFill>
              </a:rPr>
              <a:t>Champ </a:t>
            </a:r>
            <a:r>
              <a:rPr lang="fr-FR" altLang="fr-FR" b="1" dirty="0" smtClean="0">
                <a:solidFill>
                  <a:srgbClr val="222222"/>
                </a:solidFill>
              </a:rPr>
              <a:t>bioénergétique : </a:t>
            </a:r>
          </a:p>
          <a:p>
            <a:r>
              <a:rPr lang="fr-FR" altLang="fr-FR" dirty="0" smtClean="0">
                <a:solidFill>
                  <a:srgbClr val="222222"/>
                </a:solidFill>
              </a:rPr>
              <a:t>Le </a:t>
            </a:r>
            <a:r>
              <a:rPr lang="fr-FR" altLang="fr-FR" dirty="0">
                <a:solidFill>
                  <a:srgbClr val="222222"/>
                </a:solidFill>
              </a:rPr>
              <a:t>flux d'énergie vivante reliant le </a:t>
            </a:r>
            <a:r>
              <a:rPr lang="fr-FR" altLang="fr-FR" dirty="0" smtClean="0">
                <a:solidFill>
                  <a:srgbClr val="222222"/>
                </a:solidFill>
              </a:rPr>
              <a:t>corps,</a:t>
            </a:r>
          </a:p>
          <a:p>
            <a:r>
              <a:rPr lang="fr-FR" altLang="fr-FR" dirty="0" smtClean="0">
                <a:solidFill>
                  <a:srgbClr val="222222"/>
                </a:solidFill>
              </a:rPr>
              <a:t>l'esprit </a:t>
            </a:r>
            <a:r>
              <a:rPr lang="fr-FR" altLang="fr-FR" dirty="0">
                <a:solidFill>
                  <a:srgbClr val="222222"/>
                </a:solidFill>
              </a:rPr>
              <a:t>et l'âme traditionnellement connu sous le nom de Chi (ou Qi) et </a:t>
            </a:r>
            <a:r>
              <a:rPr lang="fr-FR" altLang="fr-FR" dirty="0" smtClean="0">
                <a:solidFill>
                  <a:srgbClr val="222222"/>
                </a:solidFill>
              </a:rPr>
              <a:t>de </a:t>
            </a:r>
            <a:r>
              <a:rPr lang="fr-FR" altLang="fr-FR" dirty="0" err="1" smtClean="0">
                <a:solidFill>
                  <a:srgbClr val="222222"/>
                </a:solidFill>
              </a:rPr>
              <a:t>Prana</a:t>
            </a:r>
            <a:r>
              <a:rPr lang="fr-FR" altLang="fr-FR" dirty="0" smtClean="0">
                <a:solidFill>
                  <a:srgbClr val="222222"/>
                </a:solidFill>
              </a:rPr>
              <a:t>.</a:t>
            </a:r>
          </a:p>
          <a:p>
            <a:endParaRPr lang="fr-FR" altLang="fr-FR" dirty="0">
              <a:solidFill>
                <a:srgbClr val="222222"/>
              </a:solidFill>
            </a:endParaRPr>
          </a:p>
          <a:p>
            <a:r>
              <a:rPr lang="fr-FR" altLang="fr-FR" dirty="0" smtClean="0">
                <a:solidFill>
                  <a:srgbClr val="222222"/>
                </a:solidFill>
              </a:rPr>
              <a:t>Le </a:t>
            </a:r>
            <a:r>
              <a:rPr lang="fr-FR" altLang="fr-FR" dirty="0" err="1" smtClean="0">
                <a:solidFill>
                  <a:srgbClr val="222222"/>
                </a:solidFill>
              </a:rPr>
              <a:t>Healy</a:t>
            </a:r>
            <a:r>
              <a:rPr lang="fr-FR" altLang="fr-FR" dirty="0" smtClean="0">
                <a:solidFill>
                  <a:srgbClr val="222222"/>
                </a:solidFill>
              </a:rPr>
              <a:t> est en permanence connecté au champ d’informations et à notre corps</a:t>
            </a:r>
          </a:p>
          <a:p>
            <a:r>
              <a:rPr lang="fr-FR" altLang="fr-FR" dirty="0" smtClean="0">
                <a:solidFill>
                  <a:srgbClr val="222222"/>
                </a:solidFill>
              </a:rPr>
              <a:t>Par résonance cette connexion va pouvoir trouver les fréquences dont on a besoin.</a:t>
            </a:r>
          </a:p>
          <a:p>
            <a:r>
              <a:rPr lang="fr-FR" altLang="fr-FR" dirty="0" smtClean="0">
                <a:solidFill>
                  <a:srgbClr val="222222"/>
                </a:solidFill>
              </a:rPr>
              <a:t>Et du coup quand on dit que le </a:t>
            </a:r>
            <a:r>
              <a:rPr lang="fr-FR" altLang="fr-FR" dirty="0" err="1" smtClean="0">
                <a:solidFill>
                  <a:srgbClr val="222222"/>
                </a:solidFill>
              </a:rPr>
              <a:t>Healy</a:t>
            </a:r>
            <a:r>
              <a:rPr lang="fr-FR" altLang="fr-FR" dirty="0" smtClean="0">
                <a:solidFill>
                  <a:srgbClr val="222222"/>
                </a:solidFill>
              </a:rPr>
              <a:t> analyse en temps réel et qu’il se réajuste toutes les 10 secondes instantanément c’est par ce champ d’intrication.</a:t>
            </a:r>
          </a:p>
          <a:p>
            <a:endParaRPr lang="fr-FR" altLang="fr-FR" dirty="0" smtClean="0">
              <a:solidFill>
                <a:srgbClr val="222222"/>
              </a:solidFill>
            </a:endParaRPr>
          </a:p>
          <a:p>
            <a:r>
              <a:rPr lang="fr-FR" altLang="fr-FR" b="1" dirty="0" smtClean="0">
                <a:solidFill>
                  <a:srgbClr val="222222"/>
                </a:solidFill>
              </a:rPr>
              <a:t>Donc quand le </a:t>
            </a:r>
            <a:r>
              <a:rPr lang="fr-FR" altLang="fr-FR" b="1" dirty="0" err="1" smtClean="0">
                <a:solidFill>
                  <a:srgbClr val="222222"/>
                </a:solidFill>
              </a:rPr>
              <a:t>Healy</a:t>
            </a:r>
            <a:r>
              <a:rPr lang="fr-FR" altLang="fr-FR" b="1" dirty="0" smtClean="0">
                <a:solidFill>
                  <a:srgbClr val="222222"/>
                </a:solidFill>
              </a:rPr>
              <a:t> cherche les fréquences les plus adaptées, il le fait pour 2 objectifs pour :</a:t>
            </a:r>
          </a:p>
          <a:p>
            <a:r>
              <a:rPr lang="fr-FR" altLang="fr-FR" dirty="0">
                <a:solidFill>
                  <a:srgbClr val="222222"/>
                </a:solidFill>
              </a:rPr>
              <a:t>	I</a:t>
            </a:r>
            <a:r>
              <a:rPr lang="fr-FR" altLang="fr-FR" dirty="0" smtClean="0">
                <a:solidFill>
                  <a:srgbClr val="222222"/>
                </a:solidFill>
              </a:rPr>
              <a:t>mpacter la membrane intercellulaire, fréquences basses</a:t>
            </a:r>
          </a:p>
          <a:p>
            <a:r>
              <a:rPr lang="fr-FR" altLang="fr-FR" dirty="0">
                <a:solidFill>
                  <a:srgbClr val="222222"/>
                </a:solidFill>
              </a:rPr>
              <a:t>	</a:t>
            </a:r>
            <a:r>
              <a:rPr lang="fr-FR" altLang="fr-FR" dirty="0" smtClean="0">
                <a:solidFill>
                  <a:srgbClr val="222222"/>
                </a:solidFill>
              </a:rPr>
              <a:t>Réunir le champ d’information avec l’esprit, fréquences 	hautes</a:t>
            </a:r>
          </a:p>
          <a:p>
            <a:endParaRPr lang="fr-FR" altLang="fr-FR" b="1" dirty="0" smtClean="0">
              <a:solidFill>
                <a:srgbClr val="222222"/>
              </a:solidFill>
              <a:cs typeface="Calibri" panose="020F0502020204030204" pitchFamily="34" charset="0"/>
            </a:endParaRPr>
          </a:p>
          <a:p>
            <a:endParaRPr lang="fr-FR" altLang="fr-FR" sz="2000" dirty="0"/>
          </a:p>
          <a:p>
            <a:endParaRPr lang="fr-FR" dirty="0"/>
          </a:p>
        </p:txBody>
      </p:sp>
    </p:spTree>
    <p:extLst>
      <p:ext uri="{BB962C8B-B14F-4D97-AF65-F5344CB8AC3E}">
        <p14:creationId xmlns:p14="http://schemas.microsoft.com/office/powerpoint/2010/main" val="2216566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0" y="6065574"/>
            <a:ext cx="12317167" cy="991620"/>
          </a:xfrm>
          <a:prstGeom prst="rect">
            <a:avLst/>
          </a:prstGeom>
          <a:solidFill>
            <a:srgbClr val="33241F"/>
          </a:solidFill>
          <a:ln>
            <a:solidFill>
              <a:schemeClr val="bg1"/>
            </a:solidFill>
          </a:ln>
        </p:spPr>
        <p:txBody>
          <a:bodyPr lIns="110231" tIns="55116" rIns="110231" bIns="55116">
            <a:normAutofit/>
          </a:bodyPr>
          <a:lstStyle>
            <a:lvl1pPr marL="239173" indent="-239173" algn="l" defTabSz="63779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8208" indent="-199311" algn="l" defTabSz="6377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97243" indent="-159449" algn="l" defTabSz="63779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16140"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35037"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53934"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2831"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1728"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0625"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fr-FR" sz="1515" b="1" dirty="0">
              <a:solidFill>
                <a:schemeClr val="bg1"/>
              </a:solidFill>
            </a:endParaRPr>
          </a:p>
        </p:txBody>
      </p:sp>
      <p:sp>
        <p:nvSpPr>
          <p:cNvPr id="14" name="ZoneTexte 13"/>
          <p:cNvSpPr txBox="1"/>
          <p:nvPr/>
        </p:nvSpPr>
        <p:spPr>
          <a:xfrm>
            <a:off x="815826" y="734102"/>
            <a:ext cx="10474473" cy="5339923"/>
          </a:xfrm>
          <a:prstGeom prst="rect">
            <a:avLst/>
          </a:prstGeom>
          <a:noFill/>
        </p:spPr>
        <p:txBody>
          <a:bodyPr wrap="square" numCol="1" rtlCol="0">
            <a:spAutoFit/>
          </a:bodyPr>
          <a:lstStyle/>
          <a:p>
            <a:r>
              <a:rPr lang="fr-FR" sz="1100" dirty="0"/>
              <a:t>Comment sécuriser nos activités professionnelles respectives ?</a:t>
            </a:r>
          </a:p>
          <a:p>
            <a:r>
              <a:rPr lang="fr-FR" sz="1100" dirty="0"/>
              <a:t>Au regard des modifications de rythme et de conditions de travail, c’est le moment de se pencher sur une nouvelle approche qui un outil indispensable et incontournable pour l’avenir.</a:t>
            </a:r>
          </a:p>
          <a:p>
            <a:r>
              <a:rPr lang="fr-FR" sz="1100" dirty="0"/>
              <a:t>Cette approche correspond à la bio-</a:t>
            </a:r>
            <a:r>
              <a:rPr lang="fr-FR" sz="1100" dirty="0" err="1"/>
              <a:t>resonance</a:t>
            </a:r>
            <a:r>
              <a:rPr lang="fr-FR" sz="1100" dirty="0"/>
              <a:t> et à la thérapie fréquentielle. Nous avons eu la chance de connaître cette pratique innovante par le biais de David Servan-Schreiber dans les années 2000. </a:t>
            </a:r>
          </a:p>
          <a:p>
            <a:r>
              <a:rPr lang="fr-FR" sz="1100" dirty="0"/>
              <a:t>Il est opportun de profiter de cette période de transition particulière pour commencer à s’intéresser à  la thérapie fréquentielle.</a:t>
            </a:r>
          </a:p>
          <a:p>
            <a:r>
              <a:rPr lang="fr-FR" sz="1100" dirty="0"/>
              <a:t> </a:t>
            </a:r>
          </a:p>
          <a:p>
            <a:r>
              <a:rPr lang="fr-FR" sz="1100" dirty="0"/>
              <a:t>Elle n’enlève rien, surtout rien à votre personnalité de thérapeute. En fait, cela vient potentialiser votre pratique. C’est comme une voiture avec une option GPS. Par contre si on ne sait pas conduire ça ne marchera pas. Ça ne substitue pas au praticien. C’est donc conduire votre thérapie et votre approche avec un GPS. C’est-à-dire quelque chose qui peut venir corroborer ce que vous analysez, ce que vous pressentez, et valider le travail que vous avez mis en place avec votre client, dans votre discipline. En sachant que toutes les disciplines ont leur efficacité. Et si vous l’avez choisie, ce n’est pas le fruit du hasard. </a:t>
            </a:r>
          </a:p>
          <a:p>
            <a:r>
              <a:rPr lang="fr-FR" sz="1100" dirty="0"/>
              <a:t>Grâce à la thérapie fréquentielle vous pouvez la potentialiser et encore améliorer vos soins en fidélisant vos patients.</a:t>
            </a:r>
          </a:p>
          <a:p>
            <a:r>
              <a:rPr lang="fr-FR" sz="1100" dirty="0"/>
              <a:t> </a:t>
            </a:r>
          </a:p>
          <a:p>
            <a:r>
              <a:rPr lang="fr-FR" sz="1100" dirty="0"/>
              <a:t>C’est une pratique qui repose sur la pratique de la Médecine Traditionnelle Chinoise qui relance les méridiens. Si vous avez un client qui ne supporte pas les aiguilles, la bio-</a:t>
            </a:r>
            <a:r>
              <a:rPr lang="fr-FR" sz="1100" dirty="0" err="1"/>
              <a:t>resonance</a:t>
            </a:r>
            <a:r>
              <a:rPr lang="fr-FR" sz="1100" dirty="0"/>
              <a:t> est une excellente alternative pour ajouter une technique holistique à sa pratique professionnelle.</a:t>
            </a:r>
          </a:p>
          <a:p>
            <a:r>
              <a:rPr lang="fr-FR" sz="1100" dirty="0"/>
              <a:t> </a:t>
            </a:r>
          </a:p>
          <a:p>
            <a:r>
              <a:rPr lang="fr-FR" sz="1100" dirty="0"/>
              <a:t>C’est pour cela que nous avons organisé la coordination de soins, car si une pratique n’est pas supportable par le patient ou ne lui convient pas, cela permet d’agir pour continuer à l’accompagner efficacement. Et là, cela devient vraiment très intéressant.</a:t>
            </a:r>
          </a:p>
          <a:p>
            <a:r>
              <a:rPr lang="fr-FR" sz="1100" dirty="0"/>
              <a:t> </a:t>
            </a:r>
          </a:p>
          <a:p>
            <a:r>
              <a:rPr lang="fr-FR" sz="1100" dirty="0"/>
              <a:t>Et si vous voulez, nous pouvons nous rencontrer pour aller plus loin pour une présentation complète et vous le faire tester. Et faire le point et vérifier que cette thérapie s’accorde parfaitement avec votre discipline et s’harmonise dans votre pratique. </a:t>
            </a:r>
          </a:p>
          <a:p>
            <a:r>
              <a:rPr lang="fr-FR" sz="1100" dirty="0"/>
              <a:t> </a:t>
            </a:r>
          </a:p>
          <a:p>
            <a:r>
              <a:rPr lang="fr-FR" sz="1100" dirty="0"/>
              <a:t>C’est l’art d’exercer après qui se développe au fil du temps. Et qu’avec le « GPS » vous validez et corroborez vos ressentis et la qualité de votre accompagnement, votre méthode et votre approche. Le client peut aussi valider parmi les choses dont il a conscience, ce qu’il peut recevoir, et ce dont il n’a pas conscience. Ensuite, avec ce « GPS » on va avancer avec lui en fonction de son évolution et de ce qu’il est prêt à recevoir et à comprendre. En mesurant le bénéfice / risque de ce que j’ai à révéler, c’est-à-dire est-ce que j’annonce qu’à droite il y a un sens interdit ou pas. Ou au contraire est-ce que je vais aller stimuler des choses dans l’inconscience de la personne et que cette stimulation va aller débloquer des émotions ou des énergies, faire une activation progressive qui pourra être reçue en conscience par le patient.</a:t>
            </a:r>
          </a:p>
          <a:p>
            <a:r>
              <a:rPr lang="fr-FR" sz="1100" dirty="0"/>
              <a:t> </a:t>
            </a:r>
          </a:p>
          <a:p>
            <a:r>
              <a:rPr lang="fr-FR" sz="1100" dirty="0"/>
              <a:t>Je suis à votre disposition pour vous aider à l’intégrer dans votre vie personnelle et professionnelle. En sachant, que c’est un outil qui est indispensable pour compléter une démarche holistique.</a:t>
            </a:r>
          </a:p>
          <a:p>
            <a:r>
              <a:rPr lang="fr-FR" sz="1100" dirty="0"/>
              <a:t>C’est tout un art et c’est passionnant et c’est incontournable pour l’avenir.</a:t>
            </a:r>
          </a:p>
        </p:txBody>
      </p:sp>
    </p:spTree>
    <p:extLst>
      <p:ext uri="{BB962C8B-B14F-4D97-AF65-F5344CB8AC3E}">
        <p14:creationId xmlns:p14="http://schemas.microsoft.com/office/powerpoint/2010/main" val="1854265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3200" b="1" dirty="0" smtClean="0">
                <a:solidFill>
                  <a:srgbClr val="0070C0"/>
                </a:solidFill>
              </a:rPr>
              <a:t>Les </a:t>
            </a:r>
            <a:r>
              <a:rPr lang="fr-FR" sz="3200" b="1" dirty="0">
                <a:solidFill>
                  <a:srgbClr val="0070C0"/>
                </a:solidFill>
              </a:rPr>
              <a:t>avantages de </a:t>
            </a:r>
            <a:r>
              <a:rPr lang="fr-FR" sz="3200" b="1" dirty="0" smtClean="0">
                <a:solidFill>
                  <a:srgbClr val="0070C0"/>
                </a:solidFill>
              </a:rPr>
              <a:t>la coordination</a:t>
            </a:r>
          </a:p>
          <a:p>
            <a:pPr marL="0" indent="0">
              <a:buNone/>
            </a:pPr>
            <a:r>
              <a:rPr lang="fr-FR" sz="3200" b="1" dirty="0">
                <a:solidFill>
                  <a:srgbClr val="0070C0"/>
                </a:solidFill>
              </a:rPr>
              <a:t> </a:t>
            </a:r>
            <a:r>
              <a:rPr lang="fr-FR" sz="3200" b="1" dirty="0" smtClean="0">
                <a:solidFill>
                  <a:srgbClr val="0070C0"/>
                </a:solidFill>
              </a:rPr>
              <a:t> de soins : </a:t>
            </a:r>
            <a:endParaRPr lang="fr-FR" sz="3200" b="1" dirty="0">
              <a:solidFill>
                <a:srgbClr val="0070C0"/>
              </a:solidFill>
            </a:endParaRPr>
          </a:p>
          <a:p>
            <a:pPr lvl="1">
              <a:buFont typeface="Wingdings" panose="05000000000000000000" pitchFamily="2" charset="2"/>
              <a:buChar char="ü"/>
            </a:pPr>
            <a:r>
              <a:rPr lang="fr-FR" b="1" dirty="0" smtClean="0"/>
              <a:t>Orienter les patients</a:t>
            </a:r>
          </a:p>
          <a:p>
            <a:pPr lvl="1">
              <a:buFont typeface="Wingdings" panose="05000000000000000000" pitchFamily="2" charset="2"/>
              <a:buChar char="ü"/>
            </a:pPr>
            <a:r>
              <a:rPr lang="fr-FR" b="1" dirty="0" smtClean="0"/>
              <a:t>Accroître l’efficacité thérapeutique</a:t>
            </a:r>
          </a:p>
          <a:p>
            <a:pPr lvl="1">
              <a:buFont typeface="Wingdings" panose="05000000000000000000" pitchFamily="2" charset="2"/>
              <a:buChar char="ü"/>
            </a:pPr>
            <a:r>
              <a:rPr lang="fr-FR" b="1" dirty="0" smtClean="0"/>
              <a:t>Faire le suivi régulièrement et facilement entre 2 rendez-vous</a:t>
            </a:r>
            <a:r>
              <a:rPr lang="fr-FR" dirty="0" smtClean="0"/>
              <a:t/>
            </a:r>
            <a:br>
              <a:rPr lang="fr-FR" dirty="0" smtClean="0"/>
            </a:br>
            <a:endParaRPr lang="fr-FR" dirty="0" smtClean="0"/>
          </a:p>
          <a:p>
            <a:pPr marL="457200" lvl="1" indent="0">
              <a:buNone/>
            </a:pPr>
            <a:r>
              <a:rPr lang="fr-FR" sz="2800" b="1" dirty="0" smtClean="0">
                <a:solidFill>
                  <a:srgbClr val="0070C0"/>
                </a:solidFill>
              </a:rPr>
              <a:t>Grâce à une méthode :</a:t>
            </a:r>
          </a:p>
          <a:p>
            <a:pPr lvl="1">
              <a:buFont typeface="Wingdings" panose="05000000000000000000" pitchFamily="2" charset="2"/>
              <a:buChar char="ü"/>
            </a:pPr>
            <a:r>
              <a:rPr lang="fr-FR" b="1" dirty="0"/>
              <a:t>S</a:t>
            </a:r>
            <a:r>
              <a:rPr lang="fr-FR" b="1" dirty="0" smtClean="0"/>
              <a:t>ouple et intuitive</a:t>
            </a:r>
          </a:p>
          <a:p>
            <a:pPr lvl="1">
              <a:buFont typeface="Wingdings" panose="05000000000000000000" pitchFamily="2" charset="2"/>
              <a:buChar char="ü"/>
            </a:pPr>
            <a:r>
              <a:rPr lang="fr-FR" b="1" dirty="0" smtClean="0"/>
              <a:t>Non invasive</a:t>
            </a:r>
          </a:p>
          <a:p>
            <a:pPr lvl="1">
              <a:buFont typeface="Wingdings" panose="05000000000000000000" pitchFamily="2" charset="2"/>
              <a:buChar char="ü"/>
            </a:pPr>
            <a:r>
              <a:rPr lang="fr-FR" b="1" dirty="0" smtClean="0"/>
              <a:t>Qui renforce le lien entre le corps-esprit</a:t>
            </a:r>
          </a:p>
          <a:p>
            <a:pPr lvl="1"/>
            <a:endParaRPr lang="fr-FR" dirty="0" smtClean="0"/>
          </a:p>
          <a:p>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1729" y="565472"/>
            <a:ext cx="4630271" cy="3090705"/>
          </a:xfrm>
          <a:prstGeom prst="rect">
            <a:avLst/>
          </a:prstGeom>
        </p:spPr>
      </p:pic>
    </p:spTree>
    <p:extLst>
      <p:ext uri="{BB962C8B-B14F-4D97-AF65-F5344CB8AC3E}">
        <p14:creationId xmlns:p14="http://schemas.microsoft.com/office/powerpoint/2010/main" val="2455746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49400" y="673100"/>
            <a:ext cx="184731" cy="369332"/>
          </a:xfrm>
          <a:prstGeom prst="rect">
            <a:avLst/>
          </a:prstGeom>
          <a:noFill/>
        </p:spPr>
        <p:txBody>
          <a:bodyPr wrap="none" rtlCol="0">
            <a:spAutoFit/>
          </a:bodyPr>
          <a:lstStyle/>
          <a:p>
            <a:endParaRPr lang="fr-FR" dirty="0"/>
          </a:p>
        </p:txBody>
      </p:sp>
      <p:sp>
        <p:nvSpPr>
          <p:cNvPr id="4" name="ZoneTexte 3"/>
          <p:cNvSpPr txBox="1"/>
          <p:nvPr/>
        </p:nvSpPr>
        <p:spPr>
          <a:xfrm>
            <a:off x="834935" y="673100"/>
            <a:ext cx="10853099" cy="3693319"/>
          </a:xfrm>
          <a:prstGeom prst="rect">
            <a:avLst/>
          </a:prstGeom>
          <a:noFill/>
        </p:spPr>
        <p:txBody>
          <a:bodyPr wrap="none" rtlCol="0">
            <a:spAutoFit/>
          </a:bodyPr>
          <a:lstStyle/>
          <a:p>
            <a:r>
              <a:rPr lang="fr-FR" dirty="0"/>
              <a:t>Marcus SCHMIEKE avec ses équipes d'ingénieurs, médecins et professionnels de la santé ont </a:t>
            </a:r>
            <a:r>
              <a:rPr lang="fr-FR" dirty="0" smtClean="0"/>
              <a:t>mis</a:t>
            </a:r>
          </a:p>
          <a:p>
            <a:r>
              <a:rPr lang="fr-FR" dirty="0" smtClean="0"/>
              <a:t>au </a:t>
            </a:r>
            <a:r>
              <a:rPr lang="fr-FR" dirty="0"/>
              <a:t>point </a:t>
            </a:r>
            <a:r>
              <a:rPr lang="fr-FR" dirty="0" smtClean="0"/>
              <a:t>depuis une vingtaine d’année le </a:t>
            </a:r>
            <a:r>
              <a:rPr lang="fr-FR" dirty="0" err="1" smtClean="0"/>
              <a:t>TimeWaver</a:t>
            </a:r>
            <a:r>
              <a:rPr lang="fr-FR" dirty="0" smtClean="0"/>
              <a:t>. C’est un </a:t>
            </a:r>
            <a:r>
              <a:rPr lang="fr-FR" dirty="0"/>
              <a:t>système thérapeutique fréquentielle professionnel. </a:t>
            </a:r>
          </a:p>
          <a:p>
            <a:r>
              <a:rPr lang="fr-FR" dirty="0"/>
              <a:t>Depuis 10 ans, cette technologie a été adaptée pour la rendre accessible au grand </a:t>
            </a:r>
            <a:r>
              <a:rPr lang="fr-FR" dirty="0" smtClean="0"/>
              <a:t>public.</a:t>
            </a:r>
          </a:p>
          <a:p>
            <a:r>
              <a:rPr lang="fr-FR" dirty="0" smtClean="0"/>
              <a:t>Ce </a:t>
            </a:r>
            <a:r>
              <a:rPr lang="fr-FR" dirty="0"/>
              <a:t>système est devenu </a:t>
            </a:r>
            <a:r>
              <a:rPr lang="fr-FR" dirty="0" smtClean="0"/>
              <a:t>portatif </a:t>
            </a:r>
            <a:r>
              <a:rPr lang="fr-FR" dirty="0"/>
              <a:t>en réduisant sa taille et ainsi son prix </a:t>
            </a:r>
            <a:r>
              <a:rPr lang="fr-FR" dirty="0" smtClean="0"/>
              <a:t>pour démocratiser </a:t>
            </a:r>
            <a:r>
              <a:rPr lang="fr-FR" dirty="0"/>
              <a:t>la thérapie </a:t>
            </a:r>
            <a:r>
              <a:rPr lang="fr-FR" dirty="0" smtClean="0"/>
              <a:t>fréquentielle</a:t>
            </a:r>
          </a:p>
          <a:p>
            <a:r>
              <a:rPr lang="fr-FR" dirty="0" smtClean="0"/>
              <a:t>et la bio-</a:t>
            </a:r>
            <a:r>
              <a:rPr lang="fr-FR" dirty="0" err="1" smtClean="0"/>
              <a:t>resonance</a:t>
            </a:r>
            <a:r>
              <a:rPr lang="fr-FR" dirty="0" smtClean="0"/>
              <a:t>.</a:t>
            </a:r>
            <a:r>
              <a:rPr lang="fr-FR" dirty="0"/>
              <a:t/>
            </a:r>
            <a:br>
              <a:rPr lang="fr-FR" dirty="0"/>
            </a:br>
            <a:r>
              <a:rPr lang="fr-FR" dirty="0"/>
              <a:t/>
            </a:r>
            <a:br>
              <a:rPr lang="fr-FR" dirty="0"/>
            </a:br>
            <a:r>
              <a:rPr lang="fr-FR" dirty="0"/>
              <a:t>De plus ce système bénéficie d’un </a:t>
            </a:r>
            <a:r>
              <a:rPr lang="fr-FR" u="sng" dirty="0"/>
              <a:t>dispositif médical</a:t>
            </a:r>
            <a:r>
              <a:rPr lang="fr-FR" dirty="0"/>
              <a:t> pour le traitement de la douleur </a:t>
            </a:r>
            <a:r>
              <a:rPr lang="fr-FR" dirty="0" smtClean="0"/>
              <a:t>chronique,</a:t>
            </a:r>
          </a:p>
          <a:p>
            <a:r>
              <a:rPr lang="fr-FR" dirty="0" smtClean="0"/>
              <a:t>de </a:t>
            </a:r>
            <a:r>
              <a:rPr lang="fr-FR" dirty="0"/>
              <a:t>la douleur liée à la fibromyalgie, aux troubles musculo-squelettiques et à la </a:t>
            </a:r>
            <a:r>
              <a:rPr lang="fr-FR" dirty="0" smtClean="0"/>
              <a:t>migraine,</a:t>
            </a:r>
          </a:p>
          <a:p>
            <a:r>
              <a:rPr lang="fr-FR" dirty="0" smtClean="0"/>
              <a:t>ainsi </a:t>
            </a:r>
            <a:r>
              <a:rPr lang="fr-FR" dirty="0"/>
              <a:t>que pour le traitement de la dépression, de l'anxiété et des troubles du sommeil.</a:t>
            </a:r>
            <a:br>
              <a:rPr lang="fr-FR" dirty="0"/>
            </a:br>
            <a:r>
              <a:rPr lang="fr-FR" dirty="0"/>
              <a:t>Ses indications sont en fait plus larges puisqu'il utilise 144 000 fréquences et 127 programmes spécifiques.</a:t>
            </a:r>
          </a:p>
          <a:p>
            <a:r>
              <a:rPr lang="fr-FR" dirty="0"/>
              <a:t> </a:t>
            </a:r>
          </a:p>
          <a:p>
            <a:r>
              <a:rPr lang="fr-FR" dirty="0"/>
              <a:t>Il a également la capacité de faire des analyses de santé et d'envoyer les fréquences de correction à distance.</a:t>
            </a:r>
          </a:p>
          <a:p>
            <a:endParaRPr lang="fr-FR" dirty="0"/>
          </a:p>
        </p:txBody>
      </p:sp>
    </p:spTree>
    <p:extLst>
      <p:ext uri="{BB962C8B-B14F-4D97-AF65-F5344CB8AC3E}">
        <p14:creationId xmlns:p14="http://schemas.microsoft.com/office/powerpoint/2010/main" val="1599479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
        <p:nvSpPr>
          <p:cNvPr id="3" name="Espace réservé du contenu 2"/>
          <p:cNvSpPr>
            <a:spLocks noGrp="1"/>
          </p:cNvSpPr>
          <p:nvPr>
            <p:ph idx="1"/>
          </p:nvPr>
        </p:nvSpPr>
        <p:spPr/>
        <p:txBody>
          <a:bodyPr/>
          <a:lstStyle/>
          <a:p>
            <a:r>
              <a:rPr lang="fr-FR" b="1" dirty="0">
                <a:solidFill>
                  <a:srgbClr val="0070C0"/>
                </a:solidFill>
              </a:rPr>
              <a:t>D</a:t>
            </a:r>
            <a:r>
              <a:rPr lang="fr-FR" b="1" dirty="0" smtClean="0">
                <a:solidFill>
                  <a:srgbClr val="0070C0"/>
                </a:solidFill>
              </a:rPr>
              <a:t>éfinition de la </a:t>
            </a:r>
            <a:r>
              <a:rPr lang="fr-FR" b="1" dirty="0" err="1" smtClean="0">
                <a:solidFill>
                  <a:srgbClr val="0070C0"/>
                </a:solidFill>
              </a:rPr>
              <a:t>biorésonance</a:t>
            </a:r>
            <a:endParaRPr lang="fr-FR" b="1" dirty="0" smtClean="0">
              <a:solidFill>
                <a:srgbClr val="0070C0"/>
              </a:solidFill>
            </a:endParaRPr>
          </a:p>
          <a:p>
            <a:r>
              <a:rPr lang="fr-FR" b="1" dirty="0">
                <a:solidFill>
                  <a:srgbClr val="0070C0"/>
                </a:solidFill>
              </a:rPr>
              <a:t>M</a:t>
            </a:r>
            <a:r>
              <a:rPr lang="fr-FR" b="1" dirty="0" smtClean="0">
                <a:solidFill>
                  <a:srgbClr val="0070C0"/>
                </a:solidFill>
              </a:rPr>
              <a:t>étabolisme cellulaire</a:t>
            </a:r>
          </a:p>
          <a:p>
            <a:r>
              <a:rPr lang="fr-FR" b="1" dirty="0">
                <a:solidFill>
                  <a:srgbClr val="0070C0"/>
                </a:solidFill>
              </a:rPr>
              <a:t>B</a:t>
            </a:r>
            <a:r>
              <a:rPr lang="fr-FR" b="1" dirty="0" smtClean="0">
                <a:solidFill>
                  <a:srgbClr val="0070C0"/>
                </a:solidFill>
              </a:rPr>
              <a:t>ases de la communication</a:t>
            </a:r>
          </a:p>
          <a:p>
            <a:pPr marL="0" indent="0">
              <a:buNone/>
            </a:pPr>
            <a:r>
              <a:rPr lang="fr-FR" b="1" dirty="0">
                <a:solidFill>
                  <a:srgbClr val="0070C0"/>
                </a:solidFill>
              </a:rPr>
              <a:t> </a:t>
            </a:r>
            <a:r>
              <a:rPr lang="fr-FR" b="1" dirty="0" smtClean="0">
                <a:solidFill>
                  <a:srgbClr val="0070C0"/>
                </a:solidFill>
              </a:rPr>
              <a:t>  intercellulaire</a:t>
            </a:r>
          </a:p>
          <a:p>
            <a:r>
              <a:rPr lang="fr-FR" b="1" dirty="0">
                <a:solidFill>
                  <a:srgbClr val="0070C0"/>
                </a:solidFill>
              </a:rPr>
              <a:t>L</a:t>
            </a:r>
            <a:r>
              <a:rPr lang="fr-FR" b="1" dirty="0" smtClean="0">
                <a:solidFill>
                  <a:srgbClr val="0070C0"/>
                </a:solidFill>
              </a:rPr>
              <a:t>ien avec les thérapies quantiques</a:t>
            </a:r>
            <a:endParaRPr lang="fr-FR" b="1" dirty="0">
              <a:solidFill>
                <a:srgbClr val="0070C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5236" y="1613647"/>
            <a:ext cx="4625788" cy="3469341"/>
          </a:xfrm>
          <a:prstGeom prst="rect">
            <a:avLst/>
          </a:prstGeom>
        </p:spPr>
      </p:pic>
    </p:spTree>
    <p:extLst>
      <p:ext uri="{BB962C8B-B14F-4D97-AF65-F5344CB8AC3E}">
        <p14:creationId xmlns:p14="http://schemas.microsoft.com/office/powerpoint/2010/main" val="322700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28480"/>
            <a:ext cx="9260541" cy="5280492"/>
          </a:xfrm>
        </p:spPr>
        <p:txBody>
          <a:bodyPr>
            <a:normAutofit lnSpcReduction="10000"/>
          </a:bodyPr>
          <a:lstStyle/>
          <a:p>
            <a:r>
              <a:rPr lang="fr-FR" sz="3200" b="1" dirty="0" smtClean="0">
                <a:solidFill>
                  <a:srgbClr val="0070C0"/>
                </a:solidFill>
              </a:rPr>
              <a:t>La </a:t>
            </a:r>
            <a:r>
              <a:rPr lang="fr-FR" sz="3200" b="1" dirty="0" err="1" smtClean="0">
                <a:solidFill>
                  <a:srgbClr val="0070C0"/>
                </a:solidFill>
              </a:rPr>
              <a:t>Biorésonance</a:t>
            </a:r>
            <a:r>
              <a:rPr lang="fr-FR" sz="3200" b="1" dirty="0" smtClean="0">
                <a:solidFill>
                  <a:srgbClr val="0070C0"/>
                </a:solidFill>
              </a:rPr>
              <a:t>, définition </a:t>
            </a:r>
            <a:endParaRPr lang="fr-FR" b="1" dirty="0">
              <a:solidFill>
                <a:srgbClr val="0070C0"/>
              </a:solidFill>
            </a:endParaRPr>
          </a:p>
          <a:p>
            <a:pPr lvl="1">
              <a:buFont typeface="Wingdings" panose="05000000000000000000" pitchFamily="2" charset="2"/>
              <a:buChar char="ü"/>
            </a:pPr>
            <a:r>
              <a:rPr lang="fr-FR" dirty="0" smtClean="0"/>
              <a:t>Tout être vivant a la capacité de capter et</a:t>
            </a:r>
            <a:r>
              <a:rPr lang="fr-FR" dirty="0"/>
              <a:t> </a:t>
            </a:r>
            <a:r>
              <a:rPr lang="fr-FR" dirty="0" smtClean="0"/>
              <a:t>d’émettre des rayonnements dans son environnement, humain, animaux , </a:t>
            </a:r>
          </a:p>
          <a:p>
            <a:pPr marL="457200" lvl="1" indent="0">
              <a:buNone/>
            </a:pPr>
            <a:r>
              <a:rPr lang="fr-FR" dirty="0"/>
              <a:t> </a:t>
            </a:r>
            <a:r>
              <a:rPr lang="fr-FR" dirty="0" smtClean="0"/>
              <a:t>   plantes </a:t>
            </a:r>
          </a:p>
          <a:p>
            <a:pPr lvl="1">
              <a:buFont typeface="Wingdings" panose="05000000000000000000" pitchFamily="2" charset="2"/>
              <a:buChar char="ü"/>
            </a:pPr>
            <a:endParaRPr lang="fr-FR" dirty="0" smtClean="0"/>
          </a:p>
          <a:p>
            <a:pPr lvl="1">
              <a:buFont typeface="Wingdings" panose="05000000000000000000" pitchFamily="2" charset="2"/>
              <a:buChar char="ü"/>
            </a:pPr>
            <a:r>
              <a:rPr lang="fr-FR" dirty="0" smtClean="0"/>
              <a:t>Sur le plan thérapeutique, cela consiste à enregistrer et à modifier</a:t>
            </a:r>
          </a:p>
          <a:p>
            <a:pPr marL="457200" lvl="1" indent="0">
              <a:buNone/>
            </a:pPr>
            <a:r>
              <a:rPr lang="fr-FR" dirty="0"/>
              <a:t> </a:t>
            </a:r>
            <a:r>
              <a:rPr lang="fr-FR" dirty="0" smtClean="0"/>
              <a:t>   avec un appareil, les ondes électromagnétiques émises par le   </a:t>
            </a:r>
            <a:br>
              <a:rPr lang="fr-FR" dirty="0" smtClean="0"/>
            </a:br>
            <a:r>
              <a:rPr lang="fr-FR" dirty="0" smtClean="0"/>
              <a:t>    corps.</a:t>
            </a:r>
          </a:p>
          <a:p>
            <a:pPr marL="457200" lvl="1" indent="0">
              <a:buNone/>
            </a:pPr>
            <a:endParaRPr lang="fr-FR" dirty="0"/>
          </a:p>
          <a:p>
            <a:pPr lvl="1">
              <a:buFont typeface="Wingdings" panose="05000000000000000000" pitchFamily="2" charset="2"/>
              <a:buChar char="ü"/>
            </a:pPr>
            <a:r>
              <a:rPr lang="fr-FR" dirty="0" smtClean="0"/>
              <a:t>Les phénomènes de résonance qui se produisent dans le corps</a:t>
            </a:r>
          </a:p>
          <a:p>
            <a:pPr marL="457200" lvl="1" indent="0">
              <a:buNone/>
            </a:pPr>
            <a:r>
              <a:rPr lang="fr-FR" dirty="0" smtClean="0"/>
              <a:t>    sont englobés dans la bio-résonance où les cellules     </a:t>
            </a:r>
            <a:br>
              <a:rPr lang="fr-FR" dirty="0" smtClean="0"/>
            </a:br>
            <a:r>
              <a:rPr lang="fr-FR" dirty="0" smtClean="0"/>
              <a:t>    résonnent. Elles communiquent ainsi entre elles comme des    </a:t>
            </a:r>
            <a:br>
              <a:rPr lang="fr-FR" dirty="0" smtClean="0"/>
            </a:br>
            <a:r>
              <a:rPr lang="fr-FR" dirty="0" smtClean="0"/>
              <a:t>    émetteurs / récepteurs radio.</a:t>
            </a:r>
            <a:br>
              <a:rPr lang="fr-FR" dirty="0" smtClean="0"/>
            </a:br>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196531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lstStyle/>
          <a:p>
            <a:r>
              <a:rPr lang="fr-FR" sz="3200" b="1" dirty="0" smtClean="0">
                <a:solidFill>
                  <a:srgbClr val="0070C0"/>
                </a:solidFill>
              </a:rPr>
              <a:t>Les </a:t>
            </a:r>
            <a:r>
              <a:rPr lang="fr-FR" sz="3200" b="1" dirty="0">
                <a:solidFill>
                  <a:srgbClr val="0070C0"/>
                </a:solidFill>
              </a:rPr>
              <a:t>bases de la communication </a:t>
            </a:r>
            <a:r>
              <a:rPr lang="fr-FR" sz="3200" b="1" dirty="0" smtClean="0">
                <a:solidFill>
                  <a:srgbClr val="0070C0"/>
                </a:solidFill>
              </a:rPr>
              <a:t>intercellulaire</a:t>
            </a:r>
          </a:p>
          <a:p>
            <a:pPr marL="0" indent="0">
              <a:buNone/>
            </a:pPr>
            <a:endParaRPr lang="fr-FR" sz="3200" b="1" dirty="0">
              <a:solidFill>
                <a:srgbClr val="0070C0"/>
              </a:solidFill>
            </a:endParaRPr>
          </a:p>
          <a:p>
            <a:pPr lvl="1">
              <a:buFont typeface="Wingdings" panose="05000000000000000000" pitchFamily="2" charset="2"/>
              <a:buChar char="ü"/>
            </a:pPr>
            <a:r>
              <a:rPr lang="fr-FR" sz="2000" dirty="0" smtClean="0"/>
              <a:t>Physiciens, médecins ont prouvé que nos cellules communiquent entre elles par les voies biochimiques et bioélectriques.</a:t>
            </a:r>
            <a:br>
              <a:rPr lang="fr-FR" sz="2000" dirty="0" smtClean="0"/>
            </a:br>
            <a:endParaRPr lang="fr-FR" sz="2000" dirty="0" smtClean="0"/>
          </a:p>
          <a:p>
            <a:pPr lvl="1">
              <a:buFont typeface="Wingdings" panose="05000000000000000000" pitchFamily="2" charset="2"/>
              <a:buChar char="ü"/>
            </a:pPr>
            <a:r>
              <a:rPr lang="fr-FR" sz="2000" dirty="0" smtClean="0"/>
              <a:t>En 1926, </a:t>
            </a:r>
            <a:r>
              <a:rPr lang="fr-FR" sz="2000" dirty="0"/>
              <a:t>Georges </a:t>
            </a:r>
            <a:r>
              <a:rPr lang="fr-FR" sz="2000" dirty="0" err="1" smtClean="0"/>
              <a:t>Lakhovsky</a:t>
            </a:r>
            <a:r>
              <a:rPr lang="fr-FR" sz="2000" dirty="0" smtClean="0"/>
              <a:t> explique dans son ouvrage « l’Origine de la vie » que les cellules vivantes possèdent des systèmes de résonateurs capables d’émettre et de recevoir des informations selon le même principe que le système radio (émetteurs et récepteurs)</a:t>
            </a:r>
          </a:p>
          <a:p>
            <a:pPr lvl="1">
              <a:buFont typeface="Wingdings" panose="05000000000000000000" pitchFamily="2" charset="2"/>
              <a:buChar char="ü"/>
            </a:pPr>
            <a:endParaRPr lang="fr-FR" sz="2000" dirty="0" smtClean="0"/>
          </a:p>
          <a:p>
            <a:pPr lvl="1">
              <a:buFont typeface="Wingdings" panose="05000000000000000000" pitchFamily="2" charset="2"/>
              <a:buChar char="ü"/>
            </a:pPr>
            <a:r>
              <a:rPr lang="fr-FR" sz="2000" dirty="0" smtClean="0"/>
              <a:t>Il affirme que lorsqu’un organe devient malade il n’émet plus les mêmes fréquences qu’un organe sain</a:t>
            </a:r>
          </a:p>
          <a:p>
            <a:pPr marL="457200" lvl="1" indent="0">
              <a:buNone/>
            </a:pPr>
            <a:endParaRPr lang="fr-FR" sz="2000" dirty="0" smtClean="0"/>
          </a:p>
          <a:p>
            <a:pPr lvl="1">
              <a:buFont typeface="Wingdings" panose="05000000000000000000" pitchFamily="2" charset="2"/>
              <a:buChar char="ü"/>
            </a:pPr>
            <a:r>
              <a:rPr lang="fr-FR" sz="2000" dirty="0" smtClean="0"/>
              <a:t>Le langage cellulaire n’est plus compris par les autres cellules. Cette situation est comparable à celle d’un récepteur radio qui ne serait plus accordée sur la fréquence de l’émetteur.</a:t>
            </a:r>
          </a:p>
          <a:p>
            <a:pPr lvl="1">
              <a:buFont typeface="Wingdings" panose="05000000000000000000" pitchFamily="2" charset="2"/>
              <a:buChar char="ü"/>
            </a:pPr>
            <a:endParaRPr lang="fr-FR" dirty="0" smtClean="0"/>
          </a:p>
          <a:p>
            <a:pPr lvl="1"/>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15131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3517" y="565473"/>
            <a:ext cx="5695781" cy="5466618"/>
          </a:xfrm>
        </p:spPr>
        <p:txBody>
          <a:bodyPr>
            <a:normAutofit/>
          </a:bodyPr>
          <a:lstStyle/>
          <a:p>
            <a:r>
              <a:rPr lang="fr-FR" sz="3200" b="1" dirty="0" smtClean="0">
                <a:solidFill>
                  <a:srgbClr val="0070C0"/>
                </a:solidFill>
              </a:rPr>
              <a:t>Les </a:t>
            </a:r>
            <a:r>
              <a:rPr lang="fr-FR" sz="3200" b="1" dirty="0">
                <a:solidFill>
                  <a:srgbClr val="0070C0"/>
                </a:solidFill>
              </a:rPr>
              <a:t>bases de la communication </a:t>
            </a:r>
            <a:r>
              <a:rPr lang="fr-FR" sz="3200" b="1" dirty="0" smtClean="0">
                <a:solidFill>
                  <a:srgbClr val="0070C0"/>
                </a:solidFill>
              </a:rPr>
              <a:t>intercellulaire</a:t>
            </a:r>
          </a:p>
          <a:p>
            <a:pPr marL="457200" lvl="1" indent="0">
              <a:buNone/>
            </a:pPr>
            <a:r>
              <a:rPr lang="fr-FR" b="1" dirty="0" smtClean="0"/>
              <a:t>Le métabolisme cellulaire</a:t>
            </a:r>
          </a:p>
          <a:p>
            <a:pPr marL="457200" lvl="1" indent="0">
              <a:buNone/>
            </a:pPr>
            <a:endParaRPr lang="fr-FR" sz="1300" b="1" dirty="0"/>
          </a:p>
          <a:p>
            <a:pPr lvl="1">
              <a:lnSpc>
                <a:spcPct val="100000"/>
              </a:lnSpc>
              <a:buFont typeface="Wingdings" panose="05000000000000000000" pitchFamily="2" charset="2"/>
              <a:buChar char="ü"/>
            </a:pPr>
            <a:r>
              <a:rPr lang="fr-FR" sz="1300" b="1" dirty="0" smtClean="0"/>
              <a:t>Le corps se compose d’organes, les organes de cellules</a:t>
            </a:r>
          </a:p>
          <a:p>
            <a:pPr lvl="1">
              <a:lnSpc>
                <a:spcPct val="100000"/>
              </a:lnSpc>
              <a:buFont typeface="Wingdings" panose="05000000000000000000" pitchFamily="2" charset="2"/>
              <a:buChar char="ü"/>
            </a:pPr>
            <a:r>
              <a:rPr lang="fr-FR" sz="1300" b="1" dirty="0" smtClean="0"/>
              <a:t>Des nutriments et l’oxygène doivent entrer dans chaque cellule,</a:t>
            </a:r>
          </a:p>
          <a:p>
            <a:pPr marL="457200" lvl="1" indent="0">
              <a:lnSpc>
                <a:spcPct val="100000"/>
              </a:lnSpc>
              <a:buNone/>
            </a:pPr>
            <a:r>
              <a:rPr lang="fr-FR" sz="1300" b="1" dirty="0" smtClean="0"/>
              <a:t>     les métabolites doivent en sortir. Transport via des orifices dans la   	membrane cellulaire</a:t>
            </a:r>
          </a:p>
          <a:p>
            <a:pPr lvl="1">
              <a:lnSpc>
                <a:spcPct val="100000"/>
              </a:lnSpc>
              <a:buFont typeface="Wingdings" panose="05000000000000000000" pitchFamily="2" charset="2"/>
              <a:buChar char="ü"/>
            </a:pPr>
            <a:r>
              <a:rPr lang="fr-FR" sz="1300" b="1" dirty="0" smtClean="0"/>
              <a:t>Régulation par différences de potentiel entre l’intérieur de la cellule et l’espace intercellulaire, comme une électrovanne.</a:t>
            </a:r>
          </a:p>
          <a:p>
            <a:pPr lvl="1">
              <a:lnSpc>
                <a:spcPct val="100000"/>
              </a:lnSpc>
              <a:buFont typeface="Wingdings" panose="05000000000000000000" pitchFamily="2" charset="2"/>
              <a:buChar char="ü"/>
            </a:pPr>
            <a:r>
              <a:rPr lang="fr-FR" sz="1300" b="1" dirty="0" smtClean="0"/>
              <a:t>Selon que la valeur de cette différence de potentiel est adéquate ou non, le métabolisme sera sain ou pathologique. Ceci est vrai pour</a:t>
            </a:r>
            <a:br>
              <a:rPr lang="fr-FR" sz="1300" b="1" dirty="0" smtClean="0"/>
            </a:br>
            <a:r>
              <a:rPr lang="fr-FR" sz="1300" b="1" dirty="0" smtClean="0"/>
              <a:t>tous les problèmes de santé.</a:t>
            </a:r>
          </a:p>
          <a:p>
            <a:pPr lvl="1">
              <a:lnSpc>
                <a:spcPct val="100000"/>
              </a:lnSpc>
              <a:buFont typeface="Wingdings" panose="05000000000000000000" pitchFamily="2" charset="2"/>
              <a:buChar char="ü"/>
            </a:pPr>
            <a:r>
              <a:rPr lang="fr-FR" sz="1300" b="1" dirty="0"/>
              <a:t>L</a:t>
            </a:r>
            <a:r>
              <a:rPr lang="fr-FR" sz="1300" b="1" dirty="0" smtClean="0"/>
              <a:t>es fréquences du </a:t>
            </a:r>
            <a:r>
              <a:rPr lang="fr-FR" sz="1300" b="1" dirty="0" err="1" smtClean="0"/>
              <a:t>microcourant</a:t>
            </a:r>
            <a:r>
              <a:rPr lang="fr-FR" sz="1300" b="1" dirty="0" smtClean="0"/>
              <a:t> viennent moduler le métabolisme cellulaire.</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9298" y="1327355"/>
            <a:ext cx="6255042" cy="4306529"/>
          </a:xfrm>
          <a:prstGeom prst="rect">
            <a:avLst/>
          </a:prstGeom>
        </p:spPr>
      </p:pic>
      <p:sp>
        <p:nvSpPr>
          <p:cNvPr id="6" name="ZoneTexte 5"/>
          <p:cNvSpPr txBox="1"/>
          <p:nvPr/>
        </p:nvSpPr>
        <p:spPr>
          <a:xfrm>
            <a:off x="6136100" y="5555037"/>
            <a:ext cx="5692877" cy="954107"/>
          </a:xfrm>
          <a:prstGeom prst="rect">
            <a:avLst/>
          </a:prstGeom>
          <a:noFill/>
        </p:spPr>
        <p:txBody>
          <a:bodyPr wrap="square" rtlCol="0">
            <a:spAutoFit/>
          </a:bodyPr>
          <a:lstStyle/>
          <a:p>
            <a:r>
              <a:rPr lang="fr-FR" sz="1400" dirty="0" smtClean="0"/>
              <a:t>La </a:t>
            </a:r>
            <a:r>
              <a:rPr lang="fr-FR" sz="1400" dirty="0"/>
              <a:t>fonction primordiale des mitochondries est d'opérer dans la cellule l'oxydation des métabolites oxydables, opération souvent dénommée «respiration cellulaire» (...). Les métabolites oxydables sont essentiellement les glucides, surtout le glucose.</a:t>
            </a:r>
          </a:p>
        </p:txBody>
      </p:sp>
    </p:spTree>
    <p:extLst>
      <p:ext uri="{BB962C8B-B14F-4D97-AF65-F5344CB8AC3E}">
        <p14:creationId xmlns:p14="http://schemas.microsoft.com/office/powerpoint/2010/main" val="4102818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2607" y="860441"/>
            <a:ext cx="11166986" cy="5496114"/>
          </a:xfrm>
        </p:spPr>
        <p:txBody>
          <a:bodyPr>
            <a:normAutofit/>
          </a:bodyPr>
          <a:lstStyle/>
          <a:p>
            <a:r>
              <a:rPr lang="fr-FR" sz="3200" b="1" dirty="0" smtClean="0">
                <a:solidFill>
                  <a:srgbClr val="0070C0"/>
                </a:solidFill>
              </a:rPr>
              <a:t>Les </a:t>
            </a:r>
            <a:r>
              <a:rPr lang="fr-FR" sz="3200" b="1" dirty="0">
                <a:solidFill>
                  <a:srgbClr val="0070C0"/>
                </a:solidFill>
              </a:rPr>
              <a:t>bases de la communication </a:t>
            </a:r>
            <a:r>
              <a:rPr lang="fr-FR" sz="3200" b="1" dirty="0" smtClean="0">
                <a:solidFill>
                  <a:srgbClr val="0070C0"/>
                </a:solidFill>
              </a:rPr>
              <a:t>intercellulaire</a:t>
            </a:r>
          </a:p>
          <a:p>
            <a:pPr marL="457200" lvl="1" indent="0">
              <a:buNone/>
            </a:pPr>
            <a:r>
              <a:rPr lang="fr-FR" b="1" dirty="0" smtClean="0"/>
              <a:t>Le métabolisme cellulaire</a:t>
            </a:r>
          </a:p>
          <a:p>
            <a:r>
              <a:rPr lang="fr-FR" sz="1400" b="1" dirty="0"/>
              <a:t>Définition du terme ATP </a:t>
            </a:r>
            <a:r>
              <a:rPr lang="fr-FR" sz="1400" dirty="0" smtClean="0"/>
              <a:t>: Adénosine </a:t>
            </a:r>
            <a:r>
              <a:rPr lang="fr-FR" sz="1400" dirty="0" err="1"/>
              <a:t>TriphosPhate</a:t>
            </a:r>
            <a:r>
              <a:rPr lang="fr-FR" sz="1400" dirty="0"/>
              <a:t>, molécule qui aide les organismes vivants à transformer le glycogène en glucose.</a:t>
            </a:r>
          </a:p>
          <a:p>
            <a:pPr marL="0" indent="0" fontAlgn="base">
              <a:buNone/>
            </a:pPr>
            <a:r>
              <a:rPr lang="fr-FR" sz="1400" dirty="0"/>
              <a:t>	</a:t>
            </a:r>
            <a:r>
              <a:rPr lang="fr-FR" sz="1400" dirty="0" smtClean="0"/>
              <a:t>ATP </a:t>
            </a:r>
            <a:r>
              <a:rPr lang="fr-FR" sz="1400" dirty="0"/>
              <a:t>: </a:t>
            </a:r>
            <a:r>
              <a:rPr lang="fr-FR" sz="1400" u="sng" dirty="0">
                <a:hlinkClick r:id="rId2" tooltip="Définition du terme 'adénosine triphosphate'"/>
              </a:rPr>
              <a:t>adénosine triphosphate</a:t>
            </a:r>
            <a:r>
              <a:rPr lang="fr-FR" sz="1400" dirty="0"/>
              <a:t>, molécule qui aide les </a:t>
            </a:r>
            <a:r>
              <a:rPr lang="fr-FR" sz="1400" u="sng" dirty="0">
                <a:hlinkClick r:id="rId3" tooltip="Définition du terme 'organisme'"/>
              </a:rPr>
              <a:t>organismes</a:t>
            </a:r>
            <a:r>
              <a:rPr lang="fr-FR" sz="1400" dirty="0"/>
              <a:t> vivants à transformer le </a:t>
            </a:r>
            <a:r>
              <a:rPr lang="fr-FR" sz="1400" u="sng" dirty="0">
                <a:hlinkClick r:id="rId4" tooltip="Définition du terme 'glycogène'"/>
              </a:rPr>
              <a:t>glycogène</a:t>
            </a:r>
            <a:r>
              <a:rPr lang="fr-FR" sz="1400" dirty="0"/>
              <a:t> en </a:t>
            </a:r>
            <a:r>
              <a:rPr lang="fr-FR" sz="1400" u="sng" dirty="0">
                <a:hlinkClick r:id="rId5"/>
              </a:rPr>
              <a:t>glucose</a:t>
            </a:r>
            <a:r>
              <a:rPr lang="fr-FR" sz="1400" dirty="0"/>
              <a:t>.</a:t>
            </a:r>
          </a:p>
          <a:p>
            <a:pPr marL="0" indent="0">
              <a:buNone/>
            </a:pPr>
            <a:endParaRPr lang="fr-FR" sz="1400" dirty="0"/>
          </a:p>
          <a:p>
            <a:r>
              <a:rPr lang="fr-FR" sz="1400" b="1" dirty="0"/>
              <a:t>Définition du terme Adénosine triphosphate (ATP) :</a:t>
            </a:r>
          </a:p>
          <a:p>
            <a:pPr marL="0" indent="0" fontAlgn="base">
              <a:buNone/>
            </a:pPr>
            <a:r>
              <a:rPr lang="fr-FR" sz="1400" dirty="0" smtClean="0"/>
              <a:t> 	Principale </a:t>
            </a:r>
            <a:r>
              <a:rPr lang="fr-FR" sz="1400" dirty="0"/>
              <a:t>molécule de transport et de stockage de l'énergie dans les cellules de notre </a:t>
            </a:r>
            <a:r>
              <a:rPr lang="fr-FR" sz="1400" u="sng" dirty="0">
                <a:hlinkClick r:id="rId3" tooltip="Définition du terme 'organisme'"/>
              </a:rPr>
              <a:t>organisme</a:t>
            </a:r>
            <a:r>
              <a:rPr lang="fr-FR" sz="1400" dirty="0"/>
              <a:t>.</a:t>
            </a:r>
          </a:p>
          <a:p>
            <a:pPr marL="0" indent="0" fontAlgn="base">
              <a:buNone/>
            </a:pPr>
            <a:r>
              <a:rPr lang="fr-FR" sz="1400" dirty="0"/>
              <a:t> </a:t>
            </a:r>
          </a:p>
          <a:p>
            <a:r>
              <a:rPr lang="fr-FR" sz="1400" b="1" dirty="0"/>
              <a:t>Définition du terme Glycogène :</a:t>
            </a:r>
          </a:p>
          <a:p>
            <a:pPr marL="0" indent="0" fontAlgn="base">
              <a:buNone/>
            </a:pPr>
            <a:r>
              <a:rPr lang="fr-FR" sz="1400" dirty="0" smtClean="0"/>
              <a:t>	Le </a:t>
            </a:r>
            <a:r>
              <a:rPr lang="fr-FR" sz="1400" dirty="0"/>
              <a:t>glycogène, qui est un </a:t>
            </a:r>
            <a:r>
              <a:rPr lang="fr-FR" sz="1400" u="sng" dirty="0">
                <a:hlinkClick r:id="rId6" tooltip="Définition du terme 'polysaccharide'"/>
              </a:rPr>
              <a:t>polysaccharide</a:t>
            </a:r>
            <a:r>
              <a:rPr lang="fr-FR" sz="1400" dirty="0"/>
              <a:t>, est la </a:t>
            </a:r>
            <a:r>
              <a:rPr lang="fr-FR" sz="1400" u="sng" dirty="0">
                <a:hlinkClick r:id="rId7"/>
              </a:rPr>
              <a:t>forme</a:t>
            </a:r>
            <a:r>
              <a:rPr lang="fr-FR" sz="1400" dirty="0"/>
              <a:t> sous laquelle les </a:t>
            </a:r>
            <a:r>
              <a:rPr lang="fr-FR" sz="1400" u="sng" dirty="0">
                <a:hlinkClick r:id="rId8"/>
              </a:rPr>
              <a:t>glucides</a:t>
            </a:r>
            <a:r>
              <a:rPr lang="fr-FR" sz="1400" dirty="0"/>
              <a:t> sont stockés dans l' </a:t>
            </a:r>
            <a:r>
              <a:rPr lang="fr-FR" sz="1400" u="sng" dirty="0">
                <a:hlinkClick r:id="rId3" tooltip="Définition du terme 'organisme'"/>
              </a:rPr>
              <a:t>organisme</a:t>
            </a:r>
            <a:r>
              <a:rPr lang="fr-FR" sz="1400" dirty="0"/>
              <a:t>. Le glycogène est décomposé </a:t>
            </a:r>
            <a:r>
              <a:rPr lang="fr-FR" sz="1400" dirty="0" smtClean="0"/>
              <a:t/>
            </a:r>
            <a:br>
              <a:rPr lang="fr-FR" sz="1400" dirty="0" smtClean="0"/>
            </a:br>
            <a:r>
              <a:rPr lang="fr-FR" sz="1400" dirty="0" smtClean="0"/>
              <a:t>	en </a:t>
            </a:r>
            <a:r>
              <a:rPr lang="fr-FR" sz="1400" dirty="0"/>
              <a:t>molécules de </a:t>
            </a:r>
            <a:r>
              <a:rPr lang="fr-FR" sz="1400" u="sng" dirty="0">
                <a:hlinkClick r:id="rId5"/>
              </a:rPr>
              <a:t>glucose</a:t>
            </a:r>
            <a:r>
              <a:rPr lang="fr-FR" sz="1400" dirty="0"/>
              <a:t> </a:t>
            </a:r>
            <a:r>
              <a:rPr lang="fr-FR" sz="1400" dirty="0" smtClean="0"/>
              <a:t>lorsque </a:t>
            </a:r>
            <a:r>
              <a:rPr lang="fr-FR" sz="1400" dirty="0"/>
              <a:t>le corps a besoin d'énergie</a:t>
            </a:r>
            <a:r>
              <a:rPr lang="fr-FR" sz="1400" dirty="0" smtClean="0"/>
              <a:t>.</a:t>
            </a:r>
          </a:p>
          <a:p>
            <a:pPr fontAlgn="base"/>
            <a:endParaRPr lang="fr-FR" sz="1400" dirty="0"/>
          </a:p>
          <a:p>
            <a:r>
              <a:rPr lang="fr-FR" sz="1400" b="1" dirty="0" smtClean="0"/>
              <a:t>En biologie, </a:t>
            </a:r>
            <a:r>
              <a:rPr lang="fr-FR" sz="1400" b="1" dirty="0"/>
              <a:t>l'ATP et la respiration cellulaire</a:t>
            </a:r>
          </a:p>
          <a:p>
            <a:pPr marL="0" indent="0">
              <a:buNone/>
            </a:pPr>
            <a:r>
              <a:rPr lang="fr-FR" sz="1400" dirty="0" smtClean="0"/>
              <a:t>	Dans </a:t>
            </a:r>
            <a:r>
              <a:rPr lang="fr-FR" sz="1400" dirty="0"/>
              <a:t>la cellule, les stocks d'ATP sont peu importants, la </a:t>
            </a:r>
            <a:r>
              <a:rPr lang="fr-FR" sz="1400" dirty="0">
                <a:hlinkClick r:id="rId9"/>
              </a:rPr>
              <a:t>molécule</a:t>
            </a:r>
            <a:r>
              <a:rPr lang="fr-FR" sz="1400" dirty="0"/>
              <a:t> doit donc être continuellement renouvelée. La </a:t>
            </a:r>
            <a:r>
              <a:rPr lang="fr-FR" sz="1400" dirty="0">
                <a:hlinkClick r:id="rId10"/>
              </a:rPr>
              <a:t>respiration cellulaire</a:t>
            </a:r>
            <a:r>
              <a:rPr lang="fr-FR" sz="1400" dirty="0"/>
              <a:t>, </a:t>
            </a:r>
            <a:r>
              <a:rPr lang="fr-FR" sz="1400" dirty="0" smtClean="0"/>
              <a:t>	impliquant </a:t>
            </a:r>
            <a:r>
              <a:rPr lang="fr-FR" sz="1400" dirty="0"/>
              <a:t>les </a:t>
            </a:r>
            <a:r>
              <a:rPr lang="fr-FR" sz="1400" dirty="0">
                <a:hlinkClick r:id="rId11" tooltip="La théorie de la mitochondrie parasite refait surface"/>
              </a:rPr>
              <a:t>mitochondries</a:t>
            </a:r>
            <a:r>
              <a:rPr lang="fr-FR" sz="1400" dirty="0"/>
              <a:t>, permet la formation de nouvelles molécules d'ATP. Chez les végétaux, la </a:t>
            </a:r>
            <a:r>
              <a:rPr lang="fr-FR" sz="1400" dirty="0">
                <a:hlinkClick r:id="rId12"/>
              </a:rPr>
              <a:t>photosynthèse</a:t>
            </a:r>
            <a:r>
              <a:rPr lang="fr-FR" sz="1400" dirty="0"/>
              <a:t> produit également </a:t>
            </a:r>
            <a:r>
              <a:rPr lang="fr-FR" sz="1400" dirty="0" smtClean="0"/>
              <a:t>	de </a:t>
            </a:r>
            <a:r>
              <a:rPr lang="fr-FR" sz="1400" dirty="0"/>
              <a:t>l'ATP dans les </a:t>
            </a:r>
            <a:r>
              <a:rPr lang="fr-FR" sz="1400" dirty="0">
                <a:hlinkClick r:id="rId13" tooltip="La cellule végétale"/>
              </a:rPr>
              <a:t>chloroplastes</a:t>
            </a:r>
            <a:r>
              <a:rPr lang="fr-FR" sz="1400" dirty="0"/>
              <a:t>.</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3198113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28211</TotalTime>
  <Words>924</Words>
  <Application>Microsoft Office PowerPoint</Application>
  <PresentationFormat>Grand écran</PresentationFormat>
  <Paragraphs>185</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Wingdings</vt:lpstr>
      <vt:lpstr>Thème Office</vt:lpstr>
      <vt:lpstr>Présentation PowerPoint</vt:lpstr>
      <vt:lpstr>Présentation PowerPoint</vt:lpstr>
      <vt:lpstr>TECHNOLOGIE</vt:lpstr>
      <vt:lpstr>Présentation PowerPoint</vt:lpstr>
      <vt:lpstr>TECHNOLOGIE</vt:lpstr>
      <vt:lpstr>TECHNOLOGIE</vt:lpstr>
      <vt:lpstr>TECHNOLOGIE</vt:lpstr>
      <vt:lpstr>TECHNOLOGIE</vt:lpstr>
      <vt:lpstr>TECHNOLOGIE</vt:lpstr>
      <vt:lpstr>TECHNOLOGIE</vt:lpstr>
      <vt:lpstr>TECHNOLOGIE</vt:lpstr>
      <vt:lpstr>Présentation PowerPoint</vt:lpstr>
      <vt:lpstr>Présentation PowerPoint</vt:lpstr>
      <vt:lpstr>TECHNOLOGIE</vt:lpstr>
      <vt:lpstr>TECHNOLOGIE</vt:lpstr>
      <vt:lpstr>TECHNOLOGIE</vt:lpstr>
      <vt:lpstr>TECHNOLOGIE</vt:lpstr>
      <vt:lpstr>TECHNOLOGIE</vt:lpstr>
      <vt:lpstr>TECHNOLOGIE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Utilisateur Windows</cp:lastModifiedBy>
  <cp:revision>87</cp:revision>
  <cp:lastPrinted>2020-11-29T23:06:11Z</cp:lastPrinted>
  <dcterms:created xsi:type="dcterms:W3CDTF">2020-10-20T17:41:29Z</dcterms:created>
  <dcterms:modified xsi:type="dcterms:W3CDTF">2020-12-04T07:04:53Z</dcterms:modified>
</cp:coreProperties>
</file>