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 id="2147483682" r:id="rId3"/>
    <p:sldMasterId id="2147483706" r:id="rId4"/>
    <p:sldMasterId id="2147483718" r:id="rId5"/>
    <p:sldMasterId id="2147483742" r:id="rId6"/>
  </p:sldMasterIdLst>
  <p:notesMasterIdLst>
    <p:notesMasterId r:id="rId59"/>
  </p:notesMasterIdLst>
  <p:sldIdLst>
    <p:sldId id="257" r:id="rId7"/>
    <p:sldId id="358" r:id="rId8"/>
    <p:sldId id="357" r:id="rId9"/>
    <p:sldId id="258" r:id="rId10"/>
    <p:sldId id="319" r:id="rId11"/>
    <p:sldId id="260" r:id="rId12"/>
    <p:sldId id="261" r:id="rId13"/>
    <p:sldId id="262" r:id="rId14"/>
    <p:sldId id="268" r:id="rId15"/>
    <p:sldId id="272" r:id="rId16"/>
    <p:sldId id="360" r:id="rId17"/>
    <p:sldId id="271" r:id="rId18"/>
    <p:sldId id="348" r:id="rId19"/>
    <p:sldId id="329" r:id="rId20"/>
    <p:sldId id="330" r:id="rId21"/>
    <p:sldId id="335" r:id="rId22"/>
    <p:sldId id="333" r:id="rId23"/>
    <p:sldId id="344" r:id="rId24"/>
    <p:sldId id="359" r:id="rId25"/>
    <p:sldId id="350" r:id="rId26"/>
    <p:sldId id="308" r:id="rId27"/>
    <p:sldId id="331" r:id="rId28"/>
    <p:sldId id="274" r:id="rId29"/>
    <p:sldId id="273" r:id="rId30"/>
    <p:sldId id="311" r:id="rId31"/>
    <p:sldId id="334" r:id="rId32"/>
    <p:sldId id="351" r:id="rId33"/>
    <p:sldId id="353" r:id="rId34"/>
    <p:sldId id="354" r:id="rId35"/>
    <p:sldId id="355" r:id="rId36"/>
    <p:sldId id="356" r:id="rId37"/>
    <p:sldId id="337" r:id="rId38"/>
    <p:sldId id="338" r:id="rId39"/>
    <p:sldId id="339" r:id="rId40"/>
    <p:sldId id="340" r:id="rId41"/>
    <p:sldId id="341" r:id="rId42"/>
    <p:sldId id="318" r:id="rId43"/>
    <p:sldId id="270" r:id="rId44"/>
    <p:sldId id="317" r:id="rId45"/>
    <p:sldId id="342" r:id="rId46"/>
    <p:sldId id="352" r:id="rId47"/>
    <p:sldId id="275" r:id="rId48"/>
    <p:sldId id="276" r:id="rId49"/>
    <p:sldId id="277" r:id="rId50"/>
    <p:sldId id="278" r:id="rId51"/>
    <p:sldId id="280" r:id="rId52"/>
    <p:sldId id="281" r:id="rId53"/>
    <p:sldId id="282" r:id="rId54"/>
    <p:sldId id="283" r:id="rId55"/>
    <p:sldId id="347" r:id="rId56"/>
    <p:sldId id="309" r:id="rId57"/>
    <p:sldId id="312" r:id="rId58"/>
  </p:sldIdLst>
  <p:sldSz cx="12192000" cy="6858000"/>
  <p:notesSz cx="6858000" cy="9144000"/>
  <p:embeddedFontLst>
    <p:embeddedFont>
      <p:font typeface="Sarabun" panose="020B0604020202020204" charset="-34"/>
      <p:regular r:id="rId60"/>
      <p:bold r:id="rId61"/>
      <p:italic r:id="rId62"/>
      <p:boldItalic r:id="rId63"/>
    </p:embeddedFont>
    <p:embeddedFont>
      <p:font typeface="Bookman Old Style" panose="02050604050505020204" pitchFamily="18"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h3FmZxG6zkgWlBkydYqTbxe0Ai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67450" autoAdjust="0"/>
  </p:normalViewPr>
  <p:slideViewPr>
    <p:cSldViewPr snapToGrid="0">
      <p:cViewPr>
        <p:scale>
          <a:sx n="50" d="100"/>
          <a:sy n="50" d="100"/>
        </p:scale>
        <p:origin x="1194" y="126"/>
      </p:cViewPr>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74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customschemas.google.com/relationships/presentationmetadata" Target="metadata"/><Relationship Id="rId5" Type="http://schemas.openxmlformats.org/officeDocument/2006/relationships/slideMaster" Target="slideMasters/slideMaster5.xml"/><Relationship Id="rId61"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47496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doctissimo.fr/html/forme/forme.htm" TargetMode="External"/><Relationship Id="rId13" Type="http://schemas.openxmlformats.org/officeDocument/2006/relationships/hyperlink" Target="https://www.futura-sciences.com/planete/definitions/botanique-photosynthese-227/" TargetMode="External"/><Relationship Id="rId3" Type="http://schemas.openxmlformats.org/officeDocument/2006/relationships/hyperlink" Target="http://www.doctissimo.fr/sante/Dictionnaire-medical/adenosine-triphosphate-atp" TargetMode="External"/><Relationship Id="rId7" Type="http://schemas.openxmlformats.org/officeDocument/2006/relationships/hyperlink" Target="http://www.doctissimo.fr/sante/Dictionnaire-medical/polysaccharide" TargetMode="External"/><Relationship Id="rId12" Type="http://schemas.openxmlformats.org/officeDocument/2006/relationships/hyperlink" Target="https://www.futura-sciences.com/sante/actualites/biologie-theorie-mitochondrie-parasite-refait-surface-35419/"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doctissimo.fr/html/sante/analyses/ana_meta_sucres01.htm" TargetMode="External"/><Relationship Id="rId11" Type="http://schemas.openxmlformats.org/officeDocument/2006/relationships/hyperlink" Target="https://www.futura-sciences.com/sante/definitions/biologie-respiration-cellulaire-811/" TargetMode="External"/><Relationship Id="rId5" Type="http://schemas.openxmlformats.org/officeDocument/2006/relationships/hyperlink" Target="http://www.doctissimo.fr/sante/Dictionnaire-medical/glycogene" TargetMode="External"/><Relationship Id="rId10" Type="http://schemas.openxmlformats.org/officeDocument/2006/relationships/hyperlink" Target="https://www.futura-sciences.com/sciences/definitions/chimie-molecule-783/" TargetMode="External"/><Relationship Id="rId4" Type="http://schemas.openxmlformats.org/officeDocument/2006/relationships/hyperlink" Target="http://www.doctissimo.fr/sante/Dictionnaire-medical/organisme" TargetMode="External"/><Relationship Id="rId9" Type="http://schemas.openxmlformats.org/officeDocument/2006/relationships/hyperlink" Target="https://www.doctissimo.fr/html/nutrition/mag_2001/mag0202/nu_3496_glucides_saviez.htm" TargetMode="External"/><Relationship Id="rId14" Type="http://schemas.openxmlformats.org/officeDocument/2006/relationships/hyperlink" Target="https://www.futura-sciences.com/planete/dossiers/botanique-cellule-vegetale-43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altLang="fr-FR" dirty="0" smtClean="0"/>
              <a:t>Améliorer votre qualité vie,</a:t>
            </a:r>
          </a:p>
          <a:p>
            <a:r>
              <a:rPr lang="fr-FR" altLang="fr-FR" dirty="0" smtClean="0"/>
              <a:t>Vous sentir toujours au Top,</a:t>
            </a:r>
          </a:p>
          <a:p>
            <a:r>
              <a:rPr lang="fr-FR" altLang="fr-FR" dirty="0" smtClean="0"/>
              <a:t>Etre moins stressé,</a:t>
            </a:r>
          </a:p>
          <a:p>
            <a:r>
              <a:rPr lang="fr-FR" altLang="fr-FR" dirty="0" smtClean="0"/>
              <a:t>Réduire vos douleurs de mal de dos, vos migraines, ou autres, </a:t>
            </a:r>
          </a:p>
          <a:p>
            <a:r>
              <a:rPr lang="fr-FR" altLang="fr-FR" dirty="0" smtClean="0"/>
              <a:t>Dormir mieux, avoir un sommeil plus récupérateur,</a:t>
            </a:r>
          </a:p>
          <a:p>
            <a:r>
              <a:rPr lang="fr-FR" altLang="fr-FR" dirty="0" smtClean="0"/>
              <a:t>Supprimer vos allergies ou intolérances alimentaires,</a:t>
            </a:r>
          </a:p>
          <a:p>
            <a:r>
              <a:rPr lang="fr-FR" altLang="fr-FR" dirty="0" smtClean="0"/>
              <a:t>Faire du sport sans avoir de courbatures,</a:t>
            </a:r>
          </a:p>
          <a:p>
            <a:r>
              <a:rPr lang="fr-FR" altLang="fr-FR" dirty="0" smtClean="0"/>
              <a:t>Récupérer rapidement de vos efforts, </a:t>
            </a:r>
          </a:p>
          <a:p>
            <a:r>
              <a:rPr lang="fr-FR" altLang="fr-FR" dirty="0" smtClean="0"/>
              <a:t>Vous débarrassez de vos douleurs chroniques</a:t>
            </a:r>
          </a:p>
          <a:p>
            <a:pPr marL="0" lvl="0" indent="0" algn="l" rtl="0">
              <a:lnSpc>
                <a:spcPct val="100000"/>
              </a:lnSpc>
              <a:spcBef>
                <a:spcPts val="0"/>
              </a:spcBef>
              <a:spcAft>
                <a:spcPts val="0"/>
              </a:spcAft>
              <a:buSzPts val="1400"/>
              <a:buNone/>
            </a:pPr>
            <a:endParaRPr dirty="0"/>
          </a:p>
        </p:txBody>
      </p:sp>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56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9c0fe43b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Il affirme que lorsqu’un organe devient malade il n’émet plus les mêmes fréquences qu’un organe sain</a:t>
            </a:r>
          </a:p>
          <a:p>
            <a:pPr marL="457200" lvl="1" indent="0">
              <a:buNone/>
            </a:pPr>
            <a:endParaRPr lang="fr-FR" sz="2000" dirty="0" smtClean="0"/>
          </a:p>
          <a:p>
            <a:pPr lvl="1">
              <a:buFont typeface="Wingdings" panose="05000000000000000000" pitchFamily="2" charset="2"/>
              <a:buChar char="ü"/>
            </a:pPr>
            <a:r>
              <a:rPr lang="fr-FR" sz="2000" dirty="0" smtClean="0"/>
              <a:t>Le langage cellulaire n’est plus compris par les autres cellules. Cette situation est comparable à celle d’un récepteur radio qui ne serait plus accordée sur la fréquence de l’émetteur.</a:t>
            </a:r>
          </a:p>
          <a:p>
            <a:pPr lvl="1">
              <a:buFont typeface="Wingdings" panose="05000000000000000000" pitchFamily="2" charset="2"/>
              <a:buChar char="ü"/>
            </a:pPr>
            <a:endParaRPr lang="fr-FR" sz="2000" dirty="0" smtClean="0"/>
          </a:p>
        </p:txBody>
      </p:sp>
      <p:sp>
        <p:nvSpPr>
          <p:cNvPr id="233" name="Google Shape;233;ga9c0fe43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522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9c0fe43b7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1" indent="0">
              <a:buNone/>
            </a:pPr>
            <a:endParaRPr lang="fr-FR" sz="1200" dirty="0" smtClean="0"/>
          </a:p>
          <a:p>
            <a:pPr lvl="1">
              <a:buFont typeface="Wingdings" panose="05000000000000000000" pitchFamily="2" charset="2"/>
              <a:buChar char="ü"/>
            </a:pPr>
            <a:r>
              <a:rPr lang="fr-FR" sz="1200" dirty="0" smtClean="0"/>
              <a:t>La différence entre les ions – et + donnent le potentiel électrique de la membrane</a:t>
            </a:r>
          </a:p>
          <a:p>
            <a:pPr lvl="1">
              <a:lnSpc>
                <a:spcPct val="150000"/>
              </a:lnSpc>
              <a:buFont typeface="Wingdings" panose="05000000000000000000" pitchFamily="2" charset="2"/>
              <a:buChar char="ü"/>
            </a:pPr>
            <a:r>
              <a:rPr lang="fr-FR" sz="1200" dirty="0" smtClean="0"/>
              <a:t>Régulation par différences de potentiel entre l’intérieur de la cellule et l’espace intercellulaire, comme une électrovanne.</a:t>
            </a:r>
          </a:p>
          <a:p>
            <a:pPr lvl="1">
              <a:lnSpc>
                <a:spcPct val="150000"/>
              </a:lnSpc>
              <a:buFont typeface="Wingdings" panose="05000000000000000000" pitchFamily="2" charset="2"/>
              <a:buChar char="ü"/>
            </a:pPr>
            <a:r>
              <a:rPr lang="fr-FR" sz="1200" dirty="0" smtClean="0"/>
              <a:t>Selon que la valeur de cette différence de potentiel est adéquate</a:t>
            </a:r>
            <a:r>
              <a:rPr lang="fr-FR" sz="1200" baseline="0" dirty="0" smtClean="0"/>
              <a:t> </a:t>
            </a:r>
            <a:r>
              <a:rPr lang="fr-FR" sz="1200" dirty="0" smtClean="0"/>
              <a:t>ou non, le métabolisme sera sain ou pathologique. Ceci est vrai pour</a:t>
            </a:r>
            <a:r>
              <a:rPr lang="fr-FR" sz="1200" baseline="0" dirty="0" smtClean="0"/>
              <a:t> </a:t>
            </a:r>
            <a:r>
              <a:rPr lang="fr-FR" sz="1200" dirty="0" smtClean="0"/>
              <a:t>tous les problèmes de santé.</a:t>
            </a:r>
          </a:p>
          <a:p>
            <a:pPr lvl="1">
              <a:lnSpc>
                <a:spcPct val="150000"/>
              </a:lnSpc>
              <a:buFont typeface="Wingdings" panose="05000000000000000000" pitchFamily="2" charset="2"/>
              <a:buChar char="ü"/>
            </a:pPr>
            <a:r>
              <a:rPr lang="fr-FR" sz="1200" dirty="0" smtClean="0"/>
              <a:t>Les fréquences du micro-courant viennent moduler le métabolisme cellulaire.</a:t>
            </a:r>
          </a:p>
          <a:p>
            <a:pPr marL="914400" marR="0" lvl="1" indent="-228600" algn="l" defTabSz="914400" rtl="0" eaLnBrk="1" fontAlgn="auto" latinLnBrk="0" hangingPunct="1">
              <a:lnSpc>
                <a:spcPct val="150000"/>
              </a:lnSpc>
              <a:spcBef>
                <a:spcPts val="0"/>
              </a:spcBef>
              <a:spcAft>
                <a:spcPts val="0"/>
              </a:spcAft>
              <a:buClr>
                <a:srgbClr val="000000"/>
              </a:buClr>
              <a:buSzPts val="1400"/>
              <a:buFont typeface="Wingdings" panose="05000000000000000000" pitchFamily="2" charset="2"/>
              <a:buChar char="ü"/>
              <a:tabLst/>
              <a:defRPr/>
            </a:pPr>
            <a:r>
              <a:rPr lang="fr-FR" sz="1200" dirty="0" smtClean="0"/>
              <a:t>Lorsqu’un corps humain est stimulé par des ondes électromagnétiques avec un appareil de bio-</a:t>
            </a:r>
            <a:r>
              <a:rPr lang="fr-FR" sz="1200" dirty="0" err="1" smtClean="0"/>
              <a:t>resonance</a:t>
            </a:r>
            <a:r>
              <a:rPr lang="fr-FR" sz="1200" dirty="0" smtClean="0"/>
              <a:t> les cellules s’accordent avec ce signal et en réponse elles émettent un signal électromagnétique dont la signature est caractéristique de leur état énergétique respectif.</a:t>
            </a:r>
          </a:p>
          <a:p>
            <a:pPr marL="914400" marR="0" lvl="1" indent="-228600" algn="l" defTabSz="914400" rtl="0" eaLnBrk="1" fontAlgn="auto" latinLnBrk="0" hangingPunct="1">
              <a:lnSpc>
                <a:spcPct val="150000"/>
              </a:lnSpc>
              <a:spcBef>
                <a:spcPts val="0"/>
              </a:spcBef>
              <a:spcAft>
                <a:spcPts val="0"/>
              </a:spcAft>
              <a:buClr>
                <a:srgbClr val="000000"/>
              </a:buClr>
              <a:buSzPts val="1400"/>
              <a:buFont typeface="Wingdings" panose="05000000000000000000" pitchFamily="2" charset="2"/>
              <a:buChar char="ü"/>
              <a:tabLst/>
              <a:defRPr/>
            </a:pPr>
            <a:r>
              <a:rPr lang="fr-FR" sz="1200" dirty="0" smtClean="0"/>
              <a:t>Les micro-courants avec des fréquences augmentent le potentiel de la membrane et la production d'ATP</a:t>
            </a:r>
          </a:p>
          <a:p>
            <a:pPr marL="914400" marR="0" lvl="1" indent="-228600" algn="l" defTabSz="914400" rtl="0" eaLnBrk="1" fontAlgn="auto" latinLnBrk="0" hangingPunct="1">
              <a:lnSpc>
                <a:spcPct val="150000"/>
              </a:lnSpc>
              <a:spcBef>
                <a:spcPts val="0"/>
              </a:spcBef>
              <a:spcAft>
                <a:spcPts val="0"/>
              </a:spcAft>
              <a:buClr>
                <a:srgbClr val="000000"/>
              </a:buClr>
              <a:buSzPts val="1400"/>
              <a:buFont typeface="Wingdings" panose="05000000000000000000" pitchFamily="2" charset="2"/>
              <a:buChar char="ü"/>
              <a:tabLst/>
              <a:defRPr/>
            </a:pPr>
            <a:r>
              <a:rPr lang="fr-FR" sz="1200" dirty="0" smtClean="0"/>
              <a:t>Si vous voulez régénérer vos cellules et résoudre vos problèmes</a:t>
            </a:r>
            <a:r>
              <a:rPr lang="fr-FR" sz="1200" baseline="0" dirty="0" smtClean="0"/>
              <a:t> il va falloir changer de fréquences. Mais comment ?</a:t>
            </a:r>
            <a:endParaRPr lang="fr-FR" sz="1200" dirty="0" smtClean="0"/>
          </a:p>
          <a:p>
            <a:pPr marL="685800" lvl="1" indent="0">
              <a:lnSpc>
                <a:spcPct val="150000"/>
              </a:lnSpc>
              <a:buFont typeface="Wingdings" panose="05000000000000000000" pitchFamily="2" charset="2"/>
              <a:buNone/>
            </a:pPr>
            <a:endParaRPr lang="fr-FR" sz="1200" dirty="0" smtClean="0"/>
          </a:p>
        </p:txBody>
      </p:sp>
      <p:sp>
        <p:nvSpPr>
          <p:cNvPr id="227" name="Google Shape;227;ga9c0fe43b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843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707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343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err="1" smtClean="0"/>
              <a:t>Healy</a:t>
            </a:r>
            <a:r>
              <a:rPr lang="fr-FR" dirty="0" smtClean="0"/>
              <a:t>, c’est un outil intelligent connecté utilisé par des docteurs et</a:t>
            </a:r>
            <a:r>
              <a:rPr lang="fr-FR" baseline="0" dirty="0" smtClean="0"/>
              <a:t> des praticiens qui utilisent les fréquences des parties du corps spécifiques, conçu pour vous suivre partout. Il vous régénère </a:t>
            </a:r>
            <a:r>
              <a:rPr lang="fr-FR" baseline="0" dirty="0" err="1" smtClean="0"/>
              <a:t>bioénergétiquement</a:t>
            </a:r>
            <a:r>
              <a:rPr lang="fr-FR" baseline="0" dirty="0" smtClean="0"/>
              <a:t> en moins 21 minutes. </a:t>
            </a:r>
            <a:r>
              <a:rPr lang="fr-FR" baseline="0" dirty="0" err="1" smtClean="0"/>
              <a:t>Healy</a:t>
            </a:r>
            <a:r>
              <a:rPr lang="fr-FR" baseline="0" dirty="0" smtClean="0"/>
              <a:t> est un dispositif médical.</a:t>
            </a:r>
            <a:endParaRPr lang="fr-FR" dirty="0" smtClean="0"/>
          </a:p>
          <a:p>
            <a:pPr marL="0" lvl="0" indent="0" algn="l" rtl="0">
              <a:lnSpc>
                <a:spcPct val="100000"/>
              </a:lnSpc>
              <a:spcBef>
                <a:spcPts val="0"/>
              </a:spcBef>
              <a:spcAft>
                <a:spcPts val="0"/>
              </a:spcAft>
              <a:buSzPts val="1400"/>
              <a:buNone/>
            </a:pPr>
            <a:endParaRPr lang="fr-FR" dirty="0" smtClean="0"/>
          </a:p>
          <a:p>
            <a:pPr marL="0" lvl="0" indent="0" algn="l" rtl="0">
              <a:lnSpc>
                <a:spcPct val="100000"/>
              </a:lnSpc>
              <a:spcBef>
                <a:spcPts val="0"/>
              </a:spcBef>
              <a:spcAft>
                <a:spcPts val="0"/>
              </a:spcAft>
              <a:buSzPts val="1400"/>
              <a:buNone/>
            </a:pPr>
            <a:r>
              <a:rPr lang="fr-FR" dirty="0" smtClean="0"/>
              <a:t>La bio résonance permet</a:t>
            </a:r>
            <a:r>
              <a:rPr lang="fr-FR" baseline="0" dirty="0" smtClean="0"/>
              <a:t> :</a:t>
            </a:r>
          </a:p>
          <a:p>
            <a:pPr lvl="1">
              <a:buFont typeface="Wingdings" panose="05000000000000000000" pitchFamily="2" charset="2"/>
              <a:buChar char="ü"/>
            </a:pPr>
            <a:r>
              <a:rPr lang="fr-FR" b="1" dirty="0" smtClean="0"/>
              <a:t>Orienter les patients</a:t>
            </a:r>
          </a:p>
          <a:p>
            <a:pPr lvl="1">
              <a:buFont typeface="Wingdings" panose="05000000000000000000" pitchFamily="2" charset="2"/>
              <a:buChar char="ü"/>
            </a:pPr>
            <a:r>
              <a:rPr lang="fr-FR" b="1" dirty="0" smtClean="0"/>
              <a:t>Accroître l’efficacité thérapeutique</a:t>
            </a:r>
          </a:p>
          <a:p>
            <a:pPr lvl="1">
              <a:buFont typeface="Wingdings" panose="05000000000000000000" pitchFamily="2" charset="2"/>
              <a:buChar char="ü"/>
            </a:pPr>
            <a:r>
              <a:rPr lang="fr-FR" b="1" dirty="0" smtClean="0"/>
              <a:t>Faire le suivi régulièrement et facilement entre 2 rendez-vous</a:t>
            </a:r>
            <a:r>
              <a:rPr lang="fr-FR" dirty="0" smtClean="0"/>
              <a:t/>
            </a:r>
            <a:br>
              <a:rPr lang="fr-FR" dirty="0" smtClean="0"/>
            </a:br>
            <a:endParaRPr lang="fr-FR" dirty="0" smtClean="0"/>
          </a:p>
          <a:p>
            <a:pPr marL="457200" lvl="1" indent="0">
              <a:buNone/>
            </a:pPr>
            <a:r>
              <a:rPr lang="fr-FR" sz="2800" b="1" dirty="0" smtClean="0">
                <a:solidFill>
                  <a:srgbClr val="0070C0"/>
                </a:solidFill>
              </a:rPr>
              <a:t>Grâce à une méthode :</a:t>
            </a:r>
          </a:p>
          <a:p>
            <a:pPr lvl="1">
              <a:buFont typeface="Wingdings" panose="05000000000000000000" pitchFamily="2" charset="2"/>
              <a:buChar char="ü"/>
            </a:pPr>
            <a:r>
              <a:rPr lang="fr-FR" b="1" dirty="0" smtClean="0"/>
              <a:t>Souple et intuitive</a:t>
            </a:r>
          </a:p>
          <a:p>
            <a:pPr lvl="1">
              <a:buFont typeface="Wingdings" panose="05000000000000000000" pitchFamily="2" charset="2"/>
              <a:buChar char="ü"/>
            </a:pPr>
            <a:r>
              <a:rPr lang="fr-FR" b="1" dirty="0" smtClean="0"/>
              <a:t>Non invasive</a:t>
            </a:r>
          </a:p>
          <a:p>
            <a:pPr lvl="1">
              <a:buFont typeface="Wingdings" panose="05000000000000000000" pitchFamily="2" charset="2"/>
              <a:buChar char="ü"/>
            </a:pPr>
            <a:r>
              <a:rPr lang="fr-FR" b="1" dirty="0" smtClean="0"/>
              <a:t>Qui renforce le lien entre le corps-esprit</a:t>
            </a:r>
          </a:p>
        </p:txBody>
      </p:sp>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9219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plus ce système bénéficie d’un </a:t>
            </a:r>
            <a:r>
              <a:rPr lang="fr-FR" u="sng" dirty="0" smtClean="0"/>
              <a:t>dispositif médical</a:t>
            </a:r>
            <a:r>
              <a:rPr lang="fr-FR" dirty="0" smtClean="0"/>
              <a:t> pour le traitement de la douleur chronique,</a:t>
            </a:r>
          </a:p>
          <a:p>
            <a:r>
              <a:rPr lang="fr-FR" dirty="0" smtClean="0"/>
              <a:t>de la douleur liée à la fibromyalgie, aux troubles musculo-squelettiques et à la migraine,</a:t>
            </a:r>
          </a:p>
          <a:p>
            <a:r>
              <a:rPr lang="fr-FR" dirty="0" smtClean="0"/>
              <a:t>ainsi que pour le traitement de la dépression, de l'anxiété et des troubles du sommeil.</a:t>
            </a:r>
            <a:br>
              <a:rPr lang="fr-FR" dirty="0" smtClean="0"/>
            </a:br>
            <a:r>
              <a:rPr lang="fr-FR" dirty="0" smtClean="0"/>
              <a:t>Ses indications sont en fait plus larges puisqu'il utilise 144 000 fréquences et 127 programmes spécifiques.</a:t>
            </a:r>
          </a:p>
          <a:p>
            <a:r>
              <a:rPr lang="fr-FR" dirty="0" smtClean="0"/>
              <a:t> </a:t>
            </a:r>
          </a:p>
          <a:p>
            <a:r>
              <a:rPr lang="fr-FR" dirty="0" smtClean="0"/>
              <a:t>Il a également la capacité de faire des analyses de santé et d'envoyer les fréquences de correction à distance.</a:t>
            </a:r>
          </a:p>
        </p:txBody>
      </p:sp>
      <p:sp>
        <p:nvSpPr>
          <p:cNvPr id="4" name="Espace réservé du numéro de diapositive 3"/>
          <p:cNvSpPr>
            <a:spLocks noGrp="1"/>
          </p:cNvSpPr>
          <p:nvPr>
            <p:ph type="sldNum" sz="quarter" idx="10"/>
          </p:nvPr>
        </p:nvSpPr>
        <p:spPr/>
        <p:txBody>
          <a:bodyPr/>
          <a:lstStyle/>
          <a:p>
            <a:fld id="{F43F1E0C-AC77-4BC8-8994-7F1053CBDE15}"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287580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43F1E0C-AC77-4BC8-8994-7F1053CBDE15}"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240713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9c0fe43b7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a9c0fe43b7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a9c0fe43b7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3226809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0">
              <a:buFont typeface="Wingdings" panose="05000000000000000000" pitchFamily="2" charset="2"/>
              <a:buNone/>
            </a:pPr>
            <a:endParaRPr lang="fr-FR" dirty="0" smtClean="0"/>
          </a:p>
          <a:p>
            <a:pPr lvl="1">
              <a:buFont typeface="Wingdings" panose="05000000000000000000" pitchFamily="2" charset="2"/>
              <a:buChar char="ü"/>
            </a:pPr>
            <a:r>
              <a:rPr lang="fr-FR" dirty="0" smtClean="0"/>
              <a:t>Sur le plan thérapeutique, cela consiste à enregistrer et à modifie</a:t>
            </a:r>
            <a:r>
              <a:rPr lang="fr-FR" baseline="0" dirty="0" smtClean="0"/>
              <a:t>r </a:t>
            </a:r>
            <a:r>
              <a:rPr lang="fr-FR" dirty="0" smtClean="0"/>
              <a:t>avec un appareil, les ondes électromagnétiques émises par le corps.</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est en permanence connecté au champ d’informations et à notre corps</a:t>
            </a:r>
          </a:p>
          <a:p>
            <a:pPr lvl="1">
              <a:buFont typeface="Wingdings" panose="05000000000000000000" pitchFamily="2" charset="2"/>
              <a:buChar char="ü"/>
            </a:pPr>
            <a:r>
              <a:rPr lang="fr-FR" altLang="fr-FR" dirty="0" smtClean="0">
                <a:solidFill>
                  <a:srgbClr val="222222"/>
                </a:solidFill>
              </a:rPr>
              <a:t>Par résonance cette connexion va pouvoir trouver les fréquences dont </a:t>
            </a:r>
            <a:r>
              <a:rPr lang="fr-FR" altLang="fr-FR" dirty="0" smtClean="0">
                <a:solidFill>
                  <a:srgbClr val="222222"/>
                </a:solidFill>
              </a:rPr>
              <a:t>chaque personne</a:t>
            </a:r>
            <a:r>
              <a:rPr lang="fr-FR" altLang="fr-FR" baseline="0" dirty="0" smtClean="0">
                <a:solidFill>
                  <a:srgbClr val="222222"/>
                </a:solidFill>
              </a:rPr>
              <a:t> a </a:t>
            </a:r>
            <a:r>
              <a:rPr lang="fr-FR" altLang="fr-FR" dirty="0" smtClean="0">
                <a:solidFill>
                  <a:srgbClr val="222222"/>
                </a:solidFill>
              </a:rPr>
              <a:t>besoin</a:t>
            </a:r>
            <a:r>
              <a:rPr lang="fr-FR" altLang="fr-FR" dirty="0" smtClean="0">
                <a:solidFill>
                  <a:srgbClr val="222222"/>
                </a:solidFill>
              </a:rPr>
              <a:t>.</a:t>
            </a:r>
          </a:p>
          <a:p>
            <a:pPr lvl="1">
              <a:buFont typeface="Wingdings" panose="05000000000000000000" pitchFamily="2" charset="2"/>
              <a:buChar char="ü"/>
            </a:pPr>
            <a:r>
              <a:rPr lang="fr-FR" altLang="fr-FR" dirty="0" smtClean="0">
                <a:solidFill>
                  <a:srgbClr val="222222"/>
                </a:solidFill>
              </a:rPr>
              <a:t>le </a:t>
            </a:r>
            <a:r>
              <a:rPr lang="fr-FR" altLang="fr-FR" dirty="0" err="1" smtClean="0">
                <a:solidFill>
                  <a:srgbClr val="222222"/>
                </a:solidFill>
              </a:rPr>
              <a:t>Healy</a:t>
            </a:r>
            <a:r>
              <a:rPr lang="fr-FR" altLang="fr-FR" dirty="0" smtClean="0">
                <a:solidFill>
                  <a:srgbClr val="222222"/>
                </a:solidFill>
              </a:rPr>
              <a:t> analyse en temps réel et se réajuste toutes les 10 secondes instantanément c’est par</a:t>
            </a:r>
            <a:r>
              <a:rPr lang="fr-FR" altLang="fr-FR" baseline="0" dirty="0" smtClean="0">
                <a:solidFill>
                  <a:srgbClr val="222222"/>
                </a:solidFill>
              </a:rPr>
              <a:t> </a:t>
            </a:r>
            <a:r>
              <a:rPr lang="fr-FR" altLang="fr-FR" dirty="0" smtClean="0">
                <a:solidFill>
                  <a:srgbClr val="222222"/>
                </a:solidFill>
              </a:rPr>
              <a:t>ce champ d’intrication</a:t>
            </a:r>
            <a:r>
              <a:rPr lang="fr-FR" altLang="fr-FR" dirty="0" smtClean="0">
                <a:solidFill>
                  <a:srgbClr val="222222"/>
                </a:solidFill>
              </a:rPr>
              <a:t>.</a:t>
            </a:r>
          </a:p>
          <a:p>
            <a:pPr marL="685800" lvl="1" indent="0">
              <a:buFont typeface="Wingdings" panose="05000000000000000000" pitchFamily="2" charset="2"/>
              <a:buNone/>
            </a:pPr>
            <a:r>
              <a:rPr lang="fr-FR" altLang="fr-FR" dirty="0" smtClean="0">
                <a:solidFill>
                  <a:srgbClr val="222222"/>
                </a:solidFill>
                <a:sym typeface="Wingdings" panose="05000000000000000000" pitchFamily="2" charset="2"/>
              </a:rPr>
              <a:t>	 c’est ce qui fait son caractère révolutionnaire</a:t>
            </a:r>
            <a:r>
              <a:rPr lang="fr-FR" altLang="fr-FR" baseline="0" dirty="0" smtClean="0">
                <a:solidFill>
                  <a:srgbClr val="222222"/>
                </a:solidFill>
                <a:sym typeface="Wingdings" panose="05000000000000000000" pitchFamily="2" charset="2"/>
              </a:rPr>
              <a:t>, car il ne contente pas d’envoyer des fréquences mais d’envoyer les bonnes fréquences qui ne sont valables que pour chacun.</a:t>
            </a:r>
            <a:endParaRPr lang="fr-FR" altLang="fr-FR" dirty="0" smtClean="0">
              <a:solidFill>
                <a:srgbClr val="222222"/>
              </a:solidFill>
            </a:endParaRPr>
          </a:p>
          <a:p>
            <a:endParaRPr lang="fr-FR" altLang="fr-FR" dirty="0" smtClean="0">
              <a:solidFill>
                <a:srgbClr val="222222"/>
              </a:solidFill>
            </a:endParaRPr>
          </a:p>
          <a:p>
            <a:r>
              <a:rPr lang="fr-FR" altLang="fr-FR" b="1" dirty="0" smtClean="0">
                <a:solidFill>
                  <a:srgbClr val="222222"/>
                </a:solidFill>
              </a:rPr>
              <a:t>Donc quand le </a:t>
            </a:r>
            <a:r>
              <a:rPr lang="fr-FR" altLang="fr-FR" b="1" dirty="0" err="1" smtClean="0">
                <a:solidFill>
                  <a:srgbClr val="222222"/>
                </a:solidFill>
              </a:rPr>
              <a:t>Healy</a:t>
            </a:r>
            <a:r>
              <a:rPr lang="fr-FR" altLang="fr-FR" b="1" dirty="0" smtClean="0">
                <a:solidFill>
                  <a:srgbClr val="222222"/>
                </a:solidFill>
              </a:rPr>
              <a:t> cherche les fréquences les plus adaptées, en ayant 2 objectifs :</a:t>
            </a:r>
          </a:p>
          <a:p>
            <a:r>
              <a:rPr lang="fr-FR" altLang="fr-FR" dirty="0" smtClean="0">
                <a:solidFill>
                  <a:srgbClr val="222222"/>
                </a:solidFill>
              </a:rPr>
              <a:t>	Impacter la membrane intercellulaire, fréquences basses</a:t>
            </a:r>
          </a:p>
          <a:p>
            <a:r>
              <a:rPr lang="fr-FR" altLang="fr-FR" dirty="0" smtClean="0">
                <a:solidFill>
                  <a:srgbClr val="222222"/>
                </a:solidFill>
              </a:rPr>
              <a:t>	Réunir le champ d’information avec l’esprit, fréquences hautes</a:t>
            </a:r>
          </a:p>
          <a:p>
            <a:pPr marL="457200" lvl="1" indent="0">
              <a:buNone/>
            </a:pPr>
            <a:endParaRPr lang="fr-FR" dirty="0" smtClean="0"/>
          </a:p>
          <a:p>
            <a:pPr lvl="1">
              <a:buFont typeface="Wingdings" panose="05000000000000000000" pitchFamily="2" charset="2"/>
              <a:buChar char="ü"/>
            </a:pPr>
            <a:r>
              <a:rPr lang="fr-FR" dirty="0" smtClean="0"/>
              <a:t>Les phénomènes de résonance qui se produisent dans le corps</a:t>
            </a:r>
            <a:r>
              <a:rPr lang="fr-FR" baseline="0" dirty="0" smtClean="0"/>
              <a:t> </a:t>
            </a:r>
            <a:r>
              <a:rPr lang="fr-FR" dirty="0" smtClean="0"/>
              <a:t>sont englobés dans la bio-résonance où les cellules     </a:t>
            </a:r>
            <a:br>
              <a:rPr lang="fr-FR" dirty="0" smtClean="0"/>
            </a:br>
            <a:r>
              <a:rPr lang="fr-FR" dirty="0" smtClean="0"/>
              <a:t>résonnent. Elles communiquent ainsi entre elles comme des émetteurs / récepteurs radio.</a:t>
            </a:r>
          </a:p>
          <a:p>
            <a:r>
              <a:rPr lang="fr-FR" sz="3200" b="1" dirty="0" smtClean="0">
                <a:solidFill>
                  <a:srgbClr val="0070C0"/>
                </a:solidFill>
              </a:rPr>
              <a:t>Le lien avec les thérapies quantiques</a:t>
            </a:r>
            <a:endParaRPr lang="fr-FR" sz="2400" b="1" dirty="0" smtClean="0">
              <a:solidFill>
                <a:srgbClr val="0070C0"/>
              </a:solidFill>
            </a:endParaRPr>
          </a:p>
          <a:p>
            <a:pPr lvl="1">
              <a:buFont typeface="Wingdings" panose="05000000000000000000" pitchFamily="2" charset="2"/>
              <a:buChar char="ü"/>
            </a:pPr>
            <a:r>
              <a:rPr lang="fr-FR" dirty="0" smtClean="0"/>
              <a:t>Il s’agit d’une bioluminescence ultra faible assimilable au rayonnement laser.</a:t>
            </a:r>
          </a:p>
          <a:p>
            <a:pPr lvl="1">
              <a:buFont typeface="Wingdings" panose="05000000000000000000" pitchFamily="2" charset="2"/>
              <a:buChar char="ü"/>
            </a:pPr>
            <a:r>
              <a:rPr lang="fr-FR" dirty="0" smtClean="0"/>
              <a:t>Il a démontré également que ces émissions provenaient de l’ADN. Pour le corps nous parlerons de bio-photons.</a:t>
            </a:r>
          </a:p>
          <a:p>
            <a:pPr marL="0" indent="0">
              <a:buNone/>
            </a:pPr>
            <a:endParaRPr lang="fr-FR" altLang="fr-FR" sz="2400" b="1" dirty="0" smtClean="0">
              <a:solidFill>
                <a:srgbClr val="0070C0"/>
              </a:solidFill>
              <a:cs typeface="Calibri" panose="020F0502020204030204" pitchFamily="34" charset="0"/>
            </a:endParaRPr>
          </a:p>
          <a:p>
            <a:pPr marL="0" indent="0">
              <a:buNone/>
            </a:pPr>
            <a:r>
              <a:rPr lang="fr-FR" altLang="fr-FR" sz="2400" b="1" dirty="0" smtClean="0">
                <a:solidFill>
                  <a:srgbClr val="0070C0"/>
                </a:solidFill>
                <a:cs typeface="Calibri" panose="020F0502020204030204" pitchFamily="34" charset="0"/>
              </a:rPr>
              <a:t>En termes scientifiques : </a:t>
            </a:r>
            <a:endParaRPr lang="fr-FR" altLang="fr-FR" sz="24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2400" dirty="0" smtClean="0">
                <a:solidFill>
                  <a:srgbClr val="222222"/>
                </a:solidFill>
              </a:rPr>
              <a:t>Le </a:t>
            </a:r>
            <a:r>
              <a:rPr lang="fr-FR" altLang="fr-FR" sz="2400" dirty="0" err="1" smtClean="0">
                <a:solidFill>
                  <a:srgbClr val="222222"/>
                </a:solidFill>
              </a:rPr>
              <a:t>Healy</a:t>
            </a:r>
            <a:r>
              <a:rPr lang="fr-FR" altLang="fr-FR" sz="2400" baseline="0" dirty="0" smtClean="0">
                <a:solidFill>
                  <a:srgbClr val="222222"/>
                </a:solidFill>
              </a:rPr>
              <a:t>, gère u</a:t>
            </a:r>
            <a:r>
              <a:rPr lang="fr-FR" altLang="fr-FR" sz="2400" dirty="0" smtClean="0">
                <a:solidFill>
                  <a:srgbClr val="222222"/>
                </a:solidFill>
              </a:rPr>
              <a:t>n </a:t>
            </a:r>
            <a:r>
              <a:rPr lang="fr-FR" altLang="fr-FR" sz="2400" dirty="0" smtClean="0">
                <a:solidFill>
                  <a:srgbClr val="222222"/>
                </a:solidFill>
              </a:rPr>
              <a:t>flux d'informations au niveau </a:t>
            </a:r>
            <a:r>
              <a:rPr lang="fr-FR" altLang="fr-FR" sz="2400" dirty="0" smtClean="0">
                <a:solidFill>
                  <a:srgbClr val="222222"/>
                </a:solidFill>
              </a:rPr>
              <a:t>quantique</a:t>
            </a:r>
            <a:r>
              <a:rPr lang="fr-FR" altLang="fr-FR" sz="2400" dirty="0" smtClean="0">
                <a:solidFill>
                  <a:srgbClr val="222222"/>
                </a:solidFill>
              </a:rPr>
              <a:t>.</a:t>
            </a:r>
            <a:r>
              <a:rPr lang="fr-FR" altLang="fr-FR" sz="2400" dirty="0" smtClean="0"/>
              <a:t> </a:t>
            </a:r>
          </a:p>
          <a:p>
            <a:pPr>
              <a:buFont typeface="Wingdings" panose="05000000000000000000" pitchFamily="2" charset="2"/>
              <a:buChar char="ü"/>
            </a:pPr>
            <a:r>
              <a:rPr lang="fr-FR" altLang="fr-FR" sz="2400" b="1" dirty="0" smtClean="0"/>
              <a:t>Un champ quantique constitué par la communication des bio-photons comme un rayonnement.</a:t>
            </a:r>
          </a:p>
          <a:p>
            <a:pPr>
              <a:buFont typeface="Wingdings" panose="05000000000000000000" pitchFamily="2" charset="2"/>
              <a:buChar char="ü"/>
            </a:pPr>
            <a:r>
              <a:rPr lang="fr-FR" altLang="fr-FR" sz="2400" dirty="0" smtClean="0"/>
              <a:t>Ce </a:t>
            </a:r>
            <a:r>
              <a:rPr lang="fr-FR" altLang="fr-FR" sz="2400" dirty="0" smtClean="0"/>
              <a:t>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2400" b="1" dirty="0" smtClean="0"/>
              <a:t>L’intrication quantique</a:t>
            </a:r>
            <a:r>
              <a:rPr lang="fr-FR" altLang="fr-FR" sz="24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2400" dirty="0" smtClean="0"/>
              <a:t>Cette intrication quantique est valable pour les photons et les acides aminés et tout est en fait interconnecté.</a:t>
            </a:r>
          </a:p>
          <a:p>
            <a:pPr>
              <a:buFont typeface="Wingdings" panose="05000000000000000000" pitchFamily="2" charset="2"/>
              <a:buChar char="ü"/>
            </a:pPr>
            <a:r>
              <a:rPr lang="fr-FR" altLang="fr-FR" sz="2400" dirty="0" smtClean="0"/>
              <a:t>Toute chose dans ce monde a une sorte de relation cachée dont nous n’avons pas forcément conscience.</a:t>
            </a:r>
          </a:p>
          <a:p>
            <a:pPr marL="457200" lvl="1" indent="0">
              <a:buNone/>
            </a:pPr>
            <a:endParaRPr lang="fr-FR" dirty="0" smtClean="0"/>
          </a:p>
          <a:p>
            <a:pPr marL="457200" lvl="1" indent="0">
              <a:buNone/>
            </a:pPr>
            <a:endParaRPr lang="fr-FR" dirty="0" smtClean="0"/>
          </a:p>
        </p:txBody>
      </p:sp>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807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196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altLang="fr-FR" dirty="0" smtClean="0"/>
              <a:t>Améliorer votre qualité vie,</a:t>
            </a:r>
          </a:p>
          <a:p>
            <a:r>
              <a:rPr lang="fr-FR" altLang="fr-FR" dirty="0" smtClean="0"/>
              <a:t>Vous sentir toujours au Top,</a:t>
            </a:r>
          </a:p>
          <a:p>
            <a:r>
              <a:rPr lang="fr-FR" altLang="fr-FR" dirty="0" smtClean="0"/>
              <a:t>Etre moins stressé,</a:t>
            </a:r>
          </a:p>
          <a:p>
            <a:r>
              <a:rPr lang="fr-FR" altLang="fr-FR" dirty="0" smtClean="0"/>
              <a:t>Réduire vos douleurs de mal de dos, vos migraines, ou autres, </a:t>
            </a:r>
          </a:p>
          <a:p>
            <a:r>
              <a:rPr lang="fr-FR" altLang="fr-FR" dirty="0" smtClean="0"/>
              <a:t>Dormir mieux, avoir un sommeil plus récupérateur,</a:t>
            </a:r>
          </a:p>
          <a:p>
            <a:r>
              <a:rPr lang="fr-FR" altLang="fr-FR" dirty="0" smtClean="0"/>
              <a:t>Supprimer vos allergies ou intolérances alimentaires,</a:t>
            </a:r>
          </a:p>
          <a:p>
            <a:r>
              <a:rPr lang="fr-FR" altLang="fr-FR" dirty="0" smtClean="0"/>
              <a:t>Faire du sport sans avoir de courbatures,</a:t>
            </a:r>
          </a:p>
          <a:p>
            <a:r>
              <a:rPr lang="fr-FR" altLang="fr-FR" dirty="0" smtClean="0"/>
              <a:t>Récupérer rapidement de vos efforts, </a:t>
            </a:r>
          </a:p>
          <a:p>
            <a:r>
              <a:rPr lang="fr-FR" altLang="fr-FR" dirty="0" smtClean="0"/>
              <a:t>Vous débarrassez de vos douleurs chroniques</a:t>
            </a:r>
          </a:p>
          <a:p>
            <a:pPr marL="0" lvl="0" indent="0" algn="l" rtl="0">
              <a:lnSpc>
                <a:spcPct val="100000"/>
              </a:lnSpc>
              <a:spcBef>
                <a:spcPts val="0"/>
              </a:spcBef>
              <a:spcAft>
                <a:spcPts val="0"/>
              </a:spcAft>
              <a:buSzPts val="1400"/>
              <a:buNone/>
            </a:pPr>
            <a:endParaRPr dirty="0"/>
          </a:p>
        </p:txBody>
      </p:sp>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9516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9c0fe43b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a9c0fe43b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08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1fe4575d2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sz="3200" b="1" dirty="0" smtClean="0">
                <a:solidFill>
                  <a:srgbClr val="0070C0"/>
                </a:solidFill>
              </a:rPr>
              <a:t>Les bases de la communication intercellulaire</a:t>
            </a:r>
          </a:p>
          <a:p>
            <a:pPr marL="457200" lvl="1" indent="0">
              <a:buNone/>
            </a:pPr>
            <a:r>
              <a:rPr lang="fr-FR" b="1" dirty="0" smtClean="0"/>
              <a:t>Le métabolisme cellulaire</a:t>
            </a:r>
          </a:p>
          <a:p>
            <a:r>
              <a:rPr lang="fr-FR" sz="1400" b="1" dirty="0" smtClean="0"/>
              <a:t>Définition du terme ATP </a:t>
            </a:r>
            <a:r>
              <a:rPr lang="fr-FR" sz="1400" dirty="0" smtClean="0"/>
              <a:t>: Adénosine </a:t>
            </a:r>
            <a:r>
              <a:rPr lang="fr-FR" sz="1400" dirty="0" err="1" smtClean="0"/>
              <a:t>TriphosPhate</a:t>
            </a:r>
            <a:r>
              <a:rPr lang="fr-FR" sz="1400" dirty="0" smtClean="0"/>
              <a:t>, molécule qui aide les organismes vivants à transformer le glycogène en</a:t>
            </a:r>
            <a:r>
              <a:rPr lang="fr-FR" sz="1400" baseline="0" dirty="0" smtClean="0"/>
              <a:t> </a:t>
            </a:r>
            <a:r>
              <a:rPr lang="fr-FR" sz="1400" dirty="0" smtClean="0"/>
              <a:t>glucose.</a:t>
            </a:r>
          </a:p>
          <a:p>
            <a:pPr marL="0" indent="0" fontAlgn="base">
              <a:buNone/>
            </a:pPr>
            <a:r>
              <a:rPr lang="fr-FR" sz="1400" dirty="0" smtClean="0"/>
              <a:t>ATP : </a:t>
            </a:r>
            <a:r>
              <a:rPr lang="fr-FR" sz="1400" u="sng" dirty="0" smtClean="0">
                <a:hlinkClick r:id="rId3" tooltip="Définition du terme 'adénosine triphosphate'"/>
              </a:rPr>
              <a:t>adénosine triphosphate</a:t>
            </a:r>
            <a:r>
              <a:rPr lang="fr-FR" sz="1400" dirty="0" smtClean="0"/>
              <a:t>, molécule qui aide les </a:t>
            </a:r>
            <a:r>
              <a:rPr lang="fr-FR" sz="1400" u="sng" dirty="0" smtClean="0">
                <a:hlinkClick r:id="rId4" tooltip="Définition du terme 'organisme'"/>
              </a:rPr>
              <a:t>organismes</a:t>
            </a:r>
            <a:r>
              <a:rPr lang="fr-FR" sz="1400" dirty="0" smtClean="0"/>
              <a:t> vivants à transformer le </a:t>
            </a:r>
            <a:r>
              <a:rPr lang="fr-FR" sz="1400" u="sng" dirty="0" smtClean="0">
                <a:hlinkClick r:id="rId5" tooltip="Définition du terme 'glycogène'"/>
              </a:rPr>
              <a:t>glycogène</a:t>
            </a:r>
            <a:r>
              <a:rPr lang="fr-FR" sz="1400" dirty="0" smtClean="0"/>
              <a:t> en </a:t>
            </a:r>
            <a:r>
              <a:rPr lang="fr-FR" sz="1400" u="sng" dirty="0" smtClean="0">
                <a:hlinkClick r:id="rId6"/>
              </a:rPr>
              <a:t>glucose</a:t>
            </a:r>
            <a:r>
              <a:rPr lang="fr-FR" sz="1400" dirty="0" smtClean="0"/>
              <a:t>.</a:t>
            </a:r>
          </a:p>
          <a:p>
            <a:r>
              <a:rPr lang="fr-FR" sz="1400" b="1" dirty="0" smtClean="0"/>
              <a:t>Définition du terme Adénosine triphosphate (ATP) :</a:t>
            </a:r>
          </a:p>
          <a:p>
            <a:pPr marL="0" indent="0" fontAlgn="base">
              <a:buNone/>
            </a:pPr>
            <a:r>
              <a:rPr lang="fr-FR" sz="1400" dirty="0" smtClean="0"/>
              <a:t>Principale molécule de transport et de stockage de l'énergie dans les cellules de notre </a:t>
            </a:r>
            <a:r>
              <a:rPr lang="fr-FR" sz="1400" u="sng" dirty="0" smtClean="0">
                <a:hlinkClick r:id="rId4" tooltip="Définition du terme 'organisme'"/>
              </a:rPr>
              <a:t>organisme</a:t>
            </a:r>
            <a:r>
              <a:rPr lang="fr-FR" sz="1400" dirty="0" smtClean="0"/>
              <a:t>.</a:t>
            </a:r>
          </a:p>
          <a:p>
            <a:pPr marL="0" indent="0" fontAlgn="base">
              <a:buNone/>
            </a:pPr>
            <a:r>
              <a:rPr lang="fr-FR" sz="1400" dirty="0" smtClean="0"/>
              <a:t> </a:t>
            </a:r>
          </a:p>
          <a:p>
            <a:r>
              <a:rPr lang="fr-FR" sz="1400" b="1" dirty="0" smtClean="0"/>
              <a:t>Définition du terme Glycogène :</a:t>
            </a:r>
          </a:p>
          <a:p>
            <a:pPr marL="0" indent="0" fontAlgn="base">
              <a:buNone/>
            </a:pPr>
            <a:r>
              <a:rPr lang="fr-FR" sz="1400" dirty="0" smtClean="0"/>
              <a:t>Le glycogène, qui est un </a:t>
            </a:r>
            <a:r>
              <a:rPr lang="fr-FR" sz="1400" u="sng" dirty="0" smtClean="0">
                <a:hlinkClick r:id="rId7" tooltip="Définition du terme 'polysaccharide'"/>
              </a:rPr>
              <a:t>polysaccharide</a:t>
            </a:r>
            <a:r>
              <a:rPr lang="fr-FR" sz="1400" dirty="0" smtClean="0"/>
              <a:t>, est la </a:t>
            </a:r>
            <a:r>
              <a:rPr lang="fr-FR" sz="1400" u="sng" dirty="0" smtClean="0">
                <a:hlinkClick r:id="rId8"/>
              </a:rPr>
              <a:t>forme</a:t>
            </a:r>
            <a:r>
              <a:rPr lang="fr-FR" sz="1400" dirty="0" smtClean="0"/>
              <a:t> sous laquelle les </a:t>
            </a:r>
            <a:r>
              <a:rPr lang="fr-FR" sz="1400" u="sng" dirty="0" smtClean="0">
                <a:hlinkClick r:id="rId9"/>
              </a:rPr>
              <a:t>glucides</a:t>
            </a:r>
            <a:r>
              <a:rPr lang="fr-FR" sz="1400" dirty="0" smtClean="0"/>
              <a:t> sont stockés dans l' </a:t>
            </a:r>
            <a:r>
              <a:rPr lang="fr-FR" sz="1400" u="sng" dirty="0" smtClean="0">
                <a:hlinkClick r:id="rId4" tooltip="Définition du terme 'organisme'"/>
              </a:rPr>
              <a:t>organisme</a:t>
            </a:r>
            <a:r>
              <a:rPr lang="fr-FR" sz="1400" dirty="0" smtClean="0"/>
              <a:t>. Le glycogène est décomposé en molécules de </a:t>
            </a:r>
            <a:r>
              <a:rPr lang="fr-FR" sz="1400" u="sng" dirty="0" smtClean="0">
                <a:hlinkClick r:id="rId6"/>
              </a:rPr>
              <a:t>glucose</a:t>
            </a:r>
            <a:r>
              <a:rPr lang="fr-FR" sz="1400" dirty="0" smtClean="0"/>
              <a:t> lorsque le corps a besoin d'énergie.</a:t>
            </a:r>
          </a:p>
          <a:p>
            <a:pPr fontAlgn="base"/>
            <a:endParaRPr lang="fr-FR" sz="1400" dirty="0" smtClean="0"/>
          </a:p>
          <a:p>
            <a:r>
              <a:rPr lang="fr-FR" sz="1400" b="1" dirty="0" smtClean="0"/>
              <a:t>En biologie, l'ATP et la respiration cellulaire</a:t>
            </a:r>
          </a:p>
          <a:p>
            <a:pPr marL="0" indent="0">
              <a:buNone/>
            </a:pPr>
            <a:r>
              <a:rPr lang="fr-FR" sz="1400" dirty="0" smtClean="0"/>
              <a:t>	Dans la cellule, les stocks d'ATP sont peu importants, la </a:t>
            </a:r>
            <a:r>
              <a:rPr lang="fr-FR" sz="1400" dirty="0" smtClean="0">
                <a:hlinkClick r:id="rId10"/>
              </a:rPr>
              <a:t>molécule</a:t>
            </a:r>
            <a:r>
              <a:rPr lang="fr-FR" sz="1400" dirty="0" smtClean="0"/>
              <a:t> doit donc être continuellement renouvelée. La </a:t>
            </a:r>
            <a:r>
              <a:rPr lang="fr-FR" sz="1400" dirty="0" smtClean="0">
                <a:hlinkClick r:id="rId11"/>
              </a:rPr>
              <a:t>respiration cellulaire</a:t>
            </a:r>
            <a:r>
              <a:rPr lang="fr-FR" sz="1400" dirty="0" smtClean="0"/>
              <a:t>, impliquant les </a:t>
            </a:r>
            <a:r>
              <a:rPr lang="fr-FR" sz="1400" dirty="0" smtClean="0">
                <a:hlinkClick r:id="rId12" tooltip="La théorie de la mitochondrie parasite refait surface"/>
              </a:rPr>
              <a:t>mitochondries</a:t>
            </a:r>
            <a:r>
              <a:rPr lang="fr-FR" sz="1400" dirty="0" smtClean="0"/>
              <a:t>, permet la formation de nouvelles molécules d'ATP. Chez les végétaux, la </a:t>
            </a:r>
            <a:r>
              <a:rPr lang="fr-FR" sz="1400" dirty="0" smtClean="0">
                <a:hlinkClick r:id="rId13"/>
              </a:rPr>
              <a:t>photosynthèse</a:t>
            </a:r>
            <a:r>
              <a:rPr lang="fr-FR" sz="1400" dirty="0" smtClean="0"/>
              <a:t> produit également de l'ATP dans les </a:t>
            </a:r>
            <a:r>
              <a:rPr lang="fr-FR" sz="1400" dirty="0" smtClean="0">
                <a:hlinkClick r:id="rId14" tooltip="La cellule végétale"/>
              </a:rPr>
              <a:t>chloroplastes</a:t>
            </a:r>
            <a:r>
              <a:rPr lang="fr-FR" sz="1400" dirty="0" smtClean="0"/>
              <a:t>.</a:t>
            </a:r>
          </a:p>
        </p:txBody>
      </p:sp>
      <p:sp>
        <p:nvSpPr>
          <p:cNvPr id="239" name="Google Shape;239;ga1fe4575d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8526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47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volonté</a:t>
            </a:r>
            <a:r>
              <a:rPr lang="fr-FR" baseline="0" dirty="0" smtClean="0"/>
              <a:t> d’une démocratisation par la miniaturisation d’un </a:t>
            </a:r>
          </a:p>
          <a:p>
            <a:r>
              <a:rPr lang="fr-FR" baseline="0" dirty="0" smtClean="0"/>
              <a:t>Matériel médical plus volumineux qui coûte en 30 000 à 45 000€.</a:t>
            </a:r>
          </a:p>
          <a:p>
            <a:r>
              <a:rPr lang="fr-FR" baseline="0" dirty="0" smtClean="0"/>
              <a:t>Un matériel réservé aux astronautes, à l’armée et aux sportifs de haut niveau.</a:t>
            </a:r>
          </a:p>
          <a:p>
            <a:r>
              <a:rPr lang="fr-FR" baseline="0" dirty="0" smtClean="0"/>
              <a:t>Combien seriez-vous prêt à payer pour un produit qui vous apporte tous les bénéfices pour votre santé, en étant propriétaire de ce produit à vie.</a:t>
            </a:r>
          </a:p>
          <a:p>
            <a:endParaRPr lang="fr-FR" baseline="0" dirty="0" smtClean="0"/>
          </a:p>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540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c0fe43b7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a9c0fe43b7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2463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9c0fe43b7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a9c0fe43b7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838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a40c56f33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9a40c56f3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012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54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a40c56f33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altLang="fr-FR" b="1" dirty="0" smtClean="0">
                <a:solidFill>
                  <a:srgbClr val="222222"/>
                </a:solidFill>
              </a:rPr>
              <a:t>Champ bioénergétique : </a:t>
            </a:r>
          </a:p>
          <a:p>
            <a:r>
              <a:rPr lang="fr-FR" altLang="fr-FR" dirty="0" smtClean="0">
                <a:solidFill>
                  <a:srgbClr val="222222"/>
                </a:solidFill>
              </a:rPr>
              <a:t>Le flux d'énergie vivante reliant le corps,</a:t>
            </a:r>
            <a:r>
              <a:rPr lang="fr-FR" altLang="fr-FR" baseline="0" dirty="0" smtClean="0">
                <a:solidFill>
                  <a:srgbClr val="222222"/>
                </a:solidFill>
              </a:rPr>
              <a:t> </a:t>
            </a:r>
            <a:r>
              <a:rPr lang="fr-FR" altLang="fr-FR" dirty="0" smtClean="0">
                <a:solidFill>
                  <a:srgbClr val="222222"/>
                </a:solidFill>
              </a:rPr>
              <a:t>l'esprit et l'âme traditionnellement connu sous le nom de Chi (ou Qi) et de </a:t>
            </a:r>
            <a:r>
              <a:rPr lang="fr-FR" altLang="fr-FR" dirty="0" err="1" smtClean="0">
                <a:solidFill>
                  <a:srgbClr val="222222"/>
                </a:solidFill>
              </a:rPr>
              <a:t>Prana</a:t>
            </a:r>
            <a:r>
              <a:rPr lang="fr-FR" altLang="fr-FR" dirty="0" smtClean="0">
                <a:solidFill>
                  <a:srgbClr val="222222"/>
                </a:solidFill>
              </a:rPr>
              <a:t>.</a:t>
            </a:r>
          </a:p>
          <a:p>
            <a:r>
              <a:rPr lang="fr-FR" altLang="fr-FR" dirty="0" smtClean="0">
                <a:solidFill>
                  <a:srgbClr val="222222"/>
                </a:solidFill>
              </a:rPr>
              <a:t>CG Jung : Inconscient collectif</a:t>
            </a:r>
          </a:p>
          <a:p>
            <a:endParaRPr lang="fr-FR" altLang="fr-FR" dirty="0" smtClean="0">
              <a:solidFill>
                <a:srgbClr val="222222"/>
              </a:solidFill>
            </a:endParaRPr>
          </a:p>
          <a:p>
            <a:pPr marL="0" indent="0">
              <a:buNone/>
            </a:pPr>
            <a:r>
              <a:rPr lang="fr-FR" altLang="fr-FR" sz="1200" b="1" dirty="0" smtClean="0">
                <a:solidFill>
                  <a:srgbClr val="0070C0"/>
                </a:solidFill>
                <a:cs typeface="Calibri" panose="020F0502020204030204" pitchFamily="34" charset="0"/>
              </a:rPr>
              <a:t>En termes scientifiques : </a:t>
            </a:r>
            <a:endParaRPr lang="fr-FR" altLang="fr-FR" sz="1200" b="1" dirty="0" smtClean="0">
              <a:solidFill>
                <a:srgbClr val="222222"/>
              </a:solidFill>
              <a:cs typeface="Calibri" panose="020F0502020204030204" pitchFamily="34" charset="0"/>
            </a:endParaRPr>
          </a:p>
          <a:p>
            <a:pPr>
              <a:buFont typeface="Wingdings" panose="05000000000000000000" pitchFamily="2" charset="2"/>
              <a:buChar char="ü"/>
            </a:pPr>
            <a:r>
              <a:rPr lang="fr-FR" altLang="fr-FR" sz="1200" dirty="0" smtClean="0">
                <a:solidFill>
                  <a:srgbClr val="222222"/>
                </a:solidFill>
              </a:rPr>
              <a:t>Un flux d'informations au niveau quantique.</a:t>
            </a:r>
            <a:r>
              <a:rPr lang="fr-FR" altLang="fr-FR" sz="1200" dirty="0" smtClean="0"/>
              <a:t> </a:t>
            </a:r>
          </a:p>
          <a:p>
            <a:pPr>
              <a:buFont typeface="Wingdings" panose="05000000000000000000" pitchFamily="2" charset="2"/>
              <a:buChar char="ü"/>
            </a:pPr>
            <a:r>
              <a:rPr lang="fr-FR" altLang="fr-FR" sz="1200" b="1" dirty="0" smtClean="0"/>
              <a:t>Un champ quantique constitué par la communication des bio-photons comme un rayonnement.</a:t>
            </a:r>
          </a:p>
          <a:p>
            <a:pPr>
              <a:buFont typeface="Wingdings" panose="05000000000000000000" pitchFamily="2" charset="2"/>
              <a:buChar char="ü"/>
            </a:pPr>
            <a:r>
              <a:rPr lang="fr-FR" altLang="fr-FR" sz="1200" dirty="0" smtClean="0"/>
              <a:t>Cela reste du domaine scientifique et ce champ quantique traverse tout notre corps et contrôle de nombreux processus biochimiques et biophysiques. C’est le domaine visible de notre monde.</a:t>
            </a:r>
          </a:p>
          <a:p>
            <a:pPr>
              <a:buFont typeface="Wingdings" panose="05000000000000000000" pitchFamily="2" charset="2"/>
              <a:buChar char="ü"/>
            </a:pPr>
            <a:r>
              <a:rPr lang="fr-FR" altLang="fr-FR" sz="1200" b="1" dirty="0" smtClean="0"/>
              <a:t>L’intrication quantique</a:t>
            </a:r>
            <a:r>
              <a:rPr lang="fr-FR" altLang="fr-FR" sz="1200" dirty="0" smtClean="0"/>
              <a:t>, c’est le principe selon lequel deux choses qui ont été une fois connectées ensemble, seront toujours connectées l’une à l’autre. Même éloignées, elles auront toujours un effet l’une sur l’autre.</a:t>
            </a:r>
          </a:p>
          <a:p>
            <a:pPr>
              <a:buFont typeface="Wingdings" panose="05000000000000000000" pitchFamily="2" charset="2"/>
              <a:buChar char="ü"/>
            </a:pPr>
            <a:r>
              <a:rPr lang="fr-FR" altLang="fr-FR" sz="1200" dirty="0" smtClean="0"/>
              <a:t>Cette intrication quantique est valable pour les photons et les acides aminés et tout est en fait interconnecté.</a:t>
            </a:r>
          </a:p>
          <a:p>
            <a:pPr>
              <a:buFont typeface="Wingdings" panose="05000000000000000000" pitchFamily="2" charset="2"/>
              <a:buChar char="ü"/>
            </a:pPr>
            <a:r>
              <a:rPr lang="fr-FR" altLang="fr-FR" sz="1200" dirty="0" smtClean="0"/>
              <a:t>Toute chose dans ce monde a une sorte de relation cachée dont nous n’avons pas forcément conscience.</a:t>
            </a:r>
          </a:p>
          <a:p>
            <a:endParaRPr lang="fr-FR" altLang="fr-FR" dirty="0" smtClean="0">
              <a:solidFill>
                <a:srgbClr val="222222"/>
              </a:solidFill>
            </a:endParaRPr>
          </a:p>
          <a:p>
            <a:pPr marL="685800" lvl="1" indent="0">
              <a:buFont typeface="Wingdings" panose="05000000000000000000" pitchFamily="2" charset="2"/>
              <a:buNone/>
            </a:pPr>
            <a:endParaRPr lang="fr-FR" sz="1200" dirty="0" smtClean="0"/>
          </a:p>
        </p:txBody>
      </p:sp>
      <p:sp>
        <p:nvSpPr>
          <p:cNvPr id="222" name="Google Shape;222;g9a40c56f3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0384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07f90c33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ab07f90c33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579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fr-FR" sz="1200" b="0" i="0" u="none" strike="noStrike" cap="none" dirty="0" smtClean="0">
                <a:solidFill>
                  <a:schemeClr val="dk1"/>
                </a:solidFill>
                <a:effectLst/>
                <a:latin typeface="Calibri"/>
                <a:ea typeface="Calibri"/>
                <a:cs typeface="Calibri"/>
                <a:sym typeface="Calibri"/>
              </a:rPr>
              <a:t>Vous allez comprendre la thérapie fréquentielle et comment ça fonctionne.</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Comment vous allez pouvoir regagner en vitalité en moins de 30 jours.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Comment résoudre vos soucis de santé (+100 thématiques abordées).</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Présentation d’un outil holistique qui agit sur le plan physique, psychique, émotionnel et énergétique.  </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Vous comprendrez aussi pourquoi c’est une révolution. </a:t>
            </a:r>
            <a:endParaRPr lang="fr-FR" b="0" dirty="0" smtClean="0">
              <a:effectLst/>
            </a:endParaRPr>
          </a:p>
        </p:txBody>
      </p:sp>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8424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9c0fe43b7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L’essayer c’est l’adopter, 80</a:t>
            </a:r>
            <a:r>
              <a:rPr lang="fr-FR" baseline="0" dirty="0" smtClean="0"/>
              <a:t> % des personnes l’utilisent quasiment tous les jours</a:t>
            </a:r>
            <a:endParaRPr dirty="0"/>
          </a:p>
        </p:txBody>
      </p:sp>
      <p:sp>
        <p:nvSpPr>
          <p:cNvPr id="251" name="Google Shape;251;ga9c0fe43b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266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fe4575d2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Dans</a:t>
            </a:r>
            <a:r>
              <a:rPr lang="fr-FR" baseline="0" dirty="0" smtClean="0"/>
              <a:t> 15 % des cas les personnes ressentent les effets dès la première utilisations.</a:t>
            </a:r>
            <a:endParaRPr dirty="0"/>
          </a:p>
        </p:txBody>
      </p:sp>
      <p:sp>
        <p:nvSpPr>
          <p:cNvPr id="256" name="Google Shape;256;ga1fe4575d2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6205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9c0fe43b7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Dans presque 80 % des cas</a:t>
            </a:r>
            <a:r>
              <a:rPr lang="fr-FR" baseline="0" dirty="0" smtClean="0"/>
              <a:t>, les utilisateurs ressentent des améliorations à leur soucis</a:t>
            </a:r>
            <a:endParaRPr dirty="0"/>
          </a:p>
        </p:txBody>
      </p:sp>
      <p:sp>
        <p:nvSpPr>
          <p:cNvPr id="261" name="Google Shape;261;ga9c0fe43b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366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1fe4575d2_0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smtClean="0"/>
              <a:t>Dans 94 % des cas les personnes le recommandent spontanément</a:t>
            </a:r>
            <a:endParaRPr dirty="0"/>
          </a:p>
        </p:txBody>
      </p:sp>
      <p:sp>
        <p:nvSpPr>
          <p:cNvPr id="266" name="Google Shape;266;ga1fe4575d2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328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773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dirty="0" smtClean="0"/>
              <a:t>Marcus SCHMIEKE,</a:t>
            </a:r>
            <a:r>
              <a:rPr lang="fr-FR" baseline="0" dirty="0" smtClean="0"/>
              <a:t> philosophe, scientifique, inventeur et entrepreneur. A</a:t>
            </a:r>
            <a:r>
              <a:rPr lang="fr-FR" dirty="0" smtClean="0"/>
              <a:t>vec ses équipes d'ingénieurs, médecins et professionnels de la santé </a:t>
            </a:r>
            <a:r>
              <a:rPr lang="fr-FR" dirty="0" smtClean="0"/>
              <a:t>ont </a:t>
            </a:r>
            <a:r>
              <a:rPr lang="fr-FR" dirty="0" smtClean="0"/>
              <a:t>mis</a:t>
            </a:r>
            <a:r>
              <a:rPr lang="fr-FR" baseline="0" dirty="0" smtClean="0"/>
              <a:t> </a:t>
            </a:r>
            <a:r>
              <a:rPr lang="fr-FR" dirty="0" smtClean="0"/>
              <a:t>au point depuis une vingtaine d’année le </a:t>
            </a:r>
            <a:r>
              <a:rPr lang="fr-FR" dirty="0" err="1" smtClean="0"/>
              <a:t>TimeWaver</a:t>
            </a:r>
            <a:r>
              <a:rPr lang="fr-FR" dirty="0" smtClean="0"/>
              <a:t>. C’est un système thérapeutique fréquentielle professionnel. </a:t>
            </a:r>
          </a:p>
          <a:p>
            <a:r>
              <a:rPr lang="fr-FR" dirty="0" smtClean="0"/>
              <a:t>Depuis 10 ans, cette technologie a été adaptée pour la rendre accessible au grand public.</a:t>
            </a:r>
          </a:p>
          <a:p>
            <a:r>
              <a:rPr lang="fr-FR" dirty="0" smtClean="0"/>
              <a:t>Ce système est devenu portatif en réduisant sa taille et ainsi son prix pour démocratiser la thérapie fréquentielle</a:t>
            </a:r>
          </a:p>
          <a:p>
            <a:r>
              <a:rPr lang="fr-FR" dirty="0" smtClean="0"/>
              <a:t>et la bio-</a:t>
            </a:r>
            <a:r>
              <a:rPr lang="fr-FR" dirty="0" err="1" smtClean="0"/>
              <a:t>resonance</a:t>
            </a:r>
            <a:r>
              <a:rPr lang="fr-FR" dirty="0" smtClean="0"/>
              <a:t>.</a:t>
            </a:r>
            <a:br>
              <a:rPr lang="fr-FR" dirty="0" smtClean="0"/>
            </a:br>
            <a:endParaRPr dirty="0"/>
          </a:p>
        </p:txBody>
      </p:sp>
      <p:sp>
        <p:nvSpPr>
          <p:cNvPr id="283" name="Google Shape;2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2644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97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2278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9c0fe43b7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a9c0fe43b7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3678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76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9c0fe43b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fr-FR" sz="1200" b="1" i="0" u="none" strike="noStrike" cap="none" dirty="0" smtClean="0">
                <a:solidFill>
                  <a:schemeClr val="dk1"/>
                </a:solidFill>
                <a:effectLst/>
                <a:latin typeface="Calibri"/>
                <a:ea typeface="Calibri"/>
                <a:cs typeface="Calibri"/>
                <a:sym typeface="Calibri"/>
              </a:rPr>
              <a:t>Mon parcours :</a:t>
            </a:r>
          </a:p>
          <a:p>
            <a:pPr rtl="0"/>
            <a:r>
              <a:rPr lang="fr-FR" sz="1200" b="0" i="0" u="none" strike="noStrike" cap="none" dirty="0" smtClean="0">
                <a:solidFill>
                  <a:schemeClr val="dk1"/>
                </a:solidFill>
                <a:effectLst/>
                <a:latin typeface="Calibri"/>
                <a:ea typeface="Calibri"/>
                <a:cs typeface="Calibri"/>
                <a:sym typeface="Calibri"/>
              </a:rPr>
              <a:t>Evelyne Revellat</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35 ans de carrière dans les ressources humaines</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15 ans d’expérience dans l’accompagnement (Coach, Sophrologue, EFT).</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Depuis 5 ans, fondatrice d’un centre de santé intégrative.</a:t>
            </a:r>
            <a:endParaRPr lang="fr-FR" b="0" dirty="0" smtClean="0">
              <a:effectLst/>
            </a:endParaRPr>
          </a:p>
          <a:p>
            <a:pPr rtl="0"/>
            <a:r>
              <a:rPr lang="fr-FR" sz="1200" b="0" i="0" u="none" strike="noStrike" cap="none" dirty="0" smtClean="0">
                <a:solidFill>
                  <a:schemeClr val="dk1"/>
                </a:solidFill>
                <a:effectLst/>
                <a:latin typeface="Calibri"/>
                <a:ea typeface="Calibri"/>
                <a:cs typeface="Calibri"/>
                <a:sym typeface="Calibri"/>
              </a:rPr>
              <a:t>Mise au point de programmes de revitalisation sur mesure en thérapies complémentaires</a:t>
            </a:r>
            <a:endParaRPr lang="fr-FR" b="0" dirty="0" smtClean="0">
              <a:effectLst/>
            </a:endParaRPr>
          </a:p>
          <a:p>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40 ans de carrière, une école de commerce, 2 grands groupes phares où j’ai été fière de travailler comme Hewlett Packard et Etam Prêt à Porter.</a:t>
            </a:r>
          </a:p>
          <a:p>
            <a:r>
              <a:rPr lang="fr-FR" sz="1200" b="0" i="0" u="none" strike="noStrike" cap="none" dirty="0" smtClean="0">
                <a:solidFill>
                  <a:schemeClr val="dk1"/>
                </a:solidFill>
                <a:effectLst/>
                <a:latin typeface="Calibri"/>
                <a:ea typeface="Calibri"/>
                <a:cs typeface="Calibri"/>
                <a:sym typeface="Calibri"/>
              </a:rPr>
              <a:t>Indépendante en exercice libérale depuis 2000, j’ai plus de 15 ans dans l’accompagnement des personnes en tant que consultante, coach, sophrologue et maintenant dans mes responsabilités de direction de centre. </a:t>
            </a:r>
          </a:p>
          <a:p>
            <a:r>
              <a:rPr lang="fr-FR" sz="1200" b="0" i="0" u="none" strike="noStrike" cap="none" dirty="0" smtClean="0">
                <a:solidFill>
                  <a:schemeClr val="dk1"/>
                </a:solidFill>
                <a:effectLst/>
                <a:latin typeface="Calibri"/>
                <a:ea typeface="Calibri"/>
                <a:cs typeface="Calibri"/>
                <a:sym typeface="Calibri"/>
              </a:rPr>
              <a:t>Espace de santé que j’ai créé il y a 5 ans et où j’ai mis en place la coordination de soins en thérapies complémentaires en la structurant selon 4 piliers pour l’organiser et la rendre efficiente sur le plan physique, mental, émotionnel et énergétique.</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Entrepreneur humaniste et visionnaire.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Passionnée d’innovation :</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J’ai choisi le </a:t>
            </a:r>
            <a:r>
              <a:rPr lang="fr-FR" sz="1200" b="0" i="0" u="none" strike="noStrike" cap="none" dirty="0" err="1" smtClean="0">
                <a:solidFill>
                  <a:schemeClr val="dk1"/>
                </a:solidFill>
                <a:effectLst/>
                <a:latin typeface="Calibri"/>
                <a:ea typeface="Calibri"/>
                <a:cs typeface="Calibri"/>
                <a:sym typeface="Calibri"/>
              </a:rPr>
              <a:t>Healy</a:t>
            </a:r>
            <a:r>
              <a:rPr lang="fr-FR" sz="1200" b="0" i="0" u="none" strike="noStrike" cap="none" dirty="0" smtClean="0">
                <a:solidFill>
                  <a:schemeClr val="dk1"/>
                </a:solidFill>
                <a:effectLst/>
                <a:latin typeface="Calibri"/>
                <a:ea typeface="Calibri"/>
                <a:cs typeface="Calibri"/>
                <a:sym typeface="Calibri"/>
              </a:rPr>
              <a:t> après avoir fait une étude de marché complète sur les différents produits disponibles aujourd’hui.</a:t>
            </a:r>
          </a:p>
          <a:p>
            <a:r>
              <a:rPr lang="fr-FR" sz="1200" b="0" i="0" u="none" strike="noStrike" cap="none" dirty="0" smtClean="0">
                <a:solidFill>
                  <a:schemeClr val="dk1"/>
                </a:solidFill>
                <a:effectLst/>
                <a:latin typeface="Calibri"/>
                <a:ea typeface="Calibri"/>
                <a:cs typeface="Calibri"/>
                <a:sym typeface="Calibri"/>
              </a:rPr>
              <a:t> </a:t>
            </a:r>
          </a:p>
          <a:p>
            <a:r>
              <a:rPr lang="fr-FR" sz="1200" b="1" i="0" u="none" strike="noStrike" cap="none" dirty="0" smtClean="0">
                <a:solidFill>
                  <a:schemeClr val="dk1"/>
                </a:solidFill>
                <a:effectLst/>
                <a:latin typeface="Calibri"/>
                <a:ea typeface="Calibri"/>
                <a:cs typeface="Calibri"/>
                <a:sym typeface="Calibri"/>
              </a:rPr>
              <a:t>Mon intention : Changer le monde en commençant par soi-même afin d’améliorer l’état de bien-être des personnes que j’accompagne.</a:t>
            </a:r>
            <a:endParaRPr lang="fr-FR" sz="1200" b="0" i="0" u="none" strike="noStrike" cap="none" dirty="0" smtClean="0">
              <a:solidFill>
                <a:schemeClr val="dk1"/>
              </a:solidFill>
              <a:effectLst/>
              <a:latin typeface="Calibri"/>
              <a:ea typeface="Calibri"/>
              <a:cs typeface="Calibri"/>
              <a:sym typeface="Calibri"/>
            </a:endParaRPr>
          </a:p>
          <a:p>
            <a:r>
              <a:rPr lang="fr-FR" sz="1200" b="0" i="0" u="none" strike="noStrike" cap="none" dirty="0" smtClean="0">
                <a:solidFill>
                  <a:schemeClr val="dk1"/>
                </a:solidFill>
                <a:effectLst/>
                <a:latin typeface="Calibri"/>
                <a:ea typeface="Calibri"/>
                <a:cs typeface="Calibri"/>
                <a:sym typeface="Calibri"/>
              </a:rPr>
              <a:t>Aujourd’hui, je vous propose de découvrir une approche complètement nouvelle, qui prend en compte </a:t>
            </a:r>
            <a:r>
              <a:rPr lang="fr-FR" sz="1200" b="1" i="0" u="none" strike="noStrike" cap="none" dirty="0" smtClean="0">
                <a:solidFill>
                  <a:schemeClr val="dk1"/>
                </a:solidFill>
                <a:effectLst/>
                <a:latin typeface="Calibri"/>
                <a:ea typeface="Calibri"/>
                <a:cs typeface="Calibri"/>
                <a:sym typeface="Calibri"/>
              </a:rPr>
              <a:t>le terrain</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 vécu</a:t>
            </a:r>
            <a:r>
              <a:rPr lang="fr-FR" sz="1200" b="0" i="0" u="none" strike="noStrike" cap="none" dirty="0" smtClean="0">
                <a:solidFill>
                  <a:schemeClr val="dk1"/>
                </a:solidFill>
                <a:effectLst/>
                <a:latin typeface="Calibri"/>
                <a:ea typeface="Calibri"/>
                <a:cs typeface="Calibri"/>
                <a:sym typeface="Calibri"/>
              </a:rPr>
              <a:t>, </a:t>
            </a:r>
            <a:r>
              <a:rPr lang="fr-FR" sz="1200" b="1" i="0" u="none" strike="noStrike" cap="none" dirty="0" smtClean="0">
                <a:solidFill>
                  <a:schemeClr val="dk1"/>
                </a:solidFill>
                <a:effectLst/>
                <a:latin typeface="Calibri"/>
                <a:ea typeface="Calibri"/>
                <a:cs typeface="Calibri"/>
                <a:sym typeface="Calibri"/>
              </a:rPr>
              <a:t>les émotions</a:t>
            </a:r>
            <a:r>
              <a:rPr lang="fr-FR" sz="1200" b="0" i="0" u="none" strike="noStrike" cap="none" dirty="0" smtClean="0">
                <a:solidFill>
                  <a:schemeClr val="dk1"/>
                </a:solidFill>
                <a:effectLst/>
                <a:latin typeface="Calibri"/>
                <a:ea typeface="Calibri"/>
                <a:cs typeface="Calibri"/>
                <a:sym typeface="Calibri"/>
              </a:rPr>
              <a:t> d’un sujet pour proposer des </a:t>
            </a:r>
            <a:r>
              <a:rPr lang="fr-FR" sz="1200" b="1" i="0" u="none" strike="noStrike" cap="none" dirty="0" smtClean="0">
                <a:solidFill>
                  <a:schemeClr val="dk1"/>
                </a:solidFill>
                <a:effectLst/>
                <a:latin typeface="Calibri"/>
                <a:ea typeface="Calibri"/>
                <a:cs typeface="Calibri"/>
                <a:sym typeface="Calibri"/>
              </a:rPr>
              <a:t>protocoles personnalisés et adaptés</a:t>
            </a:r>
            <a:r>
              <a:rPr lang="fr-FR" sz="1200" b="0" i="0" u="none" strike="noStrike" cap="none" dirty="0" smtClean="0">
                <a:solidFill>
                  <a:schemeClr val="dk1"/>
                </a:solidFill>
                <a:effectLst/>
                <a:latin typeface="Calibri"/>
                <a:ea typeface="Calibri"/>
                <a:cs typeface="Calibri"/>
                <a:sym typeface="Calibri"/>
              </a:rPr>
              <a:t>.</a:t>
            </a:r>
          </a:p>
          <a:p>
            <a:r>
              <a:rPr lang="fr-FR" sz="1200" b="0" i="0" u="none" strike="noStrike" cap="none" dirty="0" smtClean="0">
                <a:solidFill>
                  <a:schemeClr val="dk1"/>
                </a:solidFill>
                <a:effectLst/>
                <a:latin typeface="Calibri"/>
                <a:ea typeface="Calibri"/>
                <a:cs typeface="Calibri"/>
                <a:sym typeface="Calibri"/>
              </a:rPr>
              <a:t>Je crée des protocoles grâce à une connaissance d’une trentaine de pratiques thérapeutiques ainsi que de leurs bénéfices en intégrant la thérapie fréquentielle et quantique dans ma démarche.</a:t>
            </a:r>
          </a:p>
          <a:p>
            <a:r>
              <a:rPr lang="fr-FR" sz="1200" b="0" i="0" u="none" strike="noStrike" cap="none" dirty="0" smtClean="0">
                <a:solidFill>
                  <a:schemeClr val="dk1"/>
                </a:solidFill>
                <a:effectLst/>
                <a:latin typeface="Calibri"/>
                <a:ea typeface="Calibri"/>
                <a:cs typeface="Calibri"/>
                <a:sym typeface="Calibri"/>
              </a:rPr>
              <a:t>Je mets en place une stratégie de soins personnalisés en préventif comme en soutien approfondi selon le terrain de la personne en établissant un bilan énergétique individualisé.</a:t>
            </a:r>
            <a:endParaRPr dirty="0"/>
          </a:p>
        </p:txBody>
      </p:sp>
      <p:sp>
        <p:nvSpPr>
          <p:cNvPr id="129" name="Google Shape;129;ga9c0fe43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495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9c0fe43b7_1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a9c0fe43b7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058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020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34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3200" b="1" dirty="0" smtClean="0">
                <a:solidFill>
                  <a:srgbClr val="0070C0"/>
                </a:solidFill>
              </a:rPr>
              <a:t>Les bases de la communication intercellulaire</a:t>
            </a:r>
          </a:p>
          <a:p>
            <a:pPr marL="0" indent="0">
              <a:buNone/>
            </a:pPr>
            <a:endParaRPr lang="fr-FR" sz="3200" b="1" dirty="0" smtClean="0">
              <a:solidFill>
                <a:srgbClr val="0070C0"/>
              </a:solidFill>
            </a:endParaRPr>
          </a:p>
          <a:p>
            <a:pPr lvl="1">
              <a:buFont typeface="Wingdings" panose="05000000000000000000" pitchFamily="2" charset="2"/>
              <a:buChar char="ü"/>
            </a:pPr>
            <a:r>
              <a:rPr lang="fr-FR" sz="2000" dirty="0" smtClean="0"/>
              <a:t>Physiciens, médecins ont prouvé que nos cellules communiquent entre elles par les voies biochimiques et bioélectriques.</a:t>
            </a:r>
            <a:br>
              <a:rPr lang="fr-FR" sz="2000" dirty="0" smtClean="0"/>
            </a:br>
            <a:endParaRPr lang="fr-FR" sz="2000" dirty="0" smtClean="0"/>
          </a:p>
          <a:p>
            <a:pPr lvl="1">
              <a:buFont typeface="Wingdings" panose="05000000000000000000" pitchFamily="2" charset="2"/>
              <a:buChar char="ü"/>
            </a:pPr>
            <a:r>
              <a:rPr lang="fr-FR" sz="2000" dirty="0" smtClean="0"/>
              <a:t>En 1926, Georges </a:t>
            </a:r>
            <a:r>
              <a:rPr lang="fr-FR" sz="2000" dirty="0" err="1" smtClean="0"/>
              <a:t>Lakhovsky</a:t>
            </a:r>
            <a:r>
              <a:rPr lang="fr-FR" sz="2000" dirty="0" smtClean="0"/>
              <a:t> explique dans son ouvrage « l’Origine de la vie » que les cellules vivantes possèdent des systèmes de résonateurs capables d’émettre et de recevoir des informations selon le même principe que le système radio (émetteurs et récepteurs)</a:t>
            </a:r>
          </a:p>
          <a:p>
            <a:pPr lvl="1">
              <a:buFont typeface="Wingdings" panose="05000000000000000000" pitchFamily="2" charset="2"/>
              <a:buChar char="ü"/>
            </a:pPr>
            <a:endParaRPr lang="fr-FR" sz="2000" dirty="0" smtClean="0"/>
          </a:p>
          <a:p>
            <a:pPr lvl="1">
              <a:buFont typeface="Wingdings" panose="05000000000000000000" pitchFamily="2" charset="2"/>
              <a:buChar char="ü"/>
            </a:pPr>
            <a:r>
              <a:rPr lang="fr-FR" dirty="0" smtClean="0"/>
              <a:t>Tout être vivant a la capacité de capter et d’émettre des rayonnements dans son environnement, humains, animaux , </a:t>
            </a:r>
          </a:p>
          <a:p>
            <a:pPr marL="457200" lvl="1" indent="0">
              <a:buNone/>
            </a:pPr>
            <a:r>
              <a:rPr lang="fr-FR" dirty="0" smtClean="0"/>
              <a:t>    plantes </a:t>
            </a:r>
          </a:p>
        </p:txBody>
      </p:sp>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048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1">
              <a:buFont typeface="Wingdings" panose="05000000000000000000" pitchFamily="2" charset="2"/>
              <a:buChar char="ü"/>
            </a:pPr>
            <a:r>
              <a:rPr lang="fr-FR" sz="1600" b="1" dirty="0" smtClean="0">
                <a:solidFill>
                  <a:schemeClr val="bg1"/>
                </a:solidFill>
              </a:rPr>
              <a:t>Le corps se compose d’organes, les organes de cellules</a:t>
            </a:r>
          </a:p>
          <a:p>
            <a:r>
              <a:rPr lang="fr-FR" sz="1200" b="0" i="0" u="none" strike="noStrike" cap="none" dirty="0" smtClean="0">
                <a:solidFill>
                  <a:schemeClr val="dk1"/>
                </a:solidFill>
                <a:effectLst/>
                <a:latin typeface="Calibri"/>
                <a:ea typeface="Calibri"/>
                <a:cs typeface="Calibri"/>
                <a:sym typeface="Calibri"/>
              </a:rPr>
              <a:t>Systèmes du corps humain.</a:t>
            </a:r>
          </a:p>
          <a:p>
            <a:r>
              <a:rPr lang="fr-FR" sz="1200" b="1" i="0" u="none" strike="noStrike" cap="none" dirty="0" smtClean="0">
                <a:solidFill>
                  <a:schemeClr val="dk1"/>
                </a:solidFill>
                <a:effectLst/>
                <a:latin typeface="Calibri"/>
                <a:ea typeface="Calibri"/>
                <a:cs typeface="Calibri"/>
                <a:sym typeface="Calibri"/>
              </a:rPr>
              <a:t>Système tégumentaire</a:t>
            </a:r>
          </a:p>
          <a:p>
            <a:r>
              <a:rPr lang="fr-FR" sz="1200" b="0" i="0" u="none" strike="noStrike" cap="none" dirty="0" smtClean="0">
                <a:solidFill>
                  <a:schemeClr val="dk1"/>
                </a:solidFill>
                <a:effectLst/>
                <a:latin typeface="Calibri"/>
                <a:ea typeface="Calibri"/>
                <a:cs typeface="Calibri"/>
                <a:sym typeface="Calibri"/>
              </a:rPr>
              <a:t>La peau, les cheveux, les ongles, les glandes sudoripares et toute autre structure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externe.</a:t>
            </a:r>
          </a:p>
          <a:p>
            <a:r>
              <a:rPr lang="fr-FR" sz="1200" b="1" i="0" u="none" strike="noStrike" cap="none" dirty="0" smtClean="0">
                <a:solidFill>
                  <a:schemeClr val="dk1"/>
                </a:solidFill>
                <a:effectLst/>
                <a:latin typeface="Calibri"/>
                <a:ea typeface="Calibri"/>
                <a:cs typeface="Calibri"/>
                <a:sym typeface="Calibri"/>
              </a:rPr>
              <a:t>Système squelettique</a:t>
            </a:r>
          </a:p>
          <a:p>
            <a:r>
              <a:rPr lang="fr-FR" sz="1200" b="0" i="0" u="none" strike="noStrike" cap="none" dirty="0" smtClean="0">
                <a:solidFill>
                  <a:schemeClr val="dk1"/>
                </a:solidFill>
                <a:effectLst/>
                <a:latin typeface="Calibri"/>
                <a:ea typeface="Calibri"/>
                <a:cs typeface="Calibri"/>
                <a:sym typeface="Calibri"/>
              </a:rPr>
              <a:t>Les os, les tendons, les ligaments et autres structures qui supportent le corps par une structure rigide qui peut effectuer différents mouvements.</a:t>
            </a:r>
          </a:p>
          <a:p>
            <a:r>
              <a:rPr lang="fr-FR" sz="1200" b="1" i="0" u="none" strike="noStrike" cap="none" dirty="0" smtClean="0">
                <a:solidFill>
                  <a:schemeClr val="dk1"/>
                </a:solidFill>
                <a:effectLst/>
                <a:latin typeface="Calibri"/>
                <a:ea typeface="Calibri"/>
                <a:cs typeface="Calibri"/>
                <a:sym typeface="Calibri"/>
              </a:rPr>
              <a:t>Système musculaire</a:t>
            </a:r>
          </a:p>
          <a:p>
            <a:r>
              <a:rPr lang="fr-FR" sz="1200" b="0" i="0" u="none" strike="noStrike" cap="none" dirty="0" smtClean="0">
                <a:solidFill>
                  <a:schemeClr val="dk1"/>
                </a:solidFill>
                <a:effectLst/>
                <a:latin typeface="Calibri"/>
                <a:ea typeface="Calibri"/>
                <a:cs typeface="Calibri"/>
                <a:sym typeface="Calibri"/>
              </a:rPr>
              <a:t>Les muscles squelettiques, les muscles cardiaques et les muscles lisses qui font partie des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artères, des veines, de la vessie, du tube digestif, des voies respiratoires, etc.</a:t>
            </a:r>
          </a:p>
          <a:p>
            <a:r>
              <a:rPr lang="fr-FR" sz="1200" b="1" i="0" u="none" strike="noStrike" cap="none" dirty="0" smtClean="0">
                <a:solidFill>
                  <a:schemeClr val="dk1"/>
                </a:solidFill>
                <a:effectLst/>
                <a:latin typeface="Calibri"/>
                <a:ea typeface="Calibri"/>
                <a:cs typeface="Calibri"/>
                <a:sym typeface="Calibri"/>
              </a:rPr>
              <a:t>Système nerveux</a:t>
            </a:r>
          </a:p>
          <a:p>
            <a:r>
              <a:rPr lang="fr-FR" sz="1200" b="0" i="0" u="none" strike="noStrike" cap="none" dirty="0" smtClean="0">
                <a:solidFill>
                  <a:schemeClr val="dk1"/>
                </a:solidFill>
                <a:effectLst/>
                <a:latin typeface="Calibri"/>
                <a:ea typeface="Calibri"/>
                <a:cs typeface="Calibri"/>
                <a:sym typeface="Calibri"/>
              </a:rPr>
              <a:t>Le cerveau et tous les tissus nerveux comme les nerfs et neurones. Ce système “est responsable de toute les communication électrochimiques des différentes cellules du corps. Le tout permettant les mouvements volontaires et involontaires par exemple.</a:t>
            </a:r>
          </a:p>
          <a:p>
            <a:r>
              <a:rPr lang="fr-FR" sz="1200" b="1" i="0" u="none" strike="noStrike" cap="none" dirty="0" smtClean="0">
                <a:solidFill>
                  <a:schemeClr val="dk1"/>
                </a:solidFill>
                <a:effectLst/>
                <a:latin typeface="Calibri"/>
                <a:ea typeface="Calibri"/>
                <a:cs typeface="Calibri"/>
                <a:sym typeface="Calibri"/>
              </a:rPr>
              <a:t>Système endocrinien</a:t>
            </a:r>
          </a:p>
          <a:p>
            <a:r>
              <a:rPr lang="fr-FR" sz="1200" b="0" i="0" u="none" strike="noStrike" cap="none" dirty="0" smtClean="0">
                <a:solidFill>
                  <a:schemeClr val="dk1"/>
                </a:solidFill>
                <a:effectLst/>
                <a:latin typeface="Calibri"/>
                <a:ea typeface="Calibri"/>
                <a:cs typeface="Calibri"/>
                <a:sym typeface="Calibri"/>
              </a:rPr>
              <a:t>Les glandes et les organes hormonaux, notamment l’hypothalamus, l’épiphyse, la glande</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pituitaire, la glande </a:t>
            </a:r>
            <a:r>
              <a:rPr lang="fr-FR" sz="1200" b="0" i="0" u="none" strike="noStrike" cap="none" dirty="0" smtClean="0">
                <a:solidFill>
                  <a:schemeClr val="dk1"/>
                </a:solidFill>
                <a:effectLst/>
                <a:latin typeface="Calibri"/>
                <a:ea typeface="Calibri"/>
                <a:cs typeface="Calibri"/>
                <a:sym typeface="Calibri"/>
              </a:rPr>
              <a:t>thyroïde, </a:t>
            </a:r>
            <a:r>
              <a:rPr lang="fr-FR" sz="1200" b="0" i="0" u="none" strike="noStrike" cap="none" dirty="0" smtClean="0">
                <a:solidFill>
                  <a:schemeClr val="dk1"/>
                </a:solidFill>
                <a:effectLst/>
                <a:latin typeface="Calibri"/>
                <a:ea typeface="Calibri"/>
                <a:cs typeface="Calibri"/>
                <a:sym typeface="Calibri"/>
              </a:rPr>
              <a:t>le foie, le pancréas, les reins, les testicules, les ovaires, etc. Ce système est responsable des communications chimiques du corps.</a:t>
            </a:r>
          </a:p>
          <a:p>
            <a:r>
              <a:rPr lang="fr-FR" sz="1200" b="1" i="0" u="none" strike="noStrike" cap="none" dirty="0" smtClean="0">
                <a:solidFill>
                  <a:schemeClr val="dk1"/>
                </a:solidFill>
                <a:effectLst/>
                <a:latin typeface="Calibri"/>
                <a:ea typeface="Calibri"/>
                <a:cs typeface="Calibri"/>
                <a:sym typeface="Calibri"/>
              </a:rPr>
              <a:t>Système circulatoire</a:t>
            </a:r>
          </a:p>
          <a:p>
            <a:r>
              <a:rPr lang="fr-FR" sz="1200" b="0" i="0" u="none" strike="noStrike" cap="none" dirty="0" smtClean="0">
                <a:solidFill>
                  <a:schemeClr val="dk1"/>
                </a:solidFill>
                <a:effectLst/>
                <a:latin typeface="Calibri"/>
                <a:ea typeface="Calibri"/>
                <a:cs typeface="Calibri"/>
                <a:sym typeface="Calibri"/>
              </a:rPr>
              <a:t>Le </a:t>
            </a:r>
            <a:r>
              <a:rPr lang="fr-FR" sz="1200" b="0" i="0" u="none" strike="noStrike" cap="none" dirty="0" smtClean="0">
                <a:solidFill>
                  <a:schemeClr val="dk1"/>
                </a:solidFill>
                <a:effectLst/>
                <a:latin typeface="Calibri"/>
                <a:ea typeface="Calibri"/>
                <a:cs typeface="Calibri"/>
                <a:sym typeface="Calibri"/>
              </a:rPr>
              <a:t>cœur, </a:t>
            </a:r>
            <a:r>
              <a:rPr lang="fr-FR" sz="1200" b="0" i="0" u="none" strike="noStrike" cap="none" dirty="0" smtClean="0">
                <a:solidFill>
                  <a:schemeClr val="dk1"/>
                </a:solidFill>
                <a:effectLst/>
                <a:latin typeface="Calibri"/>
                <a:ea typeface="Calibri"/>
                <a:cs typeface="Calibri"/>
                <a:sym typeface="Calibri"/>
              </a:rPr>
              <a:t>le sang, les vaisseaux sanguins. Ce système transporte les hormones, les enzymes,</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les nutriments et autres molécules chimiques à travers les corps.</a:t>
            </a:r>
          </a:p>
          <a:p>
            <a:r>
              <a:rPr lang="fr-FR" sz="1200" b="1" i="0" u="none" strike="noStrike" cap="none" dirty="0" smtClean="0">
                <a:solidFill>
                  <a:schemeClr val="dk1"/>
                </a:solidFill>
                <a:effectLst/>
                <a:latin typeface="Calibri"/>
                <a:ea typeface="Calibri"/>
                <a:cs typeface="Calibri"/>
                <a:sym typeface="Calibri"/>
              </a:rPr>
              <a:t>Système immunitaire</a:t>
            </a:r>
          </a:p>
          <a:p>
            <a:r>
              <a:rPr lang="fr-FR" sz="1200" b="0" i="0" u="none" strike="noStrike" cap="none" dirty="0" smtClean="0">
                <a:solidFill>
                  <a:schemeClr val="dk1"/>
                </a:solidFill>
                <a:effectLst/>
                <a:latin typeface="Calibri"/>
                <a:ea typeface="Calibri"/>
                <a:cs typeface="Calibri"/>
                <a:sym typeface="Calibri"/>
              </a:rPr>
              <a:t>Le thymus, les ganglions, la rate, les amygdales et autres organes similaires. Ce système lutte contre les différents agents pathogènes, les cellules tumorales et autres envahisseurs étrangers.</a:t>
            </a:r>
          </a:p>
          <a:p>
            <a:r>
              <a:rPr lang="fr-FR" sz="1200" b="1" i="0" u="none" strike="noStrike" cap="none" dirty="0" smtClean="0">
                <a:solidFill>
                  <a:schemeClr val="dk1"/>
                </a:solidFill>
                <a:effectLst/>
                <a:latin typeface="Calibri"/>
                <a:ea typeface="Calibri"/>
                <a:cs typeface="Calibri"/>
                <a:sym typeface="Calibri"/>
              </a:rPr>
              <a:t>Système respiratoire</a:t>
            </a:r>
          </a:p>
          <a:p>
            <a:r>
              <a:rPr lang="fr-FR" sz="1200" b="0" i="0" u="none" strike="noStrike" cap="none" dirty="0" smtClean="0">
                <a:solidFill>
                  <a:schemeClr val="dk1"/>
                </a:solidFill>
                <a:effectLst/>
                <a:latin typeface="Calibri"/>
                <a:ea typeface="Calibri"/>
                <a:cs typeface="Calibri"/>
                <a:sym typeface="Calibri"/>
              </a:rPr>
              <a:t>Cavité nasale, la trachée, les poumons et autres voies respiratoires ainsi qu’organes permettant des échanges gazeux. Ce système permet l’excrétion du gaz carbonique et apporte l’oxygène aux différents organes du corps.</a:t>
            </a:r>
          </a:p>
          <a:p>
            <a:r>
              <a:rPr lang="fr-FR" sz="1200" b="1" i="0" u="none" strike="noStrike" cap="none" dirty="0" smtClean="0">
                <a:solidFill>
                  <a:schemeClr val="dk1"/>
                </a:solidFill>
                <a:effectLst/>
                <a:latin typeface="Calibri"/>
                <a:ea typeface="Calibri"/>
                <a:cs typeface="Calibri"/>
                <a:sym typeface="Calibri"/>
              </a:rPr>
              <a:t>Système digestif</a:t>
            </a:r>
          </a:p>
          <a:p>
            <a:r>
              <a:rPr lang="fr-FR" sz="1200" b="0" i="0" u="none" strike="noStrike" cap="none" dirty="0" smtClean="0">
                <a:solidFill>
                  <a:schemeClr val="dk1"/>
                </a:solidFill>
                <a:effectLst/>
                <a:latin typeface="Calibri"/>
                <a:ea typeface="Calibri"/>
                <a:cs typeface="Calibri"/>
                <a:sym typeface="Calibri"/>
              </a:rPr>
              <a:t>La cavité orale, l’</a:t>
            </a:r>
            <a:r>
              <a:rPr lang="fr-FR" sz="1200" b="0" i="0" u="none" strike="noStrike" cap="none" dirty="0" err="1" smtClean="0">
                <a:solidFill>
                  <a:schemeClr val="dk1"/>
                </a:solidFill>
                <a:effectLst/>
                <a:latin typeface="Calibri"/>
                <a:ea typeface="Calibri"/>
                <a:cs typeface="Calibri"/>
                <a:sym typeface="Calibri"/>
              </a:rPr>
              <a:t>oesophage</a:t>
            </a:r>
            <a:r>
              <a:rPr lang="fr-FR" sz="1200" b="0" i="0" u="none" strike="noStrike" cap="none" dirty="0" smtClean="0">
                <a:solidFill>
                  <a:schemeClr val="dk1"/>
                </a:solidFill>
                <a:effectLst/>
                <a:latin typeface="Calibri"/>
                <a:ea typeface="Calibri"/>
                <a:cs typeface="Calibri"/>
                <a:sym typeface="Calibri"/>
              </a:rPr>
              <a:t>, l’estomac, les intestins et tout autre organe impliqué dans la</a:t>
            </a:r>
            <a:br>
              <a:rPr lang="fr-FR" sz="1200" b="0" i="0" u="none" strike="noStrike" cap="none" dirty="0" smtClean="0">
                <a:solidFill>
                  <a:schemeClr val="dk1"/>
                </a:solidFill>
                <a:effectLst/>
                <a:latin typeface="Calibri"/>
                <a:ea typeface="Calibri"/>
                <a:cs typeface="Calibri"/>
                <a:sym typeface="Calibri"/>
              </a:rPr>
            </a:br>
            <a:r>
              <a:rPr lang="fr-FR" sz="1200" b="0" i="0" u="none" strike="noStrike" cap="none" dirty="0" smtClean="0">
                <a:solidFill>
                  <a:schemeClr val="dk1"/>
                </a:solidFill>
                <a:effectLst/>
                <a:latin typeface="Calibri"/>
                <a:ea typeface="Calibri"/>
                <a:cs typeface="Calibri"/>
                <a:sym typeface="Calibri"/>
              </a:rPr>
              <a:t>digestion tel que le foie, la vésicule biliaire, le pancréas, etc. Ce système décompose les aliments et absorbe les nutriments qui s’en libèrent.</a:t>
            </a:r>
          </a:p>
          <a:p>
            <a:r>
              <a:rPr lang="fr-FR" sz="1200" b="1" i="0" u="none" strike="noStrike" cap="none" dirty="0" smtClean="0">
                <a:solidFill>
                  <a:schemeClr val="dk1"/>
                </a:solidFill>
                <a:effectLst/>
                <a:latin typeface="Calibri"/>
                <a:ea typeface="Calibri"/>
                <a:cs typeface="Calibri"/>
                <a:sym typeface="Calibri"/>
              </a:rPr>
              <a:t>Système urinaire</a:t>
            </a:r>
          </a:p>
          <a:p>
            <a:r>
              <a:rPr lang="fr-FR" sz="1200" b="0" i="0" u="none" strike="noStrike" cap="none" dirty="0" smtClean="0">
                <a:solidFill>
                  <a:schemeClr val="dk1"/>
                </a:solidFill>
                <a:effectLst/>
                <a:latin typeface="Calibri"/>
                <a:ea typeface="Calibri"/>
                <a:cs typeface="Calibri"/>
                <a:sym typeface="Calibri"/>
              </a:rPr>
              <a:t>Les reins, l’urètre, la vessie, les uretères et tout autre organe ou glande qui est relié à ce système qui produit, emmagasine et élimine l’urine.</a:t>
            </a:r>
          </a:p>
          <a:p>
            <a:r>
              <a:rPr lang="fr-FR" sz="1200" b="1" i="0" u="none" strike="noStrike" cap="none" dirty="0" smtClean="0">
                <a:solidFill>
                  <a:schemeClr val="dk1"/>
                </a:solidFill>
                <a:effectLst/>
                <a:latin typeface="Calibri"/>
                <a:ea typeface="Calibri"/>
                <a:cs typeface="Calibri"/>
                <a:sym typeface="Calibri"/>
              </a:rPr>
              <a:t>Système reproductif</a:t>
            </a:r>
          </a:p>
          <a:p>
            <a:r>
              <a:rPr lang="fr-FR" sz="1200" b="0" i="0" u="none" strike="noStrike" cap="none" dirty="0" smtClean="0">
                <a:solidFill>
                  <a:schemeClr val="dk1"/>
                </a:solidFill>
                <a:effectLst/>
                <a:latin typeface="Calibri"/>
                <a:ea typeface="Calibri"/>
                <a:cs typeface="Calibri"/>
                <a:sym typeface="Calibri"/>
              </a:rPr>
              <a:t>Organe sexuel et les glandes sexuelles. Ce système est responsable de la reproduction.</a:t>
            </a:r>
          </a:p>
        </p:txBody>
      </p:sp>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64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c0fe43b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a9c0fe43b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220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0" name="Google Shape;6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Google Shape;9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ise en page personnalisée 3">
  <p:cSld name="Mise en page personnalisée 3">
    <p:bg>
      <p:bgPr>
        <a:solidFill>
          <a:srgbClr val="FFFFFF"/>
        </a:solidFill>
        <a:effectLst/>
      </p:bgPr>
    </p:bg>
    <p:spTree>
      <p:nvGrpSpPr>
        <p:cNvPr id="1" name="Shape 42"/>
        <p:cNvGrpSpPr/>
        <p:nvPr/>
      </p:nvGrpSpPr>
      <p:grpSpPr>
        <a:xfrm>
          <a:off x="0" y="0"/>
          <a:ext cx="0" cy="0"/>
          <a:chOff x="0" y="0"/>
          <a:chExt cx="0" cy="0"/>
        </a:xfrm>
      </p:grpSpPr>
      <p:sp>
        <p:nvSpPr>
          <p:cNvPr id="43" name="Google Shape;43;ga1fe4575d2_0_272"/>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a1fe4575d2_0_27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90631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e en page personnalisée 6">
  <p:cSld name="AUTOLAYOUT_6">
    <p:bg>
      <p:bgPr>
        <a:solidFill>
          <a:srgbClr val="FFFFFF"/>
        </a:solidFill>
        <a:effectLst/>
      </p:bgPr>
    </p:bg>
    <p:spTree>
      <p:nvGrpSpPr>
        <p:cNvPr id="1" name="Shape 21"/>
        <p:cNvGrpSpPr/>
        <p:nvPr/>
      </p:nvGrpSpPr>
      <p:grpSpPr>
        <a:xfrm>
          <a:off x="0" y="0"/>
          <a:ext cx="0" cy="0"/>
          <a:chOff x="0" y="0"/>
          <a:chExt cx="0" cy="0"/>
        </a:xfrm>
      </p:grpSpPr>
      <p:sp>
        <p:nvSpPr>
          <p:cNvPr id="22" name="Google Shape;22;ga1fe4575d2_0_3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ga1fe4575d2_0_3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AE35AF1-9E8B-4A5B-AFD2-F95333427E18}"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9FCF0E7-E83B-48A1-8C08-CF8F71777EEB}" type="slidenum">
              <a:rPr lang="fr-FR" altLang="fr-FR"/>
              <a:pPr/>
              <a:t>‹N°›</a:t>
            </a:fld>
            <a:endParaRPr lang="fr-FR" altLang="fr-FR"/>
          </a:p>
        </p:txBody>
      </p:sp>
    </p:spTree>
    <p:extLst>
      <p:ext uri="{BB962C8B-B14F-4D97-AF65-F5344CB8AC3E}">
        <p14:creationId xmlns:p14="http://schemas.microsoft.com/office/powerpoint/2010/main" val="2301526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B782B1-E7F8-4A40-AC61-786EFAD03CB9}"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E879F85C-B1C0-427D-A017-19D391E8524D}" type="slidenum">
              <a:rPr lang="fr-FR" altLang="fr-FR"/>
              <a:pPr/>
              <a:t>‹N°›</a:t>
            </a:fld>
            <a:endParaRPr lang="fr-FR" altLang="fr-FR"/>
          </a:p>
        </p:txBody>
      </p:sp>
    </p:spTree>
    <p:extLst>
      <p:ext uri="{BB962C8B-B14F-4D97-AF65-F5344CB8AC3E}">
        <p14:creationId xmlns:p14="http://schemas.microsoft.com/office/powerpoint/2010/main" val="828349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4E4E4EB-BF18-4203-BE56-7773972F03EB}"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7A1062B-61C4-417F-B2D3-4266912E681B}" type="slidenum">
              <a:rPr lang="fr-FR" altLang="fr-FR"/>
              <a:pPr/>
              <a:t>‹N°›</a:t>
            </a:fld>
            <a:endParaRPr lang="fr-FR" altLang="fr-FR"/>
          </a:p>
        </p:txBody>
      </p:sp>
    </p:spTree>
    <p:extLst>
      <p:ext uri="{BB962C8B-B14F-4D97-AF65-F5344CB8AC3E}">
        <p14:creationId xmlns:p14="http://schemas.microsoft.com/office/powerpoint/2010/main" val="3172617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CCC4428-27BC-4BE9-B04B-9FBD1D3B7EFD}"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3A61774E-9081-463E-88C3-ABFD44A99EA5}" type="slidenum">
              <a:rPr lang="fr-FR" altLang="fr-FR"/>
              <a:pPr/>
              <a:t>‹N°›</a:t>
            </a:fld>
            <a:endParaRPr lang="fr-FR" altLang="fr-FR"/>
          </a:p>
        </p:txBody>
      </p:sp>
    </p:spTree>
    <p:extLst>
      <p:ext uri="{BB962C8B-B14F-4D97-AF65-F5344CB8AC3E}">
        <p14:creationId xmlns:p14="http://schemas.microsoft.com/office/powerpoint/2010/main" val="1758130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BF0117E-D9E6-44CC-8909-D10E0992C82C}" type="datetimeFigureOut">
              <a:rPr lang="fr-FR">
                <a:solidFill>
                  <a:prstClr val="black">
                    <a:tint val="75000"/>
                  </a:prstClr>
                </a:solidFill>
              </a:rPr>
              <a:pPr>
                <a:defRPr/>
              </a:pPr>
              <a:t>15/02/2021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0D6692D-56F7-41C7-AD26-0AABFE374D78}" type="slidenum">
              <a:rPr lang="fr-FR" altLang="fr-FR"/>
              <a:pPr/>
              <a:t>‹N°›</a:t>
            </a:fld>
            <a:endParaRPr lang="fr-FR" altLang="fr-FR"/>
          </a:p>
        </p:txBody>
      </p:sp>
    </p:spTree>
    <p:extLst>
      <p:ext uri="{BB962C8B-B14F-4D97-AF65-F5344CB8AC3E}">
        <p14:creationId xmlns:p14="http://schemas.microsoft.com/office/powerpoint/2010/main" val="2744439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3067882-07CE-4095-934C-8709322811AB}" type="datetimeFigureOut">
              <a:rPr lang="fr-FR">
                <a:solidFill>
                  <a:prstClr val="black">
                    <a:tint val="75000"/>
                  </a:prstClr>
                </a:solidFill>
              </a:rPr>
              <a:pPr>
                <a:defRPr/>
              </a:pPr>
              <a:t>15/02/2021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CDB9F6B2-1015-49DE-986A-408297116BB8}" type="slidenum">
              <a:rPr lang="fr-FR" altLang="fr-FR"/>
              <a:pPr/>
              <a:t>‹N°›</a:t>
            </a:fld>
            <a:endParaRPr lang="fr-FR" altLang="fr-FR"/>
          </a:p>
        </p:txBody>
      </p:sp>
    </p:spTree>
    <p:extLst>
      <p:ext uri="{BB962C8B-B14F-4D97-AF65-F5344CB8AC3E}">
        <p14:creationId xmlns:p14="http://schemas.microsoft.com/office/powerpoint/2010/main" val="2072503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5E35FE-CA71-4249-86B2-D9F56013A20F}" type="datetimeFigureOut">
              <a:rPr lang="fr-FR">
                <a:solidFill>
                  <a:prstClr val="black">
                    <a:tint val="75000"/>
                  </a:prstClr>
                </a:solidFill>
              </a:rPr>
              <a:pPr>
                <a:defRPr/>
              </a:pPr>
              <a:t>15/02/2021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C344C69A-2EF2-4D66-B894-745102AA465C}" type="slidenum">
              <a:rPr lang="fr-FR" altLang="fr-FR"/>
              <a:pPr/>
              <a:t>‹N°›</a:t>
            </a:fld>
            <a:endParaRPr lang="fr-FR" altLang="fr-FR"/>
          </a:p>
        </p:txBody>
      </p:sp>
    </p:spTree>
    <p:extLst>
      <p:ext uri="{BB962C8B-B14F-4D97-AF65-F5344CB8AC3E}">
        <p14:creationId xmlns:p14="http://schemas.microsoft.com/office/powerpoint/2010/main" val="2922726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39F730-3402-4374-9BC1-E1C7F5EA3EC2}"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F81323A-5B2B-4016-B78C-2F3E3AC5A6C2}" type="slidenum">
              <a:rPr lang="fr-FR" altLang="fr-FR"/>
              <a:pPr/>
              <a:t>‹N°›</a:t>
            </a:fld>
            <a:endParaRPr lang="fr-FR" altLang="fr-FR"/>
          </a:p>
        </p:txBody>
      </p:sp>
    </p:spTree>
    <p:extLst>
      <p:ext uri="{BB962C8B-B14F-4D97-AF65-F5344CB8AC3E}">
        <p14:creationId xmlns:p14="http://schemas.microsoft.com/office/powerpoint/2010/main" val="1766718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E0D95AB-DFA6-4C23-A8CE-1ACC4BB17BF1}"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9F021E5-6577-4DC7-BFF9-304E2A2E9A6A}" type="slidenum">
              <a:rPr lang="fr-FR" altLang="fr-FR"/>
              <a:pPr/>
              <a:t>‹N°›</a:t>
            </a:fld>
            <a:endParaRPr lang="fr-FR" altLang="fr-FR"/>
          </a:p>
        </p:txBody>
      </p:sp>
    </p:spTree>
    <p:extLst>
      <p:ext uri="{BB962C8B-B14F-4D97-AF65-F5344CB8AC3E}">
        <p14:creationId xmlns:p14="http://schemas.microsoft.com/office/powerpoint/2010/main" val="3562137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7B2545-B4B8-49C8-9939-4E8B56A5BB20}"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7ED9212-043E-4984-8ED0-4B4B4D18481B}" type="slidenum">
              <a:rPr lang="fr-FR" altLang="fr-FR"/>
              <a:pPr/>
              <a:t>‹N°›</a:t>
            </a:fld>
            <a:endParaRPr lang="fr-FR" altLang="fr-FR"/>
          </a:p>
        </p:txBody>
      </p:sp>
    </p:spTree>
    <p:extLst>
      <p:ext uri="{BB962C8B-B14F-4D97-AF65-F5344CB8AC3E}">
        <p14:creationId xmlns:p14="http://schemas.microsoft.com/office/powerpoint/2010/main" val="333344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ise en page personnalisée 8">
  <p:cSld name="AUTOLAYOUT_8">
    <p:bg>
      <p:bgPr>
        <a:solidFill>
          <a:srgbClr val="FFFFFF"/>
        </a:solidFill>
        <a:effectLst/>
      </p:bgPr>
    </p:bg>
    <p:spTree>
      <p:nvGrpSpPr>
        <p:cNvPr id="1" name="Shape 24"/>
        <p:cNvGrpSpPr/>
        <p:nvPr/>
      </p:nvGrpSpPr>
      <p:grpSpPr>
        <a:xfrm>
          <a:off x="0" y="0"/>
          <a:ext cx="0" cy="0"/>
          <a:chOff x="0" y="0"/>
          <a:chExt cx="0" cy="0"/>
        </a:xfrm>
      </p:grpSpPr>
      <p:sp>
        <p:nvSpPr>
          <p:cNvPr id="25" name="Google Shape;25;ga1fe4575d2_0_341"/>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a1fe4575d2_0_34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D8F6F54-0372-4018-BCAB-8663E71A9A8E}"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11507BA9-5B83-4D38-B30B-DFCC0BF3D773}" type="slidenum">
              <a:rPr lang="fr-FR" altLang="fr-FR"/>
              <a:pPr/>
              <a:t>‹N°›</a:t>
            </a:fld>
            <a:endParaRPr lang="fr-FR" altLang="fr-FR"/>
          </a:p>
        </p:txBody>
      </p:sp>
    </p:spTree>
    <p:extLst>
      <p:ext uri="{BB962C8B-B14F-4D97-AF65-F5344CB8AC3E}">
        <p14:creationId xmlns:p14="http://schemas.microsoft.com/office/powerpoint/2010/main" val="2325355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AE35AF1-9E8B-4A5B-AFD2-F95333427E18}"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9FCF0E7-E83B-48A1-8C08-CF8F71777EEB}" type="slidenum">
              <a:rPr lang="fr-FR" altLang="fr-FR"/>
              <a:pPr/>
              <a:t>‹N°›</a:t>
            </a:fld>
            <a:endParaRPr lang="fr-FR" altLang="fr-FR"/>
          </a:p>
        </p:txBody>
      </p:sp>
    </p:spTree>
    <p:extLst>
      <p:ext uri="{BB962C8B-B14F-4D97-AF65-F5344CB8AC3E}">
        <p14:creationId xmlns:p14="http://schemas.microsoft.com/office/powerpoint/2010/main" val="3395034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B782B1-E7F8-4A40-AC61-786EFAD03CB9}"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E879F85C-B1C0-427D-A017-19D391E8524D}" type="slidenum">
              <a:rPr lang="fr-FR" altLang="fr-FR"/>
              <a:pPr/>
              <a:t>‹N°›</a:t>
            </a:fld>
            <a:endParaRPr lang="fr-FR" altLang="fr-FR"/>
          </a:p>
        </p:txBody>
      </p:sp>
    </p:spTree>
    <p:extLst>
      <p:ext uri="{BB962C8B-B14F-4D97-AF65-F5344CB8AC3E}">
        <p14:creationId xmlns:p14="http://schemas.microsoft.com/office/powerpoint/2010/main" val="134381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4E4E4EB-BF18-4203-BE56-7773972F03EB}"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7A1062B-61C4-417F-B2D3-4266912E681B}" type="slidenum">
              <a:rPr lang="fr-FR" altLang="fr-FR"/>
              <a:pPr/>
              <a:t>‹N°›</a:t>
            </a:fld>
            <a:endParaRPr lang="fr-FR" altLang="fr-FR"/>
          </a:p>
        </p:txBody>
      </p:sp>
    </p:spTree>
    <p:extLst>
      <p:ext uri="{BB962C8B-B14F-4D97-AF65-F5344CB8AC3E}">
        <p14:creationId xmlns:p14="http://schemas.microsoft.com/office/powerpoint/2010/main" val="3975040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CCC4428-27BC-4BE9-B04B-9FBD1D3B7EFD}"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3A61774E-9081-463E-88C3-ABFD44A99EA5}" type="slidenum">
              <a:rPr lang="fr-FR" altLang="fr-FR"/>
              <a:pPr/>
              <a:t>‹N°›</a:t>
            </a:fld>
            <a:endParaRPr lang="fr-FR" altLang="fr-FR"/>
          </a:p>
        </p:txBody>
      </p:sp>
    </p:spTree>
    <p:extLst>
      <p:ext uri="{BB962C8B-B14F-4D97-AF65-F5344CB8AC3E}">
        <p14:creationId xmlns:p14="http://schemas.microsoft.com/office/powerpoint/2010/main" val="3075996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BF0117E-D9E6-44CC-8909-D10E0992C82C}" type="datetimeFigureOut">
              <a:rPr lang="fr-FR">
                <a:solidFill>
                  <a:prstClr val="black">
                    <a:tint val="75000"/>
                  </a:prstClr>
                </a:solidFill>
              </a:rPr>
              <a:pPr>
                <a:defRPr/>
              </a:pPr>
              <a:t>15/02/2021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0D6692D-56F7-41C7-AD26-0AABFE374D78}" type="slidenum">
              <a:rPr lang="fr-FR" altLang="fr-FR"/>
              <a:pPr/>
              <a:t>‹N°›</a:t>
            </a:fld>
            <a:endParaRPr lang="fr-FR" altLang="fr-FR"/>
          </a:p>
        </p:txBody>
      </p:sp>
    </p:spTree>
    <p:extLst>
      <p:ext uri="{BB962C8B-B14F-4D97-AF65-F5344CB8AC3E}">
        <p14:creationId xmlns:p14="http://schemas.microsoft.com/office/powerpoint/2010/main" val="839315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3067882-07CE-4095-934C-8709322811AB}" type="datetimeFigureOut">
              <a:rPr lang="fr-FR">
                <a:solidFill>
                  <a:prstClr val="black">
                    <a:tint val="75000"/>
                  </a:prstClr>
                </a:solidFill>
              </a:rPr>
              <a:pPr>
                <a:defRPr/>
              </a:pPr>
              <a:t>15/02/2021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CDB9F6B2-1015-49DE-986A-408297116BB8}" type="slidenum">
              <a:rPr lang="fr-FR" altLang="fr-FR"/>
              <a:pPr/>
              <a:t>‹N°›</a:t>
            </a:fld>
            <a:endParaRPr lang="fr-FR" altLang="fr-FR"/>
          </a:p>
        </p:txBody>
      </p:sp>
    </p:spTree>
    <p:extLst>
      <p:ext uri="{BB962C8B-B14F-4D97-AF65-F5344CB8AC3E}">
        <p14:creationId xmlns:p14="http://schemas.microsoft.com/office/powerpoint/2010/main" val="254776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5E35FE-CA71-4249-86B2-D9F56013A20F}" type="datetimeFigureOut">
              <a:rPr lang="fr-FR">
                <a:solidFill>
                  <a:prstClr val="black">
                    <a:tint val="75000"/>
                  </a:prstClr>
                </a:solidFill>
              </a:rPr>
              <a:pPr>
                <a:defRPr/>
              </a:pPr>
              <a:t>15/02/2021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C344C69A-2EF2-4D66-B894-745102AA465C}" type="slidenum">
              <a:rPr lang="fr-FR" altLang="fr-FR"/>
              <a:pPr/>
              <a:t>‹N°›</a:t>
            </a:fld>
            <a:endParaRPr lang="fr-FR" altLang="fr-FR"/>
          </a:p>
        </p:txBody>
      </p:sp>
    </p:spTree>
    <p:extLst>
      <p:ext uri="{BB962C8B-B14F-4D97-AF65-F5344CB8AC3E}">
        <p14:creationId xmlns:p14="http://schemas.microsoft.com/office/powerpoint/2010/main" val="3299017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39F730-3402-4374-9BC1-E1C7F5EA3EC2}"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F81323A-5B2B-4016-B78C-2F3E3AC5A6C2}" type="slidenum">
              <a:rPr lang="fr-FR" altLang="fr-FR"/>
              <a:pPr/>
              <a:t>‹N°›</a:t>
            </a:fld>
            <a:endParaRPr lang="fr-FR" altLang="fr-FR"/>
          </a:p>
        </p:txBody>
      </p:sp>
    </p:spTree>
    <p:extLst>
      <p:ext uri="{BB962C8B-B14F-4D97-AF65-F5344CB8AC3E}">
        <p14:creationId xmlns:p14="http://schemas.microsoft.com/office/powerpoint/2010/main" val="2141490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E0D95AB-DFA6-4C23-A8CE-1ACC4BB17BF1}"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9F021E5-6577-4DC7-BFF9-304E2A2E9A6A}" type="slidenum">
              <a:rPr lang="fr-FR" altLang="fr-FR"/>
              <a:pPr/>
              <a:t>‹N°›</a:t>
            </a:fld>
            <a:endParaRPr lang="fr-FR" altLang="fr-FR"/>
          </a:p>
        </p:txBody>
      </p:sp>
    </p:spTree>
    <p:extLst>
      <p:ext uri="{BB962C8B-B14F-4D97-AF65-F5344CB8AC3E}">
        <p14:creationId xmlns:p14="http://schemas.microsoft.com/office/powerpoint/2010/main" val="427194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e en page personnalisée 7">
  <p:cSld name="AUTOLAYOUT_7">
    <p:bg>
      <p:bgPr>
        <a:solidFill>
          <a:srgbClr val="FFFFFF"/>
        </a:solidFill>
        <a:effectLst/>
      </p:bgPr>
    </p:bg>
    <p:spTree>
      <p:nvGrpSpPr>
        <p:cNvPr id="1" name="Shape 27"/>
        <p:cNvGrpSpPr/>
        <p:nvPr/>
      </p:nvGrpSpPr>
      <p:grpSpPr>
        <a:xfrm>
          <a:off x="0" y="0"/>
          <a:ext cx="0" cy="0"/>
          <a:chOff x="0" y="0"/>
          <a:chExt cx="0" cy="0"/>
        </a:xfrm>
      </p:grpSpPr>
      <p:sp>
        <p:nvSpPr>
          <p:cNvPr id="28" name="Google Shape;28;ga1fe4575d2_0_334"/>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a1fe4575d2_0_33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7B2545-B4B8-49C8-9939-4E8B56A5BB20}"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7ED9212-043E-4984-8ED0-4B4B4D18481B}" type="slidenum">
              <a:rPr lang="fr-FR" altLang="fr-FR"/>
              <a:pPr/>
              <a:t>‹N°›</a:t>
            </a:fld>
            <a:endParaRPr lang="fr-FR" altLang="fr-FR"/>
          </a:p>
        </p:txBody>
      </p:sp>
    </p:spTree>
    <p:extLst>
      <p:ext uri="{BB962C8B-B14F-4D97-AF65-F5344CB8AC3E}">
        <p14:creationId xmlns:p14="http://schemas.microsoft.com/office/powerpoint/2010/main" val="1251331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D8F6F54-0372-4018-BCAB-8663E71A9A8E}"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11507BA9-5B83-4D38-B30B-DFCC0BF3D773}" type="slidenum">
              <a:rPr lang="fr-FR" altLang="fr-FR"/>
              <a:pPr/>
              <a:t>‹N°›</a:t>
            </a:fld>
            <a:endParaRPr lang="fr-FR" altLang="fr-FR"/>
          </a:p>
        </p:txBody>
      </p:sp>
    </p:spTree>
    <p:extLst>
      <p:ext uri="{BB962C8B-B14F-4D97-AF65-F5344CB8AC3E}">
        <p14:creationId xmlns:p14="http://schemas.microsoft.com/office/powerpoint/2010/main" val="151977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AE35AF1-9E8B-4A5B-AFD2-F95333427E18}"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9FCF0E7-E83B-48A1-8C08-CF8F71777EEB}" type="slidenum">
              <a:rPr lang="fr-FR" altLang="fr-FR"/>
              <a:pPr/>
              <a:t>‹N°›</a:t>
            </a:fld>
            <a:endParaRPr lang="fr-FR" altLang="fr-FR"/>
          </a:p>
        </p:txBody>
      </p:sp>
    </p:spTree>
    <p:extLst>
      <p:ext uri="{BB962C8B-B14F-4D97-AF65-F5344CB8AC3E}">
        <p14:creationId xmlns:p14="http://schemas.microsoft.com/office/powerpoint/2010/main" val="217245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B782B1-E7F8-4A40-AC61-786EFAD03CB9}"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E879F85C-B1C0-427D-A017-19D391E8524D}" type="slidenum">
              <a:rPr lang="fr-FR" altLang="fr-FR"/>
              <a:pPr/>
              <a:t>‹N°›</a:t>
            </a:fld>
            <a:endParaRPr lang="fr-FR" altLang="fr-FR"/>
          </a:p>
        </p:txBody>
      </p:sp>
    </p:spTree>
    <p:extLst>
      <p:ext uri="{BB962C8B-B14F-4D97-AF65-F5344CB8AC3E}">
        <p14:creationId xmlns:p14="http://schemas.microsoft.com/office/powerpoint/2010/main" val="3570485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4E4E4EB-BF18-4203-BE56-7773972F03EB}"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7A1062B-61C4-417F-B2D3-4266912E681B}" type="slidenum">
              <a:rPr lang="fr-FR" altLang="fr-FR"/>
              <a:pPr/>
              <a:t>‹N°›</a:t>
            </a:fld>
            <a:endParaRPr lang="fr-FR" altLang="fr-FR"/>
          </a:p>
        </p:txBody>
      </p:sp>
    </p:spTree>
    <p:extLst>
      <p:ext uri="{BB962C8B-B14F-4D97-AF65-F5344CB8AC3E}">
        <p14:creationId xmlns:p14="http://schemas.microsoft.com/office/powerpoint/2010/main" val="400334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CCC4428-27BC-4BE9-B04B-9FBD1D3B7EFD}"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3A61774E-9081-463E-88C3-ABFD44A99EA5}" type="slidenum">
              <a:rPr lang="fr-FR" altLang="fr-FR"/>
              <a:pPr/>
              <a:t>‹N°›</a:t>
            </a:fld>
            <a:endParaRPr lang="fr-FR" altLang="fr-FR"/>
          </a:p>
        </p:txBody>
      </p:sp>
    </p:spTree>
    <p:extLst>
      <p:ext uri="{BB962C8B-B14F-4D97-AF65-F5344CB8AC3E}">
        <p14:creationId xmlns:p14="http://schemas.microsoft.com/office/powerpoint/2010/main" val="219365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BF0117E-D9E6-44CC-8909-D10E0992C82C}" type="datetimeFigureOut">
              <a:rPr lang="fr-FR">
                <a:solidFill>
                  <a:prstClr val="black">
                    <a:tint val="75000"/>
                  </a:prstClr>
                </a:solidFill>
              </a:rPr>
              <a:pPr>
                <a:defRPr/>
              </a:pPr>
              <a:t>15/02/2021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0D6692D-56F7-41C7-AD26-0AABFE374D78}" type="slidenum">
              <a:rPr lang="fr-FR" altLang="fr-FR"/>
              <a:pPr/>
              <a:t>‹N°›</a:t>
            </a:fld>
            <a:endParaRPr lang="fr-FR" altLang="fr-FR"/>
          </a:p>
        </p:txBody>
      </p:sp>
    </p:spTree>
    <p:extLst>
      <p:ext uri="{BB962C8B-B14F-4D97-AF65-F5344CB8AC3E}">
        <p14:creationId xmlns:p14="http://schemas.microsoft.com/office/powerpoint/2010/main" val="549308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3067882-07CE-4095-934C-8709322811AB}" type="datetimeFigureOut">
              <a:rPr lang="fr-FR">
                <a:solidFill>
                  <a:prstClr val="black">
                    <a:tint val="75000"/>
                  </a:prstClr>
                </a:solidFill>
              </a:rPr>
              <a:pPr>
                <a:defRPr/>
              </a:pPr>
              <a:t>15/02/2021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CDB9F6B2-1015-49DE-986A-408297116BB8}" type="slidenum">
              <a:rPr lang="fr-FR" altLang="fr-FR"/>
              <a:pPr/>
              <a:t>‹N°›</a:t>
            </a:fld>
            <a:endParaRPr lang="fr-FR" altLang="fr-FR"/>
          </a:p>
        </p:txBody>
      </p:sp>
    </p:spTree>
    <p:extLst>
      <p:ext uri="{BB962C8B-B14F-4D97-AF65-F5344CB8AC3E}">
        <p14:creationId xmlns:p14="http://schemas.microsoft.com/office/powerpoint/2010/main" val="164554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5E35FE-CA71-4249-86B2-D9F56013A20F}" type="datetimeFigureOut">
              <a:rPr lang="fr-FR">
                <a:solidFill>
                  <a:prstClr val="black">
                    <a:tint val="75000"/>
                  </a:prstClr>
                </a:solidFill>
              </a:rPr>
              <a:pPr>
                <a:defRPr/>
              </a:pPr>
              <a:t>15/02/2021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C344C69A-2EF2-4D66-B894-745102AA465C}" type="slidenum">
              <a:rPr lang="fr-FR" altLang="fr-FR"/>
              <a:pPr/>
              <a:t>‹N°›</a:t>
            </a:fld>
            <a:endParaRPr lang="fr-FR" altLang="fr-FR"/>
          </a:p>
        </p:txBody>
      </p:sp>
    </p:spTree>
    <p:extLst>
      <p:ext uri="{BB962C8B-B14F-4D97-AF65-F5344CB8AC3E}">
        <p14:creationId xmlns:p14="http://schemas.microsoft.com/office/powerpoint/2010/main" val="3339348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39F730-3402-4374-9BC1-E1C7F5EA3EC2}"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F81323A-5B2B-4016-B78C-2F3E3AC5A6C2}" type="slidenum">
              <a:rPr lang="fr-FR" altLang="fr-FR"/>
              <a:pPr/>
              <a:t>‹N°›</a:t>
            </a:fld>
            <a:endParaRPr lang="fr-FR" altLang="fr-FR"/>
          </a:p>
        </p:txBody>
      </p:sp>
    </p:spTree>
    <p:extLst>
      <p:ext uri="{BB962C8B-B14F-4D97-AF65-F5344CB8AC3E}">
        <p14:creationId xmlns:p14="http://schemas.microsoft.com/office/powerpoint/2010/main" val="22411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ise en page personnalisée 9">
  <p:cSld name="AUTOLAYOUT_9">
    <p:bg>
      <p:bgPr>
        <a:solidFill>
          <a:srgbClr val="FFFFFF"/>
        </a:solidFill>
        <a:effectLst/>
      </p:bgPr>
    </p:bg>
    <p:spTree>
      <p:nvGrpSpPr>
        <p:cNvPr id="1" name="Shape 30"/>
        <p:cNvGrpSpPr/>
        <p:nvPr/>
      </p:nvGrpSpPr>
      <p:grpSpPr>
        <a:xfrm>
          <a:off x="0" y="0"/>
          <a:ext cx="0" cy="0"/>
          <a:chOff x="0" y="0"/>
          <a:chExt cx="0" cy="0"/>
        </a:xfrm>
      </p:grpSpPr>
      <p:sp>
        <p:nvSpPr>
          <p:cNvPr id="31" name="Google Shape;31;ga1fe4575d2_0_34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a1fe4575d2_0_34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E0D95AB-DFA6-4C23-A8CE-1ACC4BB17BF1}"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9F021E5-6577-4DC7-BFF9-304E2A2E9A6A}" type="slidenum">
              <a:rPr lang="fr-FR" altLang="fr-FR"/>
              <a:pPr/>
              <a:t>‹N°›</a:t>
            </a:fld>
            <a:endParaRPr lang="fr-FR" altLang="fr-FR"/>
          </a:p>
        </p:txBody>
      </p:sp>
    </p:spTree>
    <p:extLst>
      <p:ext uri="{BB962C8B-B14F-4D97-AF65-F5344CB8AC3E}">
        <p14:creationId xmlns:p14="http://schemas.microsoft.com/office/powerpoint/2010/main" val="166540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7B2545-B4B8-49C8-9939-4E8B56A5BB20}"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7ED9212-043E-4984-8ED0-4B4B4D18481B}" type="slidenum">
              <a:rPr lang="fr-FR" altLang="fr-FR"/>
              <a:pPr/>
              <a:t>‹N°›</a:t>
            </a:fld>
            <a:endParaRPr lang="fr-FR" altLang="fr-FR"/>
          </a:p>
        </p:txBody>
      </p:sp>
    </p:spTree>
    <p:extLst>
      <p:ext uri="{BB962C8B-B14F-4D97-AF65-F5344CB8AC3E}">
        <p14:creationId xmlns:p14="http://schemas.microsoft.com/office/powerpoint/2010/main" val="3550723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D8F6F54-0372-4018-BCAB-8663E71A9A8E}"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11507BA9-5B83-4D38-B30B-DFCC0BF3D773}" type="slidenum">
              <a:rPr lang="fr-FR" altLang="fr-FR"/>
              <a:pPr/>
              <a:t>‹N°›</a:t>
            </a:fld>
            <a:endParaRPr lang="fr-FR" altLang="fr-FR"/>
          </a:p>
        </p:txBody>
      </p:sp>
    </p:spTree>
    <p:extLst>
      <p:ext uri="{BB962C8B-B14F-4D97-AF65-F5344CB8AC3E}">
        <p14:creationId xmlns:p14="http://schemas.microsoft.com/office/powerpoint/2010/main" val="4220764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AE35AF1-9E8B-4A5B-AFD2-F95333427E18}"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9FCF0E7-E83B-48A1-8C08-CF8F71777EEB}" type="slidenum">
              <a:rPr lang="fr-FR" altLang="fr-FR"/>
              <a:pPr/>
              <a:t>‹N°›</a:t>
            </a:fld>
            <a:endParaRPr lang="fr-FR" altLang="fr-FR"/>
          </a:p>
        </p:txBody>
      </p:sp>
    </p:spTree>
    <p:extLst>
      <p:ext uri="{BB962C8B-B14F-4D97-AF65-F5344CB8AC3E}">
        <p14:creationId xmlns:p14="http://schemas.microsoft.com/office/powerpoint/2010/main" val="1940790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B782B1-E7F8-4A40-AC61-786EFAD03CB9}"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E879F85C-B1C0-427D-A017-19D391E8524D}" type="slidenum">
              <a:rPr lang="fr-FR" altLang="fr-FR"/>
              <a:pPr/>
              <a:t>‹N°›</a:t>
            </a:fld>
            <a:endParaRPr lang="fr-FR" altLang="fr-FR"/>
          </a:p>
        </p:txBody>
      </p:sp>
    </p:spTree>
    <p:extLst>
      <p:ext uri="{BB962C8B-B14F-4D97-AF65-F5344CB8AC3E}">
        <p14:creationId xmlns:p14="http://schemas.microsoft.com/office/powerpoint/2010/main" val="255645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4E4E4EB-BF18-4203-BE56-7773972F03EB}"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7A1062B-61C4-417F-B2D3-4266912E681B}" type="slidenum">
              <a:rPr lang="fr-FR" altLang="fr-FR"/>
              <a:pPr/>
              <a:t>‹N°›</a:t>
            </a:fld>
            <a:endParaRPr lang="fr-FR" altLang="fr-FR"/>
          </a:p>
        </p:txBody>
      </p:sp>
    </p:spTree>
    <p:extLst>
      <p:ext uri="{BB962C8B-B14F-4D97-AF65-F5344CB8AC3E}">
        <p14:creationId xmlns:p14="http://schemas.microsoft.com/office/powerpoint/2010/main" val="3063367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CCC4428-27BC-4BE9-B04B-9FBD1D3B7EFD}"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3A61774E-9081-463E-88C3-ABFD44A99EA5}" type="slidenum">
              <a:rPr lang="fr-FR" altLang="fr-FR"/>
              <a:pPr/>
              <a:t>‹N°›</a:t>
            </a:fld>
            <a:endParaRPr lang="fr-FR" altLang="fr-FR"/>
          </a:p>
        </p:txBody>
      </p:sp>
    </p:spTree>
    <p:extLst>
      <p:ext uri="{BB962C8B-B14F-4D97-AF65-F5344CB8AC3E}">
        <p14:creationId xmlns:p14="http://schemas.microsoft.com/office/powerpoint/2010/main" val="386500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BF0117E-D9E6-44CC-8909-D10E0992C82C}" type="datetimeFigureOut">
              <a:rPr lang="fr-FR">
                <a:solidFill>
                  <a:prstClr val="black">
                    <a:tint val="75000"/>
                  </a:prstClr>
                </a:solidFill>
              </a:rPr>
              <a:pPr>
                <a:defRPr/>
              </a:pPr>
              <a:t>15/02/2021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0D6692D-56F7-41C7-AD26-0AABFE374D78}" type="slidenum">
              <a:rPr lang="fr-FR" altLang="fr-FR"/>
              <a:pPr/>
              <a:t>‹N°›</a:t>
            </a:fld>
            <a:endParaRPr lang="fr-FR" altLang="fr-FR"/>
          </a:p>
        </p:txBody>
      </p:sp>
    </p:spTree>
    <p:extLst>
      <p:ext uri="{BB962C8B-B14F-4D97-AF65-F5344CB8AC3E}">
        <p14:creationId xmlns:p14="http://schemas.microsoft.com/office/powerpoint/2010/main" val="1054710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3067882-07CE-4095-934C-8709322811AB}" type="datetimeFigureOut">
              <a:rPr lang="fr-FR">
                <a:solidFill>
                  <a:prstClr val="black">
                    <a:tint val="75000"/>
                  </a:prstClr>
                </a:solidFill>
              </a:rPr>
              <a:pPr>
                <a:defRPr/>
              </a:pPr>
              <a:t>15/02/2021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CDB9F6B2-1015-49DE-986A-408297116BB8}" type="slidenum">
              <a:rPr lang="fr-FR" altLang="fr-FR"/>
              <a:pPr/>
              <a:t>‹N°›</a:t>
            </a:fld>
            <a:endParaRPr lang="fr-FR" altLang="fr-FR"/>
          </a:p>
        </p:txBody>
      </p:sp>
    </p:spTree>
    <p:extLst>
      <p:ext uri="{BB962C8B-B14F-4D97-AF65-F5344CB8AC3E}">
        <p14:creationId xmlns:p14="http://schemas.microsoft.com/office/powerpoint/2010/main" val="1611633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5E35FE-CA71-4249-86B2-D9F56013A20F}" type="datetimeFigureOut">
              <a:rPr lang="fr-FR">
                <a:solidFill>
                  <a:prstClr val="black">
                    <a:tint val="75000"/>
                  </a:prstClr>
                </a:solidFill>
              </a:rPr>
              <a:pPr>
                <a:defRPr/>
              </a:pPr>
              <a:t>15/02/2021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C344C69A-2EF2-4D66-B894-745102AA465C}" type="slidenum">
              <a:rPr lang="fr-FR" altLang="fr-FR"/>
              <a:pPr/>
              <a:t>‹N°›</a:t>
            </a:fld>
            <a:endParaRPr lang="fr-FR" altLang="fr-FR"/>
          </a:p>
        </p:txBody>
      </p:sp>
    </p:spTree>
    <p:extLst>
      <p:ext uri="{BB962C8B-B14F-4D97-AF65-F5344CB8AC3E}">
        <p14:creationId xmlns:p14="http://schemas.microsoft.com/office/powerpoint/2010/main" val="30947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ise en page personnalisée 2">
  <p:cSld name="AUTOLAYOUT_2">
    <p:bg>
      <p:bgPr>
        <a:solidFill>
          <a:srgbClr val="FFFFFF"/>
        </a:solidFill>
        <a:effectLst/>
      </p:bgPr>
    </p:bg>
    <p:spTree>
      <p:nvGrpSpPr>
        <p:cNvPr id="1" name="Shape 33"/>
        <p:cNvGrpSpPr/>
        <p:nvPr/>
      </p:nvGrpSpPr>
      <p:grpSpPr>
        <a:xfrm>
          <a:off x="0" y="0"/>
          <a:ext cx="0" cy="0"/>
          <a:chOff x="0" y="0"/>
          <a:chExt cx="0" cy="0"/>
        </a:xfrm>
      </p:grpSpPr>
      <p:sp>
        <p:nvSpPr>
          <p:cNvPr id="34" name="Google Shape;34;ga1fe4575d2_0_12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a1fe4575d2_0_1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39F730-3402-4374-9BC1-E1C7F5EA3EC2}"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F81323A-5B2B-4016-B78C-2F3E3AC5A6C2}" type="slidenum">
              <a:rPr lang="fr-FR" altLang="fr-FR"/>
              <a:pPr/>
              <a:t>‹N°›</a:t>
            </a:fld>
            <a:endParaRPr lang="fr-FR" altLang="fr-FR"/>
          </a:p>
        </p:txBody>
      </p:sp>
    </p:spTree>
    <p:extLst>
      <p:ext uri="{BB962C8B-B14F-4D97-AF65-F5344CB8AC3E}">
        <p14:creationId xmlns:p14="http://schemas.microsoft.com/office/powerpoint/2010/main" val="14123411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E0D95AB-DFA6-4C23-A8CE-1ACC4BB17BF1}"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9F021E5-6577-4DC7-BFF9-304E2A2E9A6A}" type="slidenum">
              <a:rPr lang="fr-FR" altLang="fr-FR"/>
              <a:pPr/>
              <a:t>‹N°›</a:t>
            </a:fld>
            <a:endParaRPr lang="fr-FR" altLang="fr-FR"/>
          </a:p>
        </p:txBody>
      </p:sp>
    </p:spTree>
    <p:extLst>
      <p:ext uri="{BB962C8B-B14F-4D97-AF65-F5344CB8AC3E}">
        <p14:creationId xmlns:p14="http://schemas.microsoft.com/office/powerpoint/2010/main" val="1178184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7B2545-B4B8-49C8-9939-4E8B56A5BB20}"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7ED9212-043E-4984-8ED0-4B4B4D18481B}" type="slidenum">
              <a:rPr lang="fr-FR" altLang="fr-FR"/>
              <a:pPr/>
              <a:t>‹N°›</a:t>
            </a:fld>
            <a:endParaRPr lang="fr-FR" altLang="fr-FR"/>
          </a:p>
        </p:txBody>
      </p:sp>
    </p:spTree>
    <p:extLst>
      <p:ext uri="{BB962C8B-B14F-4D97-AF65-F5344CB8AC3E}">
        <p14:creationId xmlns:p14="http://schemas.microsoft.com/office/powerpoint/2010/main" val="470639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D8F6F54-0372-4018-BCAB-8663E71A9A8E}"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11507BA9-5B83-4D38-B30B-DFCC0BF3D773}" type="slidenum">
              <a:rPr lang="fr-FR" altLang="fr-FR"/>
              <a:pPr/>
              <a:t>‹N°›</a:t>
            </a:fld>
            <a:endParaRPr lang="fr-FR" altLang="fr-FR"/>
          </a:p>
        </p:txBody>
      </p:sp>
    </p:spTree>
    <p:extLst>
      <p:ext uri="{BB962C8B-B14F-4D97-AF65-F5344CB8AC3E}">
        <p14:creationId xmlns:p14="http://schemas.microsoft.com/office/powerpoint/2010/main" val="102030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AE35AF1-9E8B-4A5B-AFD2-F95333427E18}"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9FCF0E7-E83B-48A1-8C08-CF8F71777EEB}" type="slidenum">
              <a:rPr lang="fr-FR" altLang="fr-FR"/>
              <a:pPr/>
              <a:t>‹N°›</a:t>
            </a:fld>
            <a:endParaRPr lang="fr-FR" altLang="fr-FR"/>
          </a:p>
        </p:txBody>
      </p:sp>
    </p:spTree>
    <p:extLst>
      <p:ext uri="{BB962C8B-B14F-4D97-AF65-F5344CB8AC3E}">
        <p14:creationId xmlns:p14="http://schemas.microsoft.com/office/powerpoint/2010/main" val="1362381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7B782B1-E7F8-4A40-AC61-786EFAD03CB9}"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E879F85C-B1C0-427D-A017-19D391E8524D}" type="slidenum">
              <a:rPr lang="fr-FR" altLang="fr-FR"/>
              <a:pPr/>
              <a:t>‹N°›</a:t>
            </a:fld>
            <a:endParaRPr lang="fr-FR" altLang="fr-FR"/>
          </a:p>
        </p:txBody>
      </p:sp>
    </p:spTree>
    <p:extLst>
      <p:ext uri="{BB962C8B-B14F-4D97-AF65-F5344CB8AC3E}">
        <p14:creationId xmlns:p14="http://schemas.microsoft.com/office/powerpoint/2010/main" val="2147085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4E4E4EB-BF18-4203-BE56-7773972F03EB}"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57A1062B-61C4-417F-B2D3-4266912E681B}" type="slidenum">
              <a:rPr lang="fr-FR" altLang="fr-FR"/>
              <a:pPr/>
              <a:t>‹N°›</a:t>
            </a:fld>
            <a:endParaRPr lang="fr-FR" altLang="fr-FR"/>
          </a:p>
        </p:txBody>
      </p:sp>
    </p:spTree>
    <p:extLst>
      <p:ext uri="{BB962C8B-B14F-4D97-AF65-F5344CB8AC3E}">
        <p14:creationId xmlns:p14="http://schemas.microsoft.com/office/powerpoint/2010/main" val="2755947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CCC4428-27BC-4BE9-B04B-9FBD1D3B7EFD}"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3A61774E-9081-463E-88C3-ABFD44A99EA5}" type="slidenum">
              <a:rPr lang="fr-FR" altLang="fr-FR"/>
              <a:pPr/>
              <a:t>‹N°›</a:t>
            </a:fld>
            <a:endParaRPr lang="fr-FR" altLang="fr-FR"/>
          </a:p>
        </p:txBody>
      </p:sp>
    </p:spTree>
    <p:extLst>
      <p:ext uri="{BB962C8B-B14F-4D97-AF65-F5344CB8AC3E}">
        <p14:creationId xmlns:p14="http://schemas.microsoft.com/office/powerpoint/2010/main" val="4183283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BF0117E-D9E6-44CC-8909-D10E0992C82C}" type="datetimeFigureOut">
              <a:rPr lang="fr-FR">
                <a:solidFill>
                  <a:prstClr val="black">
                    <a:tint val="75000"/>
                  </a:prstClr>
                </a:solidFill>
              </a:rPr>
              <a:pPr>
                <a:defRPr/>
              </a:pPr>
              <a:t>15/02/2021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0D6692D-56F7-41C7-AD26-0AABFE374D78}" type="slidenum">
              <a:rPr lang="fr-FR" altLang="fr-FR"/>
              <a:pPr/>
              <a:t>‹N°›</a:t>
            </a:fld>
            <a:endParaRPr lang="fr-FR" altLang="fr-FR"/>
          </a:p>
        </p:txBody>
      </p:sp>
    </p:spTree>
    <p:extLst>
      <p:ext uri="{BB962C8B-B14F-4D97-AF65-F5344CB8AC3E}">
        <p14:creationId xmlns:p14="http://schemas.microsoft.com/office/powerpoint/2010/main" val="960773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D3067882-07CE-4095-934C-8709322811AB}" type="datetimeFigureOut">
              <a:rPr lang="fr-FR">
                <a:solidFill>
                  <a:prstClr val="black">
                    <a:tint val="75000"/>
                  </a:prstClr>
                </a:solidFill>
              </a:rPr>
              <a:pPr>
                <a:defRPr/>
              </a:pPr>
              <a:t>15/02/2021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CDB9F6B2-1015-49DE-986A-408297116BB8}" type="slidenum">
              <a:rPr lang="fr-FR" altLang="fr-FR"/>
              <a:pPr/>
              <a:t>‹N°›</a:t>
            </a:fld>
            <a:endParaRPr lang="fr-FR" altLang="fr-FR"/>
          </a:p>
        </p:txBody>
      </p:sp>
    </p:spTree>
    <p:extLst>
      <p:ext uri="{BB962C8B-B14F-4D97-AF65-F5344CB8AC3E}">
        <p14:creationId xmlns:p14="http://schemas.microsoft.com/office/powerpoint/2010/main" val="333773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ise en page personnalisée">
  <p:cSld name="AUTOLAYOUT">
    <p:bg>
      <p:bgPr>
        <a:solidFill>
          <a:srgbClr val="FFFFFF"/>
        </a:solidFill>
        <a:effectLst/>
      </p:bgPr>
    </p:bg>
    <p:spTree>
      <p:nvGrpSpPr>
        <p:cNvPr id="1" name="Shape 45"/>
        <p:cNvGrpSpPr/>
        <p:nvPr/>
      </p:nvGrpSpPr>
      <p:grpSpPr>
        <a:xfrm>
          <a:off x="0" y="0"/>
          <a:ext cx="0" cy="0"/>
          <a:chOff x="0" y="0"/>
          <a:chExt cx="0" cy="0"/>
        </a:xfrm>
      </p:grpSpPr>
      <p:sp>
        <p:nvSpPr>
          <p:cNvPr id="46" name="Google Shape;46;ga9c0fe43b7_1_13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9c0fe43b7_1_13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405E35FE-CA71-4249-86B2-D9F56013A20F}" type="datetimeFigureOut">
              <a:rPr lang="fr-FR">
                <a:solidFill>
                  <a:prstClr val="black">
                    <a:tint val="75000"/>
                  </a:prstClr>
                </a:solidFill>
              </a:rPr>
              <a:pPr>
                <a:defRPr/>
              </a:pPr>
              <a:t>15/02/2021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C344C69A-2EF2-4D66-B894-745102AA465C}" type="slidenum">
              <a:rPr lang="fr-FR" altLang="fr-FR"/>
              <a:pPr/>
              <a:t>‹N°›</a:t>
            </a:fld>
            <a:endParaRPr lang="fr-FR" altLang="fr-FR"/>
          </a:p>
        </p:txBody>
      </p:sp>
    </p:spTree>
    <p:extLst>
      <p:ext uri="{BB962C8B-B14F-4D97-AF65-F5344CB8AC3E}">
        <p14:creationId xmlns:p14="http://schemas.microsoft.com/office/powerpoint/2010/main" val="804190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39F730-3402-4374-9BC1-E1C7F5EA3EC2}"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F81323A-5B2B-4016-B78C-2F3E3AC5A6C2}" type="slidenum">
              <a:rPr lang="fr-FR" altLang="fr-FR"/>
              <a:pPr/>
              <a:t>‹N°›</a:t>
            </a:fld>
            <a:endParaRPr lang="fr-FR" altLang="fr-FR"/>
          </a:p>
        </p:txBody>
      </p:sp>
    </p:spTree>
    <p:extLst>
      <p:ext uri="{BB962C8B-B14F-4D97-AF65-F5344CB8AC3E}">
        <p14:creationId xmlns:p14="http://schemas.microsoft.com/office/powerpoint/2010/main" val="3309865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E0D95AB-DFA6-4C23-A8CE-1ACC4BB17BF1}" type="datetimeFigureOut">
              <a:rPr lang="fr-FR">
                <a:solidFill>
                  <a:prstClr val="black">
                    <a:tint val="75000"/>
                  </a:prstClr>
                </a:solidFill>
              </a:rPr>
              <a:pPr>
                <a:defRPr/>
              </a:pPr>
              <a:t>15/02/2021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59F021E5-6577-4DC7-BFF9-304E2A2E9A6A}" type="slidenum">
              <a:rPr lang="fr-FR" altLang="fr-FR"/>
              <a:pPr/>
              <a:t>‹N°›</a:t>
            </a:fld>
            <a:endParaRPr lang="fr-FR" altLang="fr-FR"/>
          </a:p>
        </p:txBody>
      </p:sp>
    </p:spTree>
    <p:extLst>
      <p:ext uri="{BB962C8B-B14F-4D97-AF65-F5344CB8AC3E}">
        <p14:creationId xmlns:p14="http://schemas.microsoft.com/office/powerpoint/2010/main" val="3292935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7B2545-B4B8-49C8-9939-4E8B56A5BB20}"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7ED9212-043E-4984-8ED0-4B4B4D18481B}" type="slidenum">
              <a:rPr lang="fr-FR" altLang="fr-FR"/>
              <a:pPr/>
              <a:t>‹N°›</a:t>
            </a:fld>
            <a:endParaRPr lang="fr-FR" altLang="fr-FR"/>
          </a:p>
        </p:txBody>
      </p:sp>
    </p:spTree>
    <p:extLst>
      <p:ext uri="{BB962C8B-B14F-4D97-AF65-F5344CB8AC3E}">
        <p14:creationId xmlns:p14="http://schemas.microsoft.com/office/powerpoint/2010/main" val="1797398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D8F6F54-0372-4018-BCAB-8663E71A9A8E}" type="datetimeFigureOut">
              <a:rPr lang="fr-FR">
                <a:solidFill>
                  <a:prstClr val="black">
                    <a:tint val="75000"/>
                  </a:prstClr>
                </a:solidFill>
              </a:rPr>
              <a:pPr>
                <a:defRPr/>
              </a:pPr>
              <a:t>15/02/2021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11507BA9-5B83-4D38-B30B-DFCC0BF3D773}" type="slidenum">
              <a:rPr lang="fr-FR" altLang="fr-FR"/>
              <a:pPr/>
              <a:t>‹N°›</a:t>
            </a:fld>
            <a:endParaRPr lang="fr-FR" altLang="fr-FR"/>
          </a:p>
        </p:txBody>
      </p:sp>
    </p:spTree>
    <p:extLst>
      <p:ext uri="{BB962C8B-B14F-4D97-AF65-F5344CB8AC3E}">
        <p14:creationId xmlns:p14="http://schemas.microsoft.com/office/powerpoint/2010/main" val="420831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ise en page personnalisée 1">
  <p:cSld name="AUTOLAYOUT_1">
    <p:bg>
      <p:bgPr>
        <a:solidFill>
          <a:srgbClr val="FFFFFF"/>
        </a:solidFill>
        <a:effectLst/>
      </p:bgPr>
    </p:bg>
    <p:spTree>
      <p:nvGrpSpPr>
        <p:cNvPr id="1" name="Shape 48"/>
        <p:cNvGrpSpPr/>
        <p:nvPr/>
      </p:nvGrpSpPr>
      <p:grpSpPr>
        <a:xfrm>
          <a:off x="0" y="0"/>
          <a:ext cx="0" cy="0"/>
          <a:chOff x="0" y="0"/>
          <a:chExt cx="0" cy="0"/>
        </a:xfrm>
      </p:grpSpPr>
      <p:sp>
        <p:nvSpPr>
          <p:cNvPr id="49" name="Google Shape;49;ga9c0fe43b7_1_14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a9c0fe43b7_1_14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sp>
        <p:nvSpPr>
          <p:cNvPr id="52" name="Google Shape;52;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7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buClrTx/>
              <a:buFontTx/>
              <a:buNone/>
              <a:defRPr/>
            </a:pPr>
            <a:fld id="{C2456779-AA9E-4CB4-AEFB-302292821984}" type="datetimeFigureOut">
              <a:rPr lang="fr-FR" kern="1200">
                <a:solidFill>
                  <a:prstClr val="black">
                    <a:tint val="75000"/>
                  </a:prstClr>
                </a:solidFill>
                <a:ea typeface="+mn-ea"/>
                <a:cs typeface="+mn-cs"/>
              </a:rPr>
              <a:pPr>
                <a:buClrTx/>
                <a:buFontTx/>
                <a:buNone/>
                <a:defRPr/>
              </a:pPr>
              <a:t>15/02/2021</a:t>
            </a:fld>
            <a:endParaRPr lang="fr-FR" kern="1200">
              <a:solidFill>
                <a:prstClr val="black">
                  <a:tint val="75000"/>
                </a:prstClr>
              </a:solidFill>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buClrTx/>
              <a:buFontTx/>
              <a:buNone/>
              <a:defRPr/>
            </a:pPr>
            <a:endParaRPr lang="fr-FR" kern="1200">
              <a:solidFill>
                <a:prstClr val="black">
                  <a:tint val="75000"/>
                </a:prstClr>
              </a:solidFill>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buFontTx/>
              <a:buNone/>
            </a:pPr>
            <a:fld id="{484080A2-395F-4EDB-A65F-E62699742569}" type="slidenum">
              <a:rPr lang="fr-FR" altLang="fr-FR" kern="1200">
                <a:latin typeface="Calibri" panose="020F0502020204030204" pitchFamily="34" charset="0"/>
                <a:ea typeface="+mn-ea"/>
                <a:cs typeface="+mn-cs"/>
              </a:rPr>
              <a:pPr fontAlgn="base">
                <a:spcBef>
                  <a:spcPct val="0"/>
                </a:spcBef>
                <a:spcAft>
                  <a:spcPct val="0"/>
                </a:spcAft>
                <a:buClrTx/>
                <a:buFontTx/>
                <a:buNone/>
              </a:pPr>
              <a:t>‹N°›</a:t>
            </a:fld>
            <a:endParaRPr lang="fr-FR" altLang="fr-FR" kern="1200">
              <a:latin typeface="Calibri" panose="020F0502020204030204" pitchFamily="34" charset="0"/>
              <a:ea typeface="+mn-ea"/>
              <a:cs typeface="+mn-cs"/>
            </a:endParaRPr>
          </a:p>
        </p:txBody>
      </p:sp>
    </p:spTree>
    <p:extLst>
      <p:ext uri="{BB962C8B-B14F-4D97-AF65-F5344CB8AC3E}">
        <p14:creationId xmlns:p14="http://schemas.microsoft.com/office/powerpoint/2010/main" val="363327448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buClrTx/>
              <a:buFontTx/>
              <a:buNone/>
              <a:defRPr/>
            </a:pPr>
            <a:fld id="{C2456779-AA9E-4CB4-AEFB-302292821984}" type="datetimeFigureOut">
              <a:rPr lang="fr-FR" kern="1200">
                <a:solidFill>
                  <a:prstClr val="black">
                    <a:tint val="75000"/>
                  </a:prstClr>
                </a:solidFill>
                <a:ea typeface="+mn-ea"/>
                <a:cs typeface="+mn-cs"/>
              </a:rPr>
              <a:pPr>
                <a:buClrTx/>
                <a:buFontTx/>
                <a:buNone/>
                <a:defRPr/>
              </a:pPr>
              <a:t>15/02/2021</a:t>
            </a:fld>
            <a:endParaRPr lang="fr-FR" kern="1200">
              <a:solidFill>
                <a:prstClr val="black">
                  <a:tint val="75000"/>
                </a:prstClr>
              </a:solidFill>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buClrTx/>
              <a:buFontTx/>
              <a:buNone/>
              <a:defRPr/>
            </a:pPr>
            <a:endParaRPr lang="fr-FR" kern="1200">
              <a:solidFill>
                <a:prstClr val="black">
                  <a:tint val="75000"/>
                </a:prstClr>
              </a:solidFill>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buFontTx/>
              <a:buNone/>
            </a:pPr>
            <a:fld id="{484080A2-395F-4EDB-A65F-E62699742569}" type="slidenum">
              <a:rPr lang="fr-FR" altLang="fr-FR" kern="1200">
                <a:latin typeface="Calibri" panose="020F0502020204030204" pitchFamily="34" charset="0"/>
                <a:ea typeface="+mn-ea"/>
                <a:cs typeface="+mn-cs"/>
              </a:rPr>
              <a:pPr fontAlgn="base">
                <a:spcBef>
                  <a:spcPct val="0"/>
                </a:spcBef>
                <a:spcAft>
                  <a:spcPct val="0"/>
                </a:spcAft>
                <a:buClrTx/>
                <a:buFontTx/>
                <a:buNone/>
              </a:pPr>
              <a:t>‹N°›</a:t>
            </a:fld>
            <a:endParaRPr lang="fr-FR" altLang="fr-FR" kern="1200">
              <a:latin typeface="Calibri" panose="020F0502020204030204" pitchFamily="34" charset="0"/>
              <a:ea typeface="+mn-ea"/>
              <a:cs typeface="+mn-cs"/>
            </a:endParaRPr>
          </a:p>
        </p:txBody>
      </p:sp>
    </p:spTree>
    <p:extLst>
      <p:ext uri="{BB962C8B-B14F-4D97-AF65-F5344CB8AC3E}">
        <p14:creationId xmlns:p14="http://schemas.microsoft.com/office/powerpoint/2010/main" val="12681603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buClrTx/>
              <a:buFontTx/>
              <a:buNone/>
              <a:defRPr/>
            </a:pPr>
            <a:fld id="{C2456779-AA9E-4CB4-AEFB-302292821984}" type="datetimeFigureOut">
              <a:rPr lang="fr-FR" kern="1200">
                <a:solidFill>
                  <a:prstClr val="black">
                    <a:tint val="75000"/>
                  </a:prstClr>
                </a:solidFill>
                <a:ea typeface="+mn-ea"/>
                <a:cs typeface="+mn-cs"/>
              </a:rPr>
              <a:pPr>
                <a:buClrTx/>
                <a:buFontTx/>
                <a:buNone/>
                <a:defRPr/>
              </a:pPr>
              <a:t>15/02/2021</a:t>
            </a:fld>
            <a:endParaRPr lang="fr-FR" kern="1200">
              <a:solidFill>
                <a:prstClr val="black">
                  <a:tint val="75000"/>
                </a:prstClr>
              </a:solidFill>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buClrTx/>
              <a:buFontTx/>
              <a:buNone/>
              <a:defRPr/>
            </a:pPr>
            <a:endParaRPr lang="fr-FR" kern="1200">
              <a:solidFill>
                <a:prstClr val="black">
                  <a:tint val="75000"/>
                </a:prstClr>
              </a:solidFill>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buFontTx/>
              <a:buNone/>
            </a:pPr>
            <a:fld id="{484080A2-395F-4EDB-A65F-E62699742569}" type="slidenum">
              <a:rPr lang="fr-FR" altLang="fr-FR" kern="1200">
                <a:latin typeface="Calibri" panose="020F0502020204030204" pitchFamily="34" charset="0"/>
                <a:ea typeface="+mn-ea"/>
                <a:cs typeface="+mn-cs"/>
              </a:rPr>
              <a:pPr fontAlgn="base">
                <a:spcBef>
                  <a:spcPct val="0"/>
                </a:spcBef>
                <a:spcAft>
                  <a:spcPct val="0"/>
                </a:spcAft>
                <a:buClrTx/>
                <a:buFontTx/>
                <a:buNone/>
              </a:pPr>
              <a:t>‹N°›</a:t>
            </a:fld>
            <a:endParaRPr lang="fr-FR" altLang="fr-FR" kern="1200">
              <a:latin typeface="Calibri" panose="020F0502020204030204" pitchFamily="34" charset="0"/>
              <a:ea typeface="+mn-ea"/>
              <a:cs typeface="+mn-cs"/>
            </a:endParaRPr>
          </a:p>
        </p:txBody>
      </p:sp>
    </p:spTree>
    <p:extLst>
      <p:ext uri="{BB962C8B-B14F-4D97-AF65-F5344CB8AC3E}">
        <p14:creationId xmlns:p14="http://schemas.microsoft.com/office/powerpoint/2010/main" val="246460812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buClrTx/>
              <a:buFontTx/>
              <a:buNone/>
              <a:defRPr/>
            </a:pPr>
            <a:fld id="{C2456779-AA9E-4CB4-AEFB-302292821984}" type="datetimeFigureOut">
              <a:rPr lang="fr-FR" kern="1200">
                <a:solidFill>
                  <a:prstClr val="black">
                    <a:tint val="75000"/>
                  </a:prstClr>
                </a:solidFill>
                <a:ea typeface="+mn-ea"/>
                <a:cs typeface="+mn-cs"/>
              </a:rPr>
              <a:pPr>
                <a:buClrTx/>
                <a:buFontTx/>
                <a:buNone/>
                <a:defRPr/>
              </a:pPr>
              <a:t>15/02/2021</a:t>
            </a:fld>
            <a:endParaRPr lang="fr-FR" kern="1200">
              <a:solidFill>
                <a:prstClr val="black">
                  <a:tint val="75000"/>
                </a:prstClr>
              </a:solidFill>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buClrTx/>
              <a:buFontTx/>
              <a:buNone/>
              <a:defRPr/>
            </a:pPr>
            <a:endParaRPr lang="fr-FR" kern="1200">
              <a:solidFill>
                <a:prstClr val="black">
                  <a:tint val="75000"/>
                </a:prstClr>
              </a:solidFill>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buFontTx/>
              <a:buNone/>
            </a:pPr>
            <a:fld id="{484080A2-395F-4EDB-A65F-E62699742569}" type="slidenum">
              <a:rPr lang="fr-FR" altLang="fr-FR" kern="1200">
                <a:latin typeface="Calibri" panose="020F0502020204030204" pitchFamily="34" charset="0"/>
                <a:ea typeface="+mn-ea"/>
                <a:cs typeface="+mn-cs"/>
              </a:rPr>
              <a:pPr fontAlgn="base">
                <a:spcBef>
                  <a:spcPct val="0"/>
                </a:spcBef>
                <a:spcAft>
                  <a:spcPct val="0"/>
                </a:spcAft>
                <a:buClrTx/>
                <a:buFontTx/>
                <a:buNone/>
              </a:pPr>
              <a:t>‹N°›</a:t>
            </a:fld>
            <a:endParaRPr lang="fr-FR" altLang="fr-FR" kern="1200">
              <a:latin typeface="Calibri" panose="020F0502020204030204" pitchFamily="34" charset="0"/>
              <a:ea typeface="+mn-ea"/>
              <a:cs typeface="+mn-cs"/>
            </a:endParaRPr>
          </a:p>
        </p:txBody>
      </p:sp>
    </p:spTree>
    <p:extLst>
      <p:ext uri="{BB962C8B-B14F-4D97-AF65-F5344CB8AC3E}">
        <p14:creationId xmlns:p14="http://schemas.microsoft.com/office/powerpoint/2010/main" val="6535849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7" name="Espace réservé du texte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buClrTx/>
              <a:buFontTx/>
              <a:buNone/>
              <a:defRPr/>
            </a:pPr>
            <a:fld id="{C2456779-AA9E-4CB4-AEFB-302292821984}" type="datetimeFigureOut">
              <a:rPr lang="fr-FR" kern="1200">
                <a:solidFill>
                  <a:prstClr val="black">
                    <a:tint val="75000"/>
                  </a:prstClr>
                </a:solidFill>
                <a:ea typeface="+mn-ea"/>
                <a:cs typeface="+mn-cs"/>
              </a:rPr>
              <a:pPr>
                <a:buClrTx/>
                <a:buFontTx/>
                <a:buNone/>
                <a:defRPr/>
              </a:pPr>
              <a:t>15/02/2021</a:t>
            </a:fld>
            <a:endParaRPr lang="fr-FR" kern="1200">
              <a:solidFill>
                <a:prstClr val="black">
                  <a:tint val="75000"/>
                </a:prstClr>
              </a:solidFill>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buClrTx/>
              <a:buFontTx/>
              <a:buNone/>
              <a:defRPr/>
            </a:pPr>
            <a:endParaRPr lang="fr-FR" kern="1200">
              <a:solidFill>
                <a:prstClr val="black">
                  <a:tint val="75000"/>
                </a:prstClr>
              </a:solidFill>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buFontTx/>
              <a:buNone/>
            </a:pPr>
            <a:fld id="{484080A2-395F-4EDB-A65F-E62699742569}" type="slidenum">
              <a:rPr lang="fr-FR" altLang="fr-FR" kern="1200">
                <a:latin typeface="Calibri" panose="020F0502020204030204" pitchFamily="34" charset="0"/>
                <a:ea typeface="+mn-ea"/>
                <a:cs typeface="+mn-cs"/>
              </a:rPr>
              <a:pPr fontAlgn="base">
                <a:spcBef>
                  <a:spcPct val="0"/>
                </a:spcBef>
                <a:spcAft>
                  <a:spcPct val="0"/>
                </a:spcAft>
                <a:buClrTx/>
                <a:buFontTx/>
                <a:buNone/>
              </a:pPr>
              <a:t>‹N°›</a:t>
            </a:fld>
            <a:endParaRPr lang="fr-FR" altLang="fr-FR" kern="1200">
              <a:latin typeface="Calibri" panose="020F0502020204030204" pitchFamily="34" charset="0"/>
              <a:ea typeface="+mn-ea"/>
              <a:cs typeface="+mn-cs"/>
            </a:endParaRPr>
          </a:p>
        </p:txBody>
      </p:sp>
    </p:spTree>
    <p:extLst>
      <p:ext uri="{BB962C8B-B14F-4D97-AF65-F5344CB8AC3E}">
        <p14:creationId xmlns:p14="http://schemas.microsoft.com/office/powerpoint/2010/main" val="55745939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3.png"/><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54.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54.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54.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54.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45.jpg"/><Relationship Id="rId11" Type="http://schemas.openxmlformats.org/officeDocument/2006/relationships/image" Target="../media/image50.png"/><Relationship Id="rId5" Type="http://schemas.openxmlformats.org/officeDocument/2006/relationships/image" Target="../media/image44.jpg"/><Relationship Id="rId10" Type="http://schemas.openxmlformats.org/officeDocument/2006/relationships/image" Target="../media/image49.png"/><Relationship Id="rId4" Type="http://schemas.openxmlformats.org/officeDocument/2006/relationships/image" Target="../media/image43.jpg"/><Relationship Id="rId9"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5" name="Google Shape;125;p2"/>
          <p:cNvSpPr txBox="1"/>
          <p:nvPr/>
        </p:nvSpPr>
        <p:spPr>
          <a:xfrm>
            <a:off x="333450" y="1840324"/>
            <a:ext cx="11525100" cy="3177352"/>
          </a:xfrm>
          <a:prstGeom prst="rect">
            <a:avLst/>
          </a:prstGeom>
          <a:noFill/>
          <a:ln>
            <a:noFill/>
          </a:ln>
        </p:spPr>
        <p:txBody>
          <a:bodyPr spcFirstLastPara="1" wrap="square" lIns="91425" tIns="45700" rIns="91425" bIns="45700" anchor="t" anchorCtr="0">
            <a:noAutofit/>
          </a:bodyPr>
          <a:lstStyle/>
          <a:p>
            <a:pPr marL="0" indent="0" algn="ctr">
              <a:buNone/>
            </a:pPr>
            <a:r>
              <a:rPr lang="fr-FR" sz="6000" b="1" dirty="0">
                <a:solidFill>
                  <a:schemeClr val="bg1"/>
                </a:solidFill>
              </a:rPr>
              <a:t>Le moyen durable et innovant d’entretenir votre santé</a:t>
            </a:r>
          </a:p>
          <a:p>
            <a:pPr marL="0" indent="0" algn="ctr">
              <a:buNone/>
            </a:pPr>
            <a:r>
              <a:rPr lang="fr-FR" sz="6000" b="1" dirty="0">
                <a:solidFill>
                  <a:schemeClr val="bg1"/>
                </a:solidFill>
              </a:rPr>
              <a:t>de manière autonome</a:t>
            </a:r>
            <a:endParaRPr lang="fr-FR" altLang="fr-FR" sz="60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a9c0fe43b7_0_20"/>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6" name="Google Shape;236;ga9c0fe43b7_0_20"/>
          <p:cNvPicPr preferRelativeResize="0"/>
          <p:nvPr/>
        </p:nvPicPr>
        <p:blipFill rotWithShape="1">
          <a:blip r:embed="rId3">
            <a:alphaModFix/>
          </a:blip>
          <a:srcRect/>
          <a:stretch/>
        </p:blipFill>
        <p:spPr>
          <a:xfrm>
            <a:off x="0" y="0"/>
            <a:ext cx="12403175" cy="677557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4" y="0"/>
            <a:ext cx="12317694" cy="6929572"/>
          </a:xfrm>
          <a:prstGeom prst="rect">
            <a:avLst/>
          </a:prstGeom>
        </p:spPr>
      </p:pic>
      <p:sp>
        <p:nvSpPr>
          <p:cNvPr id="3" name="ZoneTexte 2"/>
          <p:cNvSpPr txBox="1"/>
          <p:nvPr/>
        </p:nvSpPr>
        <p:spPr>
          <a:xfrm>
            <a:off x="7624483" y="2514600"/>
            <a:ext cx="4410823" cy="369332"/>
          </a:xfrm>
          <a:prstGeom prst="rect">
            <a:avLst/>
          </a:prstGeom>
          <a:noFill/>
        </p:spPr>
        <p:txBody>
          <a:bodyPr wrap="none" rtlCol="0">
            <a:spAutoFit/>
          </a:bodyPr>
          <a:lstStyle/>
          <a:p>
            <a:r>
              <a:rPr lang="fr-FR" dirty="0" smtClean="0"/>
              <a:t>Mesure de la tension électrique d’une cellule</a:t>
            </a:r>
            <a:endParaRPr lang="fr-FR" dirty="0"/>
          </a:p>
        </p:txBody>
      </p:sp>
    </p:spTree>
    <p:extLst>
      <p:ext uri="{BB962C8B-B14F-4D97-AF65-F5344CB8AC3E}">
        <p14:creationId xmlns:p14="http://schemas.microsoft.com/office/powerpoint/2010/main" val="118311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a9c0fe43b7_0_14"/>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0" name="Google Shape;230;ga9c0fe43b7_0_14"/>
          <p:cNvPicPr preferRelativeResize="0"/>
          <p:nvPr/>
        </p:nvPicPr>
        <p:blipFill rotWithShape="1">
          <a:blip r:embed="rId3">
            <a:alphaModFix/>
          </a:blip>
          <a:srcRect/>
          <a:stretch/>
        </p:blipFill>
        <p:spPr>
          <a:xfrm>
            <a:off x="0" y="-34500"/>
            <a:ext cx="12292181" cy="67056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55371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p:cNvPicPr preferRelativeResize="0"/>
          <p:nvPr/>
        </p:nvPicPr>
        <p:blipFill rotWithShape="1">
          <a:blip r:embed="rId3">
            <a:alphaModFix/>
          </a:blip>
          <a:srcRect t="4838" b="623"/>
          <a:stretch/>
        </p:blipFill>
        <p:spPr>
          <a:xfrm>
            <a:off x="0" y="12"/>
            <a:ext cx="12191977" cy="6857988"/>
          </a:xfrm>
          <a:prstGeom prst="rect">
            <a:avLst/>
          </a:prstGeom>
          <a:noFill/>
          <a:ln>
            <a:noFill/>
          </a:ln>
        </p:spPr>
      </p:pic>
      <p:sp>
        <p:nvSpPr>
          <p:cNvPr id="119" name="Google Shape;119;p1"/>
          <p:cNvSpPr txBox="1"/>
          <p:nvPr/>
        </p:nvSpPr>
        <p:spPr>
          <a:xfrm>
            <a:off x="1481835" y="2747403"/>
            <a:ext cx="9144000" cy="2387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dirty="0">
                <a:solidFill>
                  <a:schemeClr val="lt1"/>
                </a:solidFill>
                <a:latin typeface="Arial"/>
                <a:ea typeface="Arial"/>
                <a:cs typeface="Arial"/>
                <a:sym typeface="Arial"/>
              </a:rPr>
              <a:t>HEALY</a:t>
            </a:r>
            <a:endParaRPr sz="88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a:solidFill>
                  <a:schemeClr val="lt1"/>
                </a:solidFill>
                <a:latin typeface="Sarabun"/>
                <a:ea typeface="Sarabun"/>
                <a:cs typeface="Sarabun"/>
                <a:sym typeface="Sarabun"/>
              </a:rPr>
              <a:t>LE FUTUR DE LA </a:t>
            </a:r>
            <a:r>
              <a:rPr lang="en-US" sz="2800" b="1" i="0" u="none" strike="noStrike" cap="none" dirty="0" smtClean="0">
                <a:solidFill>
                  <a:schemeClr val="lt1"/>
                </a:solidFill>
                <a:latin typeface="Sarabun"/>
                <a:ea typeface="Sarabun"/>
                <a:cs typeface="Sarabun"/>
                <a:sym typeface="Sarabun"/>
              </a:rPr>
              <a:t>SANTE</a:t>
            </a:r>
          </a:p>
          <a:p>
            <a:pPr marL="0" marR="0" lvl="0" indent="0" algn="ctr" rtl="0">
              <a:lnSpc>
                <a:spcPct val="90000"/>
              </a:lnSpc>
              <a:spcBef>
                <a:spcPts val="0"/>
              </a:spcBef>
              <a:spcAft>
                <a:spcPts val="0"/>
              </a:spcAft>
              <a:buClr>
                <a:schemeClr val="lt1"/>
              </a:buClr>
              <a:buSzPts val="2800"/>
              <a:buFont typeface="Arial"/>
              <a:buNone/>
            </a:pPr>
            <a:r>
              <a:rPr lang="en-US" sz="2800" b="1" i="0" u="none" strike="noStrike" cap="none" dirty="0" smtClean="0">
                <a:solidFill>
                  <a:schemeClr val="lt1"/>
                </a:solidFill>
                <a:latin typeface="Sarabun"/>
                <a:ea typeface="Sarabun"/>
                <a:cs typeface="Sarabun"/>
                <a:sym typeface="Sarabun"/>
              </a:rPr>
              <a:t>HOLISTIQUE </a:t>
            </a:r>
            <a:r>
              <a:rPr lang="en-US" sz="2800" b="1" dirty="0" smtClean="0">
                <a:solidFill>
                  <a:schemeClr val="lt1"/>
                </a:solidFill>
                <a:latin typeface="Sarabun"/>
                <a:ea typeface="Sarabun"/>
                <a:cs typeface="Sarabun"/>
                <a:sym typeface="Sarabun"/>
              </a:rPr>
              <a:t>OU INTEGRATIVE</a:t>
            </a:r>
            <a:r>
              <a:rPr lang="en-US" sz="2800" b="1" i="0" u="none" strike="noStrike" cap="none" dirty="0" smtClean="0">
                <a:solidFill>
                  <a:schemeClr val="lt1"/>
                </a:solidFill>
                <a:latin typeface="Sarabun"/>
                <a:ea typeface="Sarabun"/>
                <a:cs typeface="Sarabun"/>
                <a:sym typeface="Sarabun"/>
              </a:rPr>
              <a:t> </a:t>
            </a:r>
            <a:endParaRPr sz="1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8800"/>
              <a:buFont typeface="Arial"/>
              <a:buNone/>
            </a:pPr>
            <a:endParaRPr sz="8800" b="1" i="0" u="none" strike="noStrike" cap="none" dirty="0">
              <a:solidFill>
                <a:schemeClr val="lt1"/>
              </a:solidFill>
              <a:latin typeface="Arial"/>
              <a:ea typeface="Arial"/>
              <a:cs typeface="Arial"/>
              <a:sym typeface="Aria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751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0"/>
          <p:cNvPicPr preferRelativeResize="0"/>
          <p:nvPr/>
        </p:nvPicPr>
        <p:blipFill rotWithShape="1">
          <a:blip r:embed="rId3">
            <a:alphaModFix/>
          </a:blip>
          <a:srcRect l="19582" t="24601" r="13143" b="17279"/>
          <a:stretch/>
        </p:blipFill>
        <p:spPr>
          <a:xfrm>
            <a:off x="0" y="-6970"/>
            <a:ext cx="12294707" cy="6864970"/>
          </a:xfrm>
          <a:prstGeom prst="rect">
            <a:avLst/>
          </a:prstGeom>
          <a:noFill/>
          <a:ln>
            <a:noFill/>
          </a:ln>
        </p:spPr>
      </p:pic>
      <p:pic>
        <p:nvPicPr>
          <p:cNvPr id="196" name="Google Shape;196;p10"/>
          <p:cNvPicPr preferRelativeResize="0"/>
          <p:nvPr/>
        </p:nvPicPr>
        <p:blipFill rotWithShape="1">
          <a:blip r:embed="rId4">
            <a:alphaModFix/>
          </a:blip>
          <a:srcRect/>
          <a:stretch/>
        </p:blipFill>
        <p:spPr>
          <a:xfrm>
            <a:off x="4773277" y="0"/>
            <a:ext cx="7875922" cy="6299199"/>
          </a:xfrm>
          <a:prstGeom prst="rect">
            <a:avLst/>
          </a:prstGeom>
          <a:noFill/>
          <a:ln>
            <a:noFill/>
          </a:ln>
        </p:spPr>
      </p:pic>
      <p:sp>
        <p:nvSpPr>
          <p:cNvPr id="197" name="Google Shape;197;p10"/>
          <p:cNvSpPr txBox="1"/>
          <p:nvPr/>
        </p:nvSpPr>
        <p:spPr>
          <a:xfrm>
            <a:off x="538457" y="2176950"/>
            <a:ext cx="7121700" cy="3998700"/>
          </a:xfrm>
          <a:prstGeom prst="rect">
            <a:avLst/>
          </a:prstGeom>
          <a:noFill/>
          <a:ln>
            <a:noFill/>
          </a:ln>
        </p:spPr>
        <p:txBody>
          <a:bodyPr spcFirstLastPara="1" wrap="square" lIns="91425" tIns="45700" rIns="91425" bIns="45700" anchor="t" anchorCtr="0">
            <a:normAutofit/>
          </a:bodyPr>
          <a:lstStyle/>
          <a:p>
            <a:pPr lvl="0">
              <a:lnSpc>
                <a:spcPct val="90000"/>
              </a:lnSpc>
              <a:buClr>
                <a:srgbClr val="002060"/>
              </a:buClr>
              <a:buSzPts val="2400"/>
            </a:pPr>
            <a:r>
              <a:rPr lang="fr-FR" sz="2400" b="1" dirty="0">
                <a:solidFill>
                  <a:schemeClr val="lt1"/>
                </a:solidFill>
              </a:rPr>
              <a:t>Gamme: </a:t>
            </a:r>
            <a:r>
              <a:rPr lang="fr-FR" sz="2400" b="1" dirty="0" smtClean="0">
                <a:solidFill>
                  <a:schemeClr val="lt1"/>
                </a:solidFill>
              </a:rPr>
              <a:t>177 000 + </a:t>
            </a:r>
            <a:r>
              <a:rPr lang="fr-FR" sz="2400" b="1" dirty="0">
                <a:solidFill>
                  <a:schemeClr val="lt1"/>
                </a:solidFill>
              </a:rPr>
              <a:t>fréquences</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Analyse: capteur quantique</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Utilisation: basé sur l'application</a:t>
            </a:r>
          </a:p>
          <a:p>
            <a:pPr lvl="0">
              <a:lnSpc>
                <a:spcPct val="90000"/>
              </a:lnSpc>
              <a:buClr>
                <a:srgbClr val="002060"/>
              </a:buClr>
              <a:buSzPts val="2400"/>
            </a:pPr>
            <a:endParaRPr lang="fr-FR" sz="2400" b="1" dirty="0">
              <a:solidFill>
                <a:schemeClr val="lt1"/>
              </a:solidFill>
            </a:endParaRPr>
          </a:p>
          <a:p>
            <a:pPr lvl="0">
              <a:lnSpc>
                <a:spcPct val="90000"/>
              </a:lnSpc>
              <a:buClr>
                <a:srgbClr val="002060"/>
              </a:buClr>
              <a:buSzPts val="2400"/>
            </a:pPr>
            <a:r>
              <a:rPr lang="fr-FR" sz="2400" b="1" dirty="0">
                <a:solidFill>
                  <a:schemeClr val="lt1"/>
                </a:solidFill>
              </a:rPr>
              <a:t>Facile à utiliser et </a:t>
            </a:r>
            <a:r>
              <a:rPr lang="fr-FR" sz="2400" b="1" dirty="0" smtClean="0">
                <a:solidFill>
                  <a:schemeClr val="lt1"/>
                </a:solidFill>
              </a:rPr>
              <a:t>intuitif !</a:t>
            </a:r>
            <a:endParaRPr sz="1600" b="1" i="0" u="none" strike="noStrike" cap="none" dirty="0">
              <a:solidFill>
                <a:schemeClr val="lt1"/>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600"/>
              <a:buFont typeface="Arial"/>
              <a:buNone/>
            </a:pPr>
            <a:endParaRPr sz="1600" b="1" i="0" u="none" strike="noStrike" cap="none" dirty="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endParaRPr sz="18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7221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Espace réservé du contenu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731" r="7951" b="6677"/>
          <a:stretch>
            <a:fillRect/>
          </a:stretch>
        </p:blipFill>
        <p:spPr>
          <a:xfrm>
            <a:off x="0" y="0"/>
            <a:ext cx="12192000" cy="5426075"/>
          </a:xfrm>
        </p:spPr>
      </p:pic>
      <p:sp>
        <p:nvSpPr>
          <p:cNvPr id="8" name="Titre 1"/>
          <p:cNvSpPr txBox="1">
            <a:spLocks/>
          </p:cNvSpPr>
          <p:nvPr/>
        </p:nvSpPr>
        <p:spPr>
          <a:xfrm>
            <a:off x="0" y="4267200"/>
            <a:ext cx="12192000" cy="2590800"/>
          </a:xfrm>
          <a:prstGeom prst="rect">
            <a:avLst/>
          </a:prstGeom>
          <a:ln/>
        </p:spPr>
        <p:style>
          <a:lnRef idx="0">
            <a:schemeClr val="accent4"/>
          </a:lnRef>
          <a:fillRef idx="3">
            <a:schemeClr val="accent4"/>
          </a:fillRef>
          <a:effectRef idx="3">
            <a:schemeClr val="accent4"/>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defRPr/>
            </a:pPr>
            <a:r>
              <a:rPr lang="fr-FR" sz="2800" dirty="0">
                <a:solidFill>
                  <a:prstClr val="black"/>
                </a:solidFill>
              </a:rPr>
              <a:t>Healy est un dispositif médical pour le </a:t>
            </a:r>
            <a:r>
              <a:rPr lang="fr-FR" sz="2800" b="1" dirty="0">
                <a:solidFill>
                  <a:prstClr val="black"/>
                </a:solidFill>
              </a:rPr>
              <a:t>traitement de la douleur chronique </a:t>
            </a:r>
            <a:r>
              <a:rPr lang="fr-FR" sz="2800" dirty="0">
                <a:solidFill>
                  <a:prstClr val="black"/>
                </a:solidFill>
              </a:rPr>
              <a:t>et des </a:t>
            </a:r>
            <a:r>
              <a:rPr lang="fr-FR" sz="2800" b="1" dirty="0">
                <a:solidFill>
                  <a:prstClr val="black"/>
                </a:solidFill>
              </a:rPr>
              <a:t>douleurs</a:t>
            </a:r>
            <a:r>
              <a:rPr lang="fr-FR" sz="2800" dirty="0">
                <a:solidFill>
                  <a:prstClr val="black"/>
                </a:solidFill>
              </a:rPr>
              <a:t> liées à la </a:t>
            </a:r>
            <a:r>
              <a:rPr lang="fr-FR" sz="2800" b="1" dirty="0">
                <a:solidFill>
                  <a:prstClr val="black"/>
                </a:solidFill>
              </a:rPr>
              <a:t>fibromyalgie</a:t>
            </a:r>
            <a:r>
              <a:rPr lang="fr-FR" sz="2800" dirty="0">
                <a:solidFill>
                  <a:prstClr val="black"/>
                </a:solidFill>
              </a:rPr>
              <a:t>, aux </a:t>
            </a:r>
            <a:r>
              <a:rPr lang="fr-FR" sz="2800" b="1" dirty="0">
                <a:solidFill>
                  <a:prstClr val="black"/>
                </a:solidFill>
              </a:rPr>
              <a:t>troubles </a:t>
            </a:r>
            <a:r>
              <a:rPr lang="fr-FR" sz="2800" b="1" dirty="0" err="1">
                <a:solidFill>
                  <a:prstClr val="black"/>
                </a:solidFill>
              </a:rPr>
              <a:t>musculo-squelettiques</a:t>
            </a:r>
            <a:r>
              <a:rPr lang="fr-FR" sz="2800" b="1" dirty="0">
                <a:solidFill>
                  <a:prstClr val="black"/>
                </a:solidFill>
              </a:rPr>
              <a:t> </a:t>
            </a:r>
            <a:r>
              <a:rPr lang="fr-FR" sz="2800" dirty="0">
                <a:solidFill>
                  <a:prstClr val="black"/>
                </a:solidFill>
              </a:rPr>
              <a:t>et à la </a:t>
            </a:r>
            <a:r>
              <a:rPr lang="fr-FR" sz="2800" b="1" dirty="0">
                <a:solidFill>
                  <a:prstClr val="black"/>
                </a:solidFill>
              </a:rPr>
              <a:t>migraine</a:t>
            </a:r>
            <a:r>
              <a:rPr lang="fr-FR" sz="2800" dirty="0">
                <a:solidFill>
                  <a:prstClr val="black"/>
                </a:solidFill>
              </a:rPr>
              <a:t>, ainsi que pour le traitement d’appoint des </a:t>
            </a:r>
            <a:r>
              <a:rPr lang="fr-FR" sz="2800" b="1" dirty="0">
                <a:solidFill>
                  <a:prstClr val="black"/>
                </a:solidFill>
              </a:rPr>
              <a:t>maladies mentales </a:t>
            </a:r>
            <a:r>
              <a:rPr lang="fr-FR" sz="2800" dirty="0">
                <a:solidFill>
                  <a:prstClr val="black"/>
                </a:solidFill>
              </a:rPr>
              <a:t>comme la </a:t>
            </a:r>
            <a:r>
              <a:rPr lang="fr-FR" sz="2800" b="1" dirty="0">
                <a:solidFill>
                  <a:prstClr val="black"/>
                </a:solidFill>
              </a:rPr>
              <a:t>dépression</a:t>
            </a:r>
            <a:r>
              <a:rPr lang="fr-FR" sz="2800" dirty="0">
                <a:solidFill>
                  <a:prstClr val="black"/>
                </a:solidFill>
              </a:rPr>
              <a:t>, </a:t>
            </a:r>
            <a:r>
              <a:rPr lang="fr-FR" sz="2800" b="1" dirty="0">
                <a:solidFill>
                  <a:prstClr val="black"/>
                </a:solidFill>
              </a:rPr>
              <a:t>l’anxiété</a:t>
            </a:r>
            <a:r>
              <a:rPr lang="fr-FR" sz="2800" dirty="0">
                <a:solidFill>
                  <a:prstClr val="black"/>
                </a:solidFill>
              </a:rPr>
              <a:t> et les </a:t>
            </a:r>
            <a:r>
              <a:rPr lang="fr-FR" sz="2800" b="1" dirty="0">
                <a:solidFill>
                  <a:prstClr val="black"/>
                </a:solidFill>
              </a:rPr>
              <a:t>troubles du sommeil </a:t>
            </a:r>
            <a:r>
              <a:rPr lang="fr-FR" sz="2800" dirty="0">
                <a:solidFill>
                  <a:prstClr val="black"/>
                </a:solidFill>
              </a:rPr>
              <a:t>associés. Les autres applications du Healy ne sont pas reconnues par la médecine conventionnelle en raison du manque de preuves dans le sens où elle l’entend.</a:t>
            </a:r>
          </a:p>
        </p:txBody>
      </p:sp>
    </p:spTree>
    <p:extLst>
      <p:ext uri="{BB962C8B-B14F-4D97-AF65-F5344CB8AC3E}">
        <p14:creationId xmlns:p14="http://schemas.microsoft.com/office/powerpoint/2010/main" val="1578083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noChangeArrowheads="1"/>
          </p:cNvSpPr>
          <p:nvPr>
            <p:ph type="title"/>
          </p:nvPr>
        </p:nvSpPr>
        <p:spPr/>
        <p:txBody>
          <a:bodyPr/>
          <a:lstStyle/>
          <a:p>
            <a:endParaRPr lang="fr-FR" altLang="fr-FR" smtClean="0"/>
          </a:p>
        </p:txBody>
      </p:sp>
      <p:sp>
        <p:nvSpPr>
          <p:cNvPr id="10243" name="Espace réservé du contenu 2"/>
          <p:cNvSpPr>
            <a:spLocks noGrp="1" noChangeArrowheads="1"/>
          </p:cNvSpPr>
          <p:nvPr>
            <p:ph idx="1"/>
          </p:nvPr>
        </p:nvSpPr>
        <p:spPr/>
        <p:txBody>
          <a:bodyPr/>
          <a:lstStyle/>
          <a:p>
            <a:endParaRPr lang="fr-FR" altLang="fr-FR" smtClean="0"/>
          </a:p>
        </p:txBody>
      </p:sp>
      <p:pic>
        <p:nvPicPr>
          <p:cNvPr id="10244" name="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648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noChangeArrowheads="1"/>
          </p:cNvSpPr>
          <p:nvPr>
            <p:ph type="title"/>
          </p:nvPr>
        </p:nvSpPr>
        <p:spPr/>
        <p:txBody>
          <a:bodyPr/>
          <a:lstStyle/>
          <a:p>
            <a:endParaRPr lang="fr-FR" altLang="fr-FR" smtClean="0"/>
          </a:p>
        </p:txBody>
      </p:sp>
      <p:sp>
        <p:nvSpPr>
          <p:cNvPr id="7171" name="Espace réservé du contenu 2"/>
          <p:cNvSpPr>
            <a:spLocks noGrp="1" noChangeArrowheads="1"/>
          </p:cNvSpPr>
          <p:nvPr>
            <p:ph idx="1"/>
          </p:nvPr>
        </p:nvSpPr>
        <p:spPr/>
        <p:txBody>
          <a:bodyPr/>
          <a:lstStyle/>
          <a:p>
            <a:endParaRPr lang="fr-FR" altLang="fr-FR" smtClean="0"/>
          </a:p>
        </p:txBody>
      </p:sp>
      <p:pic>
        <p:nvPicPr>
          <p:cNvPr id="7172" name="Image 4"/>
          <p:cNvPicPr>
            <a:picLocks noChangeAspect="1" noChangeArrowheads="1"/>
          </p:cNvPicPr>
          <p:nvPr/>
        </p:nvPicPr>
        <p:blipFill>
          <a:blip r:embed="rId3">
            <a:extLst>
              <a:ext uri="{28A0092B-C50C-407E-A947-70E740481C1C}">
                <a14:useLocalDpi xmlns:a14="http://schemas.microsoft.com/office/drawing/2010/main" val="0"/>
              </a:ext>
            </a:extLst>
          </a:blip>
          <a:srcRect l="8907" t="17639" r="14453" b="5324"/>
          <a:stretch>
            <a:fillRect/>
          </a:stretch>
        </p:blipFill>
        <p:spPr bwMode="auto">
          <a:xfrm>
            <a:off x="0" y="0"/>
            <a:ext cx="1219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002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 y="3002"/>
            <a:ext cx="12186661" cy="6854997"/>
          </a:xfrm>
          <a:prstGeom prst="rect">
            <a:avLst/>
          </a:prstGeom>
        </p:spPr>
      </p:pic>
    </p:spTree>
    <p:extLst>
      <p:ext uri="{BB962C8B-B14F-4D97-AF65-F5344CB8AC3E}">
        <p14:creationId xmlns:p14="http://schemas.microsoft.com/office/powerpoint/2010/main" val="1647407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p:nvPr/>
        </p:nvPicPr>
        <p:blipFill rotWithShape="1">
          <a:blip r:embed="rId3">
            <a:alphaModFix/>
          </a:blip>
          <a:srcRect/>
          <a:stretch/>
        </p:blipFill>
        <p:spPr>
          <a:xfrm>
            <a:off x="-150" y="0"/>
            <a:ext cx="12192000" cy="6858000"/>
          </a:xfrm>
          <a:prstGeom prst="rect">
            <a:avLst/>
          </a:prstGeom>
          <a:noFill/>
          <a:ln>
            <a:noFill/>
          </a:ln>
        </p:spPr>
      </p:pic>
      <p:sp>
        <p:nvSpPr>
          <p:cNvPr id="125" name="Google Shape;125;p2"/>
          <p:cNvSpPr txBox="1"/>
          <p:nvPr/>
        </p:nvSpPr>
        <p:spPr>
          <a:xfrm>
            <a:off x="666750" y="587825"/>
            <a:ext cx="115251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dirty="0" err="1" smtClean="0">
                <a:solidFill>
                  <a:schemeClr val="lt1"/>
                </a:solidFill>
              </a:rPr>
              <a:t>Vous</a:t>
            </a:r>
            <a:r>
              <a:rPr lang="en-US" sz="4800" b="1" dirty="0" smtClean="0">
                <a:solidFill>
                  <a:schemeClr val="lt1"/>
                </a:solidFill>
              </a:rPr>
              <a:t> </a:t>
            </a:r>
            <a:r>
              <a:rPr lang="en-US" sz="4800" b="1" dirty="0" err="1" smtClean="0">
                <a:solidFill>
                  <a:schemeClr val="lt1"/>
                </a:solidFill>
              </a:rPr>
              <a:t>êtes</a:t>
            </a:r>
            <a:r>
              <a:rPr lang="en-US" sz="4800" b="1" dirty="0" smtClean="0">
                <a:solidFill>
                  <a:schemeClr val="lt1"/>
                </a:solidFill>
              </a:rPr>
              <a:t> au bon </a:t>
            </a:r>
            <a:r>
              <a:rPr lang="en-US" sz="4800" b="1" dirty="0" err="1" smtClean="0">
                <a:solidFill>
                  <a:schemeClr val="lt1"/>
                </a:solidFill>
              </a:rPr>
              <a:t>endroit</a:t>
            </a:r>
            <a:r>
              <a:rPr lang="en-US" sz="4800" b="1" dirty="0" smtClean="0">
                <a:solidFill>
                  <a:schemeClr val="lt1"/>
                </a:solidFill>
              </a:rPr>
              <a:t> </a:t>
            </a:r>
            <a:r>
              <a:rPr lang="en-US" sz="4800" b="1" dirty="0" err="1" smtClean="0">
                <a:solidFill>
                  <a:schemeClr val="lt1"/>
                </a:solidFill>
              </a:rPr>
              <a:t>si</a:t>
            </a:r>
            <a:r>
              <a:rPr lang="en-US" sz="4800" b="1" dirty="0" smtClean="0">
                <a:solidFill>
                  <a:schemeClr val="lt1"/>
                </a:solidFill>
              </a:rPr>
              <a:t> :</a:t>
            </a:r>
            <a:r>
              <a:rPr lang="en-US" sz="4800" b="1" i="0" u="none" strike="noStrike" cap="none" dirty="0">
                <a:solidFill>
                  <a:schemeClr val="lt1"/>
                </a:solidFill>
                <a:latin typeface="Arial"/>
                <a:ea typeface="Arial"/>
                <a:cs typeface="Arial"/>
                <a:sym typeface="Arial"/>
              </a:rPr>
              <a:t>	</a:t>
            </a:r>
            <a:endParaRPr sz="2800" b="1" i="0" u="none" strike="noStrike" cap="none" dirty="0">
              <a:solidFill>
                <a:schemeClr val="lt1"/>
              </a:solidFill>
              <a:latin typeface="Arial"/>
              <a:ea typeface="Arial"/>
              <a:cs typeface="Arial"/>
              <a:sym typeface="Arial"/>
            </a:endParaRPr>
          </a:p>
        </p:txBody>
      </p:sp>
      <p:sp>
        <p:nvSpPr>
          <p:cNvPr id="126" name="Google Shape;126;p2"/>
          <p:cNvSpPr/>
          <p:nvPr/>
        </p:nvSpPr>
        <p:spPr>
          <a:xfrm>
            <a:off x="6095850" y="2107046"/>
            <a:ext cx="4999094" cy="3108503"/>
          </a:xfrm>
          <a:prstGeom prst="rect">
            <a:avLst/>
          </a:prstGeom>
          <a:noFill/>
          <a:ln>
            <a:noFill/>
          </a:ln>
        </p:spPr>
        <p:txBody>
          <a:bodyPr spcFirstLastPara="1" wrap="square" lIns="91425" tIns="45700" rIns="91425" bIns="45700" anchor="t" anchorCtr="0">
            <a:spAutoFit/>
          </a:bodyPr>
          <a:lstStyle/>
          <a:p>
            <a:r>
              <a:rPr lang="fr-FR" sz="2800" dirty="0" smtClean="0">
                <a:solidFill>
                  <a:schemeClr val="bg1"/>
                </a:solidFill>
              </a:rPr>
              <a:t>Douleur </a:t>
            </a:r>
            <a:r>
              <a:rPr lang="fr-FR" sz="2800" dirty="0">
                <a:solidFill>
                  <a:schemeClr val="bg1"/>
                </a:solidFill>
              </a:rPr>
              <a:t>aiguë ou chronique</a:t>
            </a:r>
            <a:br>
              <a:rPr lang="fr-FR" sz="2800" dirty="0">
                <a:solidFill>
                  <a:schemeClr val="bg1"/>
                </a:solidFill>
              </a:rPr>
            </a:br>
            <a:r>
              <a:rPr lang="fr-FR" sz="2800" dirty="0">
                <a:solidFill>
                  <a:schemeClr val="bg1"/>
                </a:solidFill>
              </a:rPr>
              <a:t>Arthrose</a:t>
            </a:r>
          </a:p>
          <a:p>
            <a:r>
              <a:rPr lang="fr-FR" sz="2800" dirty="0">
                <a:solidFill>
                  <a:schemeClr val="bg1"/>
                </a:solidFill>
              </a:rPr>
              <a:t>Acné / soin de la peau</a:t>
            </a:r>
          </a:p>
          <a:p>
            <a:r>
              <a:rPr lang="fr-FR" sz="2800" dirty="0">
                <a:solidFill>
                  <a:schemeClr val="bg1"/>
                </a:solidFill>
              </a:rPr>
              <a:t>Fibromyalgie</a:t>
            </a:r>
          </a:p>
          <a:p>
            <a:endParaRPr lang="fr-FR" sz="2800" dirty="0" smtClean="0">
              <a:solidFill>
                <a:schemeClr val="bg1"/>
              </a:solidFill>
            </a:endParaRPr>
          </a:p>
          <a:p>
            <a:r>
              <a:rPr lang="fr-FR" sz="2800" dirty="0" smtClean="0">
                <a:solidFill>
                  <a:schemeClr val="bg1"/>
                </a:solidFill>
              </a:rPr>
              <a:t>et </a:t>
            </a:r>
            <a:r>
              <a:rPr lang="fr-FR" sz="2800" dirty="0">
                <a:solidFill>
                  <a:schemeClr val="bg1"/>
                </a:solidFill>
              </a:rPr>
              <a:t>encore plein d’autres...</a:t>
            </a:r>
          </a:p>
          <a:p>
            <a:endParaRPr lang="en-US" sz="2800" b="1" i="0" u="none" strike="noStrike" cap="none" dirty="0" smtClean="0">
              <a:solidFill>
                <a:schemeClr val="bg1"/>
              </a:solidFill>
              <a:latin typeface="Sarabun"/>
              <a:ea typeface="Sarabun"/>
              <a:cs typeface="Sarabun"/>
              <a:sym typeface="Sarabun"/>
            </a:endParaRPr>
          </a:p>
        </p:txBody>
      </p:sp>
      <p:sp>
        <p:nvSpPr>
          <p:cNvPr id="5" name="Google Shape;126;p2"/>
          <p:cNvSpPr/>
          <p:nvPr/>
        </p:nvSpPr>
        <p:spPr>
          <a:xfrm>
            <a:off x="819000" y="1826315"/>
            <a:ext cx="8271212" cy="3108503"/>
          </a:xfrm>
          <a:prstGeom prst="rect">
            <a:avLst/>
          </a:prstGeom>
          <a:noFill/>
          <a:ln>
            <a:noFill/>
          </a:ln>
        </p:spPr>
        <p:txBody>
          <a:bodyPr spcFirstLastPara="1" wrap="square" lIns="91425" tIns="45700" rIns="91425" bIns="45700" anchor="t" anchorCtr="0">
            <a:spAutoFit/>
          </a:bodyPr>
          <a:lstStyle/>
          <a:p>
            <a:r>
              <a:rPr lang="fr-FR" sz="2800" dirty="0">
                <a:solidFill>
                  <a:schemeClr val="bg1"/>
                </a:solidFill>
              </a:rPr>
              <a:t>Pertes de vitalité</a:t>
            </a:r>
          </a:p>
          <a:p>
            <a:r>
              <a:rPr lang="fr-FR" sz="2800" dirty="0">
                <a:solidFill>
                  <a:schemeClr val="bg1"/>
                </a:solidFill>
              </a:rPr>
              <a:t>Troubles du sommeil</a:t>
            </a:r>
            <a:br>
              <a:rPr lang="fr-FR" sz="2800" dirty="0">
                <a:solidFill>
                  <a:schemeClr val="bg1"/>
                </a:solidFill>
              </a:rPr>
            </a:br>
            <a:r>
              <a:rPr lang="fr-FR" sz="2800" dirty="0">
                <a:solidFill>
                  <a:schemeClr val="bg1"/>
                </a:solidFill>
              </a:rPr>
              <a:t>Stress</a:t>
            </a:r>
          </a:p>
          <a:p>
            <a:r>
              <a:rPr lang="fr-FR" sz="2800" dirty="0">
                <a:solidFill>
                  <a:schemeClr val="bg1"/>
                </a:solidFill>
              </a:rPr>
              <a:t>Migraines</a:t>
            </a:r>
            <a:br>
              <a:rPr lang="fr-FR" sz="2800" dirty="0">
                <a:solidFill>
                  <a:schemeClr val="bg1"/>
                </a:solidFill>
              </a:rPr>
            </a:br>
            <a:r>
              <a:rPr lang="fr-FR" sz="2800" dirty="0">
                <a:solidFill>
                  <a:schemeClr val="bg1"/>
                </a:solidFill>
              </a:rPr>
              <a:t>Soucis de concentration</a:t>
            </a:r>
          </a:p>
          <a:p>
            <a:r>
              <a:rPr lang="fr-FR" sz="2800" dirty="0">
                <a:solidFill>
                  <a:schemeClr val="bg1"/>
                </a:solidFill>
              </a:rPr>
              <a:t>Anxiété due aux examens</a:t>
            </a:r>
          </a:p>
          <a:p>
            <a:r>
              <a:rPr lang="fr-FR" sz="2800" dirty="0" smtClean="0">
                <a:solidFill>
                  <a:schemeClr val="bg1"/>
                </a:solidFill>
              </a:rPr>
              <a:t>Performances sportive</a:t>
            </a:r>
            <a:endParaRPr lang="fr-FR" sz="2800" dirty="0">
              <a:solidFill>
                <a:schemeClr val="bg1"/>
              </a:solidFill>
            </a:endParaRPr>
          </a:p>
        </p:txBody>
      </p:sp>
      <p:sp>
        <p:nvSpPr>
          <p:cNvPr id="6" name="Google Shape;126;p2"/>
          <p:cNvSpPr/>
          <p:nvPr/>
        </p:nvSpPr>
        <p:spPr>
          <a:xfrm>
            <a:off x="819000" y="5257856"/>
            <a:ext cx="10969738" cy="954067"/>
          </a:xfrm>
          <a:prstGeom prst="rect">
            <a:avLst/>
          </a:prstGeom>
          <a:noFill/>
          <a:ln>
            <a:noFill/>
          </a:ln>
        </p:spPr>
        <p:txBody>
          <a:bodyPr spcFirstLastPara="1" wrap="square" lIns="91425" tIns="45700" rIns="91425" bIns="45700" anchor="t" anchorCtr="0">
            <a:spAutoFit/>
          </a:bodyPr>
          <a:lstStyle/>
          <a:p>
            <a:r>
              <a:rPr lang="fr-FR" sz="2800" dirty="0" smtClean="0">
                <a:solidFill>
                  <a:schemeClr val="bg1"/>
                </a:solidFill>
              </a:rPr>
              <a:t>Ou </a:t>
            </a:r>
            <a:r>
              <a:rPr lang="fr-FR" sz="2800" dirty="0">
                <a:solidFill>
                  <a:schemeClr val="bg1"/>
                </a:solidFill>
              </a:rPr>
              <a:t>tout simplement vous sentir mieux au quotidien en améliorant votre qualité de </a:t>
            </a:r>
            <a:r>
              <a:rPr lang="fr-FR" sz="2800" dirty="0" smtClean="0">
                <a:solidFill>
                  <a:schemeClr val="bg1"/>
                </a:solidFill>
              </a:rPr>
              <a:t>vie</a:t>
            </a:r>
            <a:endParaRPr lang="en-US" sz="2800" b="1" i="0" u="none" strike="noStrike" cap="none" dirty="0" smtClean="0">
              <a:solidFill>
                <a:schemeClr val="bg1"/>
              </a:solidFill>
              <a:latin typeface="Sarabun"/>
              <a:ea typeface="Sarabun"/>
              <a:cs typeface="Sarabun"/>
              <a:sym typeface="Sarabun"/>
            </a:endParaRPr>
          </a:p>
        </p:txBody>
      </p:sp>
    </p:spTree>
    <p:extLst>
      <p:ext uri="{BB962C8B-B14F-4D97-AF65-F5344CB8AC3E}">
        <p14:creationId xmlns:p14="http://schemas.microsoft.com/office/powerpoint/2010/main" val="4115485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9c0fe43b7_0_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p:txBody>
      </p:sp>
      <p:sp>
        <p:nvSpPr>
          <p:cNvPr id="218" name="Google Shape;218;ga9c0fe43b7_0_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219" name="Google Shape;219;ga9c0fe43b7_0_32"/>
          <p:cNvPicPr preferRelativeResize="0"/>
          <p:nvPr/>
        </p:nvPicPr>
        <p:blipFill rotWithShape="1">
          <a:blip r:embed="rId3">
            <a:alphaModFix/>
          </a:blip>
          <a:srcRect/>
          <a:stretch/>
        </p:blipFill>
        <p:spPr>
          <a:xfrm>
            <a:off x="0" y="-7"/>
            <a:ext cx="12191998" cy="6637014"/>
          </a:xfrm>
          <a:prstGeom prst="rect">
            <a:avLst/>
          </a:prstGeom>
          <a:noFill/>
          <a:ln>
            <a:noFill/>
          </a:ln>
        </p:spPr>
      </p:pic>
    </p:spTree>
    <p:extLst>
      <p:ext uri="{BB962C8B-B14F-4D97-AF65-F5344CB8AC3E}">
        <p14:creationId xmlns:p14="http://schemas.microsoft.com/office/powerpoint/2010/main" val="938211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3">
            <a:alphaModFix/>
          </a:blip>
          <a:srcRect/>
          <a:stretch/>
        </p:blipFill>
        <p:spPr>
          <a:xfrm>
            <a:off x="0" y="0"/>
            <a:ext cx="12192000" cy="7237790"/>
          </a:xfrm>
          <a:prstGeom prst="rect">
            <a:avLst/>
          </a:prstGeom>
          <a:noFill/>
          <a:ln>
            <a:noFill/>
          </a:ln>
        </p:spPr>
      </p:pic>
      <p:pic>
        <p:nvPicPr>
          <p:cNvPr id="182" name="Google Shape;182;p11"/>
          <p:cNvPicPr preferRelativeResize="0"/>
          <p:nvPr/>
        </p:nvPicPr>
        <p:blipFill rotWithShape="1">
          <a:blip r:embed="rId4">
            <a:alphaModFix/>
          </a:blip>
          <a:srcRect/>
          <a:stretch/>
        </p:blipFill>
        <p:spPr>
          <a:xfrm>
            <a:off x="4426065" y="1837662"/>
            <a:ext cx="2836122" cy="2836122"/>
          </a:xfrm>
          <a:prstGeom prst="rect">
            <a:avLst/>
          </a:prstGeom>
          <a:noFill/>
          <a:ln>
            <a:noFill/>
          </a:ln>
        </p:spPr>
      </p:pic>
      <p:sp>
        <p:nvSpPr>
          <p:cNvPr id="183" name="Google Shape;183;p11"/>
          <p:cNvSpPr txBox="1"/>
          <p:nvPr/>
        </p:nvSpPr>
        <p:spPr>
          <a:xfrm>
            <a:off x="1184599" y="2101325"/>
            <a:ext cx="3070500" cy="3998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dirty="0">
                <a:solidFill>
                  <a:schemeClr val="lt1"/>
                </a:solidFill>
                <a:latin typeface="Arial"/>
                <a:ea typeface="Arial"/>
                <a:cs typeface="Arial"/>
                <a:sym typeface="Arial"/>
              </a:rPr>
              <a:t>ANALYSE</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dirty="0">
                <a:solidFill>
                  <a:schemeClr val="lt1"/>
                </a:solidFill>
                <a:latin typeface="Sarabun"/>
                <a:ea typeface="Sarabun"/>
                <a:cs typeface="Sarabun"/>
                <a:sym typeface="Sarabun"/>
              </a:rPr>
              <a:t>par </a:t>
            </a:r>
            <a:r>
              <a:rPr lang="en-US" sz="2400" b="1" i="0" u="none" strike="noStrike" cap="none" dirty="0" err="1">
                <a:solidFill>
                  <a:schemeClr val="lt1"/>
                </a:solidFill>
                <a:latin typeface="Sarabun"/>
                <a:ea typeface="Sarabun"/>
                <a:cs typeface="Sarabun"/>
                <a:sym typeface="Sarabun"/>
              </a:rPr>
              <a:t>résonance</a:t>
            </a:r>
            <a:r>
              <a:rPr lang="en-US" sz="2400" b="1"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vos</a:t>
            </a:r>
            <a:r>
              <a:rPr lang="en-US" sz="2400" b="0" i="0" u="none" strike="noStrike" cap="none" dirty="0">
                <a:solidFill>
                  <a:schemeClr val="lt1"/>
                </a:solidFill>
                <a:latin typeface="Sarabun"/>
                <a:ea typeface="Sarabun"/>
                <a:cs typeface="Sarabun"/>
                <a:sym typeface="Sarabun"/>
              </a:rPr>
              <a:t> </a:t>
            </a:r>
            <a:r>
              <a:rPr lang="en-US" sz="2400" b="0" i="0" u="none" strike="noStrike" cap="none" dirty="0" err="1">
                <a:solidFill>
                  <a:schemeClr val="lt1"/>
                </a:solidFill>
                <a:latin typeface="Sarabun"/>
                <a:ea typeface="Sarabun"/>
                <a:cs typeface="Sarabun"/>
                <a:sym typeface="Sarabun"/>
              </a:rPr>
              <a:t>données</a:t>
            </a:r>
            <a:r>
              <a:rPr lang="en-US" sz="2400" b="0" i="0" u="none" strike="noStrike" cap="none" dirty="0">
                <a:solidFill>
                  <a:schemeClr val="lt1"/>
                </a:solidFill>
                <a:latin typeface="Sarabun"/>
                <a:ea typeface="Sarabun"/>
                <a:cs typeface="Sarabun"/>
                <a:sym typeface="Sarabun"/>
              </a:rPr>
              <a:t> </a:t>
            </a:r>
            <a:r>
              <a:rPr lang="en-US" sz="2400" b="1" i="0" u="none" strike="noStrike" cap="none" dirty="0">
                <a:solidFill>
                  <a:schemeClr val="lt1"/>
                </a:solidFill>
                <a:latin typeface="Sarabun"/>
                <a:ea typeface="Sarabun"/>
                <a:cs typeface="Sarabun"/>
                <a:sym typeface="Sarabun"/>
              </a:rPr>
              <a:t>de santé </a:t>
            </a:r>
            <a:r>
              <a:rPr lang="en-US" sz="2400" b="1" i="0" u="none" strike="noStrike" cap="none" dirty="0" err="1">
                <a:solidFill>
                  <a:schemeClr val="lt1"/>
                </a:solidFill>
                <a:latin typeface="Sarabun"/>
                <a:ea typeface="Sarabun"/>
                <a:cs typeface="Sarabun"/>
                <a:sym typeface="Sarabun"/>
              </a:rPr>
              <a:t>dans</a:t>
            </a:r>
            <a:r>
              <a:rPr lang="en-US" sz="2400" b="1" i="0" u="none" strike="noStrike" cap="none" dirty="0">
                <a:solidFill>
                  <a:schemeClr val="lt1"/>
                </a:solidFill>
                <a:latin typeface="Sarabun"/>
                <a:ea typeface="Sarabun"/>
                <a:cs typeface="Sarabun"/>
                <a:sym typeface="Sarabun"/>
              </a:rPr>
              <a:t> le Champ </a:t>
            </a:r>
            <a:r>
              <a:rPr lang="en-US" sz="2400" b="1" i="0" u="none" strike="noStrike" cap="none" dirty="0" err="1">
                <a:solidFill>
                  <a:schemeClr val="lt1"/>
                </a:solidFill>
                <a:latin typeface="Sarabun"/>
                <a:ea typeface="Sarabun"/>
                <a:cs typeface="Sarabun"/>
                <a:sym typeface="Sarabun"/>
              </a:rPr>
              <a:t>d’Information</a:t>
            </a:r>
            <a:r>
              <a:rPr lang="en-US" sz="2400" b="0" i="0" u="none" strike="noStrike" cap="none" dirty="0">
                <a:solidFill>
                  <a:schemeClr val="lt1"/>
                </a:solidFill>
                <a:latin typeface="Sarabun"/>
                <a:ea typeface="Sarabun"/>
                <a:cs typeface="Sarabun"/>
                <a:sym typeface="Sarabun"/>
              </a:rPr>
              <a:t>   </a:t>
            </a:r>
            <a:endParaRPr sz="1400" b="0" i="0" u="none" strike="noStrike" cap="none" dirty="0">
              <a:solidFill>
                <a:srgbClr val="000000"/>
              </a:solidFill>
              <a:latin typeface="Arial"/>
              <a:ea typeface="Arial"/>
              <a:cs typeface="Arial"/>
              <a:sym typeface="Arial"/>
            </a:endParaRPr>
          </a:p>
          <a:p>
            <a:pPr marL="457200" marR="0" lvl="1" indent="0" algn="ctr" rtl="0">
              <a:lnSpc>
                <a:spcPct val="90000"/>
              </a:lnSpc>
              <a:spcBef>
                <a:spcPts val="500"/>
              </a:spcBef>
              <a:spcAft>
                <a:spcPts val="0"/>
              </a:spcAft>
              <a:buClr>
                <a:srgbClr val="002060"/>
              </a:buClr>
              <a:buSzPts val="2000"/>
              <a:buFont typeface="Arial"/>
              <a:buNone/>
            </a:pPr>
            <a:r>
              <a:rPr lang="en-US" sz="2000" b="1" i="1" u="none" strike="noStrike" cap="none" dirty="0" err="1">
                <a:solidFill>
                  <a:schemeClr val="lt1"/>
                </a:solidFill>
                <a:latin typeface="Sarabun"/>
                <a:ea typeface="Sarabun"/>
                <a:cs typeface="Sarabun"/>
                <a:sym typeface="Sarabun"/>
              </a:rPr>
              <a:t>Quantique</a:t>
            </a:r>
            <a:endParaRPr sz="2000" b="1" i="1" u="none" strike="noStrike" cap="none" dirty="0">
              <a:solidFill>
                <a:schemeClr val="lt1"/>
              </a:solidFill>
              <a:latin typeface="Sarabun"/>
              <a:ea typeface="Sarabun"/>
              <a:cs typeface="Sarabun"/>
              <a:sym typeface="Sarabun"/>
            </a:endParaRPr>
          </a:p>
          <a:p>
            <a:pPr marL="685800" marR="0" lvl="1" indent="-101600" algn="l" rtl="0">
              <a:lnSpc>
                <a:spcPct val="90000"/>
              </a:lnSpc>
              <a:spcBef>
                <a:spcPts val="500"/>
              </a:spcBef>
              <a:spcAft>
                <a:spcPts val="0"/>
              </a:spcAft>
              <a:buClr>
                <a:srgbClr val="002060"/>
              </a:buClr>
              <a:buSzPts val="2000"/>
              <a:buFont typeface="Noto Sans Symbols"/>
              <a:buNone/>
            </a:pPr>
            <a:endParaRPr sz="2000" b="1" i="0" u="none" strike="noStrike" cap="none" dirty="0">
              <a:solidFill>
                <a:schemeClr val="lt1"/>
              </a:solidFill>
              <a:latin typeface="Sarabun"/>
              <a:ea typeface="Sarabun"/>
              <a:cs typeface="Sarabun"/>
              <a:sym typeface="Sarabun"/>
            </a:endParaRPr>
          </a:p>
          <a:p>
            <a:pPr marL="228600" marR="0" lvl="0" indent="-76200" algn="l" rtl="0">
              <a:lnSpc>
                <a:spcPct val="90000"/>
              </a:lnSpc>
              <a:spcBef>
                <a:spcPts val="1000"/>
              </a:spcBef>
              <a:spcAft>
                <a:spcPts val="0"/>
              </a:spcAft>
              <a:buClr>
                <a:srgbClr val="002060"/>
              </a:buClr>
              <a:buSzPts val="2400"/>
              <a:buFont typeface="Noto Sans Symbols"/>
              <a:buNone/>
            </a:pPr>
            <a:endParaRPr sz="2400" b="1" i="0" u="none" strike="noStrike" cap="none" dirty="0">
              <a:solidFill>
                <a:schemeClr val="lt1"/>
              </a:solidFill>
              <a:latin typeface="Sarabun"/>
              <a:ea typeface="Sarabun"/>
              <a:cs typeface="Sarabun"/>
              <a:sym typeface="Sarabun"/>
            </a:endParaRPr>
          </a:p>
        </p:txBody>
      </p:sp>
      <p:sp>
        <p:nvSpPr>
          <p:cNvPr id="184" name="Google Shape;184;p11"/>
          <p:cNvSpPr txBox="1"/>
          <p:nvPr/>
        </p:nvSpPr>
        <p:spPr>
          <a:xfrm>
            <a:off x="7351175" y="2101325"/>
            <a:ext cx="3300600" cy="2498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2060"/>
              </a:buClr>
              <a:buSzPts val="3200"/>
              <a:buFont typeface="Arial"/>
              <a:buNone/>
            </a:pPr>
            <a:r>
              <a:rPr lang="en-US" sz="3200" b="1" i="0" u="none" strike="noStrike" cap="none">
                <a:solidFill>
                  <a:schemeClr val="lt1"/>
                </a:solidFill>
                <a:latin typeface="Arial"/>
                <a:ea typeface="Arial"/>
                <a:cs typeface="Arial"/>
                <a:sym typeface="Arial"/>
              </a:rPr>
              <a:t>DELIVRE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2060"/>
              </a:buClr>
              <a:buSzPts val="2400"/>
              <a:buFont typeface="Arial"/>
              <a:buNone/>
            </a:pPr>
            <a:r>
              <a:rPr lang="en-US" sz="2400" b="1" i="0" u="none" strike="noStrike" cap="none">
                <a:solidFill>
                  <a:schemeClr val="lt1"/>
                </a:solidFill>
                <a:latin typeface="Sarabun"/>
                <a:ea typeface="Sarabun"/>
                <a:cs typeface="Sarabun"/>
                <a:sym typeface="Sarabun"/>
              </a:rPr>
              <a:t>les fréquences adéquates </a:t>
            </a:r>
            <a:r>
              <a:rPr lang="en-US" sz="2400" b="0" i="0" u="none" strike="noStrike" cap="none">
                <a:solidFill>
                  <a:schemeClr val="lt1"/>
                </a:solidFill>
                <a:latin typeface="Sarabun"/>
                <a:ea typeface="Sarabun"/>
                <a:cs typeface="Sarabun"/>
                <a:sym typeface="Sarabun"/>
              </a:rPr>
              <a:t>pour </a:t>
            </a:r>
            <a:r>
              <a:rPr lang="en-US" sz="2400" b="1" i="0" u="none" strike="noStrike" cap="none">
                <a:solidFill>
                  <a:schemeClr val="lt1"/>
                </a:solidFill>
                <a:latin typeface="Sarabun"/>
                <a:ea typeface="Sarabun"/>
                <a:cs typeface="Sarabun"/>
                <a:sym typeface="Sarabun"/>
              </a:rPr>
              <a:t>catalyser la guérison organique</a:t>
            </a:r>
            <a:r>
              <a:rPr lang="en-US" sz="2400" b="0" i="0" u="none" strike="noStrike" cap="none">
                <a:solidFill>
                  <a:schemeClr val="lt1"/>
                </a:solidFill>
                <a:latin typeface="Sarabun"/>
                <a:ea typeface="Sarabun"/>
                <a:cs typeface="Sarabun"/>
                <a:sym typeface="Sarabun"/>
              </a:rPr>
              <a:t> dans vos corps</a:t>
            </a:r>
            <a:endParaRPr sz="2400" b="0" i="0" u="none" strike="noStrike" cap="none">
              <a:solidFill>
                <a:schemeClr val="lt1"/>
              </a:solidFill>
              <a:latin typeface="Sarabun"/>
              <a:ea typeface="Sarabun"/>
              <a:cs typeface="Sarabun"/>
              <a:sym typeface="Sarabun"/>
            </a:endParaRPr>
          </a:p>
        </p:txBody>
      </p:sp>
      <p:grpSp>
        <p:nvGrpSpPr>
          <p:cNvPr id="185" name="Google Shape;185;p11"/>
          <p:cNvGrpSpPr/>
          <p:nvPr/>
        </p:nvGrpSpPr>
        <p:grpSpPr>
          <a:xfrm>
            <a:off x="2571692" y="411913"/>
            <a:ext cx="6593914" cy="1380300"/>
            <a:chOff x="3178564" y="411937"/>
            <a:chExt cx="5331000" cy="1380300"/>
          </a:xfrm>
        </p:grpSpPr>
        <p:sp>
          <p:nvSpPr>
            <p:cNvPr id="186" name="Google Shape;186;p11"/>
            <p:cNvSpPr/>
            <p:nvPr/>
          </p:nvSpPr>
          <p:spPr>
            <a:xfrm>
              <a:off x="3178564" y="411937"/>
              <a:ext cx="5331000" cy="1380300"/>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11"/>
            <p:cNvSpPr txBox="1"/>
            <p:nvPr/>
          </p:nvSpPr>
          <p:spPr>
            <a:xfrm>
              <a:off x="4962901" y="429263"/>
              <a:ext cx="3300600" cy="625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Personnalise</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grpSp>
        <p:nvGrpSpPr>
          <p:cNvPr id="188" name="Google Shape;188;p11"/>
          <p:cNvGrpSpPr/>
          <p:nvPr/>
        </p:nvGrpSpPr>
        <p:grpSpPr>
          <a:xfrm>
            <a:off x="2335962" y="4673783"/>
            <a:ext cx="6724681" cy="1692803"/>
            <a:chOff x="3068127" y="4673784"/>
            <a:chExt cx="5331125" cy="1692803"/>
          </a:xfrm>
        </p:grpSpPr>
        <p:sp>
          <p:nvSpPr>
            <p:cNvPr id="189" name="Google Shape;189;p11"/>
            <p:cNvSpPr/>
            <p:nvPr/>
          </p:nvSpPr>
          <p:spPr>
            <a:xfrm rot="10800000">
              <a:off x="3068127" y="4673784"/>
              <a:ext cx="5331125" cy="1380227"/>
            </a:xfrm>
            <a:prstGeom prst="uturnArrow">
              <a:avLst>
                <a:gd name="adj1" fmla="val 25000"/>
                <a:gd name="adj2" fmla="val 25000"/>
                <a:gd name="adj3" fmla="val 25000"/>
                <a:gd name="adj4" fmla="val 43750"/>
                <a:gd name="adj5" fmla="val 75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11"/>
            <p:cNvSpPr txBox="1"/>
            <p:nvPr/>
          </p:nvSpPr>
          <p:spPr>
            <a:xfrm>
              <a:off x="4734861" y="5741436"/>
              <a:ext cx="3300601" cy="6251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1800"/>
                <a:buFont typeface="Arial"/>
                <a:buNone/>
              </a:pPr>
              <a:r>
                <a:rPr lang="en-US" sz="1800" b="1" i="0" u="none" strike="noStrike" cap="none">
                  <a:solidFill>
                    <a:schemeClr val="lt1"/>
                  </a:solidFill>
                  <a:latin typeface="Arial"/>
                  <a:ea typeface="Arial"/>
                  <a:cs typeface="Arial"/>
                  <a:sym typeface="Arial"/>
                </a:rPr>
                <a:t>Feedback dynamique </a:t>
              </a:r>
              <a:endParaRPr sz="1400" b="0" i="0" u="none" strike="noStrike" cap="none">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rgbClr val="002060"/>
                </a:buClr>
                <a:buSzPts val="1200"/>
                <a:buFont typeface="Arial"/>
                <a:buNone/>
              </a:pPr>
              <a:endParaRPr sz="1200" b="1" i="0" u="none" strike="noStrike" cap="none">
                <a:solidFill>
                  <a:schemeClr val="lt1"/>
                </a:solidFill>
                <a:latin typeface="Sarabun"/>
                <a:ea typeface="Sarabun"/>
                <a:cs typeface="Sarabun"/>
                <a:sym typeface="Sarabun"/>
              </a:endParaRPr>
            </a:p>
            <a:p>
              <a:pPr marL="685800" marR="0" lvl="1" indent="-152400" algn="l" rtl="0">
                <a:lnSpc>
                  <a:spcPct val="90000"/>
                </a:lnSpc>
                <a:spcBef>
                  <a:spcPts val="500"/>
                </a:spcBef>
                <a:spcAft>
                  <a:spcPts val="0"/>
                </a:spcAft>
                <a:buClr>
                  <a:srgbClr val="002060"/>
                </a:buClr>
                <a:buSzPts val="1200"/>
                <a:buFont typeface="Noto Sans Symbols"/>
                <a:buNone/>
              </a:pPr>
              <a:endParaRPr sz="1200" b="1" i="0" u="none" strike="noStrike" cap="none">
                <a:solidFill>
                  <a:schemeClr val="lt1"/>
                </a:solidFill>
                <a:latin typeface="Sarabun"/>
                <a:ea typeface="Sarabun"/>
                <a:cs typeface="Sarabun"/>
                <a:sym typeface="Sarabun"/>
              </a:endParaRPr>
            </a:p>
            <a:p>
              <a:pPr marL="228600" marR="0" lvl="0" indent="-139700" algn="l" rtl="0">
                <a:lnSpc>
                  <a:spcPct val="90000"/>
                </a:lnSpc>
                <a:spcBef>
                  <a:spcPts val="1000"/>
                </a:spcBef>
                <a:spcAft>
                  <a:spcPts val="0"/>
                </a:spcAft>
                <a:buClr>
                  <a:srgbClr val="002060"/>
                </a:buClr>
                <a:buSzPts val="1400"/>
                <a:buFont typeface="Noto Sans Symbols"/>
                <a:buNone/>
              </a:pPr>
              <a:endParaRPr sz="1400" b="1" i="0" u="none" strike="noStrike" cap="none">
                <a:solidFill>
                  <a:schemeClr val="lt1"/>
                </a:solidFill>
                <a:latin typeface="Sarabun"/>
                <a:ea typeface="Sarabun"/>
                <a:cs typeface="Sarabun"/>
                <a:sym typeface="Sarabun"/>
              </a:endParaRPr>
            </a:p>
          </p:txBody>
        </p:sp>
      </p:grpSp>
    </p:spTree>
    <p:extLst>
      <p:ext uri="{BB962C8B-B14F-4D97-AF65-F5344CB8AC3E}">
        <p14:creationId xmlns:p14="http://schemas.microsoft.com/office/powerpoint/2010/main" val="41691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10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cBhvr additive="base">
                                        <p:cTn id="17" dur="1000"/>
                                        <p:tgtEl>
                                          <p:spTgt spid="18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 calcmode="lin" valueType="num">
                                      <p:cBhvr additive="base">
                                        <p:cTn id="22" dur="10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p:nvPr/>
        </p:nvSpPr>
        <p:spPr>
          <a:xfrm>
            <a:off x="214299" y="634874"/>
            <a:ext cx="4058700" cy="5780439"/>
          </a:xfrm>
          <a:prstGeom prst="rect">
            <a:avLst/>
          </a:prstGeom>
          <a:noFill/>
          <a:ln>
            <a:noFill/>
          </a:ln>
        </p:spPr>
        <p:txBody>
          <a:bodyPr spcFirstLastPara="1" wrap="square" lIns="91425" tIns="45700" rIns="91425" bIns="45700" anchor="t" anchorCtr="0">
            <a:normAutofit/>
          </a:bodyPr>
          <a:lstStyle/>
          <a:p>
            <a:pPr marL="685800" marR="0" lvl="1" indent="-228600" algn="l" rtl="0">
              <a:spcBef>
                <a:spcPts val="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PHYSIQUE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Douleur</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Detox</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Peau</a:t>
            </a:r>
            <a:endParaRPr sz="1800" b="0" i="0" u="none" strike="noStrike" cap="none" dirty="0">
              <a:solidFill>
                <a:schemeClr val="dk1"/>
              </a:solidFill>
              <a:latin typeface="+mn-lt"/>
              <a:ea typeface="Sarabun"/>
              <a:cs typeface="Sarabun"/>
              <a:sym typeface="Sarabun"/>
            </a:endParaRPr>
          </a:p>
          <a:p>
            <a:pPr marL="1371600" marR="0" lvl="2" indent="-416560" algn="l" rtl="0">
              <a:spcBef>
                <a:spcPts val="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Sport</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MENTAL </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Maladies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Travail</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a:solidFill>
                  <a:schemeClr val="dk1"/>
                </a:solidFill>
                <a:latin typeface="+mn-lt"/>
                <a:ea typeface="Sarabun"/>
                <a:cs typeface="Sarabun"/>
                <a:sym typeface="Sarabun"/>
              </a:rPr>
              <a:t>Meditation</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Apprentissage</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BIOENERGETIQUE</a:t>
            </a:r>
            <a:endParaRPr sz="1800" b="1"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Organes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chemeClr val="dk1"/>
              </a:buClr>
              <a:buSzPts val="2960"/>
              <a:buFont typeface="Sarabun"/>
              <a:buChar char="■"/>
            </a:pPr>
            <a:r>
              <a:rPr lang="en-US" sz="1800" b="0" i="0" u="none" strike="noStrike" cap="none" dirty="0" err="1">
                <a:solidFill>
                  <a:schemeClr val="dk1"/>
                </a:solidFill>
                <a:latin typeface="+mn-lt"/>
                <a:ea typeface="Sarabun"/>
                <a:cs typeface="Sarabun"/>
                <a:sym typeface="Sarabun"/>
              </a:rPr>
              <a:t>Systèmes</a:t>
            </a:r>
            <a:endParaRPr sz="1800" b="0" i="0" u="none" strike="noStrike" cap="none" dirty="0">
              <a:solidFill>
                <a:schemeClr val="dk1"/>
              </a:solidFill>
              <a:latin typeface="+mn-lt"/>
              <a:ea typeface="Sarabun"/>
              <a:cs typeface="Sarabun"/>
              <a:sym typeface="Sarabun"/>
            </a:endParaRPr>
          </a:p>
          <a:p>
            <a:pPr marL="1371600" marR="0" lvl="2" indent="-416560" algn="l" rtl="0">
              <a:spcBef>
                <a:spcPts val="500"/>
              </a:spcBef>
              <a:spcAft>
                <a:spcPts val="0"/>
              </a:spcAft>
              <a:buClr>
                <a:srgbClr val="002060"/>
              </a:buClr>
              <a:buSzPts val="2960"/>
              <a:buFont typeface="Arial"/>
              <a:buChar char="■"/>
            </a:pPr>
            <a:r>
              <a:rPr lang="en-US" sz="1800" b="0" i="0" u="none" strike="noStrike" cap="none" dirty="0" err="1">
                <a:solidFill>
                  <a:schemeClr val="dk1"/>
                </a:solidFill>
                <a:latin typeface="+mn-lt"/>
                <a:ea typeface="Sarabun"/>
                <a:cs typeface="Sarabun"/>
                <a:sym typeface="Sarabun"/>
              </a:rPr>
              <a:t>Méridiens</a:t>
            </a:r>
            <a:endParaRPr sz="1800" b="0"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BEAUTE</a:t>
            </a:r>
            <a:endParaRPr sz="1800" b="1" i="0" u="none" strike="noStrike" cap="none" dirty="0">
              <a:solidFill>
                <a:schemeClr val="dk1"/>
              </a:solidFill>
              <a:latin typeface="+mn-lt"/>
              <a:ea typeface="Sarabun"/>
              <a:cs typeface="Sarabun"/>
              <a:sym typeface="Sarabun"/>
            </a:endParaRPr>
          </a:p>
          <a:p>
            <a:pPr marL="685800" marR="0" lvl="1" indent="-228600" algn="l" rtl="0">
              <a:spcBef>
                <a:spcPts val="500"/>
              </a:spcBef>
              <a:spcAft>
                <a:spcPts val="0"/>
              </a:spcAft>
              <a:buClr>
                <a:srgbClr val="002060"/>
              </a:buClr>
              <a:buSzPts val="2960"/>
              <a:buFont typeface="Arial"/>
              <a:buChar char="•"/>
            </a:pPr>
            <a:r>
              <a:rPr lang="en-US" sz="1800" b="1" i="0" u="none" strike="noStrike" cap="none" dirty="0">
                <a:solidFill>
                  <a:schemeClr val="dk1"/>
                </a:solidFill>
                <a:latin typeface="+mn-lt"/>
                <a:ea typeface="Sarabun"/>
                <a:cs typeface="Sarabun"/>
                <a:sym typeface="Sarabun"/>
              </a:rPr>
              <a:t>CHAKRAS</a:t>
            </a:r>
            <a:endParaRPr sz="1800" b="1" i="0" u="none" strike="noStrike" cap="none" dirty="0">
              <a:solidFill>
                <a:schemeClr val="dk1"/>
              </a:solidFill>
              <a:latin typeface="+mn-lt"/>
              <a:ea typeface="Sarabun"/>
              <a:cs typeface="Sarabun"/>
              <a:sym typeface="Sarabun"/>
            </a:endParaRPr>
          </a:p>
          <a:p>
            <a:pPr marL="914400" marR="0" lvl="0" indent="0" algn="l" rtl="0">
              <a:lnSpc>
                <a:spcPct val="70000"/>
              </a:lnSpc>
              <a:spcBef>
                <a:spcPts val="500"/>
              </a:spcBef>
              <a:spcAft>
                <a:spcPts val="0"/>
              </a:spcAft>
              <a:buClr>
                <a:srgbClr val="000000"/>
              </a:buClr>
              <a:buSzPts val="2960"/>
              <a:buFont typeface="Arial"/>
              <a:buNone/>
            </a:pPr>
            <a:endParaRPr sz="296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457200" marR="0" lvl="1" indent="-87629"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685800" marR="0" lvl="1" indent="-87630" algn="l" rtl="0">
              <a:lnSpc>
                <a:spcPct val="70000"/>
              </a:lnSpc>
              <a:spcBef>
                <a:spcPts val="5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a:p>
            <a:pPr marL="228600" marR="0" lvl="0" indent="-87629" algn="l" rtl="0">
              <a:lnSpc>
                <a:spcPct val="70000"/>
              </a:lnSpc>
              <a:spcBef>
                <a:spcPts val="1000"/>
              </a:spcBef>
              <a:spcAft>
                <a:spcPts val="0"/>
              </a:spcAft>
              <a:buClr>
                <a:srgbClr val="002060"/>
              </a:buClr>
              <a:buSzPts val="2220"/>
              <a:buFont typeface="Arial"/>
              <a:buNone/>
            </a:pPr>
            <a:endParaRPr sz="2220" b="1" i="0" u="none" strike="noStrike" cap="none" dirty="0">
              <a:solidFill>
                <a:schemeClr val="dk1"/>
              </a:solidFill>
              <a:latin typeface="Sarabun"/>
              <a:ea typeface="Sarabun"/>
              <a:cs typeface="Sarabun"/>
              <a:sym typeface="Sarabun"/>
            </a:endParaRPr>
          </a:p>
        </p:txBody>
      </p:sp>
      <p:pic>
        <p:nvPicPr>
          <p:cNvPr id="203" name="Google Shape;203;p12"/>
          <p:cNvPicPr preferRelativeResize="0">
            <a:picLocks noGrp="1"/>
          </p:cNvPicPr>
          <p:nvPr>
            <p:ph type="body" idx="1"/>
          </p:nvPr>
        </p:nvPicPr>
        <p:blipFill rotWithShape="1">
          <a:blip r:embed="rId3">
            <a:alphaModFix/>
          </a:blip>
          <a:srcRect l="6875" r="27594"/>
          <a:stretch/>
        </p:blipFill>
        <p:spPr>
          <a:xfrm>
            <a:off x="3918857" y="10"/>
            <a:ext cx="8273143" cy="6857990"/>
          </a:xfrm>
          <a:prstGeom prst="rect">
            <a:avLst/>
          </a:prstGeom>
          <a:noFill/>
          <a:ln>
            <a:noFill/>
          </a:ln>
        </p:spPr>
      </p:pic>
      <p:sp>
        <p:nvSpPr>
          <p:cNvPr id="204" name="Google Shape;204;p12"/>
          <p:cNvSpPr/>
          <p:nvPr/>
        </p:nvSpPr>
        <p:spPr>
          <a:xfrm>
            <a:off x="5000100" y="3914612"/>
            <a:ext cx="6515100"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100" b="1" dirty="0" err="1" smtClean="0">
                <a:solidFill>
                  <a:schemeClr val="lt1"/>
                </a:solidFill>
              </a:rPr>
              <a:t>Apporte</a:t>
            </a:r>
            <a:r>
              <a:rPr lang="en-US" sz="2100" b="1" dirty="0" smtClean="0">
                <a:solidFill>
                  <a:schemeClr val="lt1"/>
                </a:solidFill>
              </a:rPr>
              <a:t> un </a:t>
            </a:r>
            <a:r>
              <a:rPr lang="en-US" sz="2100" b="1" dirty="0" err="1" smtClean="0">
                <a:solidFill>
                  <a:schemeClr val="lt1"/>
                </a:solidFill>
              </a:rPr>
              <a:t>soutien</a:t>
            </a:r>
            <a:r>
              <a:rPr lang="en-US" sz="2100" b="1" dirty="0" smtClean="0">
                <a:solidFill>
                  <a:schemeClr val="lt1"/>
                </a:solidFill>
              </a:rPr>
              <a:t> </a:t>
            </a:r>
            <a:r>
              <a:rPr lang="en-US" sz="2100" b="1" dirty="0" err="1" smtClean="0">
                <a:solidFill>
                  <a:schemeClr val="lt1"/>
                </a:solidFill>
              </a:rPr>
              <a:t>dans</a:t>
            </a:r>
            <a:r>
              <a:rPr lang="en-US" sz="2100" b="1" dirty="0" smtClean="0">
                <a:solidFill>
                  <a:schemeClr val="lt1"/>
                </a:solidFill>
              </a:rPr>
              <a:t> </a:t>
            </a:r>
            <a:r>
              <a:rPr lang="en-US" sz="2100" b="1" dirty="0" err="1" smtClean="0">
                <a:solidFill>
                  <a:schemeClr val="lt1"/>
                </a:solidFill>
              </a:rPr>
              <a:t>tous</a:t>
            </a:r>
            <a:r>
              <a:rPr lang="en-US" sz="2100" b="1" dirty="0" smtClean="0">
                <a:solidFill>
                  <a:schemeClr val="lt1"/>
                </a:solidFill>
              </a:rPr>
              <a:t> les domains de vie</a:t>
            </a:r>
            <a:endParaRPr sz="2100" b="1" i="0" u="none" strike="noStrike" cap="none" dirty="0">
              <a:solidFill>
                <a:schemeClr val="lt1"/>
              </a:solidFill>
              <a:sym typeface="Arial"/>
            </a:endParaRPr>
          </a:p>
        </p:txBody>
      </p:sp>
      <p:sp>
        <p:nvSpPr>
          <p:cNvPr id="205" name="Google Shape;205;p12"/>
          <p:cNvSpPr/>
          <p:nvPr/>
        </p:nvSpPr>
        <p:spPr>
          <a:xfrm>
            <a:off x="6228300" y="4889518"/>
            <a:ext cx="40587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TECHNOLOGIE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err="1">
                <a:solidFill>
                  <a:schemeClr val="lt1"/>
                </a:solidFill>
                <a:latin typeface="Arial"/>
                <a:ea typeface="Arial"/>
                <a:cs typeface="Arial"/>
                <a:sym typeface="Arial"/>
              </a:rPr>
              <a:t>d’HARMONISATION</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500" b="1" i="0" u="none" strike="noStrike" cap="none" dirty="0">
                <a:solidFill>
                  <a:schemeClr val="lt1"/>
                </a:solidFill>
                <a:latin typeface="Arial"/>
                <a:ea typeface="Arial"/>
                <a:cs typeface="Arial"/>
                <a:sym typeface="Arial"/>
              </a:rPr>
              <a:t>MULTIDIMENSIONNELLE</a:t>
            </a:r>
            <a:endParaRPr sz="2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500" b="1" i="0" u="none" strike="noStrike" cap="none" dirty="0">
              <a:solidFill>
                <a:schemeClr val="lt1"/>
              </a:solidFill>
              <a:latin typeface="Arial"/>
              <a:ea typeface="Arial"/>
              <a:cs typeface="Arial"/>
              <a:sym typeface="Aria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526" y="-6793"/>
            <a:ext cx="6778674" cy="3813004"/>
          </a:xfrm>
          <a:prstGeom prst="rect">
            <a:avLst/>
          </a:prstGeom>
        </p:spPr>
      </p:pic>
    </p:spTree>
    <p:extLst>
      <p:ext uri="{BB962C8B-B14F-4D97-AF65-F5344CB8AC3E}">
        <p14:creationId xmlns:p14="http://schemas.microsoft.com/office/powerpoint/2010/main" val="9776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a9c0fe43b7_0_26"/>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48" name="Google Shape;248;ga9c0fe43b7_0_26"/>
          <p:cNvSpPr txBox="1"/>
          <p:nvPr/>
        </p:nvSpPr>
        <p:spPr>
          <a:xfrm>
            <a:off x="35674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QUELS </a:t>
            </a:r>
            <a:r>
              <a:rPr lang="en-US" sz="4100" b="1" i="0" u="none" strike="noStrike" cap="none" dirty="0">
                <a:solidFill>
                  <a:schemeClr val="lt1"/>
                </a:solidFill>
                <a:latin typeface="Arial"/>
                <a:ea typeface="Arial"/>
                <a:cs typeface="Arial"/>
                <a:sym typeface="Arial"/>
              </a:rPr>
              <a:t>RESULTATS ?</a:t>
            </a:r>
            <a:endParaRPr sz="29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a1fe4575d2_0_129"/>
          <p:cNvSpPr/>
          <p:nvPr/>
        </p:nvSpPr>
        <p:spPr>
          <a:xfrm>
            <a:off x="6338455" y="5257800"/>
            <a:ext cx="4530300" cy="14133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42" name="Google Shape;242;ga1fe4575d2_0_129"/>
          <p:cNvPicPr preferRelativeResize="0"/>
          <p:nvPr/>
        </p:nvPicPr>
        <p:blipFill rotWithShape="1">
          <a:blip r:embed="rId3">
            <a:alphaModFix/>
          </a:blip>
          <a:srcRect/>
          <a:stretch/>
        </p:blipFill>
        <p:spPr>
          <a:xfrm>
            <a:off x="0" y="0"/>
            <a:ext cx="12192001" cy="6574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267" y="0"/>
            <a:ext cx="9699465" cy="6858000"/>
          </a:xfrm>
          <a:prstGeom prst="rect">
            <a:avLst/>
          </a:prstGeom>
        </p:spPr>
      </p:pic>
    </p:spTree>
    <p:extLst>
      <p:ext uri="{BB962C8B-B14F-4D97-AF65-F5344CB8AC3E}">
        <p14:creationId xmlns:p14="http://schemas.microsoft.com/office/powerpoint/2010/main" val="1511791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4"/>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 8" descr="Une image contenant carte&#10;&#10;Description générée automatiqu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82575"/>
            <a:ext cx="12168188"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 9"/>
          <p:cNvPicPr>
            <a:picLocks noChangeAspect="1" noChangeArrowheads="1"/>
          </p:cNvPicPr>
          <p:nvPr/>
        </p:nvPicPr>
        <p:blipFill>
          <a:blip r:embed="rId4">
            <a:extLst>
              <a:ext uri="{28A0092B-C50C-407E-A947-70E740481C1C}">
                <a14:useLocalDpi xmlns:a14="http://schemas.microsoft.com/office/drawing/2010/main" val="0"/>
              </a:ext>
            </a:extLst>
          </a:blip>
          <a:srcRect l="36310" t="50371" r="47263" b="15396"/>
          <a:stretch>
            <a:fillRect/>
          </a:stretch>
        </p:blipFill>
        <p:spPr bwMode="auto">
          <a:xfrm>
            <a:off x="0" y="1698625"/>
            <a:ext cx="28622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contenu 2"/>
          <p:cNvSpPr txBox="1">
            <a:spLocks/>
          </p:cNvSpPr>
          <p:nvPr/>
        </p:nvSpPr>
        <p:spPr>
          <a:xfrm>
            <a:off x="2874963" y="1830388"/>
            <a:ext cx="9056687" cy="485616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Tx/>
              <a:defRPr/>
            </a:pPr>
            <a:r>
              <a:rPr lang="fr-FR" dirty="0">
                <a:solidFill>
                  <a:srgbClr val="002060"/>
                </a:solidFill>
                <a:latin typeface="Bookman Old Style" panose="02050604050505020204" pitchFamily="18" charset="0"/>
              </a:rPr>
              <a:t>L'eau représente 60 % de notre poids, nos 50.000 milliards de cellules contiennent les deux tiers de l'eau de notre corps. </a:t>
            </a:r>
          </a:p>
          <a:p>
            <a:pPr algn="just">
              <a:buClrTx/>
              <a:defRPr/>
            </a:pPr>
            <a:r>
              <a:rPr lang="fr-FR" dirty="0">
                <a:solidFill>
                  <a:srgbClr val="002060"/>
                </a:solidFill>
                <a:latin typeface="Bookman Old Style" panose="02050604050505020204" pitchFamily="18" charset="0"/>
              </a:rPr>
              <a:t>Au même titre que l’air, l'eau est un élément primordial à la vie. L'eau est aussi le véhicule des élément du sang. Elle est nécessaire au maintien de la température (sudation) et à l'élimination des déchets solubles (urine). </a:t>
            </a:r>
          </a:p>
          <a:p>
            <a:pPr algn="just">
              <a:buClrTx/>
              <a:defRPr/>
            </a:pPr>
            <a:r>
              <a:rPr lang="fr-FR" dirty="0">
                <a:solidFill>
                  <a:srgbClr val="002060"/>
                </a:solidFill>
                <a:latin typeface="Bookman Old Style" panose="02050604050505020204" pitchFamily="18" charset="0"/>
              </a:rPr>
              <a:t>L'eau de notre organisme est répartie dans trois compartiments : l'eau intracellulaire, l'eau extracellulaire et le sang. La quantité doit en rester constante ainsi que sa concentration en ions, essentiellement Na+ et K+.</a:t>
            </a:r>
          </a:p>
          <a:p>
            <a:pPr marL="0" indent="0" algn="just">
              <a:buClrTx/>
              <a:buFont typeface="Arial" panose="020B0604020202020204" pitchFamily="34" charset="0"/>
              <a:buNone/>
              <a:defRPr/>
            </a:pPr>
            <a:endParaRPr lang="fr-FR" i="1" dirty="0">
              <a:solidFill>
                <a:prstClr val="black"/>
              </a:solidFill>
              <a:latin typeface="Bookman Old Style" panose="02050604050505020204" pitchFamily="18" charset="0"/>
            </a:endParaRPr>
          </a:p>
          <a:p>
            <a:pPr>
              <a:buClrTx/>
              <a:defRPr/>
            </a:pPr>
            <a:r>
              <a:rPr lang="fr-FR" b="1" i="1" dirty="0">
                <a:solidFill>
                  <a:srgbClr val="002060"/>
                </a:solidFill>
                <a:latin typeface="Bookman Old Style" panose="02050604050505020204" pitchFamily="18" charset="0"/>
              </a:rPr>
              <a:t>Pensez à boire une eau de qualité !</a:t>
            </a:r>
          </a:p>
          <a:p>
            <a:pPr>
              <a:buClrTx/>
              <a:defRPr/>
            </a:pPr>
            <a:endParaRPr lang="fr-FR" dirty="0">
              <a:solidFill>
                <a:prstClr val="black"/>
              </a:solidFill>
            </a:endParaRPr>
          </a:p>
        </p:txBody>
      </p:sp>
      <p:sp>
        <p:nvSpPr>
          <p:cNvPr id="15367" name="Titre 1"/>
          <p:cNvSpPr txBox="1">
            <a:spLocks noChangeArrowheads="1"/>
          </p:cNvSpPr>
          <p:nvPr/>
        </p:nvSpPr>
        <p:spPr bwMode="auto">
          <a:xfrm>
            <a:off x="990600" y="5175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lnSpc>
                <a:spcPct val="90000"/>
              </a:lnSpc>
              <a:spcBef>
                <a:spcPct val="0"/>
              </a:spcBef>
              <a:spcAft>
                <a:spcPct val="0"/>
              </a:spcAft>
              <a:buClrTx/>
              <a:buFontTx/>
              <a:buNone/>
            </a:pPr>
            <a:r>
              <a:rPr lang="fr-FR" altLang="fr-FR" sz="4400" b="1" kern="1200">
                <a:solidFill>
                  <a:prstClr val="black"/>
                </a:solidFill>
                <a:latin typeface="Calibri Light" panose="020F0302020204030204" pitchFamily="34" charset="0"/>
                <a:ea typeface="+mn-ea"/>
                <a:cs typeface="+mn-cs"/>
              </a:rPr>
              <a:t>Importance de l'eau pour notre corps</a:t>
            </a:r>
            <a:br>
              <a:rPr lang="fr-FR" altLang="fr-FR" sz="4400" b="1" kern="1200">
                <a:solidFill>
                  <a:prstClr val="black"/>
                </a:solidFill>
                <a:latin typeface="Calibri Light" panose="020F0302020204030204" pitchFamily="34" charset="0"/>
                <a:ea typeface="+mn-ea"/>
                <a:cs typeface="+mn-cs"/>
              </a:rPr>
            </a:br>
            <a:endParaRPr lang="fr-FR" altLang="fr-FR" sz="4400" kern="1200">
              <a:solidFill>
                <a:prstClr val="black"/>
              </a:solidFill>
              <a:latin typeface="Calibri Light" panose="020F0302020204030204" pitchFamily="34" charset="0"/>
              <a:ea typeface="+mn-ea"/>
              <a:cs typeface="+mn-cs"/>
            </a:endParaRPr>
          </a:p>
        </p:txBody>
      </p:sp>
    </p:spTree>
    <p:extLst>
      <p:ext uri="{BB962C8B-B14F-4D97-AF65-F5344CB8AC3E}">
        <p14:creationId xmlns:p14="http://schemas.microsoft.com/office/powerpoint/2010/main" val="367211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noChangeArrowheads="1"/>
          </p:cNvSpPr>
          <p:nvPr>
            <p:ph type="title"/>
          </p:nvPr>
        </p:nvSpPr>
        <p:spPr/>
        <p:txBody>
          <a:bodyPr/>
          <a:lstStyle/>
          <a:p>
            <a:endParaRPr lang="fr-FR" altLang="fr-FR" smtClean="0"/>
          </a:p>
        </p:txBody>
      </p:sp>
      <p:sp>
        <p:nvSpPr>
          <p:cNvPr id="5123" name="Espace réservé du contenu 2"/>
          <p:cNvSpPr>
            <a:spLocks noGrp="1" noChangeArrowheads="1"/>
          </p:cNvSpPr>
          <p:nvPr>
            <p:ph idx="1"/>
          </p:nvPr>
        </p:nvSpPr>
        <p:spPr/>
        <p:txBody>
          <a:bodyPr/>
          <a:lstStyle/>
          <a:p>
            <a:endParaRPr lang="fr-FR" altLang="fr-FR" smtClean="0"/>
          </a:p>
        </p:txBody>
      </p:sp>
      <p:pic>
        <p:nvPicPr>
          <p:cNvPr id="5124" name="Image 4"/>
          <p:cNvPicPr>
            <a:picLocks noChangeAspect="1" noChangeArrowheads="1"/>
          </p:cNvPicPr>
          <p:nvPr/>
        </p:nvPicPr>
        <p:blipFill>
          <a:blip r:embed="rId3">
            <a:extLst>
              <a:ext uri="{28A0092B-C50C-407E-A947-70E740481C1C}">
                <a14:useLocalDpi xmlns:a14="http://schemas.microsoft.com/office/drawing/2010/main" val="0"/>
              </a:ext>
            </a:extLst>
          </a:blip>
          <a:srcRect l="1917" t="3999" r="35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795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a9c0fe43b7_0_45"/>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02" name="Google Shape;302;ga9c0fe43b7_0_45"/>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EDITIONS</a:t>
            </a:r>
            <a:br>
              <a:rPr lang="en-US" sz="4100" b="1" i="0" u="none" strike="noStrike" cap="none" dirty="0" smtClean="0">
                <a:solidFill>
                  <a:schemeClr val="lt1"/>
                </a:solidFill>
                <a:latin typeface="Arial"/>
                <a:ea typeface="Arial"/>
                <a:cs typeface="Arial"/>
                <a:sym typeface="Arial"/>
              </a:rPr>
            </a:br>
            <a:r>
              <a:rPr lang="en-US" sz="4100" b="1" i="0" u="none" strike="noStrike" cap="none" dirty="0" err="1" smtClean="0">
                <a:solidFill>
                  <a:schemeClr val="lt1"/>
                </a:solidFill>
                <a:latin typeface="Arial"/>
                <a:ea typeface="Arial"/>
                <a:cs typeface="Arial"/>
                <a:sym typeface="Arial"/>
              </a:rPr>
              <a:t>Gamme</a:t>
            </a:r>
            <a:r>
              <a:rPr lang="en-US" sz="4100" b="1" i="0" u="none" strike="noStrike" cap="none" dirty="0" smtClean="0">
                <a:solidFill>
                  <a:schemeClr val="lt1"/>
                </a:solidFill>
                <a:latin typeface="Arial"/>
                <a:ea typeface="Arial"/>
                <a:cs typeface="Arial"/>
                <a:sym typeface="Arial"/>
              </a:rPr>
              <a:t> </a:t>
            </a:r>
            <a:r>
              <a:rPr lang="en-US" sz="4100" b="1" i="0" u="none" strike="noStrike" cap="none" dirty="0" err="1" smtClean="0">
                <a:solidFill>
                  <a:schemeClr val="lt1"/>
                </a:solidFill>
                <a:latin typeface="Arial"/>
                <a:ea typeface="Arial"/>
                <a:cs typeface="Arial"/>
                <a:sym typeface="Arial"/>
              </a:rPr>
              <a:t>produits</a:t>
            </a:r>
            <a:endParaRPr lang="en-US" sz="4100" b="1" i="0" u="none" strike="noStrike" cap="none" dirty="0" smtClean="0">
              <a:solidFill>
                <a:schemeClr val="lt1"/>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1800"/>
              <a:buFont typeface="Arial"/>
              <a:buNone/>
            </a:pPr>
            <a:r>
              <a:rPr lang="en-US" sz="4100" b="1" dirty="0" err="1" smtClean="0">
                <a:solidFill>
                  <a:schemeClr val="lt1"/>
                </a:solidFill>
              </a:rPr>
              <a:t>Utilisation</a:t>
            </a: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11920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a9c0fe43b7_0_50"/>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45" name="Google Shape;345;ga9c0fe43b7_0_50"/>
          <p:cNvSpPr txBox="1"/>
          <p:nvPr/>
        </p:nvSpPr>
        <p:spPr>
          <a:xfrm>
            <a:off x="3977700" y="2859300"/>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UTILISATION</a:t>
            </a:r>
            <a:endParaRPr sz="29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82096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p:nvPr/>
        </p:nvPicPr>
        <p:blipFill rotWithShape="1">
          <a:blip r:embed="rId3">
            <a:alphaModFix/>
          </a:blip>
          <a:srcRect/>
          <a:stretch/>
        </p:blipFill>
        <p:spPr>
          <a:xfrm>
            <a:off x="0" y="-1318"/>
            <a:ext cx="12192000" cy="6858000"/>
          </a:xfrm>
          <a:prstGeom prst="rect">
            <a:avLst/>
          </a:prstGeom>
          <a:noFill/>
          <a:ln>
            <a:noFill/>
          </a:ln>
        </p:spPr>
      </p:pic>
      <p:sp>
        <p:nvSpPr>
          <p:cNvPr id="125" name="Google Shape;125;p2"/>
          <p:cNvSpPr txBox="1"/>
          <p:nvPr/>
        </p:nvSpPr>
        <p:spPr>
          <a:xfrm>
            <a:off x="666750" y="587825"/>
            <a:ext cx="115251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dirty="0" err="1" smtClean="0">
                <a:solidFill>
                  <a:schemeClr val="lt1"/>
                </a:solidFill>
                <a:latin typeface="Arial"/>
                <a:ea typeface="Arial"/>
                <a:cs typeface="Arial"/>
                <a:sym typeface="Arial"/>
              </a:rPr>
              <a:t>Vous</a:t>
            </a:r>
            <a:r>
              <a:rPr lang="en-US" sz="4800" b="1" i="0" u="none" strike="noStrike" cap="none" dirty="0" smtClean="0">
                <a:solidFill>
                  <a:schemeClr val="lt1"/>
                </a:solidFill>
                <a:latin typeface="Arial"/>
                <a:ea typeface="Arial"/>
                <a:cs typeface="Arial"/>
                <a:sym typeface="Arial"/>
              </a:rPr>
              <a:t> </a:t>
            </a:r>
            <a:r>
              <a:rPr lang="en-US" sz="4800" b="1" i="0" u="none" strike="noStrike" cap="none" err="1" smtClean="0">
                <a:solidFill>
                  <a:schemeClr val="lt1"/>
                </a:solidFill>
                <a:latin typeface="Arial"/>
                <a:ea typeface="Arial"/>
                <a:cs typeface="Arial"/>
                <a:sym typeface="Arial"/>
              </a:rPr>
              <a:t>allez</a:t>
            </a:r>
            <a:r>
              <a:rPr lang="en-US" sz="4800" b="1" i="0" u="none" strike="noStrike" cap="none" smtClean="0">
                <a:solidFill>
                  <a:schemeClr val="lt1"/>
                </a:solidFill>
                <a:latin typeface="Arial"/>
                <a:ea typeface="Arial"/>
                <a:cs typeface="Arial"/>
                <a:sym typeface="Arial"/>
              </a:rPr>
              <a:t> découvrir</a:t>
            </a:r>
            <a:r>
              <a:rPr lang="en-US" sz="4800" b="1" smtClean="0">
                <a:solidFill>
                  <a:schemeClr val="lt1"/>
                </a:solidFill>
              </a:rPr>
              <a:t>...</a:t>
            </a:r>
            <a:r>
              <a:rPr lang="en-US" sz="4800" b="1" i="0" u="none" strike="noStrike" cap="none" dirty="0">
                <a:solidFill>
                  <a:schemeClr val="lt1"/>
                </a:solidFill>
                <a:latin typeface="Arial"/>
                <a:ea typeface="Arial"/>
                <a:cs typeface="Arial"/>
                <a:sym typeface="Arial"/>
              </a:rPr>
              <a:t>	</a:t>
            </a:r>
            <a:endParaRPr sz="2800" b="1" i="0" u="none" strike="noStrike" cap="none" dirty="0">
              <a:solidFill>
                <a:schemeClr val="lt1"/>
              </a:solidFill>
              <a:latin typeface="Arial"/>
              <a:ea typeface="Arial"/>
              <a:cs typeface="Arial"/>
              <a:sym typeface="Arial"/>
            </a:endParaRPr>
          </a:p>
        </p:txBody>
      </p:sp>
      <p:sp>
        <p:nvSpPr>
          <p:cNvPr id="126" name="Google Shape;126;p2"/>
          <p:cNvSpPr/>
          <p:nvPr/>
        </p:nvSpPr>
        <p:spPr>
          <a:xfrm>
            <a:off x="666750" y="2051556"/>
            <a:ext cx="10858500" cy="4401164"/>
          </a:xfrm>
          <a:prstGeom prst="rect">
            <a:avLst/>
          </a:prstGeom>
          <a:noFill/>
          <a:ln>
            <a:noFill/>
          </a:ln>
        </p:spPr>
        <p:txBody>
          <a:bodyPr spcFirstLastPara="1" wrap="square" lIns="91425" tIns="45700" rIns="91425" bIns="45700" anchor="t" anchorCtr="0">
            <a:spAutoFit/>
          </a:bodyPr>
          <a:lstStyle/>
          <a:p>
            <a:pPr marL="457200" indent="-457200">
              <a:buFont typeface="Courier New" panose="02070309020205020404" pitchFamily="49" charset="0"/>
              <a:buChar char="o"/>
            </a:pPr>
            <a:r>
              <a:rPr lang="fr-FR" sz="2800" b="1" dirty="0">
                <a:solidFill>
                  <a:schemeClr val="bg1"/>
                </a:solidFill>
                <a:latin typeface="Calibri"/>
                <a:ea typeface="Calibri"/>
                <a:cs typeface="Calibri"/>
                <a:sym typeface="Calibri"/>
              </a:rPr>
              <a:t>Vous allez comprendre la thérapie fréquentielle et comment ça fonctionne.</a:t>
            </a:r>
            <a:endParaRPr lang="fr-FR" sz="2800" b="1" dirty="0">
              <a:solidFill>
                <a:schemeClr val="bg1"/>
              </a:solidFill>
            </a:endParaRPr>
          </a:p>
          <a:p>
            <a:pPr marL="457200" indent="-457200">
              <a:buFont typeface="Courier New" panose="02070309020205020404" pitchFamily="49" charset="0"/>
              <a:buChar char="o"/>
            </a:pPr>
            <a:r>
              <a:rPr lang="fr-FR" sz="2800" b="1" dirty="0">
                <a:solidFill>
                  <a:schemeClr val="bg1"/>
                </a:solidFill>
                <a:latin typeface="Calibri"/>
                <a:ea typeface="Calibri"/>
                <a:cs typeface="Calibri"/>
                <a:sym typeface="Calibri"/>
              </a:rPr>
              <a:t>Comment vous allez pouvoir regagner en vitalité en moins de 30 jours.</a:t>
            </a:r>
            <a:br>
              <a:rPr lang="fr-FR" sz="2800" b="1" dirty="0">
                <a:solidFill>
                  <a:schemeClr val="bg1"/>
                </a:solidFill>
                <a:latin typeface="Calibri"/>
                <a:ea typeface="Calibri"/>
                <a:cs typeface="Calibri"/>
                <a:sym typeface="Calibri"/>
              </a:rPr>
            </a:br>
            <a:r>
              <a:rPr lang="fr-FR" sz="2800" b="1" dirty="0">
                <a:solidFill>
                  <a:schemeClr val="bg1"/>
                </a:solidFill>
                <a:latin typeface="Calibri"/>
                <a:ea typeface="Calibri"/>
                <a:cs typeface="Calibri"/>
                <a:sym typeface="Calibri"/>
              </a:rPr>
              <a:t>Comment résoudre vos soucis de santé (+100 thématiques abordées).</a:t>
            </a:r>
            <a:endParaRPr lang="fr-FR" sz="2800" b="1" dirty="0">
              <a:solidFill>
                <a:schemeClr val="bg1"/>
              </a:solidFill>
            </a:endParaRPr>
          </a:p>
          <a:p>
            <a:pPr marL="457200" indent="-457200">
              <a:buFont typeface="Courier New" panose="02070309020205020404" pitchFamily="49" charset="0"/>
              <a:buChar char="o"/>
            </a:pPr>
            <a:r>
              <a:rPr lang="fr-FR" sz="2800" b="1" dirty="0">
                <a:solidFill>
                  <a:schemeClr val="bg1"/>
                </a:solidFill>
                <a:latin typeface="Calibri"/>
                <a:ea typeface="Calibri"/>
                <a:cs typeface="Calibri"/>
                <a:sym typeface="Calibri"/>
              </a:rPr>
              <a:t>Présentation d’un outil holistique qui agit sur le plan physique, psychique, émotionnel et énergétique.  </a:t>
            </a:r>
            <a:endParaRPr lang="fr-FR" sz="2800" b="1" dirty="0">
              <a:solidFill>
                <a:schemeClr val="bg1"/>
              </a:solidFill>
            </a:endParaRPr>
          </a:p>
          <a:p>
            <a:pPr marL="457200" indent="-457200">
              <a:buFont typeface="Courier New" panose="02070309020205020404" pitchFamily="49" charset="0"/>
              <a:buChar char="o"/>
            </a:pPr>
            <a:r>
              <a:rPr lang="fr-FR" sz="2800" b="1" dirty="0">
                <a:solidFill>
                  <a:schemeClr val="bg1"/>
                </a:solidFill>
                <a:latin typeface="Calibri"/>
                <a:ea typeface="Calibri"/>
                <a:cs typeface="Calibri"/>
                <a:sym typeface="Calibri"/>
              </a:rPr>
              <a:t>Vous comprendrez aussi pourquoi c’est une révolution. </a:t>
            </a:r>
            <a:endParaRPr lang="en-US" sz="2800" b="1" i="0" u="none" strike="noStrike" cap="none" dirty="0">
              <a:solidFill>
                <a:schemeClr val="bg1"/>
              </a:solidFill>
              <a:latin typeface="Sarabun"/>
              <a:ea typeface="Sarabun"/>
              <a:cs typeface="Sarabun"/>
              <a:sym typeface="Sarabun"/>
            </a:endParaRPr>
          </a:p>
          <a:p>
            <a:pPr marL="285750" marR="0" lvl="0" indent="-285750" algn="l" rtl="0">
              <a:lnSpc>
                <a:spcPct val="100000"/>
              </a:lnSpc>
              <a:spcBef>
                <a:spcPts val="0"/>
              </a:spcBef>
              <a:spcAft>
                <a:spcPts val="0"/>
              </a:spcAft>
              <a:buClr>
                <a:schemeClr val="lt1"/>
              </a:buClr>
              <a:buSzPts val="2800"/>
              <a:buFont typeface="Courier New"/>
              <a:buChar char="o"/>
            </a:pPr>
            <a:endParaRPr sz="2800" b="1" i="0" u="none" strike="noStrike" cap="none" dirty="0">
              <a:solidFill>
                <a:schemeClr val="lt1"/>
              </a:solidFill>
              <a:latin typeface="Sarabun"/>
              <a:ea typeface="Sarabun"/>
              <a:cs typeface="Sarabun"/>
              <a:sym typeface="Sarabun"/>
            </a:endParaRPr>
          </a:p>
        </p:txBody>
      </p:sp>
    </p:spTree>
    <p:extLst>
      <p:ext uri="{BB962C8B-B14F-4D97-AF65-F5344CB8AC3E}">
        <p14:creationId xmlns:p14="http://schemas.microsoft.com/office/powerpoint/2010/main" val="385101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 y="999"/>
            <a:ext cx="12180883" cy="6953254"/>
          </a:xfrm>
          <a:prstGeom prst="rect">
            <a:avLst/>
          </a:prstGeom>
        </p:spPr>
      </p:pic>
    </p:spTree>
    <p:extLst>
      <p:ext uri="{BB962C8B-B14F-4D97-AF65-F5344CB8AC3E}">
        <p14:creationId xmlns:p14="http://schemas.microsoft.com/office/powerpoint/2010/main" val="895313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9a40c56f33_0_79"/>
          <p:cNvPicPr preferRelativeResize="0"/>
          <p:nvPr/>
        </p:nvPicPr>
        <p:blipFill rotWithShape="1">
          <a:blip r:embed="rId3">
            <a:alphaModFix/>
          </a:blip>
          <a:srcRect l="1219" r="1227"/>
          <a:stretch/>
        </p:blipFill>
        <p:spPr>
          <a:xfrm>
            <a:off x="0" y="0"/>
            <a:ext cx="12192001" cy="6858001"/>
          </a:xfrm>
          <a:prstGeom prst="rect">
            <a:avLst/>
          </a:prstGeom>
          <a:noFill/>
          <a:ln>
            <a:noFill/>
          </a:ln>
        </p:spPr>
      </p:pic>
    </p:spTree>
    <p:extLst>
      <p:ext uri="{BB962C8B-B14F-4D97-AF65-F5344CB8AC3E}">
        <p14:creationId xmlns:p14="http://schemas.microsoft.com/office/powerpoint/2010/main" val="78834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noChangeArrowheads="1"/>
          </p:cNvSpPr>
          <p:nvPr>
            <p:ph type="title"/>
          </p:nvPr>
        </p:nvSpPr>
        <p:spPr/>
        <p:txBody>
          <a:bodyPr/>
          <a:lstStyle/>
          <a:p>
            <a:endParaRPr lang="fr-FR" altLang="fr-FR" smtClean="0"/>
          </a:p>
        </p:txBody>
      </p:sp>
      <p:pic>
        <p:nvPicPr>
          <p:cNvPr id="16387" name="Image 3"/>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age 4"/>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mage 6"/>
          <p:cNvPicPr>
            <a:picLocks noChangeAspect="1" noChangeArrowheads="1"/>
          </p:cNvPicPr>
          <p:nvPr/>
        </p:nvPicPr>
        <p:blipFill>
          <a:blip r:embed="rId3">
            <a:extLst>
              <a:ext uri="{28A0092B-C50C-407E-A947-70E740481C1C}">
                <a14:useLocalDpi xmlns:a14="http://schemas.microsoft.com/office/drawing/2010/main" val="0"/>
              </a:ext>
            </a:extLst>
          </a:blip>
          <a:srcRect l="11562" t="18889" r="12814" b="11389"/>
          <a:stretch>
            <a:fillRect/>
          </a:stretch>
        </p:blipFill>
        <p:spPr bwMode="auto">
          <a:xfrm>
            <a:off x="0" y="161925"/>
            <a:ext cx="12206288"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space réservé du contenu 8"/>
          <p:cNvPicPr>
            <a:picLocks noChangeAspect="1"/>
          </p:cNvPicPr>
          <p:nvPr/>
        </p:nvPicPr>
        <p:blipFill rotWithShape="1">
          <a:blip r:embed="rId4"/>
          <a:srcRect t="23714" r="501" b="27472"/>
          <a:stretch/>
        </p:blipFill>
        <p:spPr>
          <a:xfrm>
            <a:off x="12700" y="1555750"/>
            <a:ext cx="12206288" cy="3467100"/>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5"/>
          <a:stretch>
            <a:fillRect/>
          </a:stretch>
        </p:blipFill>
        <p:spPr>
          <a:xfrm>
            <a:off x="2091096" y="162558"/>
            <a:ext cx="4712476" cy="599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 17" descr="Une image contenant personne, intérieur, fermer, mégaphone&#10;&#10;Description générée automatiqu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9913" y="-88900"/>
            <a:ext cx="252571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noChangeArrowheads="1"/>
          </p:cNvPicPr>
          <p:nvPr/>
        </p:nvPicPr>
        <p:blipFill>
          <a:blip r:embed="rId3">
            <a:extLst>
              <a:ext uri="{28A0092B-C50C-407E-A947-70E740481C1C}">
                <a14:useLocalDpi xmlns:a14="http://schemas.microsoft.com/office/drawing/2010/main" val="0"/>
              </a:ext>
            </a:extLst>
          </a:blip>
          <a:srcRect l="11562" t="18889" r="12814" b="11389"/>
          <a:stretch>
            <a:fillRect/>
          </a:stretch>
        </p:blipFill>
        <p:spPr bwMode="auto">
          <a:xfrm>
            <a:off x="-26988" y="180975"/>
            <a:ext cx="12206288"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7"/>
          <a:stretch>
            <a:fillRect/>
          </a:stretch>
        </p:blipFill>
        <p:spPr>
          <a:xfrm>
            <a:off x="2394855" y="214815"/>
            <a:ext cx="9590316" cy="6428368"/>
          </a:xfrm>
          <a:prstGeom prst="rect">
            <a:avLst/>
          </a:prstGeom>
          <a:ln>
            <a:noFill/>
          </a:ln>
          <a:effectLst>
            <a:softEdge rad="112500"/>
          </a:effectLst>
        </p:spPr>
      </p:pic>
      <p:pic>
        <p:nvPicPr>
          <p:cNvPr id="1026" name="Picture 2" descr="Photos, images, vecteurs et illustrations libres de droits sur le thème «  Promotion » | Adobe Stock"/>
          <p:cNvPicPr>
            <a:picLocks noChangeAspect="1" noChangeArrowheads="1"/>
          </p:cNvPicPr>
          <p:nvPr/>
        </p:nvPicPr>
        <p:blipFill>
          <a:blip r:embed="rId8"/>
          <a:srcRect/>
          <a:stretch>
            <a:fillRect/>
          </a:stretch>
        </p:blipFill>
        <p:spPr bwMode="auto">
          <a:xfrm rot="21155179">
            <a:off x="278042" y="330805"/>
            <a:ext cx="3558217" cy="13343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4" name="ZoneTexte 23"/>
          <p:cNvSpPr txBox="1"/>
          <p:nvPr/>
        </p:nvSpPr>
        <p:spPr>
          <a:xfrm rot="21124223">
            <a:off x="826185" y="1723186"/>
            <a:ext cx="2725233" cy="400110"/>
          </a:xfrm>
          <a:prstGeom prst="rect">
            <a:avLst/>
          </a:prstGeom>
          <a:solidFill>
            <a:schemeClr val="accent1">
              <a:alpha val="50000"/>
            </a:schemeClr>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none">
            <a:spAutoFit/>
          </a:bodyPr>
          <a:lstStyle/>
          <a:p>
            <a:pPr>
              <a:buClrTx/>
              <a:buFontTx/>
              <a:buNone/>
              <a:defRPr/>
            </a:pPr>
            <a:r>
              <a:rPr lang="fr-FR" sz="2000" b="1" kern="1200" dirty="0">
                <a:solidFill>
                  <a:prstClr val="white"/>
                </a:solidFill>
              </a:rPr>
              <a:t>Du 1</a:t>
            </a:r>
            <a:r>
              <a:rPr lang="fr-FR" sz="2000" b="1" kern="1200" baseline="30000" dirty="0">
                <a:solidFill>
                  <a:prstClr val="white"/>
                </a:solidFill>
              </a:rPr>
              <a:t>er</a:t>
            </a:r>
            <a:r>
              <a:rPr lang="fr-FR" sz="2000" b="1" kern="1200" dirty="0">
                <a:solidFill>
                  <a:prstClr val="white"/>
                </a:solidFill>
              </a:rPr>
              <a:t> Février au 2 Mars</a:t>
            </a:r>
          </a:p>
        </p:txBody>
      </p:sp>
      <p:sp>
        <p:nvSpPr>
          <p:cNvPr id="25" name="ZoneTexte 24"/>
          <p:cNvSpPr txBox="1">
            <a:spLocks noChangeArrowheads="1"/>
          </p:cNvSpPr>
          <p:nvPr/>
        </p:nvSpPr>
        <p:spPr bwMode="auto">
          <a:xfrm>
            <a:off x="344488" y="4797425"/>
            <a:ext cx="19065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buClrTx/>
              <a:buFontTx/>
              <a:buNone/>
            </a:pPr>
            <a:r>
              <a:rPr lang="fr-FR" altLang="fr-FR" sz="1800" kern="1200">
                <a:solidFill>
                  <a:prstClr val="black"/>
                </a:solidFill>
                <a:ea typeface="+mn-ea"/>
                <a:cs typeface="+mn-cs"/>
              </a:rPr>
              <a:t>*Pour profitez de </a:t>
            </a:r>
            <a:br>
              <a:rPr lang="fr-FR" altLang="fr-FR" sz="1800" kern="1200">
                <a:solidFill>
                  <a:prstClr val="black"/>
                </a:solidFill>
                <a:ea typeface="+mn-ea"/>
                <a:cs typeface="+mn-cs"/>
              </a:rPr>
            </a:br>
            <a:r>
              <a:rPr lang="fr-FR" altLang="fr-FR" sz="1800" kern="1200">
                <a:solidFill>
                  <a:prstClr val="black"/>
                </a:solidFill>
                <a:ea typeface="+mn-ea"/>
                <a:cs typeface="+mn-cs"/>
              </a:rPr>
              <a:t>la Promotion</a:t>
            </a:r>
            <a:br>
              <a:rPr lang="fr-FR" altLang="fr-FR" sz="1800" kern="1200">
                <a:solidFill>
                  <a:prstClr val="black"/>
                </a:solidFill>
                <a:ea typeface="+mn-ea"/>
                <a:cs typeface="+mn-cs"/>
              </a:rPr>
            </a:br>
            <a:r>
              <a:rPr lang="fr-FR" altLang="fr-FR" sz="1800" kern="1200">
                <a:solidFill>
                  <a:prstClr val="black"/>
                </a:solidFill>
                <a:ea typeface="+mn-ea"/>
                <a:cs typeface="+mn-cs"/>
              </a:rPr>
              <a:t>Demandez à la</a:t>
            </a:r>
            <a:br>
              <a:rPr lang="fr-FR" altLang="fr-FR" sz="1800" kern="1200">
                <a:solidFill>
                  <a:prstClr val="black"/>
                </a:solidFill>
                <a:ea typeface="+mn-ea"/>
                <a:cs typeface="+mn-cs"/>
              </a:rPr>
            </a:br>
            <a:r>
              <a:rPr lang="fr-FR" altLang="fr-FR" sz="1800" kern="1200">
                <a:solidFill>
                  <a:prstClr val="black"/>
                </a:solidFill>
                <a:ea typeface="+mn-ea"/>
                <a:cs typeface="+mn-cs"/>
              </a:rPr>
              <a:t>personne qui vous</a:t>
            </a:r>
            <a:br>
              <a:rPr lang="fr-FR" altLang="fr-FR" sz="1800" kern="1200">
                <a:solidFill>
                  <a:prstClr val="black"/>
                </a:solidFill>
                <a:ea typeface="+mn-ea"/>
                <a:cs typeface="+mn-cs"/>
              </a:rPr>
            </a:br>
            <a:r>
              <a:rPr lang="fr-FR" altLang="fr-FR" sz="1800" kern="1200">
                <a:solidFill>
                  <a:prstClr val="black"/>
                </a:solidFill>
                <a:ea typeface="+mn-ea"/>
                <a:cs typeface="+mn-cs"/>
              </a:rPr>
              <a:t>a invitée sur cette</a:t>
            </a:r>
            <a:br>
              <a:rPr lang="fr-FR" altLang="fr-FR" sz="1800" kern="1200">
                <a:solidFill>
                  <a:prstClr val="black"/>
                </a:solidFill>
                <a:ea typeface="+mn-ea"/>
                <a:cs typeface="+mn-cs"/>
              </a:rPr>
            </a:br>
            <a:r>
              <a:rPr lang="fr-FR" altLang="fr-FR" sz="1800" kern="1200">
                <a:solidFill>
                  <a:prstClr val="black"/>
                </a:solidFill>
                <a:ea typeface="+mn-ea"/>
                <a:cs typeface="+mn-cs"/>
              </a:rPr>
              <a:t>présentation !</a:t>
            </a:r>
          </a:p>
        </p:txBody>
      </p:sp>
    </p:spTree>
    <p:extLst>
      <p:ext uri="{BB962C8B-B14F-4D97-AF65-F5344CB8AC3E}">
        <p14:creationId xmlns:p14="http://schemas.microsoft.com/office/powerpoint/2010/main" val="148461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xit" presetSubtype="1" fill="hold" nodeType="clickEffect">
                                  <p:stCondLst>
                                    <p:cond delay="0"/>
                                  </p:stCondLst>
                                  <p:childTnLst>
                                    <p:animEffect transition="out" filter="wheel(1)">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p:cTn id="42" dur="500" fill="hold"/>
                                        <p:tgtEl>
                                          <p:spTgt spid="1026"/>
                                        </p:tgtEl>
                                        <p:attrNameLst>
                                          <p:attrName>ppt_w</p:attrName>
                                        </p:attrNameLst>
                                      </p:cBhvr>
                                      <p:tavLst>
                                        <p:tav tm="0">
                                          <p:val>
                                            <p:fltVal val="0"/>
                                          </p:val>
                                        </p:tav>
                                        <p:tav tm="100000">
                                          <p:val>
                                            <p:strVal val="#ppt_w"/>
                                          </p:val>
                                        </p:tav>
                                      </p:tavLst>
                                    </p:anim>
                                    <p:anim calcmode="lin" valueType="num">
                                      <p:cBhvr>
                                        <p:cTn id="43" dur="500" fill="hold"/>
                                        <p:tgtEl>
                                          <p:spTgt spid="1026"/>
                                        </p:tgtEl>
                                        <p:attrNameLst>
                                          <p:attrName>ppt_h</p:attrName>
                                        </p:attrNameLst>
                                      </p:cBhvr>
                                      <p:tavLst>
                                        <p:tav tm="0">
                                          <p:val>
                                            <p:fltVal val="0"/>
                                          </p:val>
                                        </p:tav>
                                        <p:tav tm="100000">
                                          <p:val>
                                            <p:strVal val="#ppt_h"/>
                                          </p:val>
                                        </p:tav>
                                      </p:tavLst>
                                    </p:anim>
                                    <p:animEffect transition="in" filter="fade">
                                      <p:cBhvr>
                                        <p:cTn id="44" dur="500"/>
                                        <p:tgtEl>
                                          <p:spTgt spid="10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Espace réservé du contenu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 y="161925"/>
            <a:ext cx="12179300" cy="6696075"/>
          </a:xfrm>
        </p:spPr>
      </p:pic>
      <p:pic>
        <p:nvPicPr>
          <p:cNvPr id="17411" name="Image 3"/>
          <p:cNvPicPr>
            <a:picLocks noChangeAspect="1" noChangeArrowheads="1"/>
          </p:cNvPicPr>
          <p:nvPr/>
        </p:nvPicPr>
        <p:blipFill>
          <a:blip r:embed="rId3">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4"/>
          <p:cNvPicPr>
            <a:picLocks noChangeAspect="1" noChangeArrowheads="1"/>
          </p:cNvPicPr>
          <p:nvPr/>
        </p:nvPicPr>
        <p:blipFill>
          <a:blip r:embed="rId3">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igne de multiplication 11"/>
          <p:cNvSpPr/>
          <p:nvPr/>
        </p:nvSpPr>
        <p:spPr>
          <a:xfrm>
            <a:off x="3341688" y="5235575"/>
            <a:ext cx="5878512" cy="1784350"/>
          </a:xfrm>
          <a:prstGeom prst="mathMultiply">
            <a:avLst/>
          </a:prstGeom>
        </p:spPr>
        <p:style>
          <a:lnRef idx="0">
            <a:schemeClr val="accent2"/>
          </a:lnRef>
          <a:fillRef idx="3">
            <a:schemeClr val="accent2"/>
          </a:fillRef>
          <a:effectRef idx="3">
            <a:schemeClr val="accent2"/>
          </a:effectRef>
          <a:fontRef idx="minor">
            <a:schemeClr val="lt1"/>
          </a:fontRef>
        </p:style>
        <p:txBody>
          <a:bodyPr anchor="ctr"/>
          <a:lstStyle/>
          <a:p>
            <a:pPr algn="ctr">
              <a:buClrTx/>
              <a:buFontTx/>
              <a:buNone/>
              <a:defRPr/>
            </a:pPr>
            <a:endParaRPr lang="fr-FR" sz="1800" b="1" kern="1200" dirty="0">
              <a:ln w="22225">
                <a:solidFill>
                  <a:srgbClr val="ED7D31"/>
                </a:solidFill>
                <a:prstDash val="solid"/>
              </a:ln>
              <a:solidFill>
                <a:srgbClr val="ED7D31">
                  <a:lumMod val="40000"/>
                  <a:lumOff val="60000"/>
                </a:srgbClr>
              </a:solidFill>
            </a:endParaRPr>
          </a:p>
        </p:txBody>
      </p:sp>
      <p:pic>
        <p:nvPicPr>
          <p:cNvPr id="13" name="Picture 2" descr="Photos, images, vecteurs et illustrations libres de droits sur le thème «  Promotion » | Adobe Stock"/>
          <p:cNvPicPr>
            <a:picLocks noChangeAspect="1" noChangeArrowheads="1"/>
          </p:cNvPicPr>
          <p:nvPr/>
        </p:nvPicPr>
        <p:blipFill>
          <a:blip r:embed="rId4"/>
          <a:srcRect/>
          <a:stretch>
            <a:fillRect/>
          </a:stretch>
        </p:blipFill>
        <p:spPr bwMode="auto">
          <a:xfrm rot="21155179">
            <a:off x="-855790" y="223985"/>
            <a:ext cx="3558217" cy="13343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p:cNvSpPr txBox="1"/>
          <p:nvPr/>
        </p:nvSpPr>
        <p:spPr>
          <a:xfrm rot="21124223">
            <a:off x="-256657" y="1582247"/>
            <a:ext cx="2725233" cy="400110"/>
          </a:xfrm>
          <a:prstGeom prst="rect">
            <a:avLst/>
          </a:prstGeom>
          <a:solidFill>
            <a:schemeClr val="accent1">
              <a:alpha val="50000"/>
            </a:schemeClr>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none">
            <a:spAutoFit/>
          </a:bodyPr>
          <a:lstStyle/>
          <a:p>
            <a:pPr>
              <a:buClrTx/>
              <a:buFontTx/>
              <a:buNone/>
              <a:defRPr/>
            </a:pPr>
            <a:r>
              <a:rPr lang="fr-FR" sz="2000" b="1" kern="1200" dirty="0">
                <a:solidFill>
                  <a:prstClr val="white"/>
                </a:solidFill>
              </a:rPr>
              <a:t>Du 1</a:t>
            </a:r>
            <a:r>
              <a:rPr lang="fr-FR" sz="2000" b="1" kern="1200" baseline="30000" dirty="0">
                <a:solidFill>
                  <a:prstClr val="white"/>
                </a:solidFill>
              </a:rPr>
              <a:t>er</a:t>
            </a:r>
            <a:r>
              <a:rPr lang="fr-FR" sz="2000" b="1" kern="1200" dirty="0">
                <a:solidFill>
                  <a:prstClr val="white"/>
                </a:solidFill>
              </a:rPr>
              <a:t> Février au 2 Mars</a:t>
            </a:r>
          </a:p>
        </p:txBody>
      </p:sp>
    </p:spTree>
    <p:extLst>
      <p:ext uri="{BB962C8B-B14F-4D97-AF65-F5344CB8AC3E}">
        <p14:creationId xmlns:p14="http://schemas.microsoft.com/office/powerpoint/2010/main" val="718773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noChangeArrowheads="1"/>
          </p:cNvSpPr>
          <p:nvPr>
            <p:ph type="title"/>
          </p:nvPr>
        </p:nvSpPr>
        <p:spPr/>
        <p:txBody>
          <a:bodyPr/>
          <a:lstStyle/>
          <a:p>
            <a:endParaRPr lang="fr-FR" altLang="fr-FR" smtClean="0"/>
          </a:p>
        </p:txBody>
      </p:sp>
      <p:sp>
        <p:nvSpPr>
          <p:cNvPr id="18435" name="Espace réservé du contenu 2"/>
          <p:cNvSpPr>
            <a:spLocks noGrp="1" noChangeArrowheads="1"/>
          </p:cNvSpPr>
          <p:nvPr>
            <p:ph idx="1"/>
          </p:nvPr>
        </p:nvSpPr>
        <p:spPr/>
        <p:txBody>
          <a:bodyPr/>
          <a:lstStyle/>
          <a:p>
            <a:endParaRPr lang="fr-FR" altLang="fr-FR" smtClean="0"/>
          </a:p>
        </p:txBody>
      </p:sp>
      <p:pic>
        <p:nvPicPr>
          <p:cNvPr id="18436" name="Image 3"/>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 4"/>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76213"/>
            <a:ext cx="12192000"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igne de multiplication 6"/>
          <p:cNvSpPr/>
          <p:nvPr/>
        </p:nvSpPr>
        <p:spPr>
          <a:xfrm>
            <a:off x="-992188" y="5148263"/>
            <a:ext cx="5746751" cy="1582737"/>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buClrTx/>
              <a:buFontTx/>
              <a:buNone/>
              <a:defRPr/>
            </a:pPr>
            <a:endParaRPr lang="fr-FR" sz="1800" b="1" kern="1200" dirty="0">
              <a:ln w="22225">
                <a:solidFill>
                  <a:srgbClr val="ED7D31"/>
                </a:solidFill>
                <a:prstDash val="solid"/>
              </a:ln>
              <a:solidFill>
                <a:srgbClr val="ED7D31">
                  <a:lumMod val="40000"/>
                  <a:lumOff val="60000"/>
                </a:srgbClr>
              </a:solidFill>
            </a:endParaRPr>
          </a:p>
        </p:txBody>
      </p:sp>
      <p:pic>
        <p:nvPicPr>
          <p:cNvPr id="8" name="Picture 2" descr="Photos, images, vecteurs et illustrations libres de droits sur le thème «  Promotion » | Adobe Stock"/>
          <p:cNvPicPr>
            <a:picLocks noChangeAspect="1" noChangeArrowheads="1"/>
          </p:cNvPicPr>
          <p:nvPr/>
        </p:nvPicPr>
        <p:blipFill>
          <a:blip r:embed="rId4"/>
          <a:srcRect/>
          <a:stretch>
            <a:fillRect/>
          </a:stretch>
        </p:blipFill>
        <p:spPr bwMode="auto">
          <a:xfrm>
            <a:off x="259257" y="3292582"/>
            <a:ext cx="3243536" cy="13343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ZoneTexte 8"/>
          <p:cNvSpPr txBox="1"/>
          <p:nvPr/>
        </p:nvSpPr>
        <p:spPr>
          <a:xfrm>
            <a:off x="518409" y="4667553"/>
            <a:ext cx="2725233" cy="400110"/>
          </a:xfrm>
          <a:prstGeom prst="rect">
            <a:avLst/>
          </a:prstGeom>
          <a:solidFill>
            <a:schemeClr val="accent1">
              <a:alpha val="50000"/>
            </a:schemeClr>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none">
            <a:spAutoFit/>
          </a:bodyPr>
          <a:lstStyle/>
          <a:p>
            <a:pPr>
              <a:buClrTx/>
              <a:buFontTx/>
              <a:buNone/>
              <a:defRPr/>
            </a:pPr>
            <a:r>
              <a:rPr lang="fr-FR" sz="2000" b="1" kern="1200" dirty="0">
                <a:solidFill>
                  <a:prstClr val="white"/>
                </a:solidFill>
              </a:rPr>
              <a:t>Du 1</a:t>
            </a:r>
            <a:r>
              <a:rPr lang="fr-FR" sz="2000" b="1" kern="1200" baseline="30000" dirty="0">
                <a:solidFill>
                  <a:prstClr val="white"/>
                </a:solidFill>
              </a:rPr>
              <a:t>er</a:t>
            </a:r>
            <a:r>
              <a:rPr lang="fr-FR" sz="2000" b="1" kern="1200" dirty="0">
                <a:solidFill>
                  <a:prstClr val="white"/>
                </a:solidFill>
              </a:rPr>
              <a:t> Février au 2 Mars</a:t>
            </a:r>
          </a:p>
        </p:txBody>
      </p:sp>
      <p:sp>
        <p:nvSpPr>
          <p:cNvPr id="10" name="ZoneTexte 9"/>
          <p:cNvSpPr txBox="1"/>
          <p:nvPr/>
        </p:nvSpPr>
        <p:spPr>
          <a:xfrm>
            <a:off x="1027113" y="5148263"/>
            <a:ext cx="1708150" cy="647700"/>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buClrTx/>
              <a:buFontTx/>
              <a:buNone/>
              <a:defRPr/>
            </a:pPr>
            <a:r>
              <a:rPr lang="fr-FR" sz="3600" b="1" kern="1200" dirty="0">
                <a:solidFill>
                  <a:prstClr val="white"/>
                </a:solidFill>
              </a:rPr>
              <a:t>501,18€</a:t>
            </a:r>
          </a:p>
        </p:txBody>
      </p:sp>
    </p:spTree>
    <p:extLst>
      <p:ext uri="{BB962C8B-B14F-4D97-AF65-F5344CB8AC3E}">
        <p14:creationId xmlns:p14="http://schemas.microsoft.com/office/powerpoint/2010/main" val="505858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noChangeArrowheads="1"/>
          </p:cNvSpPr>
          <p:nvPr>
            <p:ph type="title"/>
          </p:nvPr>
        </p:nvSpPr>
        <p:spPr/>
        <p:txBody>
          <a:bodyPr/>
          <a:lstStyle/>
          <a:p>
            <a:endParaRPr lang="fr-FR" altLang="fr-FR" smtClean="0"/>
          </a:p>
        </p:txBody>
      </p:sp>
      <p:sp>
        <p:nvSpPr>
          <p:cNvPr id="19459" name="Espace réservé du contenu 2"/>
          <p:cNvSpPr>
            <a:spLocks noGrp="1" noChangeArrowheads="1"/>
          </p:cNvSpPr>
          <p:nvPr>
            <p:ph idx="1"/>
          </p:nvPr>
        </p:nvSpPr>
        <p:spPr/>
        <p:txBody>
          <a:bodyPr/>
          <a:lstStyle/>
          <a:p>
            <a:endParaRPr lang="fr-FR" altLang="fr-FR" smtClean="0"/>
          </a:p>
        </p:txBody>
      </p:sp>
      <p:pic>
        <p:nvPicPr>
          <p:cNvPr id="19460" name="Image 3"/>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 4"/>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71450"/>
            <a:ext cx="121793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igne de multiplication 6"/>
          <p:cNvSpPr/>
          <p:nvPr/>
        </p:nvSpPr>
        <p:spPr>
          <a:xfrm>
            <a:off x="-1436688" y="5195888"/>
            <a:ext cx="6618288" cy="158115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buClrTx/>
              <a:buFontTx/>
              <a:buNone/>
              <a:defRPr/>
            </a:pPr>
            <a:endParaRPr lang="fr-FR" sz="1800" b="1" kern="1200" dirty="0">
              <a:ln w="22225">
                <a:solidFill>
                  <a:srgbClr val="ED7D31"/>
                </a:solidFill>
                <a:prstDash val="solid"/>
              </a:ln>
              <a:solidFill>
                <a:srgbClr val="ED7D31">
                  <a:lumMod val="40000"/>
                  <a:lumOff val="60000"/>
                </a:srgbClr>
              </a:solidFill>
            </a:endParaRPr>
          </a:p>
        </p:txBody>
      </p:sp>
      <p:pic>
        <p:nvPicPr>
          <p:cNvPr id="8" name="Picture 2" descr="Photos, images, vecteurs et illustrations libres de droits sur le thème «  Promotion » | Adobe Stock"/>
          <p:cNvPicPr>
            <a:picLocks noChangeAspect="1" noChangeArrowheads="1"/>
          </p:cNvPicPr>
          <p:nvPr/>
        </p:nvPicPr>
        <p:blipFill>
          <a:blip r:embed="rId4"/>
          <a:srcRect/>
          <a:stretch>
            <a:fillRect/>
          </a:stretch>
        </p:blipFill>
        <p:spPr bwMode="auto">
          <a:xfrm>
            <a:off x="424543" y="3279823"/>
            <a:ext cx="3424888" cy="13343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ZoneTexte 8"/>
          <p:cNvSpPr txBox="1"/>
          <p:nvPr/>
        </p:nvSpPr>
        <p:spPr>
          <a:xfrm>
            <a:off x="500743" y="4654794"/>
            <a:ext cx="3348688" cy="400110"/>
          </a:xfrm>
          <a:prstGeom prst="rect">
            <a:avLst/>
          </a:prstGeom>
          <a:solidFill>
            <a:schemeClr val="accent1">
              <a:alpha val="50000"/>
            </a:schemeClr>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a:spAutoFit/>
          </a:bodyPr>
          <a:lstStyle/>
          <a:p>
            <a:pPr algn="ctr">
              <a:buClrTx/>
              <a:buFontTx/>
              <a:buNone/>
              <a:defRPr/>
            </a:pPr>
            <a:r>
              <a:rPr lang="fr-FR" sz="2000" b="1" kern="1200" dirty="0">
                <a:solidFill>
                  <a:prstClr val="white"/>
                </a:solidFill>
              </a:rPr>
              <a:t>Du 1</a:t>
            </a:r>
            <a:r>
              <a:rPr lang="fr-FR" sz="2000" b="1" kern="1200" baseline="30000" dirty="0">
                <a:solidFill>
                  <a:prstClr val="white"/>
                </a:solidFill>
              </a:rPr>
              <a:t>er</a:t>
            </a:r>
            <a:r>
              <a:rPr lang="fr-FR" sz="2000" b="1" kern="1200" dirty="0">
                <a:solidFill>
                  <a:prstClr val="white"/>
                </a:solidFill>
              </a:rPr>
              <a:t> Février au 2 Mars</a:t>
            </a:r>
          </a:p>
        </p:txBody>
      </p:sp>
      <p:sp>
        <p:nvSpPr>
          <p:cNvPr id="10" name="ZoneTexte 9"/>
          <p:cNvSpPr txBox="1"/>
          <p:nvPr/>
        </p:nvSpPr>
        <p:spPr>
          <a:xfrm>
            <a:off x="1187450" y="5054600"/>
            <a:ext cx="2054225" cy="64611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a:buClrTx/>
              <a:buFontTx/>
              <a:buNone/>
              <a:defRPr/>
            </a:pPr>
            <a:r>
              <a:rPr lang="fr-FR" sz="3600" b="1" kern="1200" dirty="0">
                <a:solidFill>
                  <a:prstClr val="white"/>
                </a:solidFill>
              </a:rPr>
              <a:t>1005,38€</a:t>
            </a:r>
          </a:p>
        </p:txBody>
      </p:sp>
    </p:spTree>
    <p:extLst>
      <p:ext uri="{BB962C8B-B14F-4D97-AF65-F5344CB8AC3E}">
        <p14:creationId xmlns:p14="http://schemas.microsoft.com/office/powerpoint/2010/main" val="2163035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Espace réservé du contenu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 y="161925"/>
            <a:ext cx="12166600" cy="6680200"/>
          </a:xfrm>
        </p:spPr>
      </p:pic>
      <p:pic>
        <p:nvPicPr>
          <p:cNvPr id="20483" name="Image 3"/>
          <p:cNvPicPr>
            <a:picLocks noChangeAspect="1" noChangeArrowheads="1"/>
          </p:cNvPicPr>
          <p:nvPr/>
        </p:nvPicPr>
        <p:blipFill>
          <a:blip r:embed="rId3">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mage 4"/>
          <p:cNvPicPr>
            <a:picLocks noChangeAspect="1" noChangeArrowheads="1"/>
          </p:cNvPicPr>
          <p:nvPr/>
        </p:nvPicPr>
        <p:blipFill>
          <a:blip r:embed="rId3">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igne de multiplication 7"/>
          <p:cNvSpPr/>
          <p:nvPr/>
        </p:nvSpPr>
        <p:spPr>
          <a:xfrm>
            <a:off x="-1436688" y="5195888"/>
            <a:ext cx="6618288" cy="1581150"/>
          </a:xfrm>
          <a:prstGeom prst="mathMultiply">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buClrTx/>
              <a:buFontTx/>
              <a:buNone/>
              <a:defRPr/>
            </a:pPr>
            <a:endParaRPr lang="fr-FR" sz="1800" b="1" kern="1200" dirty="0">
              <a:ln w="22225">
                <a:solidFill>
                  <a:srgbClr val="ED7D31"/>
                </a:solidFill>
                <a:prstDash val="solid"/>
              </a:ln>
              <a:solidFill>
                <a:srgbClr val="ED7D31">
                  <a:lumMod val="40000"/>
                  <a:lumOff val="60000"/>
                </a:srgbClr>
              </a:solidFill>
            </a:endParaRPr>
          </a:p>
        </p:txBody>
      </p:sp>
      <p:pic>
        <p:nvPicPr>
          <p:cNvPr id="9" name="Picture 2" descr="Photos, images, vecteurs et illustrations libres de droits sur le thème «  Promotion » | Adobe Stock"/>
          <p:cNvPicPr>
            <a:picLocks noChangeAspect="1" noChangeArrowheads="1"/>
          </p:cNvPicPr>
          <p:nvPr/>
        </p:nvPicPr>
        <p:blipFill>
          <a:blip r:embed="rId4"/>
          <a:srcRect/>
          <a:stretch>
            <a:fillRect/>
          </a:stretch>
        </p:blipFill>
        <p:spPr bwMode="auto">
          <a:xfrm>
            <a:off x="159897" y="3000969"/>
            <a:ext cx="3564347" cy="13886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ZoneTexte 9"/>
          <p:cNvSpPr txBox="1"/>
          <p:nvPr/>
        </p:nvSpPr>
        <p:spPr>
          <a:xfrm>
            <a:off x="375557" y="4550044"/>
            <a:ext cx="3348688" cy="400110"/>
          </a:xfrm>
          <a:prstGeom prst="rect">
            <a:avLst/>
          </a:prstGeom>
          <a:solidFill>
            <a:schemeClr val="accent1">
              <a:alpha val="50000"/>
            </a:schemeClr>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a:spAutoFit/>
          </a:bodyPr>
          <a:lstStyle/>
          <a:p>
            <a:pPr algn="ctr">
              <a:buClrTx/>
              <a:buFontTx/>
              <a:buNone/>
              <a:defRPr/>
            </a:pPr>
            <a:r>
              <a:rPr lang="fr-FR" sz="2000" b="1" kern="1200" dirty="0">
                <a:solidFill>
                  <a:prstClr val="white"/>
                </a:solidFill>
              </a:rPr>
              <a:t>Du 1</a:t>
            </a:r>
            <a:r>
              <a:rPr lang="fr-FR" sz="2000" b="1" kern="1200" baseline="30000" dirty="0">
                <a:solidFill>
                  <a:prstClr val="white"/>
                </a:solidFill>
              </a:rPr>
              <a:t>er</a:t>
            </a:r>
            <a:r>
              <a:rPr lang="fr-FR" sz="2000" b="1" kern="1200" dirty="0">
                <a:solidFill>
                  <a:prstClr val="white"/>
                </a:solidFill>
              </a:rPr>
              <a:t> Février au 2 Mars</a:t>
            </a:r>
          </a:p>
        </p:txBody>
      </p:sp>
      <p:sp>
        <p:nvSpPr>
          <p:cNvPr id="11" name="ZoneTexte 10"/>
          <p:cNvSpPr txBox="1"/>
          <p:nvPr/>
        </p:nvSpPr>
        <p:spPr>
          <a:xfrm>
            <a:off x="1022350" y="5026025"/>
            <a:ext cx="2054225" cy="64611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a:buClrTx/>
              <a:buFontTx/>
              <a:buNone/>
              <a:defRPr/>
            </a:pPr>
            <a:r>
              <a:rPr lang="fr-FR" sz="3600" b="1" kern="1200" dirty="0">
                <a:solidFill>
                  <a:prstClr val="white"/>
                </a:solidFill>
              </a:rPr>
              <a:t>1509,58€</a:t>
            </a:r>
          </a:p>
        </p:txBody>
      </p:sp>
    </p:spTree>
    <p:extLst>
      <p:ext uri="{BB962C8B-B14F-4D97-AF65-F5344CB8AC3E}">
        <p14:creationId xmlns:p14="http://schemas.microsoft.com/office/powerpoint/2010/main" val="199021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r>
              <a:rPr lang="fr-FR" sz="3200" b="1" dirty="0" smtClean="0">
                <a:solidFill>
                  <a:srgbClr val="0070C0"/>
                </a:solidFill>
              </a:rPr>
              <a:t>Le lien avec les thérapies quantiques</a:t>
            </a:r>
          </a:p>
          <a:p>
            <a:pPr marL="0" indent="0">
              <a:buNone/>
            </a:pPr>
            <a:endParaRPr lang="fr-FR" sz="1200" b="1" dirty="0" smtClean="0">
              <a:solidFill>
                <a:srgbClr val="0070C0"/>
              </a:solidFill>
            </a:endParaRPr>
          </a:p>
          <a:p>
            <a:pPr lvl="1">
              <a:buFont typeface="Wingdings" panose="05000000000000000000" pitchFamily="2" charset="2"/>
              <a:buChar char="ü"/>
            </a:pPr>
            <a:r>
              <a:rPr lang="fr-FR" dirty="0" smtClean="0"/>
              <a:t>Marcus </a:t>
            </a:r>
            <a:r>
              <a:rPr lang="fr-FR" dirty="0" err="1" smtClean="0"/>
              <a:t>Schmieke</a:t>
            </a:r>
            <a:r>
              <a:rPr lang="fr-FR" dirty="0" smtClean="0"/>
              <a:t> et son équipe scientifique ont tenu a observer une approche rigoureuse et scientifique des phénomènes observés par </a:t>
            </a:r>
            <a:r>
              <a:rPr lang="fr-FR" dirty="0" smtClean="0"/>
              <a:t>la médecine traditionnelle chinoise.</a:t>
            </a:r>
            <a:endParaRPr lang="fr-FR" dirty="0" smtClean="0"/>
          </a:p>
          <a:p>
            <a:pPr lvl="1">
              <a:buFont typeface="Wingdings" panose="05000000000000000000" pitchFamily="2" charset="2"/>
              <a:buChar char="ü"/>
            </a:pPr>
            <a:endParaRPr lang="fr-FR" dirty="0"/>
          </a:p>
          <a:p>
            <a:pPr lvl="1">
              <a:buFont typeface="Wingdings" panose="05000000000000000000" pitchFamily="2" charset="2"/>
              <a:buChar char="ü"/>
            </a:pPr>
            <a:r>
              <a:rPr lang="fr-FR" b="1" dirty="0" smtClean="0">
                <a:solidFill>
                  <a:srgbClr val="0070C0"/>
                </a:solidFill>
              </a:rPr>
              <a:t>Les appareils de </a:t>
            </a:r>
            <a:r>
              <a:rPr lang="fr-FR" b="1" dirty="0" err="1" smtClean="0">
                <a:solidFill>
                  <a:srgbClr val="0070C0"/>
                </a:solidFill>
              </a:rPr>
              <a:t>Biorésonance</a:t>
            </a:r>
            <a:r>
              <a:rPr lang="fr-FR" b="1" dirty="0" smtClean="0">
                <a:solidFill>
                  <a:srgbClr val="0070C0"/>
                </a:solidFill>
              </a:rPr>
              <a:t> permettent donc :</a:t>
            </a:r>
          </a:p>
          <a:p>
            <a:pPr lvl="2">
              <a:buFont typeface="Wingdings" panose="05000000000000000000" pitchFamily="2" charset="2"/>
              <a:buChar char="ü"/>
            </a:pPr>
            <a:r>
              <a:rPr lang="fr-FR" dirty="0" smtClean="0"/>
              <a:t>Rôle du </a:t>
            </a:r>
            <a:r>
              <a:rPr lang="fr-FR" dirty="0" err="1" smtClean="0"/>
              <a:t>Healy</a:t>
            </a:r>
            <a:r>
              <a:rPr lang="fr-FR" dirty="0" smtClean="0"/>
              <a:t> agit de façon générale dans un processus quantique</a:t>
            </a:r>
          </a:p>
          <a:p>
            <a:pPr lvl="2">
              <a:buFont typeface="Wingdings" panose="05000000000000000000" pitchFamily="2" charset="2"/>
              <a:buChar char="ü"/>
            </a:pPr>
            <a:r>
              <a:rPr lang="fr-FR" dirty="0" smtClean="0"/>
              <a:t>Lien entre l’information et la matière</a:t>
            </a:r>
          </a:p>
          <a:p>
            <a:pPr lvl="2">
              <a:buFont typeface="Wingdings" panose="05000000000000000000" pitchFamily="2" charset="2"/>
              <a:buChar char="ü"/>
            </a:pPr>
            <a:r>
              <a:rPr lang="fr-FR" dirty="0" smtClean="0"/>
              <a:t>La réalité dans laquelle nous vivons est continuellement en mouvement</a:t>
            </a:r>
          </a:p>
          <a:p>
            <a:pPr lvl="2">
              <a:buFont typeface="Wingdings" panose="05000000000000000000" pitchFamily="2" charset="2"/>
              <a:buChar char="ü"/>
            </a:pPr>
            <a:r>
              <a:rPr lang="fr-FR" dirty="0" smtClean="0"/>
              <a:t>L’énergie se transforme en informations</a:t>
            </a:r>
          </a:p>
          <a:p>
            <a:pPr lvl="2">
              <a:buFont typeface="Wingdings" panose="05000000000000000000" pitchFamily="2" charset="2"/>
              <a:buChar char="ü"/>
            </a:pPr>
            <a:r>
              <a:rPr lang="fr-FR" dirty="0" smtClean="0"/>
              <a:t>L’information en énergie</a:t>
            </a:r>
            <a:endParaRPr lang="fr-FR" dirty="0"/>
          </a:p>
          <a:p>
            <a:pPr lvl="2">
              <a:buFont typeface="Wingdings" panose="05000000000000000000" pitchFamily="2" charset="2"/>
              <a:buChar char="ü"/>
            </a:pPr>
            <a:r>
              <a:rPr lang="fr-FR" dirty="0" smtClean="0"/>
              <a:t>L’énergie en matière</a:t>
            </a:r>
          </a:p>
          <a:p>
            <a:pPr lvl="2">
              <a:buFont typeface="Wingdings" panose="05000000000000000000" pitchFamily="2" charset="2"/>
              <a:buChar char="ü"/>
            </a:pPr>
            <a:r>
              <a:rPr lang="fr-FR" dirty="0" smtClean="0"/>
              <a:t>Et la matière en information</a:t>
            </a:r>
          </a:p>
          <a:p>
            <a:pPr lvl="2">
              <a:buFont typeface="Wingdings" panose="05000000000000000000" pitchFamily="2" charset="2"/>
              <a:buChar char="ü"/>
            </a:pPr>
            <a:r>
              <a:rPr lang="fr-FR" dirty="0" smtClean="0"/>
              <a:t>Les 3 sont reliés par le processus quantique par le boîtier </a:t>
            </a:r>
            <a:r>
              <a:rPr lang="fr-FR" dirty="0" err="1" smtClean="0"/>
              <a:t>Healy</a:t>
            </a:r>
            <a:endParaRPr lang="fr-FR" dirty="0" smtClean="0"/>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spTree>
    <p:extLst>
      <p:ext uri="{BB962C8B-B14F-4D97-AF65-F5344CB8AC3E}">
        <p14:creationId xmlns:p14="http://schemas.microsoft.com/office/powerpoint/2010/main" val="2826538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9a40c56f33_0_163"/>
          <p:cNvPicPr preferRelativeResize="0"/>
          <p:nvPr/>
        </p:nvPicPr>
        <p:blipFill rotWithShape="1">
          <a:blip r:embed="rId3">
            <a:alphaModFix/>
          </a:blip>
          <a:srcRect/>
          <a:stretch/>
        </p:blipFill>
        <p:spPr>
          <a:xfrm>
            <a:off x="0" y="-166914"/>
            <a:ext cx="12419499" cy="70249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70965"/>
            <a:ext cx="10515600" cy="5737411"/>
          </a:xfrm>
        </p:spPr>
        <p:txBody>
          <a:bodyPr>
            <a:normAutofit/>
          </a:bodyPr>
          <a:lstStyle/>
          <a:p>
            <a:pPr marL="114300" indent="0">
              <a:buNone/>
            </a:pPr>
            <a:r>
              <a:rPr lang="fr-FR" sz="3200" b="1" dirty="0" smtClean="0">
                <a:solidFill>
                  <a:srgbClr val="0070C0"/>
                </a:solidFill>
              </a:rPr>
              <a:t>En synthèse nous avons vu que les cellules de notre corps :</a:t>
            </a:r>
          </a:p>
          <a:p>
            <a:pPr marL="0" indent="0">
              <a:buNone/>
            </a:pPr>
            <a:endParaRPr lang="fr-FR" sz="800" b="1" dirty="0" smtClean="0">
              <a:solidFill>
                <a:srgbClr val="0070C0"/>
              </a:solidFill>
            </a:endParaRPr>
          </a:p>
          <a:p>
            <a:pPr lvl="1">
              <a:buFont typeface="Wingdings" panose="05000000000000000000" pitchFamily="2" charset="2"/>
              <a:buChar char="ü"/>
            </a:pPr>
            <a:r>
              <a:rPr lang="fr-FR" dirty="0"/>
              <a:t>A</a:t>
            </a:r>
            <a:r>
              <a:rPr lang="fr-FR" dirty="0" smtClean="0"/>
              <a:t>gissent comme de petits résonateurs qui communiquent entre eux grâce à des champs cohérents d’ondes électromagnétiques,</a:t>
            </a:r>
          </a:p>
          <a:p>
            <a:pPr lvl="1">
              <a:buFont typeface="Wingdings" panose="05000000000000000000" pitchFamily="2" charset="2"/>
              <a:buChar char="ü"/>
            </a:pPr>
            <a:r>
              <a:rPr lang="fr-FR" dirty="0" smtClean="0"/>
              <a:t>Les appareils de </a:t>
            </a:r>
            <a:r>
              <a:rPr lang="fr-FR" dirty="0" err="1" smtClean="0"/>
              <a:t>Biorésonance</a:t>
            </a:r>
            <a:r>
              <a:rPr lang="fr-FR" dirty="0" smtClean="0"/>
              <a:t> utilisent d’infimes quantités d’ondes électromagnétiques dont l’intensité est bien inférieure à celles des ondes des téléphones portables</a:t>
            </a:r>
          </a:p>
          <a:p>
            <a:pPr lvl="1">
              <a:buFont typeface="Wingdings" panose="05000000000000000000" pitchFamily="2" charset="2"/>
              <a:buChar char="ü"/>
            </a:pPr>
            <a:r>
              <a:rPr lang="fr-FR" dirty="0" smtClean="0"/>
              <a:t>Les méthodes d’investigation des appareils de </a:t>
            </a:r>
            <a:r>
              <a:rPr lang="fr-FR" dirty="0" err="1" smtClean="0"/>
              <a:t>Biorésonance</a:t>
            </a:r>
            <a:r>
              <a:rPr lang="fr-FR" dirty="0" smtClean="0"/>
              <a:t> sont douces, non invasives et en harmonie avec le vivant comme les thérapies orientales, qui elles aussi s’appuient sur des phénomènes quantiques.</a:t>
            </a:r>
          </a:p>
          <a:p>
            <a:pPr lvl="1">
              <a:buFont typeface="Wingdings" panose="05000000000000000000" pitchFamily="2" charset="2"/>
              <a:buChar char="ü"/>
            </a:pPr>
            <a:r>
              <a:rPr lang="fr-FR" dirty="0" smtClean="0"/>
              <a:t>Nous parlons ainsi de thérapies quantiques.</a:t>
            </a: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TECHNOLOGIE</a:t>
            </a:r>
            <a:endParaRPr lang="fr-FR" sz="3200" dirty="0">
              <a:solidFill>
                <a:schemeClr val="bg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979" y="4125326"/>
            <a:ext cx="2268021" cy="2864393"/>
          </a:xfrm>
          <a:prstGeom prst="rect">
            <a:avLst/>
          </a:prstGeom>
        </p:spPr>
      </p:pic>
      <p:pic>
        <p:nvPicPr>
          <p:cNvPr id="1026" name="Picture 2" descr="dreamstime_s_40190579"/>
          <p:cNvPicPr>
            <a:picLocks noChangeAspect="1" noChangeArrowheads="1"/>
          </p:cNvPicPr>
          <p:nvPr/>
        </p:nvPicPr>
        <p:blipFill>
          <a:blip r:embed="rId3" cstate="print">
            <a:extLst>
              <a:ext uri="{28A0092B-C50C-407E-A947-70E740481C1C}">
                <a14:useLocalDpi xmlns:a14="http://schemas.microsoft.com/office/drawing/2010/main" val="0"/>
              </a:ext>
            </a:extLst>
          </a:blip>
          <a:srcRect t="1654" b="1654"/>
          <a:stretch>
            <a:fillRect/>
          </a:stretch>
        </p:blipFill>
        <p:spPr bwMode="auto">
          <a:xfrm>
            <a:off x="0" y="4978177"/>
            <a:ext cx="3049588" cy="1965325"/>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67646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a9c0fe43b7_0_0"/>
          <p:cNvPicPr preferRelativeResize="0"/>
          <p:nvPr/>
        </p:nvPicPr>
        <p:blipFill rotWithShape="1">
          <a:blip r:embed="rId3">
            <a:alphaModFix/>
          </a:blip>
          <a:srcRect/>
          <a:stretch/>
        </p:blipFill>
        <p:spPr>
          <a:xfrm>
            <a:off x="0" y="-1318"/>
            <a:ext cx="12192000" cy="6858001"/>
          </a:xfrm>
          <a:prstGeom prst="rect">
            <a:avLst/>
          </a:prstGeom>
          <a:noFill/>
          <a:ln>
            <a:noFill/>
          </a:ln>
        </p:spPr>
      </p:pic>
      <p:sp>
        <p:nvSpPr>
          <p:cNvPr id="132" name="Google Shape;132;ga9c0fe43b7_0_0"/>
          <p:cNvSpPr txBox="1"/>
          <p:nvPr/>
        </p:nvSpPr>
        <p:spPr>
          <a:xfrm>
            <a:off x="666749" y="587832"/>
            <a:ext cx="9652800" cy="1644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800" b="1" i="0" u="none" strike="noStrike" cap="none" dirty="0" smtClean="0">
                <a:solidFill>
                  <a:schemeClr val="lt1"/>
                </a:solidFill>
                <a:latin typeface="Arial"/>
                <a:ea typeface="Arial"/>
                <a:cs typeface="Arial"/>
                <a:sym typeface="Arial"/>
              </a:rPr>
              <a:t>Qui </a:t>
            </a:r>
            <a:r>
              <a:rPr lang="en-US" sz="4800" b="1" i="0" u="none" strike="noStrike" cap="none" dirty="0" err="1" smtClean="0">
                <a:solidFill>
                  <a:schemeClr val="lt1"/>
                </a:solidFill>
                <a:latin typeface="Arial"/>
                <a:ea typeface="Arial"/>
                <a:cs typeface="Arial"/>
                <a:sym typeface="Arial"/>
              </a:rPr>
              <a:t>suis</a:t>
            </a:r>
            <a:r>
              <a:rPr lang="en-US" sz="4800" b="1" i="0" u="none" strike="noStrike" cap="none" dirty="0" smtClean="0">
                <a:solidFill>
                  <a:schemeClr val="lt1"/>
                </a:solidFill>
                <a:latin typeface="Arial"/>
                <a:ea typeface="Arial"/>
                <a:cs typeface="Arial"/>
                <a:sym typeface="Arial"/>
              </a:rPr>
              <a:t>-je ?</a:t>
            </a:r>
            <a:endParaRPr sz="2800" b="1" i="0" u="none" strike="noStrike" cap="none" dirty="0">
              <a:solidFill>
                <a:schemeClr val="lt1"/>
              </a:solidFill>
              <a:latin typeface="Arial"/>
              <a:ea typeface="Arial"/>
              <a:cs typeface="Arial"/>
              <a:sym typeface="Arial"/>
            </a:endParaRPr>
          </a:p>
        </p:txBody>
      </p:sp>
      <p:sp>
        <p:nvSpPr>
          <p:cNvPr id="133" name="Google Shape;133;ga9c0fe43b7_0_0"/>
          <p:cNvSpPr/>
          <p:nvPr/>
        </p:nvSpPr>
        <p:spPr>
          <a:xfrm>
            <a:off x="442913" y="1518156"/>
            <a:ext cx="5857236" cy="465444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chemeClr val="lt1"/>
              </a:solidFill>
              <a:latin typeface="Sarabun"/>
              <a:ea typeface="Sarabun"/>
              <a:cs typeface="Sarabun"/>
              <a:sym typeface="Sarabun"/>
            </a:endParaRPr>
          </a:p>
          <a:p>
            <a:pPr marL="285750" marR="0" lvl="0" indent="-285750" algn="l" rtl="0">
              <a:lnSpc>
                <a:spcPct val="115000"/>
              </a:lnSpc>
              <a:spcBef>
                <a:spcPts val="0"/>
              </a:spcBef>
              <a:spcAft>
                <a:spcPts val="0"/>
              </a:spcAft>
              <a:buClr>
                <a:schemeClr val="lt1"/>
              </a:buClr>
              <a:buSzPts val="2800"/>
              <a:buFont typeface="Courier New"/>
              <a:buChar char="o"/>
            </a:pPr>
            <a:r>
              <a:rPr lang="fr-FR" sz="2800" b="1" dirty="0" smtClean="0">
                <a:solidFill>
                  <a:schemeClr val="lt1"/>
                </a:solidFill>
                <a:latin typeface="Sarabun"/>
                <a:ea typeface="Sarabun"/>
                <a:cs typeface="Sarabun"/>
                <a:sym typeface="Sarabun"/>
              </a:rPr>
              <a:t>Fondatrice d’un Espace de Santé Intégrative</a:t>
            </a:r>
            <a:endParaRPr sz="2800" b="1"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Spécialiste en coordination de soins</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Entrepreneur humaniste et visionnaire</a:t>
            </a:r>
            <a:endParaRPr sz="2400" b="0" i="0" u="none" strike="noStrike" cap="none" dirty="0">
              <a:solidFill>
                <a:schemeClr val="lt1"/>
              </a:solidFill>
              <a:latin typeface="Sarabun"/>
              <a:ea typeface="Sarabun"/>
              <a:cs typeface="Sarabun"/>
              <a:sym typeface="Sarabun"/>
            </a:endParaRPr>
          </a:p>
          <a:p>
            <a:pPr marL="914400" marR="0" lvl="1" indent="-381000" algn="l" rtl="0">
              <a:lnSpc>
                <a:spcPct val="115000"/>
              </a:lnSpc>
              <a:spcBef>
                <a:spcPts val="0"/>
              </a:spcBef>
              <a:spcAft>
                <a:spcPts val="0"/>
              </a:spcAft>
              <a:buClr>
                <a:schemeClr val="lt1"/>
              </a:buClr>
              <a:buSzPts val="2400"/>
              <a:buFont typeface="Sarabun"/>
              <a:buChar char="○"/>
            </a:pPr>
            <a:r>
              <a:rPr lang="fr-FR" sz="2400" b="0" i="0" u="none" strike="noStrike" cap="none" dirty="0" smtClean="0">
                <a:solidFill>
                  <a:schemeClr val="lt1"/>
                </a:solidFill>
                <a:latin typeface="Sarabun"/>
                <a:ea typeface="Sarabun"/>
                <a:cs typeface="Sarabun"/>
                <a:sym typeface="Sarabun"/>
              </a:rPr>
              <a:t>Passionnée d’innovation</a:t>
            </a:r>
            <a:endParaRPr sz="2400" b="0" i="0" u="none" strike="noStrike" cap="none" dirty="0">
              <a:solidFill>
                <a:schemeClr val="lt1"/>
              </a:solidFill>
              <a:latin typeface="Sarabun"/>
              <a:ea typeface="Sarabun"/>
              <a:cs typeface="Sarabun"/>
              <a:sym typeface="Sarabun"/>
            </a:endParaRPr>
          </a:p>
          <a:p>
            <a:pPr marL="457200" marR="0" lvl="0" indent="-406400" algn="l" rtl="0">
              <a:lnSpc>
                <a:spcPct val="115000"/>
              </a:lnSpc>
              <a:spcBef>
                <a:spcPts val="0"/>
              </a:spcBef>
              <a:spcAft>
                <a:spcPts val="0"/>
              </a:spcAft>
              <a:buClr>
                <a:schemeClr val="lt1"/>
              </a:buClr>
              <a:buSzPts val="2800"/>
              <a:buFont typeface="Courier New"/>
              <a:buChar char="o"/>
            </a:pPr>
            <a:r>
              <a:rPr lang="en-US" sz="2800" b="1" i="0" u="none" strike="noStrike" cap="none" dirty="0">
                <a:solidFill>
                  <a:schemeClr val="lt1"/>
                </a:solidFill>
                <a:latin typeface="Sarabun"/>
                <a:ea typeface="Sarabun"/>
                <a:cs typeface="Sarabun"/>
                <a:sym typeface="Sarabun"/>
              </a:rPr>
              <a:t>Mon intention </a:t>
            </a:r>
            <a:endParaRPr sz="14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a:p>
            <a:pPr marL="0" marR="0" lvl="0" indent="0" algn="l" rtl="0">
              <a:lnSpc>
                <a:spcPct val="115000"/>
              </a:lnSpc>
              <a:spcBef>
                <a:spcPts val="0"/>
              </a:spcBef>
              <a:spcAft>
                <a:spcPts val="0"/>
              </a:spcAft>
              <a:buClr>
                <a:srgbClr val="000000"/>
              </a:buClr>
              <a:buSzPts val="2800"/>
              <a:buFont typeface="Arial"/>
              <a:buNone/>
            </a:pPr>
            <a:endParaRPr sz="2800" b="1" i="0" u="none" strike="noStrike" cap="none" dirty="0">
              <a:solidFill>
                <a:schemeClr val="lt1"/>
              </a:solidFill>
              <a:latin typeface="Sarabun"/>
              <a:ea typeface="Sarabun"/>
              <a:cs typeface="Sarabun"/>
              <a:sym typeface="Sarabun"/>
            </a:endParaRPr>
          </a:p>
        </p:txBody>
      </p:sp>
      <p:sp>
        <p:nvSpPr>
          <p:cNvPr id="135" name="Google Shape;135;ga9c0fe43b7_0_0"/>
          <p:cNvSpPr txBox="1"/>
          <p:nvPr/>
        </p:nvSpPr>
        <p:spPr>
          <a:xfrm>
            <a:off x="8645362" y="4367421"/>
            <a:ext cx="2847391" cy="7232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smtClean="0">
                <a:solidFill>
                  <a:srgbClr val="FFFFFF"/>
                </a:solidFill>
                <a:latin typeface="Calibri"/>
                <a:ea typeface="Calibri"/>
                <a:cs typeface="Calibri"/>
                <a:sym typeface="Calibri"/>
              </a:rPr>
              <a:t>Evelyne REVELLAT</a:t>
            </a:r>
            <a:endParaRPr sz="2400" b="1" i="0" u="none" strike="noStrike" cap="none" dirty="0">
              <a:solidFill>
                <a:srgbClr val="FFFFFF"/>
              </a:solidFill>
              <a:latin typeface="Calibri"/>
              <a:ea typeface="Calibri"/>
              <a:cs typeface="Calibri"/>
              <a:sym typeface="Calibri"/>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49" y="1311045"/>
            <a:ext cx="5672776" cy="305637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672" y="4543042"/>
            <a:ext cx="3203029" cy="213802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3"/>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0" y="6696075"/>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Image 4"/>
          <p:cNvPicPr>
            <a:picLocks noChangeAspect="1" noChangeArrowheads="1"/>
          </p:cNvPicPr>
          <p:nvPr/>
        </p:nvPicPr>
        <p:blipFill>
          <a:blip r:embed="rId2">
            <a:extLst>
              <a:ext uri="{28A0092B-C50C-407E-A947-70E740481C1C}">
                <a14:useLocalDpi xmlns:a14="http://schemas.microsoft.com/office/drawing/2010/main" val="0"/>
              </a:ext>
            </a:extLst>
          </a:blip>
          <a:srcRect l="1917" t="97755" r="3500" b="-2"/>
          <a:stretch>
            <a:fillRect/>
          </a:stretch>
        </p:blipFill>
        <p:spPr bwMode="auto">
          <a:xfrm>
            <a:off x="12700" y="0"/>
            <a:ext cx="121793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Une image contenant texte&#10;&#10;Description générée automatiquement"/>
          <p:cNvPicPr>
            <a:picLocks noChangeAspect="1"/>
          </p:cNvPicPr>
          <p:nvPr/>
        </p:nvPicPr>
        <p:blipFill>
          <a:blip r:embed="rId3"/>
          <a:stretch>
            <a:fillRect/>
          </a:stretch>
        </p:blipFill>
        <p:spPr>
          <a:xfrm>
            <a:off x="4788697" y="397461"/>
            <a:ext cx="2857500" cy="2857500"/>
          </a:xfrm>
          <a:prstGeom prst="rect">
            <a:avLst/>
          </a:prstGeom>
          <a:ln>
            <a:noFill/>
          </a:ln>
          <a:effectLst>
            <a:softEdge rad="112500"/>
          </a:effectLst>
        </p:spPr>
      </p:pic>
      <p:pic>
        <p:nvPicPr>
          <p:cNvPr id="13" name="Image 12"/>
          <p:cNvPicPr>
            <a:picLocks noChangeAspect="1"/>
          </p:cNvPicPr>
          <p:nvPr/>
        </p:nvPicPr>
        <p:blipFill>
          <a:blip r:embed="rId4"/>
          <a:stretch>
            <a:fillRect/>
          </a:stretch>
        </p:blipFill>
        <p:spPr>
          <a:xfrm>
            <a:off x="1562111" y="3963945"/>
            <a:ext cx="2724783" cy="2724783"/>
          </a:xfrm>
          <a:prstGeom prst="rect">
            <a:avLst/>
          </a:prstGeom>
          <a:ln>
            <a:noFill/>
          </a:ln>
          <a:effectLst>
            <a:softEdge rad="112500"/>
          </a:effectLst>
        </p:spPr>
      </p:pic>
      <p:pic>
        <p:nvPicPr>
          <p:cNvPr id="15" name="Image 14"/>
          <p:cNvPicPr>
            <a:picLocks noChangeAspect="1"/>
          </p:cNvPicPr>
          <p:nvPr/>
        </p:nvPicPr>
        <p:blipFill>
          <a:blip r:embed="rId5"/>
          <a:stretch>
            <a:fillRect/>
          </a:stretch>
        </p:blipFill>
        <p:spPr>
          <a:xfrm>
            <a:off x="8677879" y="666677"/>
            <a:ext cx="2927982" cy="2927982"/>
          </a:xfrm>
          <a:prstGeom prst="rect">
            <a:avLst/>
          </a:prstGeom>
          <a:ln>
            <a:noFill/>
          </a:ln>
          <a:effectLst>
            <a:softEdge rad="112500"/>
          </a:effectLst>
        </p:spPr>
      </p:pic>
      <p:pic>
        <p:nvPicPr>
          <p:cNvPr id="19" name="Image 18"/>
          <p:cNvPicPr>
            <a:picLocks noChangeAspect="1"/>
          </p:cNvPicPr>
          <p:nvPr/>
        </p:nvPicPr>
        <p:blipFill>
          <a:blip r:embed="rId6"/>
          <a:stretch>
            <a:fillRect/>
          </a:stretch>
        </p:blipFill>
        <p:spPr>
          <a:xfrm>
            <a:off x="1549160" y="780001"/>
            <a:ext cx="2951343" cy="2951343"/>
          </a:xfrm>
          <a:prstGeom prst="rect">
            <a:avLst/>
          </a:prstGeom>
          <a:ln>
            <a:noFill/>
          </a:ln>
          <a:effectLst>
            <a:softEdge rad="112500"/>
          </a:effectLst>
        </p:spPr>
      </p:pic>
      <p:pic>
        <p:nvPicPr>
          <p:cNvPr id="21" name="Image 20"/>
          <p:cNvPicPr>
            <a:picLocks noChangeAspect="1"/>
          </p:cNvPicPr>
          <p:nvPr/>
        </p:nvPicPr>
        <p:blipFill>
          <a:blip r:embed="rId7"/>
          <a:stretch>
            <a:fillRect/>
          </a:stretch>
        </p:blipFill>
        <p:spPr>
          <a:xfrm>
            <a:off x="8042879" y="5223280"/>
            <a:ext cx="1270000" cy="1270000"/>
          </a:xfrm>
          <a:prstGeom prst="rect">
            <a:avLst/>
          </a:prstGeom>
          <a:ln>
            <a:noFill/>
          </a:ln>
          <a:effectLst>
            <a:softEdge rad="112500"/>
          </a:effectLst>
        </p:spPr>
      </p:pic>
      <p:pic>
        <p:nvPicPr>
          <p:cNvPr id="23" name="Image 22"/>
          <p:cNvPicPr>
            <a:picLocks noChangeAspect="1"/>
          </p:cNvPicPr>
          <p:nvPr/>
        </p:nvPicPr>
        <p:blipFill>
          <a:blip r:embed="rId8"/>
          <a:stretch>
            <a:fillRect/>
          </a:stretch>
        </p:blipFill>
        <p:spPr>
          <a:xfrm>
            <a:off x="9295015" y="3937161"/>
            <a:ext cx="2863303" cy="2863303"/>
          </a:xfrm>
          <a:prstGeom prst="rect">
            <a:avLst/>
          </a:prstGeom>
          <a:ln>
            <a:noFill/>
          </a:ln>
          <a:effectLst>
            <a:softEdge rad="112500"/>
          </a:effectLst>
        </p:spPr>
      </p:pic>
      <p:pic>
        <p:nvPicPr>
          <p:cNvPr id="25" name="Image 24"/>
          <p:cNvPicPr>
            <a:picLocks noChangeAspect="1"/>
          </p:cNvPicPr>
          <p:nvPr/>
        </p:nvPicPr>
        <p:blipFill>
          <a:blip r:embed="rId9"/>
          <a:stretch>
            <a:fillRect/>
          </a:stretch>
        </p:blipFill>
        <p:spPr>
          <a:xfrm>
            <a:off x="8091739" y="3577560"/>
            <a:ext cx="1270000" cy="1270000"/>
          </a:xfrm>
          <a:prstGeom prst="rect">
            <a:avLst/>
          </a:prstGeom>
          <a:ln>
            <a:noFill/>
          </a:ln>
          <a:effectLst>
            <a:softEdge rad="112500"/>
          </a:effectLst>
        </p:spPr>
      </p:pic>
      <p:pic>
        <p:nvPicPr>
          <p:cNvPr id="27" name="Image 26" descr="Une image contenant texte, équipement électronique&#10;&#10;Description générée automatiquement"/>
          <p:cNvPicPr>
            <a:picLocks noChangeAspect="1"/>
          </p:cNvPicPr>
          <p:nvPr/>
        </p:nvPicPr>
        <p:blipFill>
          <a:blip r:embed="rId10"/>
          <a:stretch>
            <a:fillRect/>
          </a:stretch>
        </p:blipFill>
        <p:spPr>
          <a:xfrm>
            <a:off x="5011738" y="3321050"/>
            <a:ext cx="2936875" cy="2938463"/>
          </a:xfrm>
          <a:prstGeom prst="rect">
            <a:avLst/>
          </a:prstGeom>
          <a:ln>
            <a:noFill/>
          </a:ln>
          <a:effectLst>
            <a:outerShdw blurRad="190500" algn="tl" rotWithShape="0">
              <a:srgbClr val="000000">
                <a:alpha val="70000"/>
              </a:srgbClr>
            </a:outerShdw>
          </a:effectLst>
        </p:spPr>
      </p:pic>
      <p:sp>
        <p:nvSpPr>
          <p:cNvPr id="32" name="Flèche : double flèche verticale 31"/>
          <p:cNvSpPr/>
          <p:nvPr/>
        </p:nvSpPr>
        <p:spPr>
          <a:xfrm rot="19013361">
            <a:off x="4211638" y="1728788"/>
            <a:ext cx="261937" cy="16605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fr-FR" sz="1800" kern="1200">
              <a:solidFill>
                <a:prstClr val="white"/>
              </a:solidFill>
            </a:endParaRPr>
          </a:p>
        </p:txBody>
      </p:sp>
      <p:sp>
        <p:nvSpPr>
          <p:cNvPr id="33" name="Flèche : double flèche verticale 32"/>
          <p:cNvSpPr/>
          <p:nvPr/>
        </p:nvSpPr>
        <p:spPr>
          <a:xfrm rot="3085955">
            <a:off x="4426744" y="5325269"/>
            <a:ext cx="250825" cy="11604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fr-FR" sz="1800" kern="1200">
              <a:solidFill>
                <a:prstClr val="white"/>
              </a:solidFill>
            </a:endParaRPr>
          </a:p>
        </p:txBody>
      </p:sp>
      <p:sp>
        <p:nvSpPr>
          <p:cNvPr id="34" name="Flèche : double flèche verticale 33"/>
          <p:cNvSpPr/>
          <p:nvPr/>
        </p:nvSpPr>
        <p:spPr>
          <a:xfrm rot="16200000">
            <a:off x="3302794" y="2664619"/>
            <a:ext cx="204787" cy="25622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fr-FR" sz="1800" kern="1200">
              <a:solidFill>
                <a:prstClr val="white"/>
              </a:solidFill>
            </a:endParaRPr>
          </a:p>
        </p:txBody>
      </p:sp>
      <p:sp>
        <p:nvSpPr>
          <p:cNvPr id="36" name="Flèche : double flèche verticale 35"/>
          <p:cNvSpPr/>
          <p:nvPr/>
        </p:nvSpPr>
        <p:spPr>
          <a:xfrm rot="14268075">
            <a:off x="8401050" y="2657476"/>
            <a:ext cx="244475" cy="13398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fr-FR" sz="1800" kern="1200">
              <a:solidFill>
                <a:prstClr val="white"/>
              </a:solidFill>
            </a:endParaRPr>
          </a:p>
        </p:txBody>
      </p:sp>
      <p:pic>
        <p:nvPicPr>
          <p:cNvPr id="37" name="Image 36" descr="Une image contenant noir, téléphone mobile&#10;&#10;Description générée automatiquem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000" y="2746375"/>
            <a:ext cx="2008188"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lèche : double flèche verticale 37"/>
          <p:cNvSpPr/>
          <p:nvPr/>
        </p:nvSpPr>
        <p:spPr>
          <a:xfrm rot="16200000">
            <a:off x="8607425" y="4248151"/>
            <a:ext cx="238125" cy="15176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fr-FR" sz="1800" kern="1200">
              <a:solidFill>
                <a:prstClr val="white"/>
              </a:solidFill>
            </a:endParaRPr>
          </a:p>
        </p:txBody>
      </p:sp>
      <p:sp>
        <p:nvSpPr>
          <p:cNvPr id="21522" name="ZoneTexte 38"/>
          <p:cNvSpPr txBox="1">
            <a:spLocks noChangeArrowheads="1"/>
          </p:cNvSpPr>
          <p:nvPr/>
        </p:nvSpPr>
        <p:spPr bwMode="auto">
          <a:xfrm>
            <a:off x="41275" y="211138"/>
            <a:ext cx="600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Tx/>
              <a:buFontTx/>
              <a:buNone/>
            </a:pPr>
            <a:r>
              <a:rPr lang="fr-FR" altLang="fr-FR" sz="1800" kern="1200">
                <a:solidFill>
                  <a:prstClr val="black"/>
                </a:solidFill>
                <a:ea typeface="+mn-ea"/>
                <a:cs typeface="+mn-cs"/>
              </a:rPr>
              <a:t>Tarifs et détails dans le SHOP de la personne qui vous a invité</a:t>
            </a:r>
            <a:br>
              <a:rPr lang="fr-FR" altLang="fr-FR" sz="1800" kern="1200">
                <a:solidFill>
                  <a:prstClr val="black"/>
                </a:solidFill>
                <a:ea typeface="+mn-ea"/>
                <a:cs typeface="+mn-cs"/>
              </a:rPr>
            </a:br>
            <a:r>
              <a:rPr lang="fr-FR" altLang="fr-FR" sz="1800" kern="1200">
                <a:solidFill>
                  <a:prstClr val="black"/>
                </a:solidFill>
                <a:ea typeface="+mn-ea"/>
                <a:cs typeface="+mn-cs"/>
              </a:rPr>
              <a:t>https://www.healy.shop/fr/partner/?partnername=PSEUDO</a:t>
            </a:r>
          </a:p>
        </p:txBody>
      </p:sp>
      <p:sp>
        <p:nvSpPr>
          <p:cNvPr id="41" name="Rectangle 40"/>
          <p:cNvSpPr/>
          <p:nvPr/>
        </p:nvSpPr>
        <p:spPr>
          <a:xfrm>
            <a:off x="161376" y="1752920"/>
            <a:ext cx="1767280" cy="954107"/>
          </a:xfrm>
          <a:prstGeom prst="rect">
            <a:avLst/>
          </a:prstGeom>
          <a:noFill/>
        </p:spPr>
        <p:txBody>
          <a:bodyPr wrap="none">
            <a:spAutoFit/>
          </a:bodyPr>
          <a:lstStyle/>
          <a:p>
            <a:pPr>
              <a:buClrTx/>
              <a:buFontTx/>
              <a:buNone/>
              <a:defRPr/>
            </a:pP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Montre </a:t>
            </a:r>
            <a:b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b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Connectée</a:t>
            </a:r>
          </a:p>
        </p:txBody>
      </p:sp>
      <p:sp>
        <p:nvSpPr>
          <p:cNvPr id="42" name="Rectangle 41"/>
          <p:cNvSpPr/>
          <p:nvPr/>
        </p:nvSpPr>
        <p:spPr>
          <a:xfrm>
            <a:off x="2263059" y="2631157"/>
            <a:ext cx="2469650" cy="954107"/>
          </a:xfrm>
          <a:prstGeom prst="rect">
            <a:avLst/>
          </a:prstGeom>
          <a:noFill/>
        </p:spPr>
        <p:txBody>
          <a:bodyPr wrap="none">
            <a:spAutoFit/>
          </a:bodyPr>
          <a:lstStyle/>
          <a:p>
            <a:pPr algn="ctr">
              <a:buClrTx/>
              <a:buFontTx/>
              <a:buNone/>
              <a:defRPr/>
            </a:pPr>
            <a:r>
              <a:rPr lang="fr-FR" sz="2800" b="1" kern="1200" dirty="0" err="1">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Revitalization</a:t>
            </a: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
            </a:r>
            <a:b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b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Bioénergétique</a:t>
            </a:r>
          </a:p>
        </p:txBody>
      </p:sp>
      <p:sp>
        <p:nvSpPr>
          <p:cNvPr id="43" name="Rectangle 42"/>
          <p:cNvSpPr/>
          <p:nvPr/>
        </p:nvSpPr>
        <p:spPr>
          <a:xfrm>
            <a:off x="13195" y="5766016"/>
            <a:ext cx="2063642" cy="954107"/>
          </a:xfrm>
          <a:prstGeom prst="rect">
            <a:avLst/>
          </a:prstGeom>
          <a:noFill/>
        </p:spPr>
        <p:txBody>
          <a:bodyPr wrap="none">
            <a:spAutoFit/>
          </a:bodyPr>
          <a:lstStyle/>
          <a:p>
            <a:pPr>
              <a:buClrTx/>
              <a:buFontTx/>
              <a:buNone/>
              <a:defRPr/>
            </a:pP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Application</a:t>
            </a:r>
            <a:b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b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CONNECTOR</a:t>
            </a:r>
          </a:p>
        </p:txBody>
      </p:sp>
      <p:sp>
        <p:nvSpPr>
          <p:cNvPr id="44" name="Rectangle 43"/>
          <p:cNvSpPr/>
          <p:nvPr/>
        </p:nvSpPr>
        <p:spPr>
          <a:xfrm>
            <a:off x="9562733" y="3526275"/>
            <a:ext cx="1693349" cy="523220"/>
          </a:xfrm>
          <a:prstGeom prst="rect">
            <a:avLst/>
          </a:prstGeom>
          <a:noFill/>
        </p:spPr>
        <p:txBody>
          <a:bodyPr wrap="none">
            <a:spAutoFit/>
          </a:bodyPr>
          <a:lstStyle/>
          <a:p>
            <a:pPr>
              <a:buClrTx/>
              <a:buFontTx/>
              <a:buNone/>
              <a:defRPr/>
            </a:pP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ANIMAUX</a:t>
            </a:r>
          </a:p>
        </p:txBody>
      </p:sp>
      <p:sp>
        <p:nvSpPr>
          <p:cNvPr id="45" name="Rectangle 44"/>
          <p:cNvSpPr/>
          <p:nvPr/>
        </p:nvSpPr>
        <p:spPr>
          <a:xfrm>
            <a:off x="9021206" y="262618"/>
            <a:ext cx="2776401" cy="523220"/>
          </a:xfrm>
          <a:prstGeom prst="rect">
            <a:avLst/>
          </a:prstGeom>
          <a:noFill/>
        </p:spPr>
        <p:txBody>
          <a:bodyPr wrap="none">
            <a:spAutoFit/>
          </a:bodyPr>
          <a:lstStyle/>
          <a:p>
            <a:pPr>
              <a:buClrTx/>
              <a:buFontTx/>
              <a:buNone/>
              <a:defRPr/>
            </a:pPr>
            <a:r>
              <a:rPr lang="fr-FR" sz="28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Digitale Nutrition</a:t>
            </a:r>
          </a:p>
        </p:txBody>
      </p:sp>
      <p:sp>
        <p:nvSpPr>
          <p:cNvPr id="46" name="Rectangle 45"/>
          <p:cNvSpPr/>
          <p:nvPr/>
        </p:nvSpPr>
        <p:spPr>
          <a:xfrm>
            <a:off x="7443448" y="164193"/>
            <a:ext cx="426720" cy="310854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buClrTx/>
              <a:buFontTx/>
              <a:buNone/>
              <a:defRPr/>
            </a:pPr>
            <a:r>
              <a:rPr lang="fr-FR" sz="2800" b="1" kern="1200" dirty="0">
                <a:ln w="6600">
                  <a:solidFill>
                    <a:srgbClr val="ED7D31"/>
                  </a:solidFill>
                  <a:prstDash val="solid"/>
                </a:ln>
                <a:solidFill>
                  <a:srgbClr val="FFFFFF"/>
                </a:solidFill>
                <a:effectLst>
                  <a:outerShdw dist="38100" dir="2700000" algn="tl" rotWithShape="0">
                    <a:srgbClr val="ED7D31"/>
                  </a:outerShdw>
                </a:effectLst>
              </a:rPr>
              <a:t>A</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D</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V</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I</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S</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O</a:t>
            </a:r>
            <a:br>
              <a:rPr lang="fr-FR" sz="2800" b="1" kern="1200" dirty="0">
                <a:ln w="6600">
                  <a:solidFill>
                    <a:srgbClr val="ED7D31"/>
                  </a:solidFill>
                  <a:prstDash val="solid"/>
                </a:ln>
                <a:solidFill>
                  <a:srgbClr val="FFFFFF"/>
                </a:solidFill>
                <a:effectLst>
                  <a:outerShdw dist="38100" dir="2700000" algn="tl" rotWithShape="0">
                    <a:srgbClr val="ED7D31"/>
                  </a:outerShdw>
                </a:effectLst>
              </a:rPr>
            </a:br>
            <a:r>
              <a:rPr lang="fr-FR" sz="2800" b="1" kern="1200" dirty="0">
                <a:ln w="6600">
                  <a:solidFill>
                    <a:srgbClr val="ED7D31"/>
                  </a:solidFill>
                  <a:prstDash val="solid"/>
                </a:ln>
                <a:solidFill>
                  <a:srgbClr val="FFFFFF"/>
                </a:solidFill>
                <a:effectLst>
                  <a:outerShdw dist="38100" dir="2700000" algn="tl" rotWithShape="0">
                    <a:srgbClr val="ED7D31"/>
                  </a:outerShdw>
                </a:effectLst>
              </a:rPr>
              <a:t>R</a:t>
            </a:r>
          </a:p>
        </p:txBody>
      </p:sp>
      <p:cxnSp>
        <p:nvCxnSpPr>
          <p:cNvPr id="48" name="Connecteur : en arc 47"/>
          <p:cNvCxnSpPr>
            <a:cxnSpLocks/>
            <a:endCxn id="44" idx="1"/>
          </p:cNvCxnSpPr>
          <p:nvPr/>
        </p:nvCxnSpPr>
        <p:spPr>
          <a:xfrm>
            <a:off x="7443788" y="1825625"/>
            <a:ext cx="2119312" cy="1962150"/>
          </a:xfrm>
          <a:prstGeom prst="curvedConnector3">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50" name="Connecteur : en arc 49"/>
          <p:cNvCxnSpPr>
            <a:cxnSpLocks/>
            <a:stCxn id="46" idx="1"/>
          </p:cNvCxnSpPr>
          <p:nvPr/>
        </p:nvCxnSpPr>
        <p:spPr>
          <a:xfrm rot="10800000" flipH="1">
            <a:off x="7443788" y="1423988"/>
            <a:ext cx="2119312" cy="293687"/>
          </a:xfrm>
          <a:prstGeom prst="curvedConnector5">
            <a:avLst>
              <a:gd name="adj1" fmla="val -10787"/>
              <a:gd name="adj2" fmla="val 243471"/>
              <a:gd name="adj3" fmla="val 60068"/>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54" name="Connecteur : en arc 53"/>
          <p:cNvCxnSpPr>
            <a:stCxn id="9" idx="1"/>
          </p:cNvCxnSpPr>
          <p:nvPr/>
        </p:nvCxnSpPr>
        <p:spPr>
          <a:xfrm rot="10800000">
            <a:off x="3844925" y="1262063"/>
            <a:ext cx="944563" cy="563562"/>
          </a:xfrm>
          <a:prstGeom prst="curvedConnector3">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56" name="Connecteur : en arc 55"/>
          <p:cNvCxnSpPr>
            <a:cxnSpLocks/>
            <a:stCxn id="9" idx="1"/>
            <a:endCxn id="13" idx="3"/>
          </p:cNvCxnSpPr>
          <p:nvPr/>
        </p:nvCxnSpPr>
        <p:spPr>
          <a:xfrm rot="10800000" flipV="1">
            <a:off x="4286250" y="1825625"/>
            <a:ext cx="503238" cy="3500438"/>
          </a:xfrm>
          <a:prstGeom prst="curvedConnector3">
            <a:avLst>
              <a:gd name="adj1" fmla="val -49789"/>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63" name="Connecteur : en arc 62"/>
          <p:cNvCxnSpPr>
            <a:endCxn id="13" idx="1"/>
          </p:cNvCxnSpPr>
          <p:nvPr/>
        </p:nvCxnSpPr>
        <p:spPr>
          <a:xfrm rot="16200000" flipH="1">
            <a:off x="157956" y="3921920"/>
            <a:ext cx="1470025" cy="1338262"/>
          </a:xfrm>
          <a:prstGeom prst="curvedConnector2">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
        <p:nvSpPr>
          <p:cNvPr id="64" name="Rectangle 63"/>
          <p:cNvSpPr/>
          <p:nvPr/>
        </p:nvSpPr>
        <p:spPr>
          <a:xfrm>
            <a:off x="5773695" y="6049109"/>
            <a:ext cx="1371145" cy="646331"/>
          </a:xfrm>
          <a:prstGeom prst="rect">
            <a:avLst/>
          </a:prstGeom>
          <a:noFill/>
        </p:spPr>
        <p:txBody>
          <a:bodyPr wrap="none">
            <a:spAutoFit/>
          </a:bodyPr>
          <a:lstStyle/>
          <a:p>
            <a:pPr algn="ctr">
              <a:buClrTx/>
              <a:buFontTx/>
              <a:buNone/>
              <a:defRPr/>
            </a:pPr>
            <a:r>
              <a:rPr lang="fr-FR" sz="3600" b="1" kern="1200"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HEALY</a:t>
            </a:r>
            <a:endParaRPr lang="fr-FR" sz="3600" kern="12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Calibri" panose="020F0502020204030204"/>
              <a:ea typeface="+mn-ea"/>
              <a:cs typeface="+mn-cs"/>
            </a:endParaRPr>
          </a:p>
        </p:txBody>
      </p:sp>
    </p:spTree>
    <p:extLst>
      <p:ext uri="{BB962C8B-B14F-4D97-AF65-F5344CB8AC3E}">
        <p14:creationId xmlns:p14="http://schemas.microsoft.com/office/powerpoint/2010/main" val="3551162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ab07f90c33_0_5"/>
          <p:cNvPicPr preferRelativeResize="0"/>
          <p:nvPr/>
        </p:nvPicPr>
        <p:blipFill rotWithShape="1">
          <a:blip r:embed="rId3">
            <a:alphaModFix/>
          </a:blip>
          <a:srcRect l="19584" t="24603" r="13138" b="17273"/>
          <a:stretch/>
        </p:blipFill>
        <p:spPr>
          <a:xfrm>
            <a:off x="0" y="-6970"/>
            <a:ext cx="12294706" cy="6864969"/>
          </a:xfrm>
          <a:prstGeom prst="rect">
            <a:avLst/>
          </a:prstGeom>
          <a:noFill/>
          <a:ln>
            <a:noFill/>
          </a:ln>
        </p:spPr>
      </p:pic>
      <p:sp>
        <p:nvSpPr>
          <p:cNvPr id="274" name="Google Shape;274;gab07f90c33_0_5"/>
          <p:cNvSpPr txBox="1"/>
          <p:nvPr/>
        </p:nvSpPr>
        <p:spPr>
          <a:xfrm>
            <a:off x="3338800" y="3007675"/>
            <a:ext cx="7121700" cy="399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a:solidFill>
                  <a:schemeClr val="lt1"/>
                </a:solidFill>
              </a:rPr>
              <a:t>RETOURS D’EXPERIENCE</a:t>
            </a:r>
            <a:endParaRPr sz="29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42835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a9c0fe43b7_0_39"/>
          <p:cNvPicPr preferRelativeResize="0"/>
          <p:nvPr/>
        </p:nvPicPr>
        <p:blipFill rotWithShape="1">
          <a:blip r:embed="rId3">
            <a:alphaModFix/>
          </a:blip>
          <a:srcRect l="1838" r="1838"/>
          <a:stretch/>
        </p:blipFill>
        <p:spPr>
          <a:xfrm>
            <a:off x="0" y="0"/>
            <a:ext cx="12192002" cy="68580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a1fe4575d2_0_316"/>
          <p:cNvPicPr preferRelativeResize="0"/>
          <p:nvPr/>
        </p:nvPicPr>
        <p:blipFill rotWithShape="1">
          <a:blip r:embed="rId3">
            <a:alphaModFix/>
          </a:blip>
          <a:srcRect l="1295" r="1285"/>
          <a:stretch/>
        </p:blipFill>
        <p:spPr>
          <a:xfrm>
            <a:off x="0" y="0"/>
            <a:ext cx="12192000" cy="6858001"/>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a9c0fe43b7_1_6"/>
          <p:cNvPicPr preferRelativeResize="0"/>
          <p:nvPr/>
        </p:nvPicPr>
        <p:blipFill rotWithShape="1">
          <a:blip r:embed="rId3">
            <a:alphaModFix/>
          </a:blip>
          <a:srcRect l="1418" r="1418"/>
          <a:stretch/>
        </p:blipFill>
        <p:spPr>
          <a:xfrm>
            <a:off x="0" y="0"/>
            <a:ext cx="12191999" cy="6858001"/>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a1fe4575d2_0_327"/>
          <p:cNvPicPr preferRelativeResize="0"/>
          <p:nvPr/>
        </p:nvPicPr>
        <p:blipFill rotWithShape="1">
          <a:blip r:embed="rId3">
            <a:alphaModFix/>
          </a:blip>
          <a:srcRect l="1085" r="1074"/>
          <a:stretch/>
        </p:blipFill>
        <p:spPr>
          <a:xfrm>
            <a:off x="0" y="0"/>
            <a:ext cx="12192001" cy="6858001"/>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5"/>
          <p:cNvPicPr preferRelativeResize="0"/>
          <p:nvPr/>
        </p:nvPicPr>
        <p:blipFill rotWithShape="1">
          <a:blip r:embed="rId3">
            <a:alphaModFix/>
          </a:blip>
          <a:srcRect/>
          <a:stretch/>
        </p:blipFill>
        <p:spPr>
          <a:xfrm>
            <a:off x="0" y="-189895"/>
            <a:ext cx="12192000" cy="7237790"/>
          </a:xfrm>
          <a:prstGeom prst="rect">
            <a:avLst/>
          </a:prstGeom>
          <a:noFill/>
          <a:ln>
            <a:noFill/>
          </a:ln>
        </p:spPr>
      </p:pic>
      <p:sp>
        <p:nvSpPr>
          <p:cNvPr id="280" name="Google Shape;280;p15"/>
          <p:cNvSpPr txBox="1"/>
          <p:nvPr/>
        </p:nvSpPr>
        <p:spPr>
          <a:xfrm>
            <a:off x="3936300" y="1508625"/>
            <a:ext cx="4014600" cy="2387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800"/>
              <a:buFont typeface="Arial"/>
              <a:buNone/>
            </a:pPr>
            <a:r>
              <a:rPr lang="en-US" sz="3700" b="1" i="0" u="none" strike="noStrike" cap="none">
                <a:solidFill>
                  <a:schemeClr val="lt1"/>
                </a:solidFill>
                <a:latin typeface="Arial"/>
                <a:ea typeface="Arial"/>
                <a:cs typeface="Arial"/>
                <a:sym typeface="Arial"/>
              </a:rPr>
              <a:t>Les visionnaires à la tête de l’entreprise</a:t>
            </a:r>
            <a:endParaRPr sz="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6"/>
          <p:cNvPicPr preferRelativeResize="0"/>
          <p:nvPr/>
        </p:nvPicPr>
        <p:blipFill rotWithShape="1">
          <a:blip r:embed="rId3">
            <a:alphaModFix/>
          </a:blip>
          <a:srcRect l="3366" r="3364"/>
          <a:stretch/>
        </p:blipFill>
        <p:spPr>
          <a:xfrm>
            <a:off x="0" y="0"/>
            <a:ext cx="12192001" cy="685800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8"/>
          <p:cNvPicPr preferRelativeResize="0"/>
          <p:nvPr/>
        </p:nvPicPr>
        <p:blipFill rotWithShape="1">
          <a:blip r:embed="rId3">
            <a:alphaModFix/>
          </a:blip>
          <a:srcRect/>
          <a:stretch/>
        </p:blipFill>
        <p:spPr>
          <a:xfrm>
            <a:off x="0" y="1172"/>
            <a:ext cx="12192000" cy="6855655"/>
          </a:xfrm>
          <a:prstGeom prst="rect">
            <a:avLst/>
          </a:prstGeom>
          <a:noFill/>
          <a:ln>
            <a:noFill/>
          </a:ln>
        </p:spPr>
      </p:pic>
      <p:pic>
        <p:nvPicPr>
          <p:cNvPr id="291" name="Google Shape;291;p18"/>
          <p:cNvPicPr preferRelativeResize="0"/>
          <p:nvPr/>
        </p:nvPicPr>
        <p:blipFill rotWithShape="1">
          <a:blip r:embed="rId4">
            <a:alphaModFix/>
          </a:blip>
          <a:srcRect l="10090" t="60917" r="48591" b="8290"/>
          <a:stretch/>
        </p:blipFill>
        <p:spPr>
          <a:xfrm>
            <a:off x="5448239" y="2296884"/>
            <a:ext cx="5805214" cy="226423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0" y="37460"/>
            <a:ext cx="12192000" cy="678307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0"/>
            <a:ext cx="12294706" cy="6864969"/>
          </a:xfrm>
          <a:prstGeom prst="rect">
            <a:avLst/>
          </a:prstGeom>
          <a:noFill/>
          <a:ln>
            <a:noFill/>
          </a:ln>
        </p:spPr>
      </p:pic>
      <p:sp>
        <p:nvSpPr>
          <p:cNvPr id="211" name="Google Shape;211;ga9c0fe43b7_0_8"/>
          <p:cNvSpPr txBox="1"/>
          <p:nvPr/>
        </p:nvSpPr>
        <p:spPr>
          <a:xfrm>
            <a:off x="348344" y="2688543"/>
            <a:ext cx="11422742" cy="979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LES FONDAMENTAUX</a:t>
            </a:r>
          </a:p>
          <a:p>
            <a:pPr marL="0" marR="0" lvl="0" indent="0" algn="l" rtl="0">
              <a:lnSpc>
                <a:spcPct val="90000"/>
              </a:lnSpc>
              <a:spcBef>
                <a:spcPts val="1000"/>
              </a:spcBef>
              <a:spcAft>
                <a:spcPts val="0"/>
              </a:spcAft>
              <a:buClr>
                <a:srgbClr val="002060"/>
              </a:buClr>
              <a:buSzPts val="1800"/>
              <a:buFont typeface="Arial"/>
              <a:buNone/>
            </a:pPr>
            <a:endParaRPr sz="29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73405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a9c0fe43b7_1_144"/>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365" name="Google Shape;365;ga9c0fe43b7_1_144"/>
          <p:cNvSpPr txBox="1"/>
          <p:nvPr/>
        </p:nvSpPr>
        <p:spPr>
          <a:xfrm>
            <a:off x="4671925" y="2859300"/>
            <a:ext cx="7121700" cy="3998700"/>
          </a:xfrm>
          <a:prstGeom prst="rect">
            <a:avLst/>
          </a:prstGeom>
          <a:noFill/>
          <a:ln>
            <a:noFill/>
          </a:ln>
        </p:spPr>
        <p:txBody>
          <a:bodyPr spcFirstLastPara="1" wrap="square" lIns="91425" tIns="45700" rIns="91425" bIns="45700" anchor="t" anchorCtr="0">
            <a:noAutofit/>
          </a:bodyPr>
          <a:lstStyle/>
          <a:p>
            <a:pPr>
              <a:lnSpc>
                <a:spcPct val="90000"/>
              </a:lnSpc>
              <a:spcBef>
                <a:spcPts val="1000"/>
              </a:spcBef>
              <a:buClr>
                <a:srgbClr val="002060"/>
              </a:buClr>
              <a:buSzPts val="1800"/>
            </a:pPr>
            <a:r>
              <a:rPr lang="en-US" sz="4100" b="1">
                <a:solidFill>
                  <a:srgbClr val="FFFFFF"/>
                </a:solidFill>
              </a:rPr>
              <a:t>BUSINESS</a:t>
            </a:r>
            <a:endParaRPr sz="2900" b="1">
              <a:solidFill>
                <a:srgbClr val="FFFFFF"/>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20" y="0"/>
            <a:ext cx="10473265" cy="6858000"/>
          </a:xfrm>
          <a:prstGeom prst="rect">
            <a:avLst/>
          </a:prstGeom>
        </p:spPr>
      </p:pic>
    </p:spTree>
    <p:extLst>
      <p:ext uri="{BB962C8B-B14F-4D97-AF65-F5344CB8AC3E}">
        <p14:creationId xmlns:p14="http://schemas.microsoft.com/office/powerpoint/2010/main" val="3803046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638898" y="3033125"/>
            <a:ext cx="10828200" cy="2387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1400"/>
              <a:buFont typeface="Arial"/>
              <a:buNone/>
            </a:pPr>
            <a:r>
              <a:rPr lang="fr-FR" sz="1000" b="0" i="0" u="none" strike="noStrike" cap="none" dirty="0" smtClean="0">
                <a:solidFill>
                  <a:srgbClr val="000000"/>
                </a:solidFill>
                <a:latin typeface="Arial"/>
                <a:ea typeface="Arial"/>
                <a:cs typeface="Arial"/>
                <a:sym typeface="Arial"/>
              </a:rPr>
              <a:t>Si </a:t>
            </a:r>
            <a:endParaRPr sz="1000" b="0" i="0" u="none" strike="noStrike" cap="none" dirty="0">
              <a:solidFill>
                <a:srgbClr val="000000"/>
              </a:solidFill>
              <a:latin typeface="Arial"/>
              <a:ea typeface="Arial"/>
              <a:cs typeface="Arial"/>
              <a:sym typeface="Arial"/>
            </a:endParaRPr>
          </a:p>
        </p:txBody>
      </p:sp>
      <p:sp>
        <p:nvSpPr>
          <p:cNvPr id="397" name="Google Shape;397;ga9c0fe43b7_1_229"/>
          <p:cNvSpPr txBox="1"/>
          <p:nvPr/>
        </p:nvSpPr>
        <p:spPr>
          <a:xfrm>
            <a:off x="638900" y="777750"/>
            <a:ext cx="7121700" cy="119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dirty="0" smtClean="0">
                <a:solidFill>
                  <a:schemeClr val="lt1"/>
                </a:solidFill>
                <a:latin typeface="Arial"/>
                <a:ea typeface="Arial"/>
                <a:cs typeface="Arial"/>
                <a:sym typeface="Arial"/>
              </a:rPr>
              <a:t>Pour </a:t>
            </a:r>
            <a:r>
              <a:rPr lang="en-US" sz="4100" b="1" i="0" u="none" strike="noStrike" cap="none" dirty="0" err="1" smtClean="0">
                <a:solidFill>
                  <a:schemeClr val="lt1"/>
                </a:solidFill>
                <a:latin typeface="Arial"/>
                <a:ea typeface="Arial"/>
                <a:cs typeface="Arial"/>
                <a:sym typeface="Arial"/>
              </a:rPr>
              <a:t>aller</a:t>
            </a:r>
            <a:r>
              <a:rPr lang="en-US" sz="4100" b="1" i="0" u="none" strike="noStrike" cap="none" dirty="0" smtClean="0">
                <a:solidFill>
                  <a:schemeClr val="lt1"/>
                </a:solidFill>
                <a:latin typeface="Arial"/>
                <a:ea typeface="Arial"/>
                <a:cs typeface="Arial"/>
                <a:sym typeface="Arial"/>
              </a:rPr>
              <a:t> plus loin…</a:t>
            </a:r>
            <a:endParaRPr sz="2900" b="1" i="0" u="none" strike="noStrike" cap="none" dirty="0">
              <a:solidFill>
                <a:schemeClr val="lt1"/>
              </a:solidFill>
              <a:latin typeface="Arial"/>
              <a:ea typeface="Arial"/>
              <a:cs typeface="Arial"/>
              <a:sym typeface="Arial"/>
            </a:endParaRPr>
          </a:p>
        </p:txBody>
      </p:sp>
      <p:sp>
        <p:nvSpPr>
          <p:cNvPr id="2" name="ZoneTexte 1"/>
          <p:cNvSpPr txBox="1"/>
          <p:nvPr/>
        </p:nvSpPr>
        <p:spPr>
          <a:xfrm>
            <a:off x="638898" y="2147594"/>
            <a:ext cx="10049546" cy="2246769"/>
          </a:xfrm>
          <a:prstGeom prst="rect">
            <a:avLst/>
          </a:prstGeom>
          <a:noFill/>
        </p:spPr>
        <p:txBody>
          <a:bodyPr wrap="none" rtlCol="0">
            <a:spAutoFit/>
          </a:bodyPr>
          <a:lstStyle/>
          <a:p>
            <a:r>
              <a:rPr lang="fr-FR" sz="2800" b="1" dirty="0" smtClean="0">
                <a:solidFill>
                  <a:schemeClr val="bg1"/>
                </a:solidFill>
              </a:rPr>
              <a:t>Si comme nous, vous souhaitez proposer un dispositif de</a:t>
            </a:r>
          </a:p>
          <a:p>
            <a:r>
              <a:rPr lang="fr-FR" sz="2800" b="1" dirty="0" smtClean="0">
                <a:solidFill>
                  <a:schemeClr val="bg1"/>
                </a:solidFill>
              </a:rPr>
              <a:t>santé holistique au plus grand nombre et ainsi contribuer</a:t>
            </a:r>
          </a:p>
          <a:p>
            <a:r>
              <a:rPr lang="fr-FR" sz="2800" b="1" dirty="0" smtClean="0">
                <a:solidFill>
                  <a:schemeClr val="bg1"/>
                </a:solidFill>
              </a:rPr>
              <a:t>au sein d’une communauté,</a:t>
            </a:r>
          </a:p>
          <a:p>
            <a:endParaRPr lang="fr-FR" sz="2800" b="1" dirty="0" smtClean="0">
              <a:solidFill>
                <a:schemeClr val="bg1"/>
              </a:solidFill>
            </a:endParaRPr>
          </a:p>
          <a:p>
            <a:r>
              <a:rPr lang="fr-FR" sz="2800" b="1" dirty="0" smtClean="0">
                <a:solidFill>
                  <a:schemeClr val="bg1"/>
                </a:solidFill>
              </a:rPr>
              <a:t>Vous êtes invités à assister à la 2</a:t>
            </a:r>
            <a:r>
              <a:rPr lang="fr-FR" sz="2800" b="1" baseline="30000" dirty="0" smtClean="0">
                <a:solidFill>
                  <a:schemeClr val="bg1"/>
                </a:solidFill>
              </a:rPr>
              <a:t>ème</a:t>
            </a:r>
            <a:r>
              <a:rPr lang="fr-FR" sz="2800" b="1" dirty="0" smtClean="0">
                <a:solidFill>
                  <a:schemeClr val="bg1"/>
                </a:solidFill>
              </a:rPr>
              <a:t> partie.</a:t>
            </a:r>
            <a:endParaRPr lang="fr-FR" sz="2800" b="1" dirty="0">
              <a:solidFill>
                <a:schemeClr val="bg1"/>
              </a:solidFill>
            </a:endParaRPr>
          </a:p>
        </p:txBody>
      </p:sp>
    </p:spTree>
    <p:extLst>
      <p:ext uri="{BB962C8B-B14F-4D97-AF65-F5344CB8AC3E}">
        <p14:creationId xmlns:p14="http://schemas.microsoft.com/office/powerpoint/2010/main" val="668736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a9c0fe43b7_1_229"/>
          <p:cNvSpPr/>
          <p:nvPr/>
        </p:nvSpPr>
        <p:spPr>
          <a:xfrm>
            <a:off x="1524" y="0"/>
            <a:ext cx="12189001"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ga9c0fe43b7_1_229"/>
          <p:cNvPicPr preferRelativeResize="0"/>
          <p:nvPr/>
        </p:nvPicPr>
        <p:blipFill rotWithShape="1">
          <a:blip r:embed="rId3">
            <a:alphaModFix/>
          </a:blip>
          <a:srcRect t="4187" b="1292"/>
          <a:stretch/>
        </p:blipFill>
        <p:spPr>
          <a:xfrm>
            <a:off x="20" y="10"/>
            <a:ext cx="12191975" cy="6857986"/>
          </a:xfrm>
          <a:prstGeom prst="rect">
            <a:avLst/>
          </a:prstGeom>
          <a:noFill/>
          <a:ln>
            <a:noFill/>
          </a:ln>
        </p:spPr>
      </p:pic>
      <p:sp>
        <p:nvSpPr>
          <p:cNvPr id="396" name="Google Shape;396;ga9c0fe43b7_1_229"/>
          <p:cNvSpPr/>
          <p:nvPr/>
        </p:nvSpPr>
        <p:spPr>
          <a:xfrm>
            <a:off x="987241" y="841829"/>
            <a:ext cx="10828200" cy="330173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smtClean="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smtClean="0">
                <a:solidFill>
                  <a:schemeClr val="lt1"/>
                </a:solidFill>
                <a:latin typeface="Avenir"/>
                <a:ea typeface="Avenir"/>
                <a:cs typeface="Avenir"/>
                <a:sym typeface="Avenir"/>
              </a:rPr>
              <a:t>Merci pour </a:t>
            </a:r>
            <a:r>
              <a:rPr lang="en-US" sz="4000" b="1" dirty="0" err="1" smtClean="0">
                <a:solidFill>
                  <a:schemeClr val="lt1"/>
                </a:solidFill>
                <a:latin typeface="Avenir"/>
                <a:ea typeface="Avenir"/>
                <a:cs typeface="Avenir"/>
                <a:sym typeface="Avenir"/>
              </a:rPr>
              <a:t>votre</a:t>
            </a:r>
            <a:r>
              <a:rPr lang="en-US" sz="4000" b="1" dirty="0" smtClean="0">
                <a:solidFill>
                  <a:schemeClr val="lt1"/>
                </a:solidFill>
                <a:latin typeface="Avenir"/>
                <a:ea typeface="Avenir"/>
                <a:cs typeface="Avenir"/>
                <a:sym typeface="Avenir"/>
              </a:rPr>
              <a:t> attention </a:t>
            </a:r>
          </a:p>
          <a:p>
            <a:pPr marL="0" marR="0" lvl="0" indent="0" algn="l" rtl="0">
              <a:lnSpc>
                <a:spcPct val="90000"/>
              </a:lnSpc>
              <a:spcBef>
                <a:spcPts val="600"/>
              </a:spcBef>
              <a:spcAft>
                <a:spcPts val="0"/>
              </a:spcAft>
              <a:buClr>
                <a:srgbClr val="000000"/>
              </a:buClr>
              <a:buSzPts val="4400"/>
              <a:buFont typeface="Arial"/>
              <a:buNone/>
            </a:pPr>
            <a:endParaRPr lang="en-US" sz="4000" b="1" dirty="0">
              <a:solidFill>
                <a:schemeClr val="lt1"/>
              </a:solidFill>
              <a:latin typeface="Avenir"/>
              <a:ea typeface="Avenir"/>
              <a:cs typeface="Avenir"/>
              <a:sym typeface="Avenir"/>
            </a:endParaRPr>
          </a:p>
          <a:p>
            <a:pPr marL="0" marR="0" lvl="0" indent="0" algn="l" rtl="0">
              <a:lnSpc>
                <a:spcPct val="90000"/>
              </a:lnSpc>
              <a:spcBef>
                <a:spcPts val="600"/>
              </a:spcBef>
              <a:spcAft>
                <a:spcPts val="0"/>
              </a:spcAft>
              <a:buClr>
                <a:srgbClr val="000000"/>
              </a:buClr>
              <a:buSzPts val="4400"/>
              <a:buFont typeface="Arial"/>
              <a:buNone/>
            </a:pPr>
            <a:r>
              <a:rPr lang="en-US" sz="4000" b="1" dirty="0" err="1" smtClean="0">
                <a:solidFill>
                  <a:schemeClr val="lt1"/>
                </a:solidFill>
                <a:latin typeface="Avenir"/>
                <a:ea typeface="Avenir"/>
                <a:cs typeface="Avenir"/>
                <a:sym typeface="Avenir"/>
              </a:rPr>
              <a:t>E</a:t>
            </a:r>
            <a:r>
              <a:rPr lang="en-US" sz="4000" b="1" i="0" u="none" strike="noStrike" cap="none" dirty="0" err="1" smtClean="0">
                <a:solidFill>
                  <a:schemeClr val="lt1"/>
                </a:solidFill>
                <a:latin typeface="Avenir"/>
                <a:ea typeface="Avenir"/>
                <a:cs typeface="Avenir"/>
                <a:sym typeface="Avenir"/>
              </a:rPr>
              <a:t>ntrer</a:t>
            </a:r>
            <a:r>
              <a:rPr lang="en-US" sz="4000" b="1" i="0" u="none" strike="noStrike" cap="none" dirty="0" smtClean="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en</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contact </a:t>
            </a:r>
            <a:r>
              <a:rPr lang="en-US" sz="4000" b="1" i="0" u="none" strike="noStrike" cap="none" dirty="0">
                <a:solidFill>
                  <a:schemeClr val="lt1"/>
                </a:solidFill>
                <a:latin typeface="Avenir"/>
                <a:ea typeface="Avenir"/>
                <a:cs typeface="Avenir"/>
                <a:sym typeface="Avenir"/>
              </a:rPr>
              <a:t>avec la </a:t>
            </a:r>
            <a:r>
              <a:rPr lang="en-US" sz="4000" b="1" i="0" u="none" strike="noStrike" cap="none" dirty="0" err="1">
                <a:solidFill>
                  <a:schemeClr val="lt1"/>
                </a:solidFill>
                <a:latin typeface="Avenir"/>
                <a:ea typeface="Avenir"/>
                <a:cs typeface="Avenir"/>
                <a:sym typeface="Avenir"/>
              </a:rPr>
              <a:t>personne</a:t>
            </a:r>
            <a:r>
              <a:rPr lang="en-US" sz="4000" b="1" i="0" u="none" strike="noStrike" cap="none" dirty="0">
                <a:solidFill>
                  <a:schemeClr val="lt1"/>
                </a:solidFill>
                <a:latin typeface="Avenir"/>
                <a:ea typeface="Avenir"/>
                <a:cs typeface="Avenir"/>
                <a:sym typeface="Avenir"/>
              </a:rPr>
              <a:t> qui </a:t>
            </a:r>
            <a:r>
              <a:rPr lang="en-US" sz="4000" b="1" i="0" u="none" strike="noStrike" cap="none" dirty="0" err="1">
                <a:solidFill>
                  <a:schemeClr val="lt1"/>
                </a:solidFill>
                <a:latin typeface="Avenir"/>
                <a:ea typeface="Avenir"/>
                <a:cs typeface="Avenir"/>
                <a:sym typeface="Avenir"/>
              </a:rPr>
              <a:t>vous</a:t>
            </a:r>
            <a:r>
              <a:rPr lang="en-US" sz="4000" b="1" i="0" u="none" strike="noStrike" cap="none" dirty="0">
                <a:solidFill>
                  <a:schemeClr val="lt1"/>
                </a:solidFill>
                <a:latin typeface="Avenir"/>
                <a:ea typeface="Avenir"/>
                <a:cs typeface="Avenir"/>
                <a:sym typeface="Avenir"/>
              </a:rPr>
              <a:t> a </a:t>
            </a:r>
            <a:r>
              <a:rPr lang="en-US" sz="4000" b="1" i="0" u="none" strike="noStrike" cap="none" dirty="0" err="1">
                <a:solidFill>
                  <a:schemeClr val="lt1"/>
                </a:solidFill>
                <a:latin typeface="Avenir"/>
                <a:ea typeface="Avenir"/>
                <a:cs typeface="Avenir"/>
                <a:sym typeface="Avenir"/>
              </a:rPr>
              <a:t>invité</a:t>
            </a:r>
            <a:r>
              <a:rPr lang="en-US" sz="4000" b="1" i="0" u="none" strike="noStrike" cap="none" dirty="0">
                <a:solidFill>
                  <a:schemeClr val="lt1"/>
                </a:solidFill>
                <a:latin typeface="Avenir"/>
                <a:ea typeface="Avenir"/>
                <a:cs typeface="Avenir"/>
                <a:sym typeface="Avenir"/>
              </a:rPr>
              <a:t> </a:t>
            </a:r>
            <a:r>
              <a:rPr lang="en-US" sz="4000" b="1" i="0" u="none" strike="noStrike" cap="none" dirty="0" err="1">
                <a:solidFill>
                  <a:schemeClr val="lt1"/>
                </a:solidFill>
                <a:latin typeface="Avenir"/>
                <a:ea typeface="Avenir"/>
                <a:cs typeface="Avenir"/>
                <a:sym typeface="Avenir"/>
              </a:rPr>
              <a:t>aujourd’hui</a:t>
            </a:r>
            <a:r>
              <a:rPr lang="en-US" sz="4000" b="1" i="0" u="none" strike="noStrike" cap="none" dirty="0">
                <a:solidFill>
                  <a:schemeClr val="lt1"/>
                </a:solidFill>
                <a:latin typeface="Avenir"/>
                <a:ea typeface="Avenir"/>
                <a:cs typeface="Avenir"/>
                <a:sym typeface="Avenir"/>
              </a:rPr>
              <a:t> </a:t>
            </a:r>
            <a:r>
              <a:rPr lang="en-US" sz="4000" b="1" i="0" u="none" strike="noStrike" cap="none" dirty="0" smtClean="0">
                <a:solidFill>
                  <a:schemeClr val="lt1"/>
                </a:solidFill>
                <a:latin typeface="Avenir"/>
                <a:ea typeface="Avenir"/>
                <a:cs typeface="Avenir"/>
                <a:sym typeface="Avenir"/>
              </a:rPr>
              <a:t>!</a:t>
            </a:r>
          </a:p>
        </p:txBody>
      </p:sp>
    </p:spTree>
    <p:extLst>
      <p:ext uri="{BB962C8B-B14F-4D97-AF65-F5344CB8AC3E}">
        <p14:creationId xmlns:p14="http://schemas.microsoft.com/office/powerpoint/2010/main" val="1876265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t="4175" b="1283"/>
          <a:stretch/>
        </p:blipFill>
        <p:spPr>
          <a:xfrm>
            <a:off x="20" y="10"/>
            <a:ext cx="12191980" cy="6857990"/>
          </a:xfrm>
          <a:prstGeom prst="rect">
            <a:avLst/>
          </a:prstGeom>
          <a:noFill/>
          <a:ln>
            <a:noFill/>
          </a:ln>
        </p:spPr>
      </p:pic>
      <p:sp>
        <p:nvSpPr>
          <p:cNvPr id="148" name="Google Shape;148;p5"/>
          <p:cNvSpPr txBox="1"/>
          <p:nvPr/>
        </p:nvSpPr>
        <p:spPr>
          <a:xfrm>
            <a:off x="876300" y="2159000"/>
            <a:ext cx="7632700" cy="2755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US" sz="4000" b="0" i="0" u="none" strike="noStrike" cap="none" dirty="0">
                <a:solidFill>
                  <a:schemeClr val="lt1"/>
                </a:solidFill>
                <a:latin typeface="Sarabun"/>
                <a:ea typeface="Sarabun"/>
                <a:cs typeface="Sarabun"/>
                <a:sym typeface="Sarabun"/>
              </a:rPr>
              <a:t>Si </a:t>
            </a:r>
            <a:r>
              <a:rPr lang="en-US" sz="4000" b="0" i="0" u="none" strike="noStrike" cap="none" dirty="0" err="1">
                <a:solidFill>
                  <a:schemeClr val="lt1"/>
                </a:solidFill>
                <a:latin typeface="Sarabun"/>
                <a:ea typeface="Sarabun"/>
                <a:cs typeface="Sarabun"/>
                <a:sym typeface="Sarabun"/>
              </a:rPr>
              <a:t>vous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voulez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comprendre</a:t>
            </a:r>
            <a:r>
              <a:rPr lang="en-US" sz="4000" b="0" i="0" u="none" strike="noStrike" cap="none" dirty="0">
                <a:solidFill>
                  <a:schemeClr val="lt1"/>
                </a:solidFill>
                <a:latin typeface="Sarabun"/>
                <a:ea typeface="Sarabun"/>
                <a:cs typeface="Sarabun"/>
                <a:sym typeface="Sarabun"/>
              </a:rPr>
              <a:t> les </a:t>
            </a:r>
            <a:r>
              <a:rPr lang="en-US" sz="4000" b="1" i="0" u="none" strike="noStrike" cap="none" dirty="0">
                <a:solidFill>
                  <a:schemeClr val="lt1"/>
                </a:solidFill>
                <a:latin typeface="Sarabun"/>
                <a:ea typeface="Sarabun"/>
                <a:cs typeface="Sarabun"/>
                <a:sym typeface="Sarabun"/>
              </a:rPr>
              <a:t>secrets de </a:t>
            </a:r>
            <a:r>
              <a:rPr lang="en-US" sz="4000" b="1" i="0" u="none" strike="noStrike" cap="none" dirty="0" err="1">
                <a:solidFill>
                  <a:schemeClr val="lt1"/>
                </a:solidFill>
                <a:latin typeface="Sarabun"/>
                <a:ea typeface="Sarabun"/>
                <a:cs typeface="Sarabun"/>
                <a:sym typeface="Sarabun"/>
              </a:rPr>
              <a:t>l’univers</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pensez</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en</a:t>
            </a:r>
            <a:r>
              <a:rPr lang="en-US" sz="4000" b="0" i="0" u="none" strike="noStrike" cap="none" dirty="0">
                <a:solidFill>
                  <a:schemeClr val="lt1"/>
                </a:solidFill>
                <a:latin typeface="Sarabun"/>
                <a:ea typeface="Sarabun"/>
                <a:cs typeface="Sarabun"/>
                <a:sym typeface="Sarabun"/>
              </a:rPr>
              <a:t> </a:t>
            </a:r>
            <a:r>
              <a:rPr lang="en-US" sz="4000" b="0" i="0" u="none" strike="noStrike" cap="none" dirty="0" err="1">
                <a:solidFill>
                  <a:schemeClr val="lt1"/>
                </a:solidFill>
                <a:latin typeface="Sarabun"/>
                <a:ea typeface="Sarabun"/>
                <a:cs typeface="Sarabun"/>
                <a:sym typeface="Sarabun"/>
              </a:rPr>
              <a:t>termes</a:t>
            </a:r>
            <a:r>
              <a:rPr lang="en-US" sz="4000" b="0" i="0" u="none" strike="noStrike" cap="none" dirty="0">
                <a:solidFill>
                  <a:schemeClr val="lt1"/>
                </a:solidFill>
                <a:latin typeface="Sarabun"/>
                <a:ea typeface="Sarabun"/>
                <a:cs typeface="Sarabun"/>
                <a:sym typeface="Sarabun"/>
              </a:rPr>
              <a:t> </a:t>
            </a:r>
            <a:r>
              <a:rPr lang="en-US" sz="4000" b="1" i="0" u="none" strike="noStrike" cap="none" dirty="0" err="1">
                <a:solidFill>
                  <a:schemeClr val="lt1"/>
                </a:solidFill>
                <a:latin typeface="Sarabun"/>
                <a:ea typeface="Sarabun"/>
                <a:cs typeface="Sarabun"/>
                <a:sym typeface="Sarabun"/>
              </a:rPr>
              <a:t>d’énergie</a:t>
            </a:r>
            <a:r>
              <a:rPr lang="en-US" sz="4000" b="1" i="0" u="none" strike="noStrike" cap="none" dirty="0">
                <a:solidFill>
                  <a:schemeClr val="lt1"/>
                </a:solidFill>
                <a:latin typeface="Sarabun"/>
                <a:ea typeface="Sarabun"/>
                <a:cs typeface="Sarabun"/>
                <a:sym typeface="Sarabun"/>
              </a:rPr>
              <a:t>, de </a:t>
            </a:r>
            <a:r>
              <a:rPr lang="en-US" sz="4000" b="1" i="0" u="none" strike="noStrike" cap="none" dirty="0" err="1">
                <a:solidFill>
                  <a:schemeClr val="lt1"/>
                </a:solidFill>
                <a:latin typeface="Sarabun"/>
                <a:ea typeface="Sarabun"/>
                <a:cs typeface="Sarabun"/>
                <a:sym typeface="Sarabun"/>
              </a:rPr>
              <a:t>fréquence</a:t>
            </a:r>
            <a:r>
              <a:rPr lang="en-US" sz="4000" b="1" i="0" u="none" strike="noStrike" cap="none" dirty="0">
                <a:solidFill>
                  <a:schemeClr val="lt1"/>
                </a:solidFill>
                <a:latin typeface="Sarabun"/>
                <a:ea typeface="Sarabun"/>
                <a:cs typeface="Sarabun"/>
                <a:sym typeface="Sarabun"/>
              </a:rPr>
              <a:t> et de vibration. </a:t>
            </a:r>
            <a:endParaRPr sz="600" b="1" i="0" u="none" strike="noStrike" cap="none" dirty="0">
              <a:solidFill>
                <a:srgbClr val="000000"/>
              </a:solidFill>
              <a:latin typeface="Arial"/>
              <a:ea typeface="Arial"/>
              <a:cs typeface="Arial"/>
              <a:sym typeface="Aria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766" y="688577"/>
            <a:ext cx="2629267" cy="2848373"/>
          </a:xfrm>
          <a:prstGeom prst="rect">
            <a:avLst/>
          </a:prstGeom>
        </p:spPr>
      </p:pic>
      <p:sp>
        <p:nvSpPr>
          <p:cNvPr id="3" name="ZoneTexte 2"/>
          <p:cNvSpPr txBox="1"/>
          <p:nvPr/>
        </p:nvSpPr>
        <p:spPr>
          <a:xfrm>
            <a:off x="9461500" y="3670300"/>
            <a:ext cx="1680268" cy="400110"/>
          </a:xfrm>
          <a:prstGeom prst="rect">
            <a:avLst/>
          </a:prstGeom>
          <a:noFill/>
        </p:spPr>
        <p:txBody>
          <a:bodyPr wrap="none" rtlCol="0">
            <a:spAutoFit/>
          </a:bodyPr>
          <a:lstStyle/>
          <a:p>
            <a:r>
              <a:rPr lang="fr-FR" sz="2000" b="1" dirty="0" smtClean="0">
                <a:solidFill>
                  <a:schemeClr val="bg1"/>
                </a:solidFill>
              </a:rPr>
              <a:t>Nikola Tesla</a:t>
            </a:r>
            <a:endParaRPr lang="fr-FR" sz="20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b="5462"/>
          <a:stretch/>
        </p:blipFill>
        <p:spPr>
          <a:xfrm>
            <a:off x="20" y="10"/>
            <a:ext cx="12191980" cy="6857990"/>
          </a:xfrm>
          <a:prstGeom prst="rect">
            <a:avLst/>
          </a:prstGeom>
          <a:noFill/>
          <a:ln>
            <a:noFill/>
          </a:ln>
        </p:spPr>
      </p:pic>
      <p:sp>
        <p:nvSpPr>
          <p:cNvPr id="154" name="Google Shape;154;p6"/>
          <p:cNvSpPr txBox="1"/>
          <p:nvPr/>
        </p:nvSpPr>
        <p:spPr>
          <a:xfrm>
            <a:off x="1694743" y="3986366"/>
            <a:ext cx="8802514" cy="13777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dirty="0">
                <a:solidFill>
                  <a:schemeClr val="lt1"/>
                </a:solidFill>
                <a:latin typeface="Sarabun"/>
                <a:ea typeface="Sarabun"/>
                <a:cs typeface="Sarabun"/>
                <a:sym typeface="Sarabun"/>
              </a:rPr>
              <a:t>La science </a:t>
            </a:r>
            <a:r>
              <a:rPr lang="en-US" sz="3600" b="0" i="0" u="none" strike="noStrike" cap="none" dirty="0" err="1">
                <a:solidFill>
                  <a:schemeClr val="lt1"/>
                </a:solidFill>
                <a:latin typeface="Sarabun"/>
                <a:ea typeface="Sarabun"/>
                <a:cs typeface="Sarabun"/>
                <a:sym typeface="Sarabun"/>
              </a:rPr>
              <a:t>prouve</a:t>
            </a:r>
            <a:r>
              <a:rPr lang="en-US" sz="3600" b="0" i="0" u="none" strike="noStrike" cap="none" dirty="0">
                <a:solidFill>
                  <a:schemeClr val="lt1"/>
                </a:solidFill>
                <a:latin typeface="Sarabun"/>
                <a:ea typeface="Sarabun"/>
                <a:cs typeface="Sarabun"/>
                <a:sym typeface="Sarabun"/>
              </a:rPr>
              <a:t> </a:t>
            </a:r>
            <a:r>
              <a:rPr lang="en-US" sz="3600" b="0" i="0" u="none" strike="noStrike" cap="none" dirty="0" err="1">
                <a:solidFill>
                  <a:schemeClr val="lt1"/>
                </a:solidFill>
                <a:latin typeface="Sarabun"/>
                <a:ea typeface="Sarabun"/>
                <a:cs typeface="Sarabun"/>
                <a:sym typeface="Sarabun"/>
              </a:rPr>
              <a:t>maintenant</a:t>
            </a:r>
            <a:r>
              <a:rPr lang="en-US" sz="3600" b="0" i="0" u="none" strike="noStrike" cap="none" dirty="0">
                <a:solidFill>
                  <a:schemeClr val="lt1"/>
                </a:solidFill>
                <a:latin typeface="Sarabun"/>
                <a:ea typeface="Sarabun"/>
                <a:cs typeface="Sarabun"/>
                <a:sym typeface="Sarabun"/>
              </a:rPr>
              <a:t> que tout </a:t>
            </a:r>
            <a:r>
              <a:rPr lang="en-US" sz="3600" b="1" i="0" u="none" strike="noStrike" cap="none" dirty="0" err="1">
                <a:solidFill>
                  <a:schemeClr val="lt1"/>
                </a:solidFill>
                <a:latin typeface="Sarabun"/>
                <a:ea typeface="Sarabun"/>
                <a:cs typeface="Sarabun"/>
                <a:sym typeface="Sarabun"/>
              </a:rPr>
              <a:t>l’univers</a:t>
            </a:r>
            <a:r>
              <a:rPr lang="en-US" sz="3600" b="1" i="0" u="none" strike="noStrike" cap="none" dirty="0">
                <a:solidFill>
                  <a:schemeClr val="lt1"/>
                </a:solidFill>
                <a:latin typeface="Sarabun"/>
                <a:ea typeface="Sarabun"/>
                <a:cs typeface="Sarabun"/>
                <a:sym typeface="Sarabun"/>
              </a:rPr>
              <a:t> - nous y </a:t>
            </a:r>
            <a:r>
              <a:rPr lang="en-US" sz="3600" b="1" i="0" u="none" strike="noStrike" cap="none" dirty="0" err="1">
                <a:solidFill>
                  <a:schemeClr val="lt1"/>
                </a:solidFill>
                <a:latin typeface="Sarabun"/>
                <a:ea typeface="Sarabun"/>
                <a:cs typeface="Sarabun"/>
                <a:sym typeface="Sarabun"/>
              </a:rPr>
              <a:t>compris</a:t>
            </a:r>
            <a:r>
              <a:rPr lang="en-US" sz="3600" b="1" i="0" u="none" strike="noStrike" cap="none" dirty="0">
                <a:solidFill>
                  <a:schemeClr val="lt1"/>
                </a:solidFill>
                <a:latin typeface="Sarabun"/>
                <a:ea typeface="Sarabun"/>
                <a:cs typeface="Sarabun"/>
                <a:sym typeface="Sarabun"/>
              </a:rPr>
              <a:t> </a:t>
            </a:r>
            <a:r>
              <a:rPr lang="en-US" sz="3600" b="0" i="0" u="none" strike="noStrike" cap="none" dirty="0">
                <a:solidFill>
                  <a:schemeClr val="lt1"/>
                </a:solidFill>
                <a:latin typeface="Sarabun"/>
                <a:ea typeface="Sarabun"/>
                <a:cs typeface="Sarabun"/>
                <a:sym typeface="Sarabun"/>
              </a:rPr>
              <a:t>- </a:t>
            </a:r>
            <a:r>
              <a:rPr lang="en-US" sz="3600" b="0" i="0" u="none" strike="noStrike" cap="none" dirty="0" err="1">
                <a:solidFill>
                  <a:schemeClr val="lt1"/>
                </a:solidFill>
                <a:latin typeface="Sarabun"/>
                <a:ea typeface="Sarabun"/>
                <a:cs typeface="Sarabun"/>
                <a:sym typeface="Sarabun"/>
              </a:rPr>
              <a:t>n’est</a:t>
            </a:r>
            <a:r>
              <a:rPr lang="en-US" sz="3600" b="0" i="0" u="none" strike="noStrike" cap="none" dirty="0">
                <a:solidFill>
                  <a:schemeClr val="lt1"/>
                </a:solidFill>
                <a:latin typeface="Sarabun"/>
                <a:ea typeface="Sarabun"/>
                <a:cs typeface="Sarabun"/>
                <a:sym typeface="Sarabun"/>
              </a:rPr>
              <a:t> fait </a:t>
            </a:r>
            <a:r>
              <a:rPr lang="en-US" sz="3600" b="0" i="0" u="none" strike="noStrike" cap="none" dirty="0" err="1">
                <a:solidFill>
                  <a:schemeClr val="lt1"/>
                </a:solidFill>
                <a:latin typeface="Sarabun"/>
                <a:ea typeface="Sarabun"/>
                <a:cs typeface="Sarabun"/>
                <a:sym typeface="Sarabun"/>
              </a:rPr>
              <a:t>fondamentalement</a:t>
            </a:r>
            <a:r>
              <a:rPr lang="en-US" sz="3600" b="0" i="0" u="none" strike="noStrike" cap="none" dirty="0">
                <a:solidFill>
                  <a:schemeClr val="lt1"/>
                </a:solidFill>
                <a:latin typeface="Sarabun"/>
                <a:ea typeface="Sarabun"/>
                <a:cs typeface="Sarabun"/>
                <a:sym typeface="Sarabun"/>
              </a:rPr>
              <a:t> que </a:t>
            </a:r>
            <a:r>
              <a:rPr lang="en-US" sz="3600" b="1" i="0" u="none" strike="noStrike" cap="none" dirty="0" err="1">
                <a:solidFill>
                  <a:schemeClr val="lt1"/>
                </a:solidFill>
                <a:latin typeface="Sarabun"/>
                <a:ea typeface="Sarabun"/>
                <a:cs typeface="Sarabun"/>
                <a:sym typeface="Sarabun"/>
              </a:rPr>
              <a:t>d’énergie</a:t>
            </a:r>
            <a:r>
              <a:rPr lang="en-US" sz="3600" b="1" i="0" u="none" strike="noStrike" cap="none" dirty="0">
                <a:solidFill>
                  <a:schemeClr val="lt1"/>
                </a:solidFill>
                <a:latin typeface="Sarabun"/>
                <a:ea typeface="Sarabun"/>
                <a:cs typeface="Sarabun"/>
                <a:sym typeface="Sarabun"/>
              </a:rPr>
              <a:t> </a:t>
            </a:r>
            <a:endParaRPr sz="1400" b="1" i="0" u="none" strike="noStrike" cap="none" dirty="0">
              <a:solidFill>
                <a:srgbClr val="000000"/>
              </a:solidFill>
              <a:latin typeface="Arial"/>
              <a:ea typeface="Arial"/>
              <a:cs typeface="Arial"/>
              <a:sym typeface="Arial"/>
            </a:endParaRPr>
          </a:p>
        </p:txBody>
      </p:sp>
      <p:pic>
        <p:nvPicPr>
          <p:cNvPr id="155" name="Google Shape;155;p6"/>
          <p:cNvPicPr preferRelativeResize="0"/>
          <p:nvPr/>
        </p:nvPicPr>
        <p:blipFill rotWithShape="1">
          <a:blip r:embed="rId4">
            <a:alphaModFix/>
          </a:blip>
          <a:srcRect/>
          <a:stretch/>
        </p:blipFill>
        <p:spPr>
          <a:xfrm>
            <a:off x="3146960" y="1049393"/>
            <a:ext cx="5142016" cy="27740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7"/>
          <p:cNvPicPr preferRelativeResize="0"/>
          <p:nvPr/>
        </p:nvPicPr>
        <p:blipFill rotWithShape="1">
          <a:blip r:embed="rId3">
            <a:alphaModFix/>
          </a:blip>
          <a:srcRect t="4175" b="1283"/>
          <a:stretch/>
        </p:blipFill>
        <p:spPr>
          <a:xfrm>
            <a:off x="0" y="10"/>
            <a:ext cx="7554686" cy="6857990"/>
          </a:xfrm>
          <a:prstGeom prst="rect">
            <a:avLst/>
          </a:prstGeom>
          <a:noFill/>
          <a:ln>
            <a:noFill/>
          </a:ln>
        </p:spPr>
      </p:pic>
      <p:sp>
        <p:nvSpPr>
          <p:cNvPr id="161" name="Google Shape;161;p7"/>
          <p:cNvSpPr txBox="1"/>
          <p:nvPr/>
        </p:nvSpPr>
        <p:spPr>
          <a:xfrm>
            <a:off x="246743" y="522514"/>
            <a:ext cx="5239657" cy="5892799"/>
          </a:xfrm>
          <a:prstGeom prst="rect">
            <a:avLst/>
          </a:prstGeom>
          <a:noFill/>
          <a:ln>
            <a:noFill/>
          </a:ln>
        </p:spPr>
        <p:txBody>
          <a:bodyPr spcFirstLastPara="1" wrap="square" lIns="91425" tIns="45700" rIns="91425" bIns="45700" anchor="t" anchorCtr="0">
            <a:normAutofit lnSpcReduction="10000"/>
          </a:bodyPr>
          <a:lstStyle/>
          <a:p>
            <a:r>
              <a:rPr lang="fr-FR" sz="3200" b="1" dirty="0" smtClean="0">
                <a:solidFill>
                  <a:schemeClr val="bg1"/>
                </a:solidFill>
              </a:rPr>
              <a:t>Le Métabolisme cellulaire</a:t>
            </a:r>
            <a:endParaRPr lang="fr-FR" sz="3200" b="1" dirty="0">
              <a:solidFill>
                <a:schemeClr val="bg1"/>
              </a:solidFill>
            </a:endParaRPr>
          </a:p>
          <a:p>
            <a:pPr marL="457200" lvl="1" indent="0">
              <a:lnSpc>
                <a:spcPct val="150000"/>
              </a:lnSpc>
              <a:buNone/>
            </a:pPr>
            <a:endParaRPr lang="fr-FR" sz="1600" b="1" dirty="0" smtClean="0">
              <a:solidFill>
                <a:schemeClr val="bg1"/>
              </a:solidFill>
            </a:endParaRPr>
          </a:p>
          <a:p>
            <a:pPr marL="457200" lvl="1" indent="0">
              <a:lnSpc>
                <a:spcPct val="150000"/>
              </a:lnSpc>
              <a:buNone/>
            </a:pPr>
            <a:r>
              <a:rPr lang="fr-FR" sz="1800" b="1" dirty="0" smtClean="0">
                <a:solidFill>
                  <a:schemeClr val="bg1"/>
                </a:solidFill>
              </a:rPr>
              <a:t>LE </a:t>
            </a:r>
            <a:r>
              <a:rPr lang="fr-FR" sz="1800" b="1" dirty="0">
                <a:solidFill>
                  <a:schemeClr val="bg1"/>
                </a:solidFill>
              </a:rPr>
              <a:t>CORPS HUMAIN </a:t>
            </a:r>
            <a:r>
              <a:rPr lang="fr-FR" sz="1800" b="1" dirty="0" smtClean="0">
                <a:solidFill>
                  <a:schemeClr val="bg1"/>
                </a:solidFill>
              </a:rPr>
              <a:t>= 11 SYSTÈMES</a:t>
            </a:r>
            <a:endParaRPr lang="fr-FR" sz="1800" b="1" dirty="0">
              <a:solidFill>
                <a:schemeClr val="bg1"/>
              </a:solidFill>
            </a:endParaRPr>
          </a:p>
          <a:p>
            <a:pPr marL="457200" lvl="1" indent="0">
              <a:lnSpc>
                <a:spcPct val="150000"/>
              </a:lnSpc>
              <a:buNone/>
            </a:pPr>
            <a:r>
              <a:rPr lang="fr-FR" sz="1600" b="1" dirty="0" smtClean="0">
                <a:solidFill>
                  <a:schemeClr val="bg1"/>
                </a:solidFill>
              </a:rPr>
              <a:t>De quoi sont constitués ces systèmes ? </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TISSUS </a:t>
            </a:r>
            <a:r>
              <a:rPr lang="fr-FR" sz="1600" b="1" dirty="0">
                <a:solidFill>
                  <a:schemeClr val="bg1"/>
                </a:solidFill>
              </a:rPr>
              <a:t>ET ORGANES</a:t>
            </a:r>
          </a:p>
          <a:p>
            <a:pPr marL="457200" lvl="1" indent="0">
              <a:lnSpc>
                <a:spcPct val="150000"/>
              </a:lnSpc>
              <a:buNone/>
            </a:pPr>
            <a:r>
              <a:rPr lang="fr-FR" sz="1600" b="1" dirty="0">
                <a:solidFill>
                  <a:schemeClr val="bg1"/>
                </a:solidFill>
              </a:rPr>
              <a:t>De quoi sont faits les tissus et organes?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CELLULES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constituent les </a:t>
            </a:r>
            <a:r>
              <a:rPr lang="fr-FR" sz="1600" b="1" dirty="0">
                <a:solidFill>
                  <a:schemeClr val="bg1"/>
                </a:solidFill>
              </a:rPr>
              <a:t>cellules?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MOLÉCULES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molécule? </a:t>
            </a:r>
            <a:endParaRPr lang="fr-FR" sz="1600" b="1" dirty="0" smtClean="0">
              <a:solidFill>
                <a:schemeClr val="bg1"/>
              </a:solidFill>
            </a:endParaRP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ATOMES</a:t>
            </a:r>
            <a:endParaRPr lang="fr-FR" sz="1600" b="1" dirty="0">
              <a:solidFill>
                <a:schemeClr val="bg1"/>
              </a:solidFill>
            </a:endParaRP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a:t>
            </a:r>
            <a:r>
              <a:rPr lang="fr-FR" sz="1600" b="1" dirty="0">
                <a:solidFill>
                  <a:schemeClr val="bg1"/>
                </a:solidFill>
              </a:rPr>
              <a:t>un atome?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PARTICULES </a:t>
            </a:r>
            <a:r>
              <a:rPr lang="fr-FR" sz="1600" b="1" dirty="0">
                <a:solidFill>
                  <a:schemeClr val="bg1"/>
                </a:solidFill>
              </a:rPr>
              <a:t>SUBATOMIQUES</a:t>
            </a:r>
          </a:p>
          <a:p>
            <a:pPr marL="457200" lvl="1" indent="0">
              <a:lnSpc>
                <a:spcPct val="150000"/>
              </a:lnSpc>
              <a:buNone/>
            </a:pPr>
            <a:r>
              <a:rPr lang="fr-FR" sz="1600" b="1" dirty="0">
                <a:solidFill>
                  <a:schemeClr val="bg1"/>
                </a:solidFill>
              </a:rPr>
              <a:t>Qu'est-ce qui </a:t>
            </a:r>
            <a:r>
              <a:rPr lang="fr-FR" sz="1600" b="1" dirty="0" smtClean="0">
                <a:solidFill>
                  <a:schemeClr val="bg1"/>
                </a:solidFill>
              </a:rPr>
              <a:t>constitue une </a:t>
            </a:r>
            <a:r>
              <a:rPr lang="fr-FR" sz="1600" b="1" dirty="0">
                <a:solidFill>
                  <a:schemeClr val="bg1"/>
                </a:solidFill>
              </a:rPr>
              <a:t>particule subatomique?</a:t>
            </a:r>
          </a:p>
          <a:p>
            <a:pPr marL="457200" lvl="1" indent="0">
              <a:lnSpc>
                <a:spcPct val="150000"/>
              </a:lnSpc>
              <a:buNone/>
            </a:pPr>
            <a:r>
              <a:rPr lang="fr-FR" sz="1600" b="1" dirty="0" smtClean="0">
                <a:solidFill>
                  <a:schemeClr val="bg1"/>
                </a:solidFill>
                <a:sym typeface="Wingdings" panose="05000000000000000000" pitchFamily="2" charset="2"/>
              </a:rPr>
              <a:t> </a:t>
            </a:r>
            <a:r>
              <a:rPr lang="fr-FR" sz="1600" b="1" dirty="0" smtClean="0">
                <a:solidFill>
                  <a:schemeClr val="bg1"/>
                </a:solidFill>
              </a:rPr>
              <a:t>ÉNERGIE</a:t>
            </a:r>
            <a:endParaRPr sz="1860" b="1" i="0" u="none" strike="noStrike" cap="none" dirty="0">
              <a:solidFill>
                <a:schemeClr val="lt1"/>
              </a:solidFill>
              <a:latin typeface="Sarabun"/>
              <a:ea typeface="Sarabun"/>
              <a:cs typeface="Sarabun"/>
              <a:sym typeface="Sarabun"/>
            </a:endParaRPr>
          </a:p>
        </p:txBody>
      </p:sp>
      <p:pic>
        <p:nvPicPr>
          <p:cNvPr id="162" name="Google Shape;162;p7"/>
          <p:cNvPicPr preferRelativeResize="0"/>
          <p:nvPr/>
        </p:nvPicPr>
        <p:blipFill rotWithShape="1">
          <a:blip r:embed="rId4">
            <a:alphaModFix/>
          </a:blip>
          <a:srcRect/>
          <a:stretch/>
        </p:blipFill>
        <p:spPr>
          <a:xfrm>
            <a:off x="5638811" y="-1"/>
            <a:ext cx="6553189" cy="68579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a9c0fe43b7_0_8"/>
          <p:cNvPicPr preferRelativeResize="0"/>
          <p:nvPr/>
        </p:nvPicPr>
        <p:blipFill rotWithShape="1">
          <a:blip r:embed="rId3">
            <a:alphaModFix/>
          </a:blip>
          <a:srcRect l="19584" t="24601" r="13136" b="17278"/>
          <a:stretch/>
        </p:blipFill>
        <p:spPr>
          <a:xfrm>
            <a:off x="0" y="-6970"/>
            <a:ext cx="12294706" cy="6864969"/>
          </a:xfrm>
          <a:prstGeom prst="rect">
            <a:avLst/>
          </a:prstGeom>
          <a:noFill/>
          <a:ln>
            <a:noFill/>
          </a:ln>
        </p:spPr>
      </p:pic>
      <p:sp>
        <p:nvSpPr>
          <p:cNvPr id="211" name="Google Shape;211;ga9c0fe43b7_0_8"/>
          <p:cNvSpPr txBox="1"/>
          <p:nvPr/>
        </p:nvSpPr>
        <p:spPr>
          <a:xfrm>
            <a:off x="4368600" y="2645000"/>
            <a:ext cx="3678900" cy="979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2060"/>
              </a:buClr>
              <a:buSzPts val="1800"/>
              <a:buFont typeface="Arial"/>
              <a:buNone/>
            </a:pPr>
            <a:r>
              <a:rPr lang="en-US" sz="4100" b="1" i="0" u="none" strike="noStrike" cap="none">
                <a:solidFill>
                  <a:schemeClr val="lt1"/>
                </a:solidFill>
                <a:latin typeface="Arial"/>
                <a:ea typeface="Arial"/>
                <a:cs typeface="Arial"/>
                <a:sym typeface="Arial"/>
              </a:rPr>
              <a:t>COMMENT ?</a:t>
            </a:r>
            <a:r>
              <a:rPr lang="en-US" sz="3500" b="1" i="0" u="none" strike="noStrike" cap="none">
                <a:solidFill>
                  <a:schemeClr val="lt1"/>
                </a:solidFill>
                <a:latin typeface="Arial"/>
                <a:ea typeface="Arial"/>
                <a:cs typeface="Arial"/>
                <a:sym typeface="Arial"/>
              </a:rPr>
              <a:t> </a:t>
            </a:r>
            <a:endParaRPr sz="29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TotalTime>
  <Words>1731</Words>
  <Application>Microsoft Office PowerPoint</Application>
  <PresentationFormat>Grand écran</PresentationFormat>
  <Paragraphs>323</Paragraphs>
  <Slides>52</Slides>
  <Notes>40</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52</vt:i4>
      </vt:variant>
    </vt:vector>
  </HeadingPairs>
  <TitlesOfParts>
    <vt:vector size="67" baseType="lpstr">
      <vt:lpstr>Sarabun</vt:lpstr>
      <vt:lpstr>Bookman Old Style</vt:lpstr>
      <vt:lpstr>Courier New</vt:lpstr>
      <vt:lpstr>Calibri</vt:lpstr>
      <vt:lpstr>Wingdings</vt:lpstr>
      <vt:lpstr>Arial</vt:lpstr>
      <vt:lpstr>Avenir</vt:lpstr>
      <vt:lpstr>Calibri Light</vt:lpstr>
      <vt:lpstr>Noto Sans Symbols</vt:lpstr>
      <vt:lpstr>Office Theme</vt:lpstr>
      <vt:lpstr>Thème Office</vt:lpstr>
      <vt:lpstr>1_Thème Office</vt:lpstr>
      <vt:lpstr>3_Thème Office</vt:lpstr>
      <vt:lpstr>4_Thème Office</vt:lpstr>
      <vt:lpstr>6_Thème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TECHNOLOGIE</vt:lpstr>
      <vt:lpstr>Présentation PowerPoint</vt:lpstr>
      <vt:lpstr>TECHNOLOGIE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Taryn Lee</dc:creator>
  <cp:lastModifiedBy>Utilisateur Windows</cp:lastModifiedBy>
  <cp:revision>72</cp:revision>
  <dcterms:created xsi:type="dcterms:W3CDTF">2020-08-25T09:52:23Z</dcterms:created>
  <dcterms:modified xsi:type="dcterms:W3CDTF">2021-02-15T17:08:05Z</dcterms:modified>
</cp:coreProperties>
</file>