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8" r:id="rId2"/>
    <p:sldId id="279" r:id="rId3"/>
    <p:sldId id="256" r:id="rId4"/>
    <p:sldId id="257" r:id="rId5"/>
    <p:sldId id="258" r:id="rId6"/>
    <p:sldId id="259" r:id="rId7"/>
    <p:sldId id="260" r:id="rId8"/>
    <p:sldId id="276" r:id="rId9"/>
    <p:sldId id="261" r:id="rId10"/>
    <p:sldId id="262" r:id="rId11"/>
    <p:sldId id="269" r:id="rId12"/>
    <p:sldId id="263" r:id="rId13"/>
    <p:sldId id="275" r:id="rId14"/>
    <p:sldId id="264" r:id="rId15"/>
    <p:sldId id="265" r:id="rId16"/>
    <p:sldId id="274" r:id="rId17"/>
    <p:sldId id="268" r:id="rId18"/>
    <p:sldId id="267" r:id="rId19"/>
    <p:sldId id="266" r:id="rId20"/>
    <p:sldId id="273" r:id="rId21"/>
    <p:sldId id="272" r:id="rId22"/>
    <p:sldId id="271" r:id="rId23"/>
    <p:sldId id="270" r:id="rId24"/>
    <p:sldId id="277" r:id="rId25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45470" autoAdjust="0"/>
  </p:normalViewPr>
  <p:slideViewPr>
    <p:cSldViewPr snapToGrid="0">
      <p:cViewPr varScale="1">
        <p:scale>
          <a:sx n="36" d="100"/>
          <a:sy n="36" d="100"/>
        </p:scale>
        <p:origin x="143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4750F-4300-4BD6-8BBC-8BED01AEF5AE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F1E0C-AC77-4BC8-8994-7F1053CBDE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779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ctissimo.fr/html/forme/forme.htm" TargetMode="External"/><Relationship Id="rId13" Type="http://schemas.openxmlformats.org/officeDocument/2006/relationships/hyperlink" Target="https://www.futura-sciences.com/planete/definitions/botanique-photosynthese-227/" TargetMode="External"/><Relationship Id="rId3" Type="http://schemas.openxmlformats.org/officeDocument/2006/relationships/hyperlink" Target="http://www.doctissimo.fr/sante/Dictionnaire-medical/adenosine-triphosphate-atp" TargetMode="External"/><Relationship Id="rId7" Type="http://schemas.openxmlformats.org/officeDocument/2006/relationships/hyperlink" Target="http://www.doctissimo.fr/sante/Dictionnaire-medical/polysaccharide" TargetMode="External"/><Relationship Id="rId12" Type="http://schemas.openxmlformats.org/officeDocument/2006/relationships/hyperlink" Target="https://www.futura-sciences.com/sante/actualites/biologie-theorie-mitochondrie-parasite-refait-surface-35419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doctissimo.fr/html/sante/analyses/ana_meta_sucres01.htm" TargetMode="External"/><Relationship Id="rId11" Type="http://schemas.openxmlformats.org/officeDocument/2006/relationships/hyperlink" Target="https://www.futura-sciences.com/sante/definitions/biologie-respiration-cellulaire-811/" TargetMode="External"/><Relationship Id="rId5" Type="http://schemas.openxmlformats.org/officeDocument/2006/relationships/hyperlink" Target="http://www.doctissimo.fr/sante/Dictionnaire-medical/glycogene" TargetMode="External"/><Relationship Id="rId10" Type="http://schemas.openxmlformats.org/officeDocument/2006/relationships/hyperlink" Target="https://www.futura-sciences.com/sciences/definitions/chimie-molecule-783/" TargetMode="External"/><Relationship Id="rId4" Type="http://schemas.openxmlformats.org/officeDocument/2006/relationships/hyperlink" Target="http://www.doctissimo.fr/sante/Dictionnaire-medical/organisme" TargetMode="External"/><Relationship Id="rId9" Type="http://schemas.openxmlformats.org/officeDocument/2006/relationships/hyperlink" Target="https://www.doctissimo.fr/html/nutrition/mag_2001/mag0202/nu_3496_glucides_saviez.htm" TargetMode="External"/><Relationship Id="rId14" Type="http://schemas.openxmlformats.org/officeDocument/2006/relationships/hyperlink" Target="https://www.futura-sciences.com/planete/dossiers/botanique-cellule-vegetale-439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fr-FR" sz="32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ANALYSE</a:t>
            </a:r>
            <a:r>
              <a:rPr lang="fr-FR" sz="14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par résonance 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vos données </a:t>
            </a:r>
            <a:r>
              <a:rPr lang="fr-FR" sz="24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de santé dans le Champ d’Information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fr-FR" sz="2000" b="1" i="1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Quantique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endParaRPr lang="fr-FR" sz="2000" b="1" i="1" u="none" strike="noStrike" cap="none" dirty="0" smtClean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fr-FR" sz="2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DELIVRE</a:t>
            </a:r>
            <a:r>
              <a:rPr lang="fr-FR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les fréquences adéquates 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pour </a:t>
            </a:r>
            <a:r>
              <a:rPr lang="fr-FR" sz="20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permettre</a:t>
            </a:r>
            <a:r>
              <a:rPr lang="fr-FR" sz="2000" b="1" i="0" u="none" strike="noStrike" cap="none" baseline="0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au corps de se </a:t>
            </a:r>
            <a:r>
              <a:rPr lang="fr-FR" sz="2000" b="1" i="0" u="none" strike="noStrike" cap="none" baseline="0" dirty="0" err="1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recalibrer</a:t>
            </a:r>
            <a:r>
              <a:rPr lang="fr-FR" sz="2000" b="1" i="0" u="none" strike="noStrike" cap="none" baseline="0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pour retrouver son équilibre </a:t>
            </a:r>
            <a:r>
              <a:rPr lang="fr-FR" sz="20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organique.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endParaRPr lang="fr-FR" sz="2000" b="1" i="0" u="none" strike="noStrike" cap="none" dirty="0" smtClean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r>
              <a:rPr lang="fr-FR" sz="3200" b="1" dirty="0" smtClean="0">
                <a:solidFill>
                  <a:srgbClr val="0070C0"/>
                </a:solidFill>
              </a:rPr>
              <a:t>La </a:t>
            </a:r>
            <a:r>
              <a:rPr lang="fr-FR" sz="3200" b="1" dirty="0" err="1" smtClean="0">
                <a:solidFill>
                  <a:srgbClr val="0070C0"/>
                </a:solidFill>
              </a:rPr>
              <a:t>Biorésonance</a:t>
            </a:r>
            <a:r>
              <a:rPr lang="fr-FR" sz="3200" b="1" dirty="0" smtClean="0">
                <a:solidFill>
                  <a:srgbClr val="0070C0"/>
                </a:solidFill>
              </a:rPr>
              <a:t>, définition </a:t>
            </a:r>
            <a:endParaRPr lang="fr-FR" b="1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Tout être vivant a la capacité de capter et d’émettre des rayonnements dans son environnement, humain, animaux , </a:t>
            </a:r>
          </a:p>
          <a:p>
            <a:pPr marL="457200" lvl="1" indent="0">
              <a:buNone/>
            </a:pPr>
            <a:r>
              <a:rPr lang="fr-FR" dirty="0" smtClean="0"/>
              <a:t>    plantes 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Sur le plan thérapeutique, cela consiste à enregistrer et à modifier</a:t>
            </a:r>
          </a:p>
          <a:p>
            <a:pPr marL="457200" lvl="1" indent="0">
              <a:buNone/>
            </a:pPr>
            <a:r>
              <a:rPr lang="fr-FR" dirty="0" smtClean="0"/>
              <a:t>    avec un appareil, les ondes électromagnétiques émises par le   </a:t>
            </a:r>
            <a:br>
              <a:rPr lang="fr-FR" dirty="0" smtClean="0"/>
            </a:br>
            <a:r>
              <a:rPr lang="fr-FR" dirty="0" smtClean="0"/>
              <a:t>    corps.</a:t>
            </a:r>
          </a:p>
          <a:p>
            <a:pPr marL="457200" lvl="1" indent="0">
              <a:buNone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Les phénomènes de résonance qui se produisent dans le corps</a:t>
            </a:r>
          </a:p>
          <a:p>
            <a:pPr marL="457200" lvl="1" indent="0">
              <a:buNone/>
            </a:pPr>
            <a:r>
              <a:rPr lang="fr-FR" dirty="0" smtClean="0"/>
              <a:t>    sont englobés dans la bio-résonance où les cellules     </a:t>
            </a:r>
            <a:br>
              <a:rPr lang="fr-FR" dirty="0" smtClean="0"/>
            </a:br>
            <a:r>
              <a:rPr lang="fr-FR" dirty="0" smtClean="0"/>
              <a:t>    résonnent. Elles communiquent ainsi entre elles comme des    </a:t>
            </a:r>
            <a:br>
              <a:rPr lang="fr-FR" dirty="0" smtClean="0"/>
            </a:br>
            <a:r>
              <a:rPr lang="fr-FR" dirty="0" smtClean="0"/>
              <a:t>    émetteurs / récepteurs radio.</a:t>
            </a:r>
            <a:endParaRPr lang="fr-FR" sz="2000" b="1" i="1" u="none" strike="noStrike" cap="none" dirty="0" smtClean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94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fr-FR" sz="32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ANALYSE</a:t>
            </a:r>
            <a:r>
              <a:rPr lang="fr-FR" sz="14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par résonance 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vos données </a:t>
            </a:r>
            <a:r>
              <a:rPr lang="fr-FR" sz="24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de santé dans le Champ d’Information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fr-FR" sz="2000" b="1" i="1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Quantique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endParaRPr lang="fr-FR" sz="2000" b="1" i="1" u="none" strike="noStrike" cap="none" dirty="0" smtClean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fr-FR" sz="2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DELIVRE</a:t>
            </a:r>
            <a:r>
              <a:rPr lang="fr-FR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les fréquences adéquates 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pour </a:t>
            </a:r>
            <a:r>
              <a:rPr lang="fr-FR" sz="20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permettre</a:t>
            </a:r>
            <a:r>
              <a:rPr lang="fr-FR" sz="2000" b="1" i="0" u="none" strike="noStrike" cap="none" baseline="0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au corps de se </a:t>
            </a:r>
            <a:r>
              <a:rPr lang="fr-FR" sz="2000" b="1" i="0" u="none" strike="noStrike" cap="none" baseline="0" dirty="0" err="1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recalibrer</a:t>
            </a:r>
            <a:r>
              <a:rPr lang="fr-FR" sz="2000" b="1" i="0" u="none" strike="noStrike" cap="none" baseline="0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pour retrouver son équilibre </a:t>
            </a:r>
            <a:r>
              <a:rPr lang="fr-FR" sz="20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organique.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endParaRPr lang="fr-FR" sz="2000" b="1" i="0" u="none" strike="noStrike" cap="none" dirty="0" smtClean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r>
              <a:rPr lang="fr-FR" sz="3200" b="1" dirty="0" smtClean="0">
                <a:solidFill>
                  <a:srgbClr val="0070C0"/>
                </a:solidFill>
              </a:rPr>
              <a:t>La </a:t>
            </a:r>
            <a:r>
              <a:rPr lang="fr-FR" sz="3200" b="1" dirty="0" err="1" smtClean="0">
                <a:solidFill>
                  <a:srgbClr val="0070C0"/>
                </a:solidFill>
              </a:rPr>
              <a:t>Biorésonance</a:t>
            </a:r>
            <a:r>
              <a:rPr lang="fr-FR" sz="3200" b="1" dirty="0" smtClean="0">
                <a:solidFill>
                  <a:srgbClr val="0070C0"/>
                </a:solidFill>
              </a:rPr>
              <a:t>, définition </a:t>
            </a:r>
            <a:endParaRPr lang="fr-FR" b="1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Tout être vivant a la capacité de capter et d’émettre des rayonnements dans son environnement, humain, animaux , </a:t>
            </a:r>
          </a:p>
          <a:p>
            <a:pPr marL="457200" lvl="1" indent="0">
              <a:buNone/>
            </a:pPr>
            <a:r>
              <a:rPr lang="fr-FR" dirty="0" smtClean="0"/>
              <a:t>    plantes 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Sur le plan thérapeutique, cela consiste à enregistrer et à modifier</a:t>
            </a:r>
          </a:p>
          <a:p>
            <a:pPr marL="457200" lvl="1" indent="0">
              <a:buNone/>
            </a:pPr>
            <a:r>
              <a:rPr lang="fr-FR" dirty="0" smtClean="0"/>
              <a:t>    avec un appareil, les ondes électromagnétiques émises par le   </a:t>
            </a:r>
            <a:br>
              <a:rPr lang="fr-FR" dirty="0" smtClean="0"/>
            </a:br>
            <a:r>
              <a:rPr lang="fr-FR" dirty="0" smtClean="0"/>
              <a:t>    corps.</a:t>
            </a:r>
          </a:p>
          <a:p>
            <a:pPr marL="457200" lvl="1" indent="0">
              <a:buNone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Les phénomènes de résonance qui se produisent dans le corps</a:t>
            </a:r>
          </a:p>
          <a:p>
            <a:pPr marL="457200" lvl="1" indent="0">
              <a:buNone/>
            </a:pPr>
            <a:r>
              <a:rPr lang="fr-FR" dirty="0" smtClean="0"/>
              <a:t>    sont englobés dans la bio-résonance où les cellules     </a:t>
            </a:r>
            <a:br>
              <a:rPr lang="fr-FR" dirty="0" smtClean="0"/>
            </a:br>
            <a:r>
              <a:rPr lang="fr-FR" dirty="0" smtClean="0"/>
              <a:t>    résonnent. Elles communiquent ainsi entre elles comme des    </a:t>
            </a:r>
            <a:br>
              <a:rPr lang="fr-FR" dirty="0" smtClean="0"/>
            </a:br>
            <a:r>
              <a:rPr lang="fr-FR" dirty="0" smtClean="0"/>
              <a:t>    émetteurs / récepteurs radio.</a:t>
            </a:r>
            <a:endParaRPr lang="fr-FR" sz="2000" b="1" i="1" u="none" strike="noStrike" cap="none" dirty="0" smtClean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05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Mon parcours :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40 ans de carrière, une école de commerce, 2 grands groupes phares où j’ai été fière de travailler comme Hewlett Packard et Etam Prêt à Porter.</a:t>
            </a: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Indépendante en exercice libérale depuis 2000, j’ai plus de 15 ans dans l’accompagnement des personnes en tant que consultante, coach, sophrologue et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praticienne en thérapie brève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. </a:t>
            </a: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Depuis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5 ans, dans mon 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Espace de santé,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j’ai mis en place des programmes de revitalisation individualisés en thérapies complémentaires en les structurant selon 4 piliers sur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le plan physique, mental, émotionnel et énergétique,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pour rendre les pratiques plus performantes. Avec notamment le </a:t>
            </a:r>
            <a:r>
              <a:rPr lang="fr-FR" sz="1200" b="0" i="0" u="none" strike="noStrike" cap="none" baseline="0" dirty="0" err="1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biofeedkback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Depuis que je connais la thérapie fréquentielle et quantique, je </a:t>
            </a:r>
            <a:r>
              <a:rPr lang="fr-FR" sz="1200" b="0" i="0" u="none" strike="noStrike" cap="none" baseline="0" dirty="0" err="1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lintègre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systématiquement dans les programmes de soins sur mesure.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Je mets en place une stratégie de modalités personnalisées en préventif comme en soutien à des traitements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en accord avec des médecins, 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selon le terrain de la personne en établissant un bilan énergétique individualisé.</a:t>
            </a:r>
          </a:p>
          <a:p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Entrepreneur humaniste et visionnaire.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Passionnée d’innovation :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J’ai choisi le </a:t>
            </a:r>
            <a:r>
              <a:rPr lang="fr-FR" sz="1200" b="0" i="0" u="none" strike="noStrike" cap="none" dirty="0" err="1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Healy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après avoir fait une étude de marché complète sur les différents produits disponibles aujourd’hui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dans le monde.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Mon intention : Changer le monde en commençant par soi-même afin d’améliorer l’état de bien-être des personnes que j’accompagne.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Aujourd’hui, je vous propose de découvrir une approche complètement nouvelle, qui prend en compte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le terrain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le vécu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les émotions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d’un sujet pour proposer des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processus de </a:t>
            </a:r>
            <a:r>
              <a:rPr lang="fr-FR" sz="1200" b="1" i="0" u="none" strike="noStrike" cap="none" dirty="0" err="1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réharmonisation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adaptés</a:t>
            </a:r>
            <a:r>
              <a:rPr lang="fr-FR" sz="1200" b="0" i="0" u="none" strike="noStrike" cap="none" baseline="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à la personne.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985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Marcus SCHMIEKE avec ses équipes d'ingénieurs, médecins et professionnels de la santé ont mis</a:t>
            </a:r>
          </a:p>
          <a:p>
            <a:r>
              <a:rPr lang="fr-FR" dirty="0" smtClean="0"/>
              <a:t>au point depuis une vingtaine d’année le </a:t>
            </a:r>
            <a:r>
              <a:rPr lang="fr-FR" dirty="0" err="1" smtClean="0"/>
              <a:t>TimeWaver</a:t>
            </a:r>
            <a:r>
              <a:rPr lang="fr-FR" dirty="0" smtClean="0"/>
              <a:t>. C’est un système thérapeutique fréquentielle professionnel. </a:t>
            </a:r>
          </a:p>
          <a:p>
            <a:r>
              <a:rPr lang="fr-FR" dirty="0" smtClean="0"/>
              <a:t>Depuis 10 ans, cette technologie a été adaptée pour la rendre accessible au grand public.</a:t>
            </a:r>
          </a:p>
          <a:p>
            <a:r>
              <a:rPr lang="fr-FR" dirty="0" smtClean="0"/>
              <a:t>Ce système est devenu portatif en réduisant sa taille et ainsi son prix pour démocratiser la thérapie fréquentielle</a:t>
            </a:r>
          </a:p>
          <a:p>
            <a:r>
              <a:rPr lang="fr-FR" dirty="0" smtClean="0"/>
              <a:t>et la bio-</a:t>
            </a:r>
            <a:r>
              <a:rPr lang="fr-FR" dirty="0" err="1" smtClean="0"/>
              <a:t>resonance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402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155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 plus ce système bénéficie d’un </a:t>
            </a:r>
            <a:r>
              <a:rPr lang="fr-FR" u="sng" dirty="0" smtClean="0"/>
              <a:t>dispositif médical</a:t>
            </a:r>
            <a:r>
              <a:rPr lang="fr-FR" dirty="0" smtClean="0"/>
              <a:t> pour le traitement de la douleur chronique,</a:t>
            </a:r>
          </a:p>
          <a:p>
            <a:r>
              <a:rPr lang="fr-FR" dirty="0" smtClean="0"/>
              <a:t>de la douleur liée à la fibromyalgie, aux troubles musculo-squelettiques et à la migraine,</a:t>
            </a:r>
          </a:p>
          <a:p>
            <a:r>
              <a:rPr lang="fr-FR" dirty="0" smtClean="0"/>
              <a:t>ainsi que pour le traitement de la dépression, de l'anxiété et des troubles du sommeil.</a:t>
            </a:r>
            <a:br>
              <a:rPr lang="fr-FR" dirty="0" smtClean="0"/>
            </a:br>
            <a:r>
              <a:rPr lang="fr-FR" dirty="0" smtClean="0"/>
              <a:t>Ses indications sont en fait plus larges puisqu'il utilise 144 000 fréquences et 127 programmes spécifiques.</a:t>
            </a:r>
          </a:p>
          <a:p>
            <a:r>
              <a:rPr lang="fr-FR" dirty="0" smtClean="0"/>
              <a:t> </a:t>
            </a:r>
          </a:p>
          <a:p>
            <a:r>
              <a:rPr lang="fr-FR" dirty="0" smtClean="0"/>
              <a:t>Il a également la capacité de faire des analyses de santé et d'envoyer les fréquences de correction à distance.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739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fr-FR" sz="32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ANALYSE</a:t>
            </a:r>
            <a:r>
              <a:rPr lang="fr-FR" sz="14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par résonance 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vos données </a:t>
            </a:r>
            <a:r>
              <a:rPr lang="fr-FR" sz="24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de santé dans le Champ d’Information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fr-FR" sz="2000" b="1" i="1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Quantique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endParaRPr lang="fr-FR" sz="2000" b="1" i="1" u="none" strike="noStrike" cap="none" dirty="0" smtClean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fr-FR" sz="2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DELIVRE</a:t>
            </a:r>
            <a:r>
              <a:rPr lang="fr-FR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les fréquences adéquates 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pour </a:t>
            </a:r>
            <a:r>
              <a:rPr lang="fr-FR" sz="20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permettre</a:t>
            </a:r>
            <a:r>
              <a:rPr lang="fr-FR" sz="2000" b="1" i="0" u="none" strike="noStrike" cap="none" baseline="0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au corps de se </a:t>
            </a:r>
            <a:r>
              <a:rPr lang="fr-FR" sz="2000" b="1" i="0" u="none" strike="noStrike" cap="none" baseline="0" dirty="0" err="1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recalibrer</a:t>
            </a:r>
            <a:r>
              <a:rPr lang="fr-FR" sz="2000" b="1" i="0" u="none" strike="noStrike" cap="none" baseline="0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pour retrouver son équilibre </a:t>
            </a:r>
            <a:r>
              <a:rPr lang="fr-FR" sz="20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organique.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endParaRPr lang="fr-FR" sz="2000" b="1" i="0" u="none" strike="noStrike" cap="none" dirty="0" smtClean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r>
              <a:rPr lang="fr-FR" sz="3200" b="1" dirty="0" smtClean="0">
                <a:solidFill>
                  <a:srgbClr val="0070C0"/>
                </a:solidFill>
              </a:rPr>
              <a:t>La </a:t>
            </a:r>
            <a:r>
              <a:rPr lang="fr-FR" sz="3200" b="1" dirty="0" err="1" smtClean="0">
                <a:solidFill>
                  <a:srgbClr val="0070C0"/>
                </a:solidFill>
              </a:rPr>
              <a:t>Biorésonance</a:t>
            </a:r>
            <a:r>
              <a:rPr lang="fr-FR" sz="3200" b="1" dirty="0" smtClean="0">
                <a:solidFill>
                  <a:srgbClr val="0070C0"/>
                </a:solidFill>
              </a:rPr>
              <a:t>, définition </a:t>
            </a:r>
            <a:endParaRPr lang="fr-FR" b="1" dirty="0" smtClean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Tout être vivant a la capacité de capter et d’émettre des rayonnements dans son environnement, humain, animaux , </a:t>
            </a:r>
          </a:p>
          <a:p>
            <a:pPr marL="457200" lvl="1" indent="0">
              <a:buNone/>
            </a:pPr>
            <a:r>
              <a:rPr lang="fr-FR" dirty="0" smtClean="0"/>
              <a:t>    plantes 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Sur le plan thérapeutique, cela consiste à enregistrer et à modifier</a:t>
            </a:r>
          </a:p>
          <a:p>
            <a:pPr marL="457200" lvl="1" indent="0">
              <a:buNone/>
            </a:pPr>
            <a:r>
              <a:rPr lang="fr-FR" dirty="0" smtClean="0"/>
              <a:t>    avec un appareil, les ondes électromagnétiques émises par le   </a:t>
            </a:r>
            <a:br>
              <a:rPr lang="fr-FR" dirty="0" smtClean="0"/>
            </a:br>
            <a:r>
              <a:rPr lang="fr-FR" dirty="0" smtClean="0"/>
              <a:t>    corps.</a:t>
            </a:r>
          </a:p>
          <a:p>
            <a:pPr marL="457200" lvl="1" indent="0">
              <a:buNone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 smtClean="0"/>
              <a:t>Les phénomènes de résonance qui se produisent dans le corps</a:t>
            </a:r>
          </a:p>
          <a:p>
            <a:pPr marL="457200" lvl="1" indent="0">
              <a:buNone/>
            </a:pPr>
            <a:r>
              <a:rPr lang="fr-FR" dirty="0" smtClean="0"/>
              <a:t>    sont englobés dans la bio-résonance où les cellules     </a:t>
            </a:r>
            <a:br>
              <a:rPr lang="fr-FR" dirty="0" smtClean="0"/>
            </a:br>
            <a:r>
              <a:rPr lang="fr-FR" dirty="0" smtClean="0"/>
              <a:t>    résonnent. Elles communiquent ainsi entre elles comme des    </a:t>
            </a:r>
            <a:br>
              <a:rPr lang="fr-FR" dirty="0" smtClean="0"/>
            </a:br>
            <a:r>
              <a:rPr lang="fr-FR" dirty="0" smtClean="0"/>
              <a:t>    émetteurs / récepteurs radio.</a:t>
            </a:r>
            <a:endParaRPr lang="fr-FR" sz="2000" b="1" i="1" u="none" strike="noStrike" cap="none" dirty="0" smtClean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785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ü"/>
            </a:pPr>
            <a:r>
              <a:rPr lang="fr-FR" sz="1200" dirty="0" smtClean="0"/>
              <a:t>Lorsqu’un corps humain est stimulé par des ondes électromagnétiques avec un appareil de bio-</a:t>
            </a:r>
            <a:r>
              <a:rPr lang="fr-FR" sz="1200" dirty="0" err="1" smtClean="0"/>
              <a:t>resonance</a:t>
            </a:r>
            <a:r>
              <a:rPr lang="fr-FR" sz="1200" dirty="0" smtClean="0"/>
              <a:t> les cellules s’accordent</a:t>
            </a:r>
            <a:br>
              <a:rPr lang="fr-FR" sz="1200" dirty="0" smtClean="0"/>
            </a:br>
            <a:r>
              <a:rPr lang="fr-FR" sz="1200" dirty="0" smtClean="0"/>
              <a:t>avec ce signal et en réponse elles émettent un signal électromagnétique dont la signature est caractéristique de leur état énergétique respectif.</a:t>
            </a:r>
          </a:p>
          <a:p>
            <a:pPr marL="457200" lvl="1" indent="0">
              <a:buNone/>
            </a:pPr>
            <a:endParaRPr lang="fr-FR" sz="12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200" dirty="0" smtClean="0"/>
              <a:t>Les micro-courants avec des fréquences augmentent le potentiel de la membrane et la production d'ATP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200" dirty="0" smtClean="0"/>
              <a:t>La différence entre les ions – et + donnent le potentiel électrique de la membrane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200" dirty="0" smtClean="0"/>
              <a:t> Régulation par différences de potentiel entre l’intérieur de la cellule et l’espace</a:t>
            </a:r>
            <a:r>
              <a:rPr lang="fr-FR" sz="1200" baseline="0" dirty="0" smtClean="0"/>
              <a:t> </a:t>
            </a:r>
            <a:r>
              <a:rPr lang="fr-FR" sz="1200" dirty="0" smtClean="0"/>
              <a:t>intercellulaire, comme une électrovanne.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200" dirty="0" smtClean="0"/>
              <a:t>Selon que la valeur de cette différence de potentiel est adéquate ou non,</a:t>
            </a:r>
            <a:r>
              <a:rPr lang="fr-FR" sz="1200" baseline="0" dirty="0" smtClean="0"/>
              <a:t> </a:t>
            </a:r>
            <a:r>
              <a:rPr lang="fr-FR" sz="1200" dirty="0" smtClean="0"/>
              <a:t>le métabolisme sera sain ou </a:t>
            </a:r>
            <a:r>
              <a:rPr lang="fr-FR" sz="1200" dirty="0" err="1" smtClean="0"/>
              <a:t>symptômatique</a:t>
            </a:r>
            <a:r>
              <a:rPr lang="fr-FR" sz="1200" dirty="0" smtClean="0"/>
              <a:t>. Ceci est vrai pour tous les</a:t>
            </a:r>
            <a:br>
              <a:rPr lang="fr-FR" sz="1200" dirty="0" smtClean="0"/>
            </a:br>
            <a:r>
              <a:rPr lang="fr-FR" sz="1200" dirty="0" smtClean="0"/>
              <a:t>       problèmes de santé.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1200" dirty="0" smtClean="0"/>
              <a:t>Les fréquences du micro-courant viennent moduler </a:t>
            </a:r>
            <a:r>
              <a:rPr lang="fr-FR" sz="3200" dirty="0" smtClean="0"/>
              <a:t>le métabolisme cellulaire.</a:t>
            </a:r>
            <a:endParaRPr lang="fr-FR" sz="3200" b="1" dirty="0" smtClean="0">
              <a:solidFill>
                <a:srgbClr val="0070C0"/>
              </a:solidFill>
            </a:endParaRPr>
          </a:p>
          <a:p>
            <a:r>
              <a:rPr lang="fr-FR" sz="3200" b="1" dirty="0" smtClean="0">
                <a:solidFill>
                  <a:srgbClr val="0070C0"/>
                </a:solidFill>
              </a:rPr>
              <a:t>Les bases de la communication intercellulaire</a:t>
            </a:r>
          </a:p>
          <a:p>
            <a:pPr marL="457200" lvl="1" indent="0">
              <a:buNone/>
            </a:pPr>
            <a:r>
              <a:rPr lang="fr-FR" b="1" dirty="0" smtClean="0"/>
              <a:t>Le métabolisme cellulaire</a:t>
            </a:r>
          </a:p>
          <a:p>
            <a:pPr marL="457200" lvl="1" indent="0">
              <a:buNone/>
            </a:pPr>
            <a:endParaRPr lang="fr-FR" sz="1300" b="1" dirty="0" smtClean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300" b="1" dirty="0" smtClean="0"/>
              <a:t>Le corps se compose d’organes, les organes de cellules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300" b="1" dirty="0" smtClean="0"/>
              <a:t>Des nutriments et l’oxygène entrent dans chaque cellule,</a:t>
            </a:r>
            <a:r>
              <a:rPr lang="fr-FR" sz="1300" b="1" baseline="0" dirty="0" smtClean="0"/>
              <a:t> </a:t>
            </a:r>
            <a:r>
              <a:rPr lang="fr-FR" sz="1300" b="1" dirty="0" smtClean="0"/>
              <a:t>les métabolites doivent en sortir.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300" b="1" dirty="0" smtClean="0"/>
              <a:t>Transport via des orifices dans la membrane cellulaire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300" b="1" dirty="0" smtClean="0"/>
              <a:t>Régulation par différences de potentiel entre l’intérieur de la cellule et l’espace intercellulaire, comme une électrovanne.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300" b="1" dirty="0" smtClean="0"/>
              <a:t>Selon que la valeur de cette différence de potentiel est adéquate ou non, le métabolisme sera sain ou pathologique. Ceci est vrai pour</a:t>
            </a:r>
            <a:br>
              <a:rPr lang="fr-FR" sz="1300" b="1" dirty="0" smtClean="0"/>
            </a:br>
            <a:r>
              <a:rPr lang="fr-FR" sz="1300" b="1" dirty="0" smtClean="0"/>
              <a:t>tous les problèmes de santé.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1300" b="1" dirty="0" smtClean="0"/>
              <a:t>Les fréquences du micro courant viennent moduler le métabolisme cellulaire.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320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None/>
            </a:pPr>
            <a:endParaRPr lang="fr-FR" sz="1200" dirty="0" smtClean="0"/>
          </a:p>
          <a:p>
            <a:r>
              <a:rPr lang="fr-FR" sz="1400" b="1" dirty="0" smtClean="0"/>
              <a:t>Définition du terme ATP </a:t>
            </a:r>
            <a:r>
              <a:rPr lang="fr-FR" sz="1400" dirty="0" smtClean="0"/>
              <a:t>: Adénosine </a:t>
            </a:r>
            <a:r>
              <a:rPr lang="fr-FR" sz="1400" dirty="0" err="1" smtClean="0"/>
              <a:t>TriphosPhate</a:t>
            </a:r>
            <a:r>
              <a:rPr lang="fr-FR" sz="1400" dirty="0" smtClean="0"/>
              <a:t>, molécule qui aide les organismes vivants à transformer le glycogène en glucose.</a:t>
            </a:r>
          </a:p>
          <a:p>
            <a:pPr marL="0" indent="0" fontAlgn="base">
              <a:buNone/>
            </a:pPr>
            <a:r>
              <a:rPr lang="fr-FR" sz="1400" dirty="0" smtClean="0"/>
              <a:t>	ATP : </a:t>
            </a:r>
            <a:r>
              <a:rPr lang="fr-FR" sz="1400" u="sng" dirty="0" smtClean="0">
                <a:hlinkClick r:id="rId3" tooltip="Définition du terme 'adénosine triphosphate'"/>
              </a:rPr>
              <a:t>adénosine triphosphate</a:t>
            </a:r>
            <a:r>
              <a:rPr lang="fr-FR" sz="1400" dirty="0" smtClean="0"/>
              <a:t>, molécule qui aide les </a:t>
            </a:r>
            <a:r>
              <a:rPr lang="fr-FR" sz="1400" u="sng" dirty="0" smtClean="0">
                <a:hlinkClick r:id="rId4" tooltip="Définition du terme 'organisme'"/>
              </a:rPr>
              <a:t>organismes</a:t>
            </a:r>
            <a:r>
              <a:rPr lang="fr-FR" sz="1400" dirty="0" smtClean="0"/>
              <a:t> vivants à transformer le </a:t>
            </a:r>
            <a:r>
              <a:rPr lang="fr-FR" sz="1400" u="sng" dirty="0" smtClean="0">
                <a:hlinkClick r:id="rId5" tooltip="Définition du terme 'glycogène'"/>
              </a:rPr>
              <a:t>glycogène</a:t>
            </a:r>
            <a:r>
              <a:rPr lang="fr-FR" sz="1400" dirty="0" smtClean="0"/>
              <a:t> en </a:t>
            </a:r>
            <a:r>
              <a:rPr lang="fr-FR" sz="1400" u="sng" dirty="0" smtClean="0">
                <a:hlinkClick r:id="rId6"/>
              </a:rPr>
              <a:t>glucose</a:t>
            </a:r>
            <a:r>
              <a:rPr lang="fr-FR" sz="1400" dirty="0" smtClean="0"/>
              <a:t>.</a:t>
            </a:r>
          </a:p>
          <a:p>
            <a:pPr marL="0" indent="0">
              <a:buNone/>
            </a:pPr>
            <a:endParaRPr lang="fr-FR" sz="1400" dirty="0" smtClean="0"/>
          </a:p>
          <a:p>
            <a:r>
              <a:rPr lang="fr-FR" sz="1400" b="1" dirty="0" smtClean="0"/>
              <a:t>Définition du terme Adénosine triphosphate (ATP) :</a:t>
            </a:r>
            <a:r>
              <a:rPr lang="fr-FR" sz="1400" b="1" baseline="0" dirty="0" smtClean="0"/>
              <a:t> </a:t>
            </a:r>
            <a:r>
              <a:rPr lang="fr-FR" sz="1400" dirty="0" smtClean="0"/>
              <a:t>Principale molécule de transport et de stockage de l'énergie dans les cellules de notre </a:t>
            </a:r>
            <a:r>
              <a:rPr lang="fr-FR" sz="1400" u="sng" dirty="0" smtClean="0">
                <a:hlinkClick r:id="rId4" tooltip="Définition du terme 'organisme'"/>
              </a:rPr>
              <a:t>organisme</a:t>
            </a:r>
            <a:r>
              <a:rPr lang="fr-FR" sz="1400" dirty="0" smtClean="0"/>
              <a:t>. C’est la </a:t>
            </a:r>
            <a:r>
              <a:rPr lang="fr-FR" sz="1400" smtClean="0"/>
              <a:t>respiration cellulaire.</a:t>
            </a:r>
            <a:endParaRPr lang="fr-FR" sz="1400" dirty="0" smtClean="0"/>
          </a:p>
          <a:p>
            <a:pPr marL="0" indent="0" fontAlgn="base">
              <a:buNone/>
            </a:pPr>
            <a:r>
              <a:rPr lang="fr-FR" sz="1400" dirty="0" smtClean="0"/>
              <a:t> </a:t>
            </a:r>
          </a:p>
          <a:p>
            <a:r>
              <a:rPr lang="fr-FR" sz="1400" b="1" dirty="0" smtClean="0"/>
              <a:t>Définition du terme Glycogène :</a:t>
            </a:r>
          </a:p>
          <a:p>
            <a:pPr marL="0" indent="0" fontAlgn="base">
              <a:buNone/>
            </a:pPr>
            <a:r>
              <a:rPr lang="fr-FR" sz="1400" dirty="0" smtClean="0"/>
              <a:t>	Le glycogène, qui est un </a:t>
            </a:r>
            <a:r>
              <a:rPr lang="fr-FR" sz="1400" u="sng" dirty="0" smtClean="0">
                <a:hlinkClick r:id="rId7" tooltip="Définition du terme 'polysaccharide'"/>
              </a:rPr>
              <a:t>polysaccharide</a:t>
            </a:r>
            <a:r>
              <a:rPr lang="fr-FR" sz="1400" dirty="0" smtClean="0"/>
              <a:t>, est la </a:t>
            </a:r>
            <a:r>
              <a:rPr lang="fr-FR" sz="1400" u="sng" dirty="0" smtClean="0">
                <a:hlinkClick r:id="rId8"/>
              </a:rPr>
              <a:t>forme</a:t>
            </a:r>
            <a:r>
              <a:rPr lang="fr-FR" sz="1400" dirty="0" smtClean="0"/>
              <a:t> sous laquelle les </a:t>
            </a:r>
            <a:r>
              <a:rPr lang="fr-FR" sz="1400" u="sng" dirty="0" smtClean="0">
                <a:hlinkClick r:id="rId9"/>
              </a:rPr>
              <a:t>glucides</a:t>
            </a:r>
            <a:r>
              <a:rPr lang="fr-FR" sz="1400" dirty="0" smtClean="0"/>
              <a:t> sont stockés dans l' </a:t>
            </a:r>
            <a:r>
              <a:rPr lang="fr-FR" sz="1400" u="sng" dirty="0" smtClean="0">
                <a:hlinkClick r:id="rId4" tooltip="Définition du terme 'organisme'"/>
              </a:rPr>
              <a:t>organisme</a:t>
            </a:r>
            <a:r>
              <a:rPr lang="fr-FR" sz="1400" dirty="0" smtClean="0"/>
              <a:t>. Le glycogène est décomposé </a:t>
            </a:r>
            <a:br>
              <a:rPr lang="fr-FR" sz="1400" dirty="0" smtClean="0"/>
            </a:br>
            <a:r>
              <a:rPr lang="fr-FR" sz="1400" dirty="0" smtClean="0"/>
              <a:t>	en molécules de </a:t>
            </a:r>
            <a:r>
              <a:rPr lang="fr-FR" sz="1400" u="sng" dirty="0" smtClean="0">
                <a:hlinkClick r:id="rId6"/>
              </a:rPr>
              <a:t>glucose</a:t>
            </a:r>
            <a:r>
              <a:rPr lang="fr-FR" sz="1400" dirty="0" smtClean="0"/>
              <a:t> lorsque le corps a besoin d'énergie.</a:t>
            </a:r>
          </a:p>
          <a:p>
            <a:pPr fontAlgn="base"/>
            <a:endParaRPr lang="fr-FR" sz="1400" dirty="0" smtClean="0"/>
          </a:p>
          <a:p>
            <a:r>
              <a:rPr lang="fr-FR" sz="1400" b="1" dirty="0" smtClean="0"/>
              <a:t>En biologie, l'ATP et la respiration cellulaire :</a:t>
            </a:r>
          </a:p>
          <a:p>
            <a:pPr marL="0" indent="0">
              <a:buNone/>
            </a:pPr>
            <a:r>
              <a:rPr lang="fr-FR" sz="1400" dirty="0" smtClean="0"/>
              <a:t>	Dans la cellule, les stocks d'ATP sont peu importants, la </a:t>
            </a:r>
            <a:r>
              <a:rPr lang="fr-FR" sz="1400" dirty="0" smtClean="0">
                <a:hlinkClick r:id="rId10"/>
              </a:rPr>
              <a:t>molécule</a:t>
            </a:r>
            <a:r>
              <a:rPr lang="fr-FR" sz="1400" dirty="0" smtClean="0"/>
              <a:t> doit donc être continuellement renouvelée. La </a:t>
            </a:r>
            <a:r>
              <a:rPr lang="fr-FR" sz="1400" dirty="0" smtClean="0">
                <a:hlinkClick r:id="rId11"/>
              </a:rPr>
              <a:t>respiration cellulaire</a:t>
            </a:r>
            <a:r>
              <a:rPr lang="fr-FR" sz="1400" dirty="0" smtClean="0"/>
              <a:t>, 	impliquant les </a:t>
            </a:r>
            <a:r>
              <a:rPr lang="fr-FR" sz="1400" dirty="0" smtClean="0">
                <a:hlinkClick r:id="rId12" tooltip="La théorie de la mitochondrie parasite refait surface"/>
              </a:rPr>
              <a:t>mitochondries</a:t>
            </a:r>
            <a:r>
              <a:rPr lang="fr-FR" sz="1400" dirty="0" smtClean="0"/>
              <a:t>, permet la formation de nouvelles molécules d'ATP. Chez les végétaux, la </a:t>
            </a:r>
            <a:r>
              <a:rPr lang="fr-FR" sz="1400" dirty="0" smtClean="0">
                <a:hlinkClick r:id="rId13"/>
              </a:rPr>
              <a:t>photosynthèse</a:t>
            </a:r>
            <a:r>
              <a:rPr lang="fr-FR" sz="1400" dirty="0" smtClean="0"/>
              <a:t> produit également 	de l'ATP dans les </a:t>
            </a:r>
            <a:r>
              <a:rPr lang="fr-FR" sz="1400" dirty="0" smtClean="0">
                <a:hlinkClick r:id="rId14" tooltip="La cellule végétale"/>
              </a:rPr>
              <a:t>chloroplastes</a:t>
            </a:r>
            <a:r>
              <a:rPr lang="fr-FR" sz="140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1E0C-AC77-4BC8-8994-7F1053CBDE1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27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35AF1-9E8B-4A5B-AFD2-F95333427E18}" type="datetimeFigureOut">
              <a:rPr lang="fr-FR"/>
              <a:pPr>
                <a:defRPr/>
              </a:pPr>
              <a:t>18/02/2021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CF0E7-E83B-48A1-8C08-CF8F71777EE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9416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B2545-B4B8-49C8-9939-4E8B56A5BB20}" type="datetimeFigureOut">
              <a:rPr lang="fr-FR"/>
              <a:pPr>
                <a:defRPr/>
              </a:pPr>
              <a:t>18/02/2021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D9212-043E-4984-8ED0-4B4B4D18481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2934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6F54-0372-4018-BCAB-8663E71A9A8E}" type="datetimeFigureOut">
              <a:rPr lang="fr-FR"/>
              <a:pPr>
                <a:defRPr/>
              </a:pPr>
              <a:t>18/02/2021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07BA9-5B83-4D38-B30B-DFCC0BF3D77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836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782B1-E7F8-4A40-AC61-786EFAD03CB9}" type="datetimeFigureOut">
              <a:rPr lang="fr-FR"/>
              <a:pPr>
                <a:defRPr/>
              </a:pPr>
              <a:t>18/02/2021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9F85C-B1C0-427D-A017-19D391E8524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60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4E4EB-BF18-4203-BE56-7773972F03EB}" type="datetimeFigureOut">
              <a:rPr lang="fr-FR"/>
              <a:pPr>
                <a:defRPr/>
              </a:pPr>
              <a:t>18/02/2021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1062B-61C4-417F-B2D3-4266912E681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3136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C4428-27BC-4BE9-B04B-9FBD1D3B7EFD}" type="datetimeFigureOut">
              <a:rPr lang="fr-FR"/>
              <a:pPr>
                <a:defRPr/>
              </a:pPr>
              <a:t>18/02/2021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1774E-9081-463E-88C3-ABFD44A99EA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399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0117E-D9E6-44CC-8909-D10E0992C82C}" type="datetimeFigureOut">
              <a:rPr lang="fr-FR"/>
              <a:pPr>
                <a:defRPr/>
              </a:pPr>
              <a:t>18/02/2021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6692D-56F7-41C7-AD26-0AABFE374D7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837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67882-07CE-4095-934C-8709322811AB}" type="datetimeFigureOut">
              <a:rPr lang="fr-FR"/>
              <a:pPr>
                <a:defRPr/>
              </a:pPr>
              <a:t>18/02/2021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9F6B2-1015-49DE-986A-408297116BB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1399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35FE-CA71-4249-86B2-D9F56013A20F}" type="datetimeFigureOut">
              <a:rPr lang="fr-FR"/>
              <a:pPr>
                <a:defRPr/>
              </a:pPr>
              <a:t>18/02/2021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4C69A-2EF2-4D66-B894-745102AA465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6781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9F730-3402-4374-9BC1-E1C7F5EA3EC2}" type="datetimeFigureOut">
              <a:rPr lang="fr-FR"/>
              <a:pPr>
                <a:defRPr/>
              </a:pPr>
              <a:t>18/02/2021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1323A-5B2B-4016-B78C-2F3E3AC5A6C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429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D95AB-DFA6-4C23-A8CE-1ACC4BB17BF1}" type="datetimeFigureOut">
              <a:rPr lang="fr-FR"/>
              <a:pPr>
                <a:defRPr/>
              </a:pPr>
              <a:t>18/02/2021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021E5-6577-4DC7-BFF9-304E2A2E9A6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63751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456779-AA9E-4CB4-AEFB-302292821984}" type="datetimeFigureOut">
              <a:rPr lang="fr-FR"/>
              <a:pPr>
                <a:defRPr/>
              </a:pPr>
              <a:t>18/02/2021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84080A2-395F-4EDB-A65F-E6269974256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dirty="0" smtClean="0"/>
          </a:p>
        </p:txBody>
      </p:sp>
      <p:sp>
        <p:nvSpPr>
          <p:cNvPr id="12291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5400" dirty="0"/>
              <a:t>Le moyen durable et innovant d’entretenir votre </a:t>
            </a:r>
            <a:r>
              <a:rPr lang="fr-FR" sz="5400" dirty="0" smtClean="0"/>
              <a:t>santé</a:t>
            </a:r>
          </a:p>
          <a:p>
            <a:pPr marL="0" indent="0">
              <a:buNone/>
            </a:pPr>
            <a:r>
              <a:rPr lang="fr-FR" sz="5400" dirty="0" smtClean="0"/>
              <a:t>de </a:t>
            </a:r>
            <a:r>
              <a:rPr lang="fr-FR" sz="5400" dirty="0"/>
              <a:t>manière autonome</a:t>
            </a:r>
            <a:endParaRPr lang="fr-FR" altLang="fr-FR" sz="5400" dirty="0" smtClean="0"/>
          </a:p>
        </p:txBody>
      </p:sp>
    </p:spTree>
    <p:extLst>
      <p:ext uri="{BB962C8B-B14F-4D97-AF65-F5344CB8AC3E}">
        <p14:creationId xmlns:p14="http://schemas.microsoft.com/office/powerpoint/2010/main" val="5151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Espace réservé du contenu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1" r="7951" b="6677"/>
          <a:stretch>
            <a:fillRect/>
          </a:stretch>
        </p:blipFill>
        <p:spPr>
          <a:xfrm>
            <a:off x="0" y="0"/>
            <a:ext cx="12192000" cy="5426075"/>
          </a:xfr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4267200"/>
            <a:ext cx="12192000" cy="259080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  <a:defRPr/>
            </a:pPr>
            <a:r>
              <a:rPr lang="fr-FR" sz="2800" dirty="0"/>
              <a:t>Healy est un dispositif médical pour le </a:t>
            </a:r>
            <a:r>
              <a:rPr lang="fr-FR" sz="2800" b="1" dirty="0"/>
              <a:t>traitement de la douleur chronique </a:t>
            </a:r>
            <a:r>
              <a:rPr lang="fr-FR" sz="2800" dirty="0"/>
              <a:t>et des </a:t>
            </a:r>
            <a:r>
              <a:rPr lang="fr-FR" sz="2800" b="1" dirty="0"/>
              <a:t>douleurs</a:t>
            </a:r>
            <a:r>
              <a:rPr lang="fr-FR" sz="2800" dirty="0"/>
              <a:t> liées à la </a:t>
            </a:r>
            <a:r>
              <a:rPr lang="fr-FR" sz="2800" b="1" dirty="0"/>
              <a:t>fibromyalgie</a:t>
            </a:r>
            <a:r>
              <a:rPr lang="fr-FR" sz="2800" dirty="0"/>
              <a:t>, aux </a:t>
            </a:r>
            <a:r>
              <a:rPr lang="fr-FR" sz="2800" b="1" dirty="0"/>
              <a:t>troubles </a:t>
            </a:r>
            <a:r>
              <a:rPr lang="fr-FR" sz="2800" b="1" dirty="0" err="1"/>
              <a:t>musculo-squelettiques</a:t>
            </a:r>
            <a:r>
              <a:rPr lang="fr-FR" sz="2800" b="1" dirty="0"/>
              <a:t> </a:t>
            </a:r>
            <a:r>
              <a:rPr lang="fr-FR" sz="2800" dirty="0"/>
              <a:t>et à la </a:t>
            </a:r>
            <a:r>
              <a:rPr lang="fr-FR" sz="2800" b="1" dirty="0"/>
              <a:t>migraine</a:t>
            </a:r>
            <a:r>
              <a:rPr lang="fr-FR" sz="2800" dirty="0"/>
              <a:t>, ainsi que pour le traitement d’appoint des </a:t>
            </a:r>
            <a:r>
              <a:rPr lang="fr-FR" sz="2800" b="1" dirty="0"/>
              <a:t>maladies mentales </a:t>
            </a:r>
            <a:r>
              <a:rPr lang="fr-FR" sz="2800" dirty="0"/>
              <a:t>comme la </a:t>
            </a:r>
            <a:r>
              <a:rPr lang="fr-FR" sz="2800" b="1" dirty="0"/>
              <a:t>dépression</a:t>
            </a:r>
            <a:r>
              <a:rPr lang="fr-FR" sz="2800" dirty="0"/>
              <a:t>, </a:t>
            </a:r>
            <a:r>
              <a:rPr lang="fr-FR" sz="2800" b="1" dirty="0"/>
              <a:t>l’anxiété</a:t>
            </a:r>
            <a:r>
              <a:rPr lang="fr-FR" sz="2800" dirty="0"/>
              <a:t> et les </a:t>
            </a:r>
            <a:r>
              <a:rPr lang="fr-FR" sz="2800" b="1" dirty="0"/>
              <a:t>troubles du sommeil </a:t>
            </a:r>
            <a:r>
              <a:rPr lang="fr-FR" sz="2800" dirty="0"/>
              <a:t>associés. Les autres applications du Healy ne sont pas reconnues par la médecine conventionnelle en raison du manque de preuves dans le sens où elle l’entend.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0243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0244" name="Imag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1267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1268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5324" r="3500"/>
          <a:stretch>
            <a:fillRect/>
          </a:stretch>
        </p:blipFill>
        <p:spPr bwMode="auto">
          <a:xfrm>
            <a:off x="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0321" y="104576"/>
            <a:ext cx="83224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UN ECOSYSTEME COMPLET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2291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2292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 t="17778" r="14595" b="53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3315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3316" name="Imag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9556" r="13000" b="5325"/>
          <a:stretch>
            <a:fillRect/>
          </a:stretch>
        </p:blipFill>
        <p:spPr bwMode="auto">
          <a:xfrm>
            <a:off x="12700" y="161925"/>
            <a:ext cx="121666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31111" r="61250" b="24654"/>
          <a:stretch>
            <a:fillRect/>
          </a:stretch>
        </p:blipFill>
        <p:spPr bwMode="auto">
          <a:xfrm>
            <a:off x="9305925" y="3579813"/>
            <a:ext cx="272415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4339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4340" name="Imag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8889" r="12891" b="7639"/>
          <a:stretch>
            <a:fillRect/>
          </a:stretch>
        </p:blipFill>
        <p:spPr bwMode="auto">
          <a:xfrm>
            <a:off x="12700" y="161925"/>
            <a:ext cx="1216660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 8" descr="Une image contenant carte&#10;&#10;Description générée automatiqu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82575"/>
            <a:ext cx="12168188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0" t="50371" r="47263" b="15396"/>
          <a:stretch>
            <a:fillRect/>
          </a:stretch>
        </p:blipFill>
        <p:spPr bwMode="auto">
          <a:xfrm>
            <a:off x="0" y="1698625"/>
            <a:ext cx="2862263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2874963" y="1830388"/>
            <a:ext cx="9056687" cy="485616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  <a:defRPr/>
            </a:pPr>
            <a:r>
              <a:rPr lang="fr-FR" dirty="0">
                <a:solidFill>
                  <a:srgbClr val="002060"/>
                </a:solidFill>
                <a:latin typeface="Bookman Old Style" panose="02050604050505020204" pitchFamily="18" charset="0"/>
              </a:rPr>
              <a:t>L'eau représente 60 % de notre poids, nos 50.000 milliards de cellules contiennent les deux tiers de l'eau de notre corps. 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fr-FR" dirty="0">
                <a:solidFill>
                  <a:srgbClr val="002060"/>
                </a:solidFill>
                <a:latin typeface="Bookman Old Style" panose="02050604050505020204" pitchFamily="18" charset="0"/>
              </a:rPr>
              <a:t>Au même titre que l’air, l'eau est un élément primordial à la vie. L'eau est aussi le véhicule des élément du sang. Elle est nécessaire au maintien de la température (sudation) et à l'élimination des déchets solubles (urine). 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fr-FR" dirty="0">
                <a:solidFill>
                  <a:srgbClr val="002060"/>
                </a:solidFill>
                <a:latin typeface="Bookman Old Style" panose="02050604050505020204" pitchFamily="18" charset="0"/>
              </a:rPr>
              <a:t>L'eau de notre organisme est répartie dans trois compartiments : l'eau intracellulaire, l'eau extracellulaire et le sang. La quantité doit en rester constante ainsi que sa concentration en ions, essentiellement Na+ et K+.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i="1" dirty="0">
              <a:latin typeface="Bookman Old Style" panose="020506040505050202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Pensez à boire une eau de qualité !</a:t>
            </a:r>
          </a:p>
          <a:p>
            <a:pPr fontAlgn="auto"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5367" name="Titre 1"/>
          <p:cNvSpPr txBox="1">
            <a:spLocks noChangeArrowheads="1"/>
          </p:cNvSpPr>
          <p:nvPr/>
        </p:nvSpPr>
        <p:spPr bwMode="auto"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4400" b="1">
                <a:latin typeface="Calibri Light" panose="020F0302020204030204" pitchFamily="34" charset="0"/>
              </a:rPr>
              <a:t>Importance de l'eau pour notre corps</a:t>
            </a:r>
            <a:br>
              <a:rPr lang="fr-FR" altLang="fr-FR" sz="4400" b="1">
                <a:latin typeface="Calibri Light" panose="020F0302020204030204" pitchFamily="34" charset="0"/>
              </a:rPr>
            </a:br>
            <a:endParaRPr lang="fr-FR" altLang="fr-FR" sz="440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6387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8889" r="12814" b="11389"/>
          <a:stretch>
            <a:fillRect/>
          </a:stretch>
        </p:blipFill>
        <p:spPr bwMode="auto">
          <a:xfrm>
            <a:off x="0" y="161925"/>
            <a:ext cx="12206288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Espace réservé du contenu 8"/>
          <p:cNvPicPr>
            <a:picLocks noChangeAspect="1"/>
          </p:cNvPicPr>
          <p:nvPr/>
        </p:nvPicPr>
        <p:blipFill rotWithShape="1">
          <a:blip r:embed="rId4"/>
          <a:srcRect t="23714" r="501" b="27472"/>
          <a:stretch/>
        </p:blipFill>
        <p:spPr>
          <a:xfrm>
            <a:off x="12700" y="1555750"/>
            <a:ext cx="12206288" cy="346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096" y="162558"/>
            <a:ext cx="4712476" cy="5998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 17" descr="Une image contenant personne, intérieur, fermer, mégaphone&#10;&#10;Description générée automatiquem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913" y="-88900"/>
            <a:ext cx="2525712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8889" r="12814" b="11389"/>
          <a:stretch>
            <a:fillRect/>
          </a:stretch>
        </p:blipFill>
        <p:spPr bwMode="auto">
          <a:xfrm>
            <a:off x="-26988" y="180975"/>
            <a:ext cx="12206288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4855" y="214815"/>
            <a:ext cx="9590316" cy="642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Photos, images, vecteurs et illustrations libres de droits sur le thème «  Promotion » | Adobe Stock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155179">
            <a:off x="278042" y="330805"/>
            <a:ext cx="3558217" cy="1334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4" name="ZoneTexte 23"/>
          <p:cNvSpPr txBox="1"/>
          <p:nvPr/>
        </p:nvSpPr>
        <p:spPr>
          <a:xfrm rot="21124223">
            <a:off x="826185" y="1723186"/>
            <a:ext cx="2725233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au 2 Mars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344488" y="4797425"/>
            <a:ext cx="19065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/>
              <a:t>*Pour profitez de </a:t>
            </a:r>
            <a:br>
              <a:rPr lang="fr-FR" altLang="fr-FR"/>
            </a:br>
            <a:r>
              <a:rPr lang="fr-FR" altLang="fr-FR"/>
              <a:t>la Promotion</a:t>
            </a:r>
            <a:br>
              <a:rPr lang="fr-FR" altLang="fr-FR"/>
            </a:br>
            <a:r>
              <a:rPr lang="fr-FR" altLang="fr-FR"/>
              <a:t>Demandez à la</a:t>
            </a:r>
            <a:br>
              <a:rPr lang="fr-FR" altLang="fr-FR"/>
            </a:br>
            <a:r>
              <a:rPr lang="fr-FR" altLang="fr-FR"/>
              <a:t>personne qui vous</a:t>
            </a:r>
            <a:br>
              <a:rPr lang="fr-FR" altLang="fr-FR"/>
            </a:br>
            <a:r>
              <a:rPr lang="fr-FR" altLang="fr-FR"/>
              <a:t>a invitée sur cette</a:t>
            </a:r>
            <a:br>
              <a:rPr lang="fr-FR" altLang="fr-FR"/>
            </a:br>
            <a:r>
              <a:rPr lang="fr-FR" altLang="fr-FR"/>
              <a:t>présentation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Espace réservé du contenu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161925"/>
            <a:ext cx="12179300" cy="6696075"/>
          </a:xfrm>
        </p:spPr>
      </p:pic>
      <p:pic>
        <p:nvPicPr>
          <p:cNvPr id="17411" name="Imag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igne de multiplication 11"/>
          <p:cNvSpPr/>
          <p:nvPr/>
        </p:nvSpPr>
        <p:spPr>
          <a:xfrm>
            <a:off x="3341688" y="5235575"/>
            <a:ext cx="5878512" cy="178435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Picture 2" descr="Photos, images, vecteurs et illustrations libres de droits sur le thème «  Promotion » | Adobe Sto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55179">
            <a:off x="-855790" y="223985"/>
            <a:ext cx="3558217" cy="1334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ZoneTexte 13"/>
          <p:cNvSpPr txBox="1"/>
          <p:nvPr/>
        </p:nvSpPr>
        <p:spPr>
          <a:xfrm rot="21124223">
            <a:off x="-256657" y="1582247"/>
            <a:ext cx="2725233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au 2 Mars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8435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8436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76213"/>
            <a:ext cx="12192000" cy="66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igne de multiplication 6"/>
          <p:cNvSpPr/>
          <p:nvPr/>
        </p:nvSpPr>
        <p:spPr>
          <a:xfrm>
            <a:off x="-992188" y="5148263"/>
            <a:ext cx="5746751" cy="1582737"/>
          </a:xfrm>
          <a:prstGeom prst="mathMultiply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2" descr="Photos, images, vecteurs et illustrations libres de droits sur le thème «  Promotion » | Adobe Sto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257" y="3292582"/>
            <a:ext cx="3243536" cy="1334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ZoneTexte 8"/>
          <p:cNvSpPr txBox="1"/>
          <p:nvPr/>
        </p:nvSpPr>
        <p:spPr>
          <a:xfrm>
            <a:off x="518409" y="4667553"/>
            <a:ext cx="2725233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au 2 Mars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27113" y="5148263"/>
            <a:ext cx="1708150" cy="6477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/>
              <a:t>501,18€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Vous êtes au bon endroit si vous souhaitez :</a:t>
            </a:r>
          </a:p>
        </p:txBody>
      </p:sp>
      <p:sp>
        <p:nvSpPr>
          <p:cNvPr id="12291" name="Espace réservé du contenu 2"/>
          <p:cNvSpPr>
            <a:spLocks noGrp="1" noChangeArrowheads="1"/>
          </p:cNvSpPr>
          <p:nvPr>
            <p:ph idx="1"/>
          </p:nvPr>
        </p:nvSpPr>
        <p:spPr>
          <a:xfrm>
            <a:off x="838200" y="1610473"/>
            <a:ext cx="10515600" cy="4351338"/>
          </a:xfrm>
        </p:spPr>
        <p:txBody>
          <a:bodyPr/>
          <a:lstStyle/>
          <a:p>
            <a:r>
              <a:rPr lang="fr-FR" altLang="fr-FR" dirty="0" smtClean="0"/>
              <a:t>Améliorer votre qualité vie,</a:t>
            </a:r>
          </a:p>
          <a:p>
            <a:r>
              <a:rPr lang="fr-FR" altLang="fr-FR" dirty="0" smtClean="0"/>
              <a:t>Vous sentir toujours au Top,</a:t>
            </a:r>
          </a:p>
          <a:p>
            <a:r>
              <a:rPr lang="fr-FR" altLang="fr-FR" dirty="0" smtClean="0"/>
              <a:t>Etre moins stressé,</a:t>
            </a:r>
          </a:p>
          <a:p>
            <a:r>
              <a:rPr lang="fr-FR" altLang="fr-FR" dirty="0" smtClean="0"/>
              <a:t>Réduire vos douleurs de mal de dos, vos migraines, ou autres, </a:t>
            </a:r>
          </a:p>
          <a:p>
            <a:r>
              <a:rPr lang="fr-FR" altLang="fr-FR" dirty="0" smtClean="0"/>
              <a:t>Dormir mieux, avoir un sommeil plus récupérateur,</a:t>
            </a:r>
          </a:p>
          <a:p>
            <a:r>
              <a:rPr lang="fr-FR" altLang="fr-FR" dirty="0" smtClean="0"/>
              <a:t>Supprimer vos allergies ou intolérances alimentaires,</a:t>
            </a:r>
          </a:p>
          <a:p>
            <a:r>
              <a:rPr lang="fr-FR" altLang="fr-FR" dirty="0" smtClean="0"/>
              <a:t>Faire du sport sans avoir de courbatures,</a:t>
            </a:r>
          </a:p>
          <a:p>
            <a:r>
              <a:rPr lang="fr-FR" altLang="fr-FR" dirty="0" smtClean="0"/>
              <a:t>Récupérer rapidement de vos efforts, </a:t>
            </a:r>
          </a:p>
          <a:p>
            <a:r>
              <a:rPr lang="fr-FR" altLang="fr-FR" dirty="0" smtClean="0"/>
              <a:t>Vous débarrassez de vos douleurs chroniques</a:t>
            </a:r>
          </a:p>
          <a:p>
            <a:endParaRPr lang="fr-FR" altLang="fr-FR" dirty="0" smtClean="0"/>
          </a:p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6552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19459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19460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71450"/>
            <a:ext cx="121793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igne de multiplication 6"/>
          <p:cNvSpPr/>
          <p:nvPr/>
        </p:nvSpPr>
        <p:spPr>
          <a:xfrm>
            <a:off x="-1436688" y="5195888"/>
            <a:ext cx="6618288" cy="1581150"/>
          </a:xfrm>
          <a:prstGeom prst="mathMultiply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2" descr="Photos, images, vecteurs et illustrations libres de droits sur le thème «  Promotion » | Adobe Sto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543" y="3279823"/>
            <a:ext cx="3424888" cy="1334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ZoneTexte 8"/>
          <p:cNvSpPr txBox="1"/>
          <p:nvPr/>
        </p:nvSpPr>
        <p:spPr>
          <a:xfrm>
            <a:off x="500743" y="4654794"/>
            <a:ext cx="3348688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au 2 Mars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87450" y="5054600"/>
            <a:ext cx="2054225" cy="64611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/>
              <a:t>1005,38€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Espace réservé du contenu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161925"/>
            <a:ext cx="12166600" cy="6680200"/>
          </a:xfrm>
        </p:spPr>
      </p:pic>
      <p:pic>
        <p:nvPicPr>
          <p:cNvPr id="20483" name="Imag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igne de multiplication 7"/>
          <p:cNvSpPr/>
          <p:nvPr/>
        </p:nvSpPr>
        <p:spPr>
          <a:xfrm>
            <a:off x="-1436688" y="5195888"/>
            <a:ext cx="6618288" cy="1581150"/>
          </a:xfrm>
          <a:prstGeom prst="mathMultiply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2" descr="Photos, images, vecteurs et illustrations libres de droits sur le thème «  Promotion » | Adobe Sto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897" y="3000969"/>
            <a:ext cx="3564347" cy="13886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375557" y="4550044"/>
            <a:ext cx="3348688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au 2 Mars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22350" y="5026025"/>
            <a:ext cx="2054225" cy="64611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/>
              <a:t>1509,58€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0" y="6696075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97755" r="3500" b="-2"/>
          <a:stretch>
            <a:fillRect/>
          </a:stretch>
        </p:blipFill>
        <p:spPr bwMode="auto">
          <a:xfrm>
            <a:off x="12700" y="0"/>
            <a:ext cx="121793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Une image contenant texte&#10;&#10;Description générée automatiquem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697" y="397461"/>
            <a:ext cx="28575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11" y="3963945"/>
            <a:ext cx="2724783" cy="2724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879" y="666677"/>
            <a:ext cx="2927982" cy="292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160" y="780001"/>
            <a:ext cx="2951343" cy="295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79" y="5223280"/>
            <a:ext cx="1270000" cy="127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5015" y="3937161"/>
            <a:ext cx="2863303" cy="286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1739" y="3577560"/>
            <a:ext cx="1270000" cy="127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 26" descr="Une image contenant texte, équipement électronique&#10;&#10;Description générée automatiquemen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1738" y="3321050"/>
            <a:ext cx="2936875" cy="2938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Flèche : double flèche verticale 31"/>
          <p:cNvSpPr/>
          <p:nvPr/>
        </p:nvSpPr>
        <p:spPr>
          <a:xfrm rot="19013361">
            <a:off x="4211638" y="1728788"/>
            <a:ext cx="261937" cy="16605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3" name="Flèche : double flèche verticale 32"/>
          <p:cNvSpPr/>
          <p:nvPr/>
        </p:nvSpPr>
        <p:spPr>
          <a:xfrm rot="3085955">
            <a:off x="4426744" y="5325269"/>
            <a:ext cx="250825" cy="116046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4" name="Flèche : double flèche verticale 33"/>
          <p:cNvSpPr/>
          <p:nvPr/>
        </p:nvSpPr>
        <p:spPr>
          <a:xfrm rot="16200000">
            <a:off x="3302794" y="2664619"/>
            <a:ext cx="204787" cy="25622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6" name="Flèche : double flèche verticale 35"/>
          <p:cNvSpPr/>
          <p:nvPr/>
        </p:nvSpPr>
        <p:spPr>
          <a:xfrm rot="14268075">
            <a:off x="8401050" y="2657476"/>
            <a:ext cx="244475" cy="133985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7" name="Image 36" descr="Une image contenant noir, téléphone mobile&#10;&#10;Description générée automatiquemen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746375"/>
            <a:ext cx="2008188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Flèche : double flèche verticale 37"/>
          <p:cNvSpPr/>
          <p:nvPr/>
        </p:nvSpPr>
        <p:spPr>
          <a:xfrm rot="16200000">
            <a:off x="8607425" y="4248151"/>
            <a:ext cx="238125" cy="151765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1522" name="ZoneTexte 38"/>
          <p:cNvSpPr txBox="1">
            <a:spLocks noChangeArrowheads="1"/>
          </p:cNvSpPr>
          <p:nvPr/>
        </p:nvSpPr>
        <p:spPr bwMode="auto">
          <a:xfrm>
            <a:off x="41275" y="211138"/>
            <a:ext cx="6003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/>
              <a:t>Tarifs et détails dans le SHOP de la personne qui vous a invité</a:t>
            </a:r>
            <a:br>
              <a:rPr lang="fr-FR" altLang="fr-FR"/>
            </a:br>
            <a:r>
              <a:rPr lang="fr-FR" altLang="fr-FR"/>
              <a:t>https://www.healy.shop/fr/partner/?partnername=PSEUDO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61376" y="1752920"/>
            <a:ext cx="176728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Montre 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Connectée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263059" y="2631157"/>
            <a:ext cx="246965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Revitalization</a:t>
            </a: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/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Bioénergétique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3195" y="5766016"/>
            <a:ext cx="206364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Application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CONNECTOR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562733" y="3526275"/>
            <a:ext cx="169334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ANIMAUX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021206" y="262618"/>
            <a:ext cx="277640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Digitale Nutrition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43448" y="164193"/>
            <a:ext cx="426720" cy="310854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</a:t>
            </a:r>
            <a:b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fr-F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</a:t>
            </a:r>
          </a:p>
        </p:txBody>
      </p:sp>
      <p:cxnSp>
        <p:nvCxnSpPr>
          <p:cNvPr id="48" name="Connecteur : en arc 47"/>
          <p:cNvCxnSpPr>
            <a:cxnSpLocks/>
            <a:endCxn id="44" idx="1"/>
          </p:cNvCxnSpPr>
          <p:nvPr/>
        </p:nvCxnSpPr>
        <p:spPr>
          <a:xfrm>
            <a:off x="7443788" y="1825625"/>
            <a:ext cx="2119312" cy="196215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Connecteur : en arc 49"/>
          <p:cNvCxnSpPr>
            <a:cxnSpLocks/>
            <a:stCxn id="46" idx="1"/>
          </p:cNvCxnSpPr>
          <p:nvPr/>
        </p:nvCxnSpPr>
        <p:spPr>
          <a:xfrm rot="10800000" flipH="1">
            <a:off x="7443788" y="1423988"/>
            <a:ext cx="2119312" cy="293687"/>
          </a:xfrm>
          <a:prstGeom prst="curvedConnector5">
            <a:avLst>
              <a:gd name="adj1" fmla="val -10787"/>
              <a:gd name="adj2" fmla="val 243471"/>
              <a:gd name="adj3" fmla="val 60068"/>
            </a:avLst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Connecteur : en arc 53"/>
          <p:cNvCxnSpPr>
            <a:stCxn id="9" idx="1"/>
          </p:cNvCxnSpPr>
          <p:nvPr/>
        </p:nvCxnSpPr>
        <p:spPr>
          <a:xfrm rot="10800000">
            <a:off x="3844925" y="1262063"/>
            <a:ext cx="944563" cy="563562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Connecteur : en arc 55"/>
          <p:cNvCxnSpPr>
            <a:cxnSpLocks/>
            <a:stCxn id="9" idx="1"/>
            <a:endCxn id="13" idx="3"/>
          </p:cNvCxnSpPr>
          <p:nvPr/>
        </p:nvCxnSpPr>
        <p:spPr>
          <a:xfrm rot="10800000" flipV="1">
            <a:off x="4286250" y="1825625"/>
            <a:ext cx="503238" cy="3500438"/>
          </a:xfrm>
          <a:prstGeom prst="curvedConnector3">
            <a:avLst>
              <a:gd name="adj1" fmla="val -49789"/>
            </a:avLst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Connecteur : en arc 62"/>
          <p:cNvCxnSpPr>
            <a:endCxn id="13" idx="1"/>
          </p:cNvCxnSpPr>
          <p:nvPr/>
        </p:nvCxnSpPr>
        <p:spPr>
          <a:xfrm rot="16200000" flipH="1">
            <a:off x="157956" y="3921920"/>
            <a:ext cx="1470025" cy="1338262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773695" y="6049109"/>
            <a:ext cx="13711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HEALY</a:t>
            </a:r>
            <a:endParaRPr lang="fr-FR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6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12287250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50825" y="1946275"/>
            <a:ext cx="11431588" cy="413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11" name="Picture 2" descr="Photos, images, vecteurs et illustrations libres de droits sur le thème «  Promotion » | Adobe St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0" y="144956"/>
            <a:ext cx="3406274" cy="1538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ZoneTexte 11"/>
          <p:cNvSpPr txBox="1"/>
          <p:nvPr/>
        </p:nvSpPr>
        <p:spPr>
          <a:xfrm>
            <a:off x="251326" y="77073"/>
            <a:ext cx="2725233" cy="4001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/>
              <a:t>Du 1</a:t>
            </a:r>
            <a:r>
              <a:rPr lang="fr-FR" sz="2000" b="1" baseline="30000" dirty="0"/>
              <a:t>er</a:t>
            </a:r>
            <a:r>
              <a:rPr lang="fr-FR" sz="2000" b="1" dirty="0"/>
              <a:t> Février au 2 Mars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50825" y="2219325"/>
            <a:ext cx="1463675" cy="83026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00B0F0"/>
                </a:solidFill>
              </a:rPr>
              <a:t>Nouveau</a:t>
            </a:r>
            <a:br>
              <a:rPr lang="fr-FR" sz="2400" dirty="0">
                <a:solidFill>
                  <a:srgbClr val="00B0F0"/>
                </a:solidFill>
              </a:rPr>
            </a:br>
            <a:r>
              <a:rPr lang="fr-FR" sz="2400" dirty="0">
                <a:solidFill>
                  <a:srgbClr val="00B0F0"/>
                </a:solidFill>
              </a:rPr>
              <a:t>Healy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50825" y="4002088"/>
            <a:ext cx="1463675" cy="76835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>
                <a:solidFill>
                  <a:srgbClr val="00B0F0"/>
                </a:solidFill>
              </a:rPr>
              <a:t>.</a:t>
            </a:r>
            <a:r>
              <a:rPr lang="fr-FR" sz="2400" dirty="0">
                <a:solidFill>
                  <a:srgbClr val="00B0F0"/>
                </a:solidFill>
              </a:rPr>
              <a:t/>
            </a:r>
            <a:br>
              <a:rPr lang="fr-FR" sz="2400" dirty="0">
                <a:solidFill>
                  <a:srgbClr val="00B0F0"/>
                </a:solidFill>
              </a:rPr>
            </a:br>
            <a:r>
              <a:rPr lang="fr-FR" sz="2400" dirty="0" err="1">
                <a:solidFill>
                  <a:srgbClr val="00B0F0"/>
                </a:solidFill>
              </a:rPr>
              <a:t>UpGrade</a:t>
            </a:r>
            <a:r>
              <a:rPr lang="fr-FR" sz="2400" dirty="0">
                <a:solidFill>
                  <a:srgbClr val="00B0F0"/>
                </a:solidFill>
              </a:rPr>
              <a:t/>
            </a:r>
            <a:br>
              <a:rPr lang="fr-FR" sz="2400" dirty="0">
                <a:solidFill>
                  <a:srgbClr val="00B0F0"/>
                </a:solidFill>
              </a:rPr>
            </a:br>
            <a:r>
              <a:rPr lang="fr-FR" sz="800" dirty="0">
                <a:solidFill>
                  <a:srgbClr val="00B0F0"/>
                </a:solidFill>
              </a:rPr>
              <a:t>.</a:t>
            </a:r>
            <a:endParaRPr lang="fr-FR" sz="2400" dirty="0">
              <a:solidFill>
                <a:srgbClr val="00B0F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0825" y="5305425"/>
            <a:ext cx="1463675" cy="83185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00B0F0"/>
                </a:solidFill>
              </a:rPr>
              <a:t>PAS DE</a:t>
            </a:r>
            <a:br>
              <a:rPr lang="fr-FR" sz="2400" dirty="0">
                <a:solidFill>
                  <a:srgbClr val="00B0F0"/>
                </a:solidFill>
              </a:rPr>
            </a:br>
            <a:r>
              <a:rPr lang="fr-FR" sz="2400" dirty="0">
                <a:solidFill>
                  <a:srgbClr val="00B0F0"/>
                </a:solidFill>
              </a:rPr>
              <a:t>CODE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819275" y="1951038"/>
            <a:ext cx="3086100" cy="1539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Achetez un :</a:t>
            </a:r>
            <a:br>
              <a:rPr lang="fr-FR" sz="2000" dirty="0"/>
            </a:br>
            <a:r>
              <a:rPr lang="fr-FR" sz="2000" dirty="0"/>
              <a:t>Healy Holistique</a:t>
            </a:r>
            <a:br>
              <a:rPr lang="fr-FR" sz="2000" dirty="0"/>
            </a:br>
            <a:r>
              <a:rPr lang="fr-FR" sz="2000" dirty="0"/>
              <a:t>Payez le prix :</a:t>
            </a:r>
            <a:br>
              <a:rPr lang="fr-FR" sz="2000" dirty="0"/>
            </a:br>
            <a:r>
              <a:rPr lang="fr-FR" sz="2000" dirty="0"/>
              <a:t>d’un Healy Gold</a:t>
            </a:r>
            <a:br>
              <a:rPr lang="fr-FR" sz="2000" dirty="0"/>
            </a:br>
            <a:r>
              <a:rPr lang="fr-FR" sz="1100" dirty="0"/>
              <a:t>.</a:t>
            </a:r>
            <a:endParaRPr lang="fr-FR" sz="2000" dirty="0"/>
          </a:p>
        </p:txBody>
      </p:sp>
      <p:sp>
        <p:nvSpPr>
          <p:cNvPr id="22540" name="ZoneTexte 16"/>
          <p:cNvSpPr txBox="1">
            <a:spLocks noChangeArrowheads="1"/>
          </p:cNvSpPr>
          <p:nvPr/>
        </p:nvSpPr>
        <p:spPr bwMode="auto">
          <a:xfrm>
            <a:off x="1819275" y="5835650"/>
            <a:ext cx="9863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dirty="0"/>
              <a:t>Choisissez le pack souhaité, la réduction s’affichera automatiquement sur la dernière page de paiement</a:t>
            </a:r>
            <a:br>
              <a:rPr lang="fr-FR" altLang="fr-FR" dirty="0"/>
            </a:br>
            <a:r>
              <a:rPr lang="fr-FR" altLang="fr-FR" dirty="0"/>
              <a:t>Demandez le lien de la boutique à la personne qui vous a invitée – ou rdv sur votre propre boutique</a:t>
            </a:r>
            <a:br>
              <a:rPr lang="fr-FR" altLang="fr-FR" dirty="0"/>
            </a:br>
            <a:r>
              <a:rPr lang="fr-FR" altLang="fr-FR" dirty="0"/>
              <a:t>https://www.healy.shop/fr/partner/?partnername=PSEUDO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019675" y="1951038"/>
            <a:ext cx="3095625" cy="1539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Achetez un :</a:t>
            </a:r>
            <a:br>
              <a:rPr lang="fr-FR" sz="2000" dirty="0"/>
            </a:br>
            <a:r>
              <a:rPr lang="fr-FR" sz="2000" dirty="0"/>
              <a:t>Healy Holistique Plus</a:t>
            </a:r>
            <a:br>
              <a:rPr lang="fr-FR" sz="2000" dirty="0"/>
            </a:br>
            <a:r>
              <a:rPr lang="fr-FR" sz="2000" dirty="0"/>
              <a:t>Payez le prix :</a:t>
            </a:r>
            <a:br>
              <a:rPr lang="fr-FR" sz="2000" dirty="0"/>
            </a:br>
            <a:r>
              <a:rPr lang="fr-FR" sz="2000" dirty="0"/>
              <a:t>d’un Healy Holistique</a:t>
            </a:r>
            <a:br>
              <a:rPr lang="fr-FR" sz="2000" dirty="0"/>
            </a:br>
            <a:r>
              <a:rPr lang="fr-FR" sz="1100" dirty="0"/>
              <a:t>.</a:t>
            </a:r>
            <a:endParaRPr lang="fr-FR" sz="2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8267700" y="1946275"/>
            <a:ext cx="3138488" cy="1539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Achetez un :</a:t>
            </a:r>
            <a:br>
              <a:rPr lang="fr-FR" sz="2000" dirty="0"/>
            </a:br>
            <a:r>
              <a:rPr lang="fr-FR" sz="2000" dirty="0"/>
              <a:t>Healy Résonance</a:t>
            </a:r>
            <a:br>
              <a:rPr lang="fr-FR" sz="2000" dirty="0"/>
            </a:br>
            <a:r>
              <a:rPr lang="fr-FR" sz="2000" dirty="0"/>
              <a:t>Payez le prix :</a:t>
            </a:r>
            <a:br>
              <a:rPr lang="fr-FR" sz="2000" dirty="0"/>
            </a:br>
            <a:r>
              <a:rPr lang="fr-FR" sz="2000" dirty="0"/>
              <a:t>d’un Healy Holistique Plus</a:t>
            </a:r>
            <a:br>
              <a:rPr lang="fr-FR" sz="2000" dirty="0"/>
            </a:br>
            <a:r>
              <a:rPr lang="fr-FR" sz="1100" dirty="0"/>
              <a:t>.</a:t>
            </a:r>
            <a:endParaRPr lang="fr-FR" sz="2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819275" y="3625850"/>
            <a:ext cx="3086100" cy="1539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Achetez un upgrade :</a:t>
            </a:r>
            <a:br>
              <a:rPr lang="fr-FR" sz="2000" dirty="0"/>
            </a:br>
            <a:r>
              <a:rPr lang="fr-FR" sz="2000" dirty="0"/>
              <a:t>Gold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Holistique Plus</a:t>
            </a:r>
            <a:br>
              <a:rPr lang="fr-FR" sz="2000" dirty="0"/>
            </a:br>
            <a:r>
              <a:rPr lang="fr-FR" sz="2000" dirty="0"/>
              <a:t>Payez le prix :</a:t>
            </a:r>
            <a:br>
              <a:rPr lang="fr-FR" sz="2000" dirty="0"/>
            </a:br>
            <a:r>
              <a:rPr lang="fr-FR" sz="2000" dirty="0"/>
              <a:t>d’un Gold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Holistique </a:t>
            </a:r>
            <a:br>
              <a:rPr lang="fr-FR" sz="2000" dirty="0"/>
            </a:br>
            <a:r>
              <a:rPr lang="fr-FR" sz="1100" dirty="0"/>
              <a:t>.</a:t>
            </a:r>
            <a:endParaRPr lang="fr-FR" sz="20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010150" y="3625850"/>
            <a:ext cx="3086100" cy="1539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Achetez un upgrade :</a:t>
            </a:r>
            <a:br>
              <a:rPr lang="fr-FR" sz="2000" dirty="0"/>
            </a:br>
            <a:r>
              <a:rPr lang="fr-FR" sz="2000" dirty="0"/>
              <a:t>Gold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Résonance</a:t>
            </a:r>
            <a:br>
              <a:rPr lang="fr-FR" sz="2000" dirty="0"/>
            </a:br>
            <a:r>
              <a:rPr lang="fr-FR" sz="2000" dirty="0"/>
              <a:t>Payez le prix :</a:t>
            </a:r>
            <a:br>
              <a:rPr lang="fr-FR" sz="2000" dirty="0"/>
            </a:br>
            <a:r>
              <a:rPr lang="fr-FR" sz="2000" dirty="0"/>
              <a:t>d’un Gold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Holistique Plus </a:t>
            </a:r>
            <a:br>
              <a:rPr lang="fr-FR" sz="2000" dirty="0"/>
            </a:br>
            <a:r>
              <a:rPr lang="fr-FR" sz="1100" dirty="0"/>
              <a:t>.</a:t>
            </a:r>
            <a:endParaRPr lang="fr-FR" sz="2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8215313" y="3633788"/>
            <a:ext cx="3190875" cy="1539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Achetez un upgrade :</a:t>
            </a:r>
            <a:br>
              <a:rPr lang="fr-FR" sz="2000" dirty="0"/>
            </a:br>
            <a:r>
              <a:rPr lang="fr-FR" sz="2000" dirty="0"/>
              <a:t>Holistique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Résonance</a:t>
            </a:r>
            <a:br>
              <a:rPr lang="fr-FR" sz="2000" dirty="0"/>
            </a:br>
            <a:r>
              <a:rPr lang="fr-FR" sz="2000" dirty="0"/>
              <a:t>Payez le prix d’un:</a:t>
            </a:r>
            <a:br>
              <a:rPr lang="fr-FR" sz="2000" dirty="0"/>
            </a:br>
            <a:r>
              <a:rPr lang="fr-FR" sz="2000" dirty="0"/>
              <a:t>Holistique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 Holistique Plus </a:t>
            </a:r>
            <a:br>
              <a:rPr lang="fr-FR" sz="2000" dirty="0"/>
            </a:br>
            <a:r>
              <a:rPr lang="fr-FR" sz="1400" dirty="0"/>
              <a:t>.</a:t>
            </a:r>
            <a:endParaRPr lang="fr-FR" sz="20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846263" y="5368925"/>
            <a:ext cx="9586912" cy="4000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Prix spécial pour l’upgrade de Holistique Plus à Résonance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23555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23556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17926" r="12500" b="5324"/>
          <a:stretch>
            <a:fillRect/>
          </a:stretch>
        </p:blipFill>
        <p:spPr bwMode="auto">
          <a:xfrm>
            <a:off x="0" y="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2051" name="Sous-titr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2052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23489" r="20027" b="12325"/>
          <a:stretch>
            <a:fillRect/>
          </a:stretch>
        </p:blipFill>
        <p:spPr bwMode="auto">
          <a:xfrm>
            <a:off x="-119063" y="0"/>
            <a:ext cx="12422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3075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3076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t="22362" r="16251" b="9930"/>
          <a:stretch>
            <a:fillRect/>
          </a:stretch>
        </p:blipFill>
        <p:spPr bwMode="auto">
          <a:xfrm>
            <a:off x="11113" y="-20638"/>
            <a:ext cx="12180887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4099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4100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22667" r="15833" b="53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5123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5124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3999" r="35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6147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6148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" t="5324" r="3358" b="1250"/>
          <a:stretch>
            <a:fillRect/>
          </a:stretch>
        </p:blipFill>
        <p:spPr bwMode="auto">
          <a:xfrm>
            <a:off x="9525" y="0"/>
            <a:ext cx="12171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7171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7172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17639" r="14453" b="5324"/>
          <a:stretch>
            <a:fillRect/>
          </a:stretch>
        </p:blipFill>
        <p:spPr bwMode="auto">
          <a:xfrm>
            <a:off x="0" y="0"/>
            <a:ext cx="12192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sp>
        <p:nvSpPr>
          <p:cNvPr id="8195" name="Espace réservé du conten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8196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5324" r="3358" b="1527"/>
          <a:stretch>
            <a:fillRect/>
          </a:stretch>
        </p:blipFill>
        <p:spPr bwMode="auto">
          <a:xfrm>
            <a:off x="20638" y="0"/>
            <a:ext cx="12171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30457</TotalTime>
  <Words>759</Words>
  <Application>Microsoft Office PowerPoint</Application>
  <PresentationFormat>Grand écran</PresentationFormat>
  <Paragraphs>145</Paragraphs>
  <Slides>24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Sarabun</vt:lpstr>
      <vt:lpstr>Wingdings</vt:lpstr>
      <vt:lpstr>Thème Office</vt:lpstr>
      <vt:lpstr>Présentation PowerPoint</vt:lpstr>
      <vt:lpstr>Vous êtes au bon endroit si vous souhaitez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Elodie Peyrard</dc:creator>
  <cp:lastModifiedBy>Utilisateur Windows</cp:lastModifiedBy>
  <cp:revision>42</cp:revision>
  <dcterms:created xsi:type="dcterms:W3CDTF">2021-01-31T11:56:11Z</dcterms:created>
  <dcterms:modified xsi:type="dcterms:W3CDTF">2021-03-03T21:33:40Z</dcterms:modified>
</cp:coreProperties>
</file>