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300" r:id="rId2"/>
    <p:sldId id="256" r:id="rId3"/>
    <p:sldId id="257" r:id="rId4"/>
    <p:sldId id="320" r:id="rId5"/>
    <p:sldId id="258" r:id="rId6"/>
    <p:sldId id="259" r:id="rId7"/>
    <p:sldId id="319" r:id="rId8"/>
    <p:sldId id="260" r:id="rId9"/>
    <p:sldId id="261" r:id="rId10"/>
    <p:sldId id="262" r:id="rId11"/>
    <p:sldId id="266" r:id="rId12"/>
    <p:sldId id="267" r:id="rId13"/>
    <p:sldId id="305" r:id="rId14"/>
    <p:sldId id="268" r:id="rId15"/>
    <p:sldId id="269" r:id="rId16"/>
    <p:sldId id="271" r:id="rId17"/>
    <p:sldId id="308" r:id="rId18"/>
    <p:sldId id="270" r:id="rId19"/>
    <p:sldId id="272" r:id="rId20"/>
    <p:sldId id="273" r:id="rId21"/>
    <p:sldId id="311"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301" r:id="rId38"/>
    <p:sldId id="289" r:id="rId39"/>
    <p:sldId id="306" r:id="rId40"/>
    <p:sldId id="290" r:id="rId41"/>
    <p:sldId id="291" r:id="rId42"/>
    <p:sldId id="322" r:id="rId43"/>
    <p:sldId id="321" r:id="rId44"/>
    <p:sldId id="323" r:id="rId45"/>
    <p:sldId id="325" r:id="rId46"/>
    <p:sldId id="326" r:id="rId47"/>
    <p:sldId id="324" r:id="rId48"/>
    <p:sldId id="302" r:id="rId49"/>
    <p:sldId id="303" r:id="rId50"/>
    <p:sldId id="317" r:id="rId51"/>
    <p:sldId id="318" r:id="rId52"/>
    <p:sldId id="310" r:id="rId53"/>
    <p:sldId id="309" r:id="rId54"/>
    <p:sldId id="312"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Sarabun" panose="020B0604020202020204" charset="-34"/>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h3FmZxG6zkgWlBkydYqTbxe0Ai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47" autoAdjust="0"/>
    <p:restoredTop sz="94799" autoAdjust="0"/>
  </p:normalViewPr>
  <p:slideViewPr>
    <p:cSldViewPr snapToGrid="0">
      <p:cViewPr varScale="1">
        <p:scale>
          <a:sx n="75" d="100"/>
          <a:sy n="75" d="100"/>
        </p:scale>
        <p:origin x="228" y="78"/>
      </p:cViewPr>
      <p:guideLst/>
    </p:cSldViewPr>
  </p:slideViewPr>
  <p:outlineViewPr>
    <p:cViewPr>
      <p:scale>
        <a:sx n="33" d="100"/>
        <a:sy n="33" d="100"/>
      </p:scale>
      <p:origin x="0" y="-95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274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47496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doctissimo.fr/html/forme/forme.htm" TargetMode="External"/><Relationship Id="rId13" Type="http://schemas.openxmlformats.org/officeDocument/2006/relationships/hyperlink" Target="https://www.futura-sciences.com/planete/definitions/botanique-photosynthese-227/" TargetMode="External"/><Relationship Id="rId3" Type="http://schemas.openxmlformats.org/officeDocument/2006/relationships/hyperlink" Target="http://www.doctissimo.fr/sante/Dictionnaire-medical/adenosine-triphosphate-atp" TargetMode="External"/><Relationship Id="rId7" Type="http://schemas.openxmlformats.org/officeDocument/2006/relationships/hyperlink" Target="http://www.doctissimo.fr/sante/Dictionnaire-medical/polysaccharide" TargetMode="External"/><Relationship Id="rId12" Type="http://schemas.openxmlformats.org/officeDocument/2006/relationships/hyperlink" Target="https://www.futura-sciences.com/sante/actualites/biologie-theorie-mitochondrie-parasite-refait-surface-35419/"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doctissimo.fr/html/sante/analyses/ana_meta_sucres01.htm" TargetMode="External"/><Relationship Id="rId11" Type="http://schemas.openxmlformats.org/officeDocument/2006/relationships/hyperlink" Target="https://www.futura-sciences.com/sante/definitions/biologie-respiration-cellulaire-811/" TargetMode="External"/><Relationship Id="rId5" Type="http://schemas.openxmlformats.org/officeDocument/2006/relationships/hyperlink" Target="http://www.doctissimo.fr/sante/Dictionnaire-medical/glycogene" TargetMode="External"/><Relationship Id="rId10" Type="http://schemas.openxmlformats.org/officeDocument/2006/relationships/hyperlink" Target="https://www.futura-sciences.com/sciences/definitions/chimie-molecule-783/" TargetMode="External"/><Relationship Id="rId4" Type="http://schemas.openxmlformats.org/officeDocument/2006/relationships/hyperlink" Target="http://www.doctissimo.fr/sante/Dictionnaire-medical/organisme" TargetMode="External"/><Relationship Id="rId9" Type="http://schemas.openxmlformats.org/officeDocument/2006/relationships/hyperlink" Target="https://www.doctissimo.fr/html/nutrition/mag_2001/mag0202/nu_3496_glucides_saviez.htm" TargetMode="External"/><Relationship Id="rId14" Type="http://schemas.openxmlformats.org/officeDocument/2006/relationships/hyperlink" Target="https://www.futura-sciences.com/planete/dossiers/botanique-cellule-vegetale-43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Bonsoir,</a:t>
            </a:r>
          </a:p>
          <a:p>
            <a:pPr marL="0" lvl="0" indent="0" algn="l" rtl="0">
              <a:lnSpc>
                <a:spcPct val="100000"/>
              </a:lnSpc>
              <a:spcBef>
                <a:spcPts val="0"/>
              </a:spcBef>
              <a:spcAft>
                <a:spcPts val="0"/>
              </a:spcAft>
              <a:buSzPts val="1400"/>
              <a:buNone/>
            </a:pPr>
            <a:r>
              <a:rPr lang="fr-FR" dirty="0" smtClean="0"/>
              <a:t>À</a:t>
            </a:r>
            <a:r>
              <a:rPr lang="fr-FR" baseline="0" dirty="0" smtClean="0"/>
              <a:t> toute la communauté </a:t>
            </a:r>
            <a:r>
              <a:rPr lang="fr-FR" baseline="0" dirty="0" err="1" smtClean="0"/>
              <a:t>Healy</a:t>
            </a:r>
            <a:r>
              <a:rPr lang="fr-FR" baseline="0" dirty="0" smtClean="0"/>
              <a:t>, aux futurs membres, aux futures clients, et ceux qui le deviendront un jour…</a:t>
            </a: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443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1">
              <a:buFont typeface="Wingdings" panose="05000000000000000000" pitchFamily="2" charset="2"/>
              <a:buChar char="ü"/>
            </a:pPr>
            <a:r>
              <a:rPr lang="fr-FR" sz="1600" b="1" dirty="0" smtClean="0">
                <a:solidFill>
                  <a:schemeClr val="bg1"/>
                </a:solidFill>
              </a:rPr>
              <a:t>Le corps se compose d’organes, les organes de cellules</a:t>
            </a:r>
          </a:p>
          <a:p>
            <a:r>
              <a:rPr lang="fr-FR" sz="1200" b="0" i="0" u="none" strike="noStrike" cap="none" dirty="0" smtClean="0">
                <a:solidFill>
                  <a:schemeClr val="dk1"/>
                </a:solidFill>
                <a:effectLst/>
                <a:latin typeface="Calibri"/>
                <a:ea typeface="Calibri"/>
                <a:cs typeface="Calibri"/>
                <a:sym typeface="Calibri"/>
              </a:rPr>
              <a:t>Systèmes du corps humain.</a:t>
            </a:r>
          </a:p>
          <a:p>
            <a:r>
              <a:rPr lang="fr-FR" sz="1200" b="1" i="0" u="none" strike="noStrike" cap="none" dirty="0" smtClean="0">
                <a:solidFill>
                  <a:schemeClr val="dk1"/>
                </a:solidFill>
                <a:effectLst/>
                <a:latin typeface="Calibri"/>
                <a:ea typeface="Calibri"/>
                <a:cs typeface="Calibri"/>
                <a:sym typeface="Calibri"/>
              </a:rPr>
              <a:t>Système tégumentaire</a:t>
            </a:r>
          </a:p>
          <a:p>
            <a:r>
              <a:rPr lang="fr-FR" sz="1200" b="0" i="0" u="none" strike="noStrike" cap="none" dirty="0" smtClean="0">
                <a:solidFill>
                  <a:schemeClr val="dk1"/>
                </a:solidFill>
                <a:effectLst/>
                <a:latin typeface="Calibri"/>
                <a:ea typeface="Calibri"/>
                <a:cs typeface="Calibri"/>
                <a:sym typeface="Calibri"/>
              </a:rPr>
              <a:t>La peau, les cheveux, les ongles, les glandes sudoripares et toute autre structure</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externe.</a:t>
            </a:r>
          </a:p>
          <a:p>
            <a:r>
              <a:rPr lang="fr-FR" sz="1200" b="1" i="0" u="none" strike="noStrike" cap="none" dirty="0" smtClean="0">
                <a:solidFill>
                  <a:schemeClr val="dk1"/>
                </a:solidFill>
                <a:effectLst/>
                <a:latin typeface="Calibri"/>
                <a:ea typeface="Calibri"/>
                <a:cs typeface="Calibri"/>
                <a:sym typeface="Calibri"/>
              </a:rPr>
              <a:t>Système squelettique</a:t>
            </a:r>
          </a:p>
          <a:p>
            <a:r>
              <a:rPr lang="fr-FR" sz="1200" b="0" i="0" u="none" strike="noStrike" cap="none" dirty="0" smtClean="0">
                <a:solidFill>
                  <a:schemeClr val="dk1"/>
                </a:solidFill>
                <a:effectLst/>
                <a:latin typeface="Calibri"/>
                <a:ea typeface="Calibri"/>
                <a:cs typeface="Calibri"/>
                <a:sym typeface="Calibri"/>
              </a:rPr>
              <a:t>Les os, les tendons, les ligaments et autres structures qui supportent le corps par une structure rigide qui peut effectuer différents mouvements.</a:t>
            </a:r>
          </a:p>
          <a:p>
            <a:r>
              <a:rPr lang="fr-FR" sz="1200" b="1" i="0" u="none" strike="noStrike" cap="none" dirty="0" smtClean="0">
                <a:solidFill>
                  <a:schemeClr val="dk1"/>
                </a:solidFill>
                <a:effectLst/>
                <a:latin typeface="Calibri"/>
                <a:ea typeface="Calibri"/>
                <a:cs typeface="Calibri"/>
                <a:sym typeface="Calibri"/>
              </a:rPr>
              <a:t>Système musculaire</a:t>
            </a:r>
          </a:p>
          <a:p>
            <a:r>
              <a:rPr lang="fr-FR" sz="1200" b="0" i="0" u="none" strike="noStrike" cap="none" dirty="0" smtClean="0">
                <a:solidFill>
                  <a:schemeClr val="dk1"/>
                </a:solidFill>
                <a:effectLst/>
                <a:latin typeface="Calibri"/>
                <a:ea typeface="Calibri"/>
                <a:cs typeface="Calibri"/>
                <a:sym typeface="Calibri"/>
              </a:rPr>
              <a:t>Les muscles squelettiques, les muscles cardiaques et les muscles lisses qui font partie des</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artères, des veines, de la vessie, du tube digestif, des voies respiratoires, etc.</a:t>
            </a:r>
          </a:p>
          <a:p>
            <a:r>
              <a:rPr lang="fr-FR" sz="1200" b="1" i="0" u="none" strike="noStrike" cap="none" dirty="0" smtClean="0">
                <a:solidFill>
                  <a:schemeClr val="dk1"/>
                </a:solidFill>
                <a:effectLst/>
                <a:latin typeface="Calibri"/>
                <a:ea typeface="Calibri"/>
                <a:cs typeface="Calibri"/>
                <a:sym typeface="Calibri"/>
              </a:rPr>
              <a:t>Système nerveux</a:t>
            </a:r>
          </a:p>
          <a:p>
            <a:r>
              <a:rPr lang="fr-FR" sz="1200" b="0" i="0" u="none" strike="noStrike" cap="none" dirty="0" smtClean="0">
                <a:solidFill>
                  <a:schemeClr val="dk1"/>
                </a:solidFill>
                <a:effectLst/>
                <a:latin typeface="Calibri"/>
                <a:ea typeface="Calibri"/>
                <a:cs typeface="Calibri"/>
                <a:sym typeface="Calibri"/>
              </a:rPr>
              <a:t>Le cerveau et tous les tissus nerveux comme les nerfs et neurones. Ce système “est responsable de toute les communication électrochimiques des différentes cellules du corps. Le tout permettant les mouvements volontaires et involontaires par exemple.</a:t>
            </a:r>
          </a:p>
          <a:p>
            <a:r>
              <a:rPr lang="fr-FR" sz="1200" b="1" i="0" u="none" strike="noStrike" cap="none" dirty="0" smtClean="0">
                <a:solidFill>
                  <a:schemeClr val="dk1"/>
                </a:solidFill>
                <a:effectLst/>
                <a:latin typeface="Calibri"/>
                <a:ea typeface="Calibri"/>
                <a:cs typeface="Calibri"/>
                <a:sym typeface="Calibri"/>
              </a:rPr>
              <a:t>Système endocrinien</a:t>
            </a:r>
          </a:p>
          <a:p>
            <a:r>
              <a:rPr lang="fr-FR" sz="1200" b="0" i="0" u="none" strike="noStrike" cap="none" dirty="0" smtClean="0">
                <a:solidFill>
                  <a:schemeClr val="dk1"/>
                </a:solidFill>
                <a:effectLst/>
                <a:latin typeface="Calibri"/>
                <a:ea typeface="Calibri"/>
                <a:cs typeface="Calibri"/>
                <a:sym typeface="Calibri"/>
              </a:rPr>
              <a:t>Les glandes et les organes hormonaux, notamment l’hypothalamus, l’épiphyse, la glande</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pituitaire, la glande </a:t>
            </a:r>
            <a:r>
              <a:rPr lang="fr-FR" sz="1200" b="0" i="0" u="none" strike="noStrike" cap="none" dirty="0" err="1" smtClean="0">
                <a:solidFill>
                  <a:schemeClr val="dk1"/>
                </a:solidFill>
                <a:effectLst/>
                <a:latin typeface="Calibri"/>
                <a:ea typeface="Calibri"/>
                <a:cs typeface="Calibri"/>
                <a:sym typeface="Calibri"/>
              </a:rPr>
              <a:t>thyroide</a:t>
            </a:r>
            <a:r>
              <a:rPr lang="fr-FR" sz="1200" b="0" i="0" u="none" strike="noStrike" cap="none" dirty="0" smtClean="0">
                <a:solidFill>
                  <a:schemeClr val="dk1"/>
                </a:solidFill>
                <a:effectLst/>
                <a:latin typeface="Calibri"/>
                <a:ea typeface="Calibri"/>
                <a:cs typeface="Calibri"/>
                <a:sym typeface="Calibri"/>
              </a:rPr>
              <a:t>, le foie, le pancréas, les reins, les testicules, les ovaires, etc. Ce système est responsable des communications chimiques du corps.</a:t>
            </a:r>
          </a:p>
          <a:p>
            <a:r>
              <a:rPr lang="fr-FR" sz="1200" b="1" i="0" u="none" strike="noStrike" cap="none" dirty="0" smtClean="0">
                <a:solidFill>
                  <a:schemeClr val="dk1"/>
                </a:solidFill>
                <a:effectLst/>
                <a:latin typeface="Calibri"/>
                <a:ea typeface="Calibri"/>
                <a:cs typeface="Calibri"/>
                <a:sym typeface="Calibri"/>
              </a:rPr>
              <a:t>Système circulatoire</a:t>
            </a:r>
          </a:p>
          <a:p>
            <a:r>
              <a:rPr lang="fr-FR" sz="1200" b="0" i="0" u="none" strike="noStrike" cap="none" dirty="0" smtClean="0">
                <a:solidFill>
                  <a:schemeClr val="dk1"/>
                </a:solidFill>
                <a:effectLst/>
                <a:latin typeface="Calibri"/>
                <a:ea typeface="Calibri"/>
                <a:cs typeface="Calibri"/>
                <a:sym typeface="Calibri"/>
              </a:rPr>
              <a:t>Le </a:t>
            </a:r>
            <a:r>
              <a:rPr lang="fr-FR" sz="1200" b="0" i="0" u="none" strike="noStrike" cap="none" dirty="0" err="1" smtClean="0">
                <a:solidFill>
                  <a:schemeClr val="dk1"/>
                </a:solidFill>
                <a:effectLst/>
                <a:latin typeface="Calibri"/>
                <a:ea typeface="Calibri"/>
                <a:cs typeface="Calibri"/>
                <a:sym typeface="Calibri"/>
              </a:rPr>
              <a:t>coeur</a:t>
            </a:r>
            <a:r>
              <a:rPr lang="fr-FR" sz="1200" b="0" i="0" u="none" strike="noStrike" cap="none" dirty="0" smtClean="0">
                <a:solidFill>
                  <a:schemeClr val="dk1"/>
                </a:solidFill>
                <a:effectLst/>
                <a:latin typeface="Calibri"/>
                <a:ea typeface="Calibri"/>
                <a:cs typeface="Calibri"/>
                <a:sym typeface="Calibri"/>
              </a:rPr>
              <a:t>, le sang, les vaisseaux sanguins. Ce système transporte les hormones, les enzymes,</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les nutriments et autres molécules chimiques à travers les corps.</a:t>
            </a:r>
          </a:p>
          <a:p>
            <a:r>
              <a:rPr lang="fr-FR" sz="1200" b="1" i="0" u="none" strike="noStrike" cap="none" dirty="0" smtClean="0">
                <a:solidFill>
                  <a:schemeClr val="dk1"/>
                </a:solidFill>
                <a:effectLst/>
                <a:latin typeface="Calibri"/>
                <a:ea typeface="Calibri"/>
                <a:cs typeface="Calibri"/>
                <a:sym typeface="Calibri"/>
              </a:rPr>
              <a:t>Système immunitaire</a:t>
            </a:r>
          </a:p>
          <a:p>
            <a:r>
              <a:rPr lang="fr-FR" sz="1200" b="0" i="0" u="none" strike="noStrike" cap="none" dirty="0" smtClean="0">
                <a:solidFill>
                  <a:schemeClr val="dk1"/>
                </a:solidFill>
                <a:effectLst/>
                <a:latin typeface="Calibri"/>
                <a:ea typeface="Calibri"/>
                <a:cs typeface="Calibri"/>
                <a:sym typeface="Calibri"/>
              </a:rPr>
              <a:t>Le thymus, les ganglions, la rate, les amygdales et autres organes similaires. Ce système lutte contre les différents agents pathogènes, les cellules tumorales et autres envahisseurs étrangers.</a:t>
            </a:r>
          </a:p>
          <a:p>
            <a:r>
              <a:rPr lang="fr-FR" sz="1200" b="1" i="0" u="none" strike="noStrike" cap="none" dirty="0" smtClean="0">
                <a:solidFill>
                  <a:schemeClr val="dk1"/>
                </a:solidFill>
                <a:effectLst/>
                <a:latin typeface="Calibri"/>
                <a:ea typeface="Calibri"/>
                <a:cs typeface="Calibri"/>
                <a:sym typeface="Calibri"/>
              </a:rPr>
              <a:t>Système respiratoire</a:t>
            </a:r>
          </a:p>
          <a:p>
            <a:r>
              <a:rPr lang="fr-FR" sz="1200" b="0" i="0" u="none" strike="noStrike" cap="none" dirty="0" smtClean="0">
                <a:solidFill>
                  <a:schemeClr val="dk1"/>
                </a:solidFill>
                <a:effectLst/>
                <a:latin typeface="Calibri"/>
                <a:ea typeface="Calibri"/>
                <a:cs typeface="Calibri"/>
                <a:sym typeface="Calibri"/>
              </a:rPr>
              <a:t>Cavité nasale, la trachée, les poumons et autres voies respiratoires ainsi qu’organes permettant des échanges gazeux. Ce système permet l’excrétion du gaz carbonique et apporte l’oxygène aux différents organes du corps.</a:t>
            </a:r>
          </a:p>
          <a:p>
            <a:r>
              <a:rPr lang="fr-FR" sz="1200" b="1" i="0" u="none" strike="noStrike" cap="none" dirty="0" smtClean="0">
                <a:solidFill>
                  <a:schemeClr val="dk1"/>
                </a:solidFill>
                <a:effectLst/>
                <a:latin typeface="Calibri"/>
                <a:ea typeface="Calibri"/>
                <a:cs typeface="Calibri"/>
                <a:sym typeface="Calibri"/>
              </a:rPr>
              <a:t>Système digestif</a:t>
            </a:r>
          </a:p>
          <a:p>
            <a:r>
              <a:rPr lang="fr-FR" sz="1200" b="0" i="0" u="none" strike="noStrike" cap="none" dirty="0" smtClean="0">
                <a:solidFill>
                  <a:schemeClr val="dk1"/>
                </a:solidFill>
                <a:effectLst/>
                <a:latin typeface="Calibri"/>
                <a:ea typeface="Calibri"/>
                <a:cs typeface="Calibri"/>
                <a:sym typeface="Calibri"/>
              </a:rPr>
              <a:t>La cavité orale, l’</a:t>
            </a:r>
            <a:r>
              <a:rPr lang="fr-FR" sz="1200" b="0" i="0" u="none" strike="noStrike" cap="none" dirty="0" err="1" smtClean="0">
                <a:solidFill>
                  <a:schemeClr val="dk1"/>
                </a:solidFill>
                <a:effectLst/>
                <a:latin typeface="Calibri"/>
                <a:ea typeface="Calibri"/>
                <a:cs typeface="Calibri"/>
                <a:sym typeface="Calibri"/>
              </a:rPr>
              <a:t>oesophage</a:t>
            </a:r>
            <a:r>
              <a:rPr lang="fr-FR" sz="1200" b="0" i="0" u="none" strike="noStrike" cap="none" dirty="0" smtClean="0">
                <a:solidFill>
                  <a:schemeClr val="dk1"/>
                </a:solidFill>
                <a:effectLst/>
                <a:latin typeface="Calibri"/>
                <a:ea typeface="Calibri"/>
                <a:cs typeface="Calibri"/>
                <a:sym typeface="Calibri"/>
              </a:rPr>
              <a:t>, l’estomac, les intestins et tout autre organe impliqué dans la</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digestion tel que le foie, la vésicule biliaire, le pancréas, etc. Ce système décompose les aliments et absorbe les nutriments qui s’en libèrent.</a:t>
            </a:r>
          </a:p>
          <a:p>
            <a:r>
              <a:rPr lang="fr-FR" sz="1200" b="1" i="0" u="none" strike="noStrike" cap="none" dirty="0" smtClean="0">
                <a:solidFill>
                  <a:schemeClr val="dk1"/>
                </a:solidFill>
                <a:effectLst/>
                <a:latin typeface="Calibri"/>
                <a:ea typeface="Calibri"/>
                <a:cs typeface="Calibri"/>
                <a:sym typeface="Calibri"/>
              </a:rPr>
              <a:t>Système urinaire</a:t>
            </a:r>
          </a:p>
          <a:p>
            <a:r>
              <a:rPr lang="fr-FR" sz="1200" b="0" i="0" u="none" strike="noStrike" cap="none" dirty="0" smtClean="0">
                <a:solidFill>
                  <a:schemeClr val="dk1"/>
                </a:solidFill>
                <a:effectLst/>
                <a:latin typeface="Calibri"/>
                <a:ea typeface="Calibri"/>
                <a:cs typeface="Calibri"/>
                <a:sym typeface="Calibri"/>
              </a:rPr>
              <a:t>Les reins, l’urètre, la vessie, les uretères et tout autre organe ou glande qui est relié à ce système qui produit, emmagasine et élimine l’urine.</a:t>
            </a:r>
          </a:p>
          <a:p>
            <a:r>
              <a:rPr lang="fr-FR" sz="1200" b="1" i="0" u="none" strike="noStrike" cap="none" dirty="0" smtClean="0">
                <a:solidFill>
                  <a:schemeClr val="dk1"/>
                </a:solidFill>
                <a:effectLst/>
                <a:latin typeface="Calibri"/>
                <a:ea typeface="Calibri"/>
                <a:cs typeface="Calibri"/>
                <a:sym typeface="Calibri"/>
              </a:rPr>
              <a:t>Système reproductif</a:t>
            </a:r>
          </a:p>
          <a:p>
            <a:r>
              <a:rPr lang="fr-FR" sz="1200" b="0" i="0" u="none" strike="noStrike" cap="none" dirty="0" smtClean="0">
                <a:solidFill>
                  <a:schemeClr val="dk1"/>
                </a:solidFill>
                <a:effectLst/>
                <a:latin typeface="Calibri"/>
                <a:ea typeface="Calibri"/>
                <a:cs typeface="Calibri"/>
                <a:sym typeface="Calibri"/>
              </a:rPr>
              <a:t>Organe sexuel et les glandes sexuelles. Ce système est responsable de la reproduction.</a:t>
            </a:r>
          </a:p>
        </p:txBody>
      </p:sp>
      <p:sp>
        <p:nvSpPr>
          <p:cNvPr id="158" name="Google Shape;1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164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La bio résonance permet</a:t>
            </a:r>
            <a:r>
              <a:rPr lang="fr-FR" baseline="0" dirty="0" smtClean="0"/>
              <a:t> :</a:t>
            </a:r>
          </a:p>
          <a:p>
            <a:pPr lvl="1">
              <a:buFont typeface="Wingdings" panose="05000000000000000000" pitchFamily="2" charset="2"/>
              <a:buChar char="ü"/>
            </a:pPr>
            <a:r>
              <a:rPr lang="fr-FR" b="1" dirty="0" smtClean="0"/>
              <a:t>Orienter les patients</a:t>
            </a:r>
          </a:p>
          <a:p>
            <a:pPr lvl="1">
              <a:buFont typeface="Wingdings" panose="05000000000000000000" pitchFamily="2" charset="2"/>
              <a:buChar char="ü"/>
            </a:pPr>
            <a:r>
              <a:rPr lang="fr-FR" b="1" dirty="0" smtClean="0"/>
              <a:t>Accroître l’efficacité thérapeutique</a:t>
            </a:r>
          </a:p>
          <a:p>
            <a:pPr lvl="1">
              <a:buFont typeface="Wingdings" panose="05000000000000000000" pitchFamily="2" charset="2"/>
              <a:buChar char="ü"/>
            </a:pPr>
            <a:r>
              <a:rPr lang="fr-FR" b="1" dirty="0" smtClean="0"/>
              <a:t>Faire le suivi régulièrement et facilement entre 2 rendez-vous</a:t>
            </a:r>
            <a:r>
              <a:rPr lang="fr-FR" dirty="0" smtClean="0"/>
              <a:t/>
            </a:r>
            <a:br>
              <a:rPr lang="fr-FR" dirty="0" smtClean="0"/>
            </a:br>
            <a:endParaRPr lang="fr-FR" dirty="0" smtClean="0"/>
          </a:p>
          <a:p>
            <a:pPr marL="457200" lvl="1" indent="0">
              <a:buNone/>
            </a:pPr>
            <a:r>
              <a:rPr lang="fr-FR" sz="2800" b="1" dirty="0" smtClean="0">
                <a:solidFill>
                  <a:srgbClr val="0070C0"/>
                </a:solidFill>
              </a:rPr>
              <a:t>Grâce à une méthode :</a:t>
            </a:r>
          </a:p>
          <a:p>
            <a:pPr lvl="1">
              <a:buFont typeface="Wingdings" panose="05000000000000000000" pitchFamily="2" charset="2"/>
              <a:buChar char="ü"/>
            </a:pPr>
            <a:r>
              <a:rPr lang="fr-FR" b="1" dirty="0" smtClean="0"/>
              <a:t>Souple et intuitive</a:t>
            </a:r>
          </a:p>
          <a:p>
            <a:pPr lvl="1">
              <a:buFont typeface="Wingdings" panose="05000000000000000000" pitchFamily="2" charset="2"/>
              <a:buChar char="ü"/>
            </a:pPr>
            <a:r>
              <a:rPr lang="fr-FR" b="1" dirty="0" smtClean="0"/>
              <a:t>Non invasive</a:t>
            </a:r>
          </a:p>
          <a:p>
            <a:pPr lvl="1">
              <a:buFont typeface="Wingdings" panose="05000000000000000000" pitchFamily="2" charset="2"/>
              <a:buChar char="ü"/>
            </a:pPr>
            <a:r>
              <a:rPr lang="fr-FR" b="1" dirty="0" smtClean="0"/>
              <a:t>Qui renforce le lien entre le corps-esprit</a:t>
            </a:r>
          </a:p>
        </p:txBody>
      </p:sp>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270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0" name="Google Shape;2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6616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9c0fe43b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a9c0fe43b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2207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9c0fe43b7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a9c0fe43b7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a9c0fe43b7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152459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a9c0fe43b7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1">
              <a:buFont typeface="Wingdings" panose="05000000000000000000" pitchFamily="2" charset="2"/>
              <a:buChar char="ü"/>
            </a:pPr>
            <a:r>
              <a:rPr lang="fr-FR" sz="1200" dirty="0" smtClean="0"/>
              <a:t>Lorsqu’un corps humain est stimulé par des ondes électromagnétiques avec un appareil de bio-</a:t>
            </a:r>
            <a:r>
              <a:rPr lang="fr-FR" sz="1200" dirty="0" err="1" smtClean="0"/>
              <a:t>resonance</a:t>
            </a:r>
            <a:r>
              <a:rPr lang="fr-FR" sz="1200" dirty="0" smtClean="0"/>
              <a:t> les cellules s’accordent avec ce signal et en réponse elles émettent un signal électromagnétique dont la signature est caractéristique de leur état énergétique respectif.</a:t>
            </a:r>
          </a:p>
          <a:p>
            <a:pPr marL="457200" lvl="1" indent="0">
              <a:buNone/>
            </a:pPr>
            <a:endParaRPr lang="fr-FR" sz="1200" dirty="0" smtClean="0"/>
          </a:p>
          <a:p>
            <a:pPr lvl="1">
              <a:buFont typeface="Wingdings" panose="05000000000000000000" pitchFamily="2" charset="2"/>
              <a:buChar char="ü"/>
            </a:pPr>
            <a:r>
              <a:rPr lang="fr-FR" sz="1200" dirty="0" smtClean="0"/>
              <a:t>Les micro-courants avec des fréquences augmentent le potentiel de la membrane et la production d'ATP</a:t>
            </a:r>
          </a:p>
          <a:p>
            <a:pPr lvl="1">
              <a:buFont typeface="Wingdings" panose="05000000000000000000" pitchFamily="2" charset="2"/>
              <a:buChar char="ü"/>
            </a:pPr>
            <a:r>
              <a:rPr lang="fr-FR" sz="1200" dirty="0" smtClean="0"/>
              <a:t>La différence entre les ions – et + donnent le potentiel électrique de la membrane</a:t>
            </a:r>
          </a:p>
          <a:p>
            <a:pPr lvl="1">
              <a:lnSpc>
                <a:spcPct val="150000"/>
              </a:lnSpc>
              <a:buFont typeface="Wingdings" panose="05000000000000000000" pitchFamily="2" charset="2"/>
              <a:buChar char="ü"/>
            </a:pPr>
            <a:r>
              <a:rPr lang="fr-FR" sz="1200" dirty="0" smtClean="0"/>
              <a:t>Régulation par différences de potentiel entre l’intérieur de la cellule et l’espace intercellulaire, comme une électrovanne.</a:t>
            </a:r>
          </a:p>
          <a:p>
            <a:pPr lvl="1">
              <a:lnSpc>
                <a:spcPct val="150000"/>
              </a:lnSpc>
              <a:buFont typeface="Wingdings" panose="05000000000000000000" pitchFamily="2" charset="2"/>
              <a:buChar char="ü"/>
            </a:pPr>
            <a:r>
              <a:rPr lang="fr-FR" sz="1200" dirty="0" smtClean="0"/>
              <a:t>Selon que la valeur de cette différence de potentiel est adéquate</a:t>
            </a:r>
            <a:r>
              <a:rPr lang="fr-FR" sz="1200" baseline="0" dirty="0" smtClean="0"/>
              <a:t> </a:t>
            </a:r>
            <a:r>
              <a:rPr lang="fr-FR" sz="1200" dirty="0" smtClean="0"/>
              <a:t>ou non, le métabolisme sera sain ou pathologique. Ceci est vrai pour</a:t>
            </a:r>
            <a:r>
              <a:rPr lang="fr-FR" sz="1200" baseline="0" dirty="0" smtClean="0"/>
              <a:t> </a:t>
            </a:r>
            <a:r>
              <a:rPr lang="fr-FR" sz="1200" dirty="0" smtClean="0"/>
              <a:t>tous les problèmes de santé.</a:t>
            </a:r>
          </a:p>
          <a:p>
            <a:pPr lvl="1">
              <a:lnSpc>
                <a:spcPct val="150000"/>
              </a:lnSpc>
              <a:buFont typeface="Wingdings" panose="05000000000000000000" pitchFamily="2" charset="2"/>
              <a:buChar char="ü"/>
            </a:pPr>
            <a:r>
              <a:rPr lang="fr-FR" sz="1200" dirty="0" smtClean="0"/>
              <a:t>Les fréquences du micro-courant viennent moduler le métabolisme cellulaire.</a:t>
            </a:r>
          </a:p>
        </p:txBody>
      </p:sp>
      <p:sp>
        <p:nvSpPr>
          <p:cNvPr id="227" name="Google Shape;227;ga9c0fe43b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843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lvl="1" indent="0">
              <a:buFont typeface="Wingdings" panose="05000000000000000000" pitchFamily="2" charset="2"/>
              <a:buNone/>
            </a:pPr>
            <a:endParaRPr lang="fr-FR" dirty="0" smtClean="0"/>
          </a:p>
          <a:p>
            <a:pPr lvl="1">
              <a:buFont typeface="Wingdings" panose="05000000000000000000" pitchFamily="2" charset="2"/>
              <a:buChar char="ü"/>
            </a:pPr>
            <a:r>
              <a:rPr lang="fr-FR" dirty="0" smtClean="0"/>
              <a:t>Sur le plan thérapeutique, cela consiste à enregistrer et à modifie</a:t>
            </a:r>
            <a:r>
              <a:rPr lang="fr-FR" baseline="0" dirty="0" smtClean="0"/>
              <a:t>r </a:t>
            </a:r>
            <a:r>
              <a:rPr lang="fr-FR" dirty="0" smtClean="0"/>
              <a:t>avec un appareil, les ondes électromagnétiques émises par le corps.</a:t>
            </a:r>
          </a:p>
          <a:p>
            <a:pPr lvl="1">
              <a:buFont typeface="Wingdings" panose="05000000000000000000" pitchFamily="2" charset="2"/>
              <a:buChar char="ü"/>
            </a:pPr>
            <a:r>
              <a:rPr lang="fr-FR" altLang="fr-FR" dirty="0" smtClean="0">
                <a:solidFill>
                  <a:srgbClr val="222222"/>
                </a:solidFill>
              </a:rPr>
              <a:t>Le </a:t>
            </a:r>
            <a:r>
              <a:rPr lang="fr-FR" altLang="fr-FR" dirty="0" err="1" smtClean="0">
                <a:solidFill>
                  <a:srgbClr val="222222"/>
                </a:solidFill>
              </a:rPr>
              <a:t>Healy</a:t>
            </a:r>
            <a:r>
              <a:rPr lang="fr-FR" altLang="fr-FR" dirty="0" smtClean="0">
                <a:solidFill>
                  <a:srgbClr val="222222"/>
                </a:solidFill>
              </a:rPr>
              <a:t> est en permanence connecté au champ d’informations et à notre corps</a:t>
            </a:r>
          </a:p>
          <a:p>
            <a:pPr lvl="1">
              <a:buFont typeface="Wingdings" panose="05000000000000000000" pitchFamily="2" charset="2"/>
              <a:buChar char="ü"/>
            </a:pPr>
            <a:r>
              <a:rPr lang="fr-FR" altLang="fr-FR" dirty="0" smtClean="0">
                <a:solidFill>
                  <a:srgbClr val="222222"/>
                </a:solidFill>
              </a:rPr>
              <a:t>Par résonance cette connexion va pouvoir trouver les fréquences dont on a besoin.</a:t>
            </a:r>
          </a:p>
          <a:p>
            <a:pPr lvl="1">
              <a:buFont typeface="Wingdings" panose="05000000000000000000" pitchFamily="2" charset="2"/>
              <a:buChar char="ü"/>
            </a:pPr>
            <a:r>
              <a:rPr lang="fr-FR" altLang="fr-FR" dirty="0" smtClean="0">
                <a:solidFill>
                  <a:srgbClr val="222222"/>
                </a:solidFill>
              </a:rPr>
              <a:t>le </a:t>
            </a:r>
            <a:r>
              <a:rPr lang="fr-FR" altLang="fr-FR" dirty="0" err="1" smtClean="0">
                <a:solidFill>
                  <a:srgbClr val="222222"/>
                </a:solidFill>
              </a:rPr>
              <a:t>Healy</a:t>
            </a:r>
            <a:r>
              <a:rPr lang="fr-FR" altLang="fr-FR" dirty="0" smtClean="0">
                <a:solidFill>
                  <a:srgbClr val="222222"/>
                </a:solidFill>
              </a:rPr>
              <a:t> analyse en temps réel et se réajuste toutes les 10 secondes instantanément c’est par</a:t>
            </a:r>
            <a:r>
              <a:rPr lang="fr-FR" altLang="fr-FR" baseline="0" dirty="0" smtClean="0">
                <a:solidFill>
                  <a:srgbClr val="222222"/>
                </a:solidFill>
              </a:rPr>
              <a:t> </a:t>
            </a:r>
            <a:r>
              <a:rPr lang="fr-FR" altLang="fr-FR" dirty="0" smtClean="0">
                <a:solidFill>
                  <a:srgbClr val="222222"/>
                </a:solidFill>
              </a:rPr>
              <a:t>ce champ d’intrication.</a:t>
            </a:r>
          </a:p>
          <a:p>
            <a:endParaRPr lang="fr-FR" altLang="fr-FR" dirty="0" smtClean="0">
              <a:solidFill>
                <a:srgbClr val="222222"/>
              </a:solidFill>
            </a:endParaRPr>
          </a:p>
          <a:p>
            <a:r>
              <a:rPr lang="fr-FR" altLang="fr-FR" b="1" dirty="0" smtClean="0">
                <a:solidFill>
                  <a:srgbClr val="222222"/>
                </a:solidFill>
              </a:rPr>
              <a:t>Donc quand le </a:t>
            </a:r>
            <a:r>
              <a:rPr lang="fr-FR" altLang="fr-FR" b="1" dirty="0" err="1" smtClean="0">
                <a:solidFill>
                  <a:srgbClr val="222222"/>
                </a:solidFill>
              </a:rPr>
              <a:t>Healy</a:t>
            </a:r>
            <a:r>
              <a:rPr lang="fr-FR" altLang="fr-FR" b="1" dirty="0" smtClean="0">
                <a:solidFill>
                  <a:srgbClr val="222222"/>
                </a:solidFill>
              </a:rPr>
              <a:t> cherche les fréquences les plus adaptées, en ayant 2 objectifs :</a:t>
            </a:r>
          </a:p>
          <a:p>
            <a:r>
              <a:rPr lang="fr-FR" altLang="fr-FR" dirty="0" smtClean="0">
                <a:solidFill>
                  <a:srgbClr val="222222"/>
                </a:solidFill>
              </a:rPr>
              <a:t>	Impacter la membrane intercellulaire, fréquences basses</a:t>
            </a:r>
          </a:p>
          <a:p>
            <a:r>
              <a:rPr lang="fr-FR" altLang="fr-FR" dirty="0" smtClean="0">
                <a:solidFill>
                  <a:srgbClr val="222222"/>
                </a:solidFill>
              </a:rPr>
              <a:t>	Réunir le champ d’information avec l’esprit, fréquences hautes</a:t>
            </a:r>
          </a:p>
          <a:p>
            <a:pPr marL="457200" lvl="1" indent="0">
              <a:buNone/>
            </a:pPr>
            <a:endParaRPr lang="fr-FR" dirty="0" smtClean="0"/>
          </a:p>
          <a:p>
            <a:pPr lvl="1">
              <a:buFont typeface="Wingdings" panose="05000000000000000000" pitchFamily="2" charset="2"/>
              <a:buChar char="ü"/>
            </a:pPr>
            <a:r>
              <a:rPr lang="fr-FR" dirty="0" smtClean="0"/>
              <a:t>Les phénomènes de résonance qui se produisent dans le corps</a:t>
            </a:r>
            <a:r>
              <a:rPr lang="fr-FR" baseline="0" dirty="0" smtClean="0"/>
              <a:t> </a:t>
            </a:r>
            <a:r>
              <a:rPr lang="fr-FR" dirty="0" smtClean="0"/>
              <a:t>sont englobés dans la bio-résonance où les cellules     </a:t>
            </a:r>
            <a:br>
              <a:rPr lang="fr-FR" dirty="0" smtClean="0"/>
            </a:br>
            <a:r>
              <a:rPr lang="fr-FR" dirty="0" smtClean="0"/>
              <a:t>résonnent. Elles communiquent ainsi entre elles comme des émetteurs / récepteurs radio.</a:t>
            </a:r>
          </a:p>
          <a:p>
            <a:r>
              <a:rPr lang="fr-FR" sz="3200" b="1" dirty="0" smtClean="0">
                <a:solidFill>
                  <a:srgbClr val="0070C0"/>
                </a:solidFill>
              </a:rPr>
              <a:t>Le lien avec les thérapies quantiques</a:t>
            </a:r>
            <a:endParaRPr lang="fr-FR" sz="2400" b="1" dirty="0" smtClean="0">
              <a:solidFill>
                <a:srgbClr val="0070C0"/>
              </a:solidFill>
            </a:endParaRPr>
          </a:p>
          <a:p>
            <a:pPr lvl="1">
              <a:buFont typeface="Wingdings" panose="05000000000000000000" pitchFamily="2" charset="2"/>
              <a:buChar char="ü"/>
            </a:pPr>
            <a:r>
              <a:rPr lang="fr-FR" dirty="0" smtClean="0"/>
              <a:t>Il s’agit d’une bioluminescence ultra faible assimilable au rayonnement laser.</a:t>
            </a:r>
          </a:p>
          <a:p>
            <a:pPr lvl="1">
              <a:buFont typeface="Wingdings" panose="05000000000000000000" pitchFamily="2" charset="2"/>
              <a:buChar char="ü"/>
            </a:pPr>
            <a:r>
              <a:rPr lang="fr-FR" dirty="0" smtClean="0"/>
              <a:t>Il a démontré également que ces émissions provenaient de l’ADN. Pour le corps nous parlerons de bio-photons.</a:t>
            </a:r>
          </a:p>
          <a:p>
            <a:pPr marL="0" indent="0">
              <a:buNone/>
            </a:pPr>
            <a:endParaRPr lang="fr-FR" altLang="fr-FR" sz="2400" b="1" dirty="0" smtClean="0">
              <a:solidFill>
                <a:srgbClr val="0070C0"/>
              </a:solidFill>
              <a:cs typeface="Calibri" panose="020F0502020204030204" pitchFamily="34" charset="0"/>
            </a:endParaRPr>
          </a:p>
          <a:p>
            <a:pPr marL="0" indent="0">
              <a:buNone/>
            </a:pPr>
            <a:r>
              <a:rPr lang="fr-FR" altLang="fr-FR" sz="2400" b="1" dirty="0" smtClean="0">
                <a:solidFill>
                  <a:srgbClr val="0070C0"/>
                </a:solidFill>
                <a:cs typeface="Calibri" panose="020F0502020204030204" pitchFamily="34" charset="0"/>
              </a:rPr>
              <a:t>En termes scientifiques : </a:t>
            </a:r>
            <a:endParaRPr lang="fr-FR" altLang="fr-FR" sz="2400" b="1" dirty="0" smtClean="0">
              <a:solidFill>
                <a:srgbClr val="222222"/>
              </a:solidFill>
              <a:cs typeface="Calibri" panose="020F0502020204030204" pitchFamily="34" charset="0"/>
            </a:endParaRPr>
          </a:p>
          <a:p>
            <a:pPr>
              <a:buFont typeface="Wingdings" panose="05000000000000000000" pitchFamily="2" charset="2"/>
              <a:buChar char="ü"/>
            </a:pPr>
            <a:r>
              <a:rPr lang="fr-FR" altLang="fr-FR" sz="2400" dirty="0" smtClean="0">
                <a:solidFill>
                  <a:srgbClr val="222222"/>
                </a:solidFill>
              </a:rPr>
              <a:t>Un flux d'informations au niveau quantique.</a:t>
            </a:r>
            <a:r>
              <a:rPr lang="fr-FR" altLang="fr-FR" sz="2400" dirty="0" smtClean="0"/>
              <a:t> </a:t>
            </a:r>
          </a:p>
          <a:p>
            <a:pPr>
              <a:buFont typeface="Wingdings" panose="05000000000000000000" pitchFamily="2" charset="2"/>
              <a:buChar char="ü"/>
            </a:pPr>
            <a:r>
              <a:rPr lang="fr-FR" altLang="fr-FR" sz="2400" b="1" dirty="0" smtClean="0"/>
              <a:t>Un champ quantique constitué par la communication des bio-photons comme un rayonnement.</a:t>
            </a:r>
          </a:p>
          <a:p>
            <a:pPr>
              <a:buFont typeface="Wingdings" panose="05000000000000000000" pitchFamily="2" charset="2"/>
              <a:buChar char="ü"/>
            </a:pPr>
            <a:r>
              <a:rPr lang="fr-FR" altLang="fr-FR" sz="2400" dirty="0" smtClean="0"/>
              <a:t>Cela reste du domaine scientifique et ce champ quantique traverse tout notre corps et contrôle de nombreux processus biochimiques et biophysiques. C’est le domaine visible de notre monde.</a:t>
            </a:r>
          </a:p>
          <a:p>
            <a:pPr>
              <a:buFont typeface="Wingdings" panose="05000000000000000000" pitchFamily="2" charset="2"/>
              <a:buChar char="ü"/>
            </a:pPr>
            <a:r>
              <a:rPr lang="fr-FR" altLang="fr-FR" sz="2400" b="1" dirty="0" smtClean="0"/>
              <a:t>L’intrication quantique</a:t>
            </a:r>
            <a:r>
              <a:rPr lang="fr-FR" altLang="fr-FR" sz="2400" dirty="0" smtClean="0"/>
              <a:t>, c’est le principe selon lequel deux choses qui ont été une fois connectées ensemble, seront toujours connectées l’une à l’autre. Même éloignées, elles auront toujours un effet l’une sur l’autre.</a:t>
            </a:r>
          </a:p>
          <a:p>
            <a:pPr>
              <a:buFont typeface="Wingdings" panose="05000000000000000000" pitchFamily="2" charset="2"/>
              <a:buChar char="ü"/>
            </a:pPr>
            <a:r>
              <a:rPr lang="fr-FR" altLang="fr-FR" sz="2400" dirty="0" smtClean="0"/>
              <a:t>Cette intrication quantique est valable pour les photons et les acides aminés et tout est en fait interconnecté.</a:t>
            </a:r>
          </a:p>
          <a:p>
            <a:pPr>
              <a:buFont typeface="Wingdings" panose="05000000000000000000" pitchFamily="2" charset="2"/>
              <a:buChar char="ü"/>
            </a:pPr>
            <a:r>
              <a:rPr lang="fr-FR" altLang="fr-FR" sz="2400" dirty="0" smtClean="0"/>
              <a:t>Toute chose dans ce monde a une sorte de relation cachée dont nous n’avons pas forcément conscience.</a:t>
            </a:r>
          </a:p>
          <a:p>
            <a:pPr marL="457200" lvl="1" indent="0">
              <a:buNone/>
            </a:pPr>
            <a:endParaRPr lang="fr-FR" dirty="0" smtClean="0"/>
          </a:p>
          <a:p>
            <a:pPr marL="457200" lvl="1" indent="0">
              <a:buNone/>
            </a:pPr>
            <a:endParaRPr lang="fr-FR" dirty="0" smtClean="0"/>
          </a:p>
        </p:txBody>
      </p:sp>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8072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a40c56f33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altLang="fr-FR" b="1" dirty="0" smtClean="0">
                <a:solidFill>
                  <a:srgbClr val="222222"/>
                </a:solidFill>
              </a:rPr>
              <a:t>Champ bioénergétique : </a:t>
            </a:r>
          </a:p>
          <a:p>
            <a:r>
              <a:rPr lang="fr-FR" altLang="fr-FR" dirty="0" smtClean="0">
                <a:solidFill>
                  <a:srgbClr val="222222"/>
                </a:solidFill>
              </a:rPr>
              <a:t>Le flux d'énergie vivante reliant le corps,</a:t>
            </a:r>
            <a:r>
              <a:rPr lang="fr-FR" altLang="fr-FR" baseline="0" dirty="0" smtClean="0">
                <a:solidFill>
                  <a:srgbClr val="222222"/>
                </a:solidFill>
              </a:rPr>
              <a:t> </a:t>
            </a:r>
            <a:r>
              <a:rPr lang="fr-FR" altLang="fr-FR" dirty="0" smtClean="0">
                <a:solidFill>
                  <a:srgbClr val="222222"/>
                </a:solidFill>
              </a:rPr>
              <a:t>l'esprit et l'âme traditionnellement connu sous le nom de Chi (ou Qi) et de </a:t>
            </a:r>
            <a:r>
              <a:rPr lang="fr-FR" altLang="fr-FR" dirty="0" err="1" smtClean="0">
                <a:solidFill>
                  <a:srgbClr val="222222"/>
                </a:solidFill>
              </a:rPr>
              <a:t>Prana</a:t>
            </a:r>
            <a:r>
              <a:rPr lang="fr-FR" altLang="fr-FR" dirty="0" smtClean="0">
                <a:solidFill>
                  <a:srgbClr val="222222"/>
                </a:solidFill>
              </a:rPr>
              <a:t>.</a:t>
            </a:r>
          </a:p>
          <a:p>
            <a:r>
              <a:rPr lang="fr-FR" altLang="fr-FR" dirty="0" smtClean="0">
                <a:solidFill>
                  <a:srgbClr val="222222"/>
                </a:solidFill>
              </a:rPr>
              <a:t>CG Jung : Inconscient collectif</a:t>
            </a:r>
          </a:p>
          <a:p>
            <a:endParaRPr lang="fr-FR" altLang="fr-FR" dirty="0" smtClean="0">
              <a:solidFill>
                <a:srgbClr val="222222"/>
              </a:solidFill>
            </a:endParaRPr>
          </a:p>
          <a:p>
            <a:pPr marL="0" indent="0">
              <a:buNone/>
            </a:pPr>
            <a:r>
              <a:rPr lang="fr-FR" altLang="fr-FR" sz="1200" b="1" dirty="0" smtClean="0">
                <a:solidFill>
                  <a:srgbClr val="0070C0"/>
                </a:solidFill>
                <a:cs typeface="Calibri" panose="020F0502020204030204" pitchFamily="34" charset="0"/>
              </a:rPr>
              <a:t>En termes scientifiques : </a:t>
            </a:r>
            <a:endParaRPr lang="fr-FR" altLang="fr-FR" sz="1200" b="1" dirty="0" smtClean="0">
              <a:solidFill>
                <a:srgbClr val="222222"/>
              </a:solidFill>
              <a:cs typeface="Calibri" panose="020F0502020204030204" pitchFamily="34" charset="0"/>
            </a:endParaRPr>
          </a:p>
          <a:p>
            <a:pPr>
              <a:buFont typeface="Wingdings" panose="05000000000000000000" pitchFamily="2" charset="2"/>
              <a:buChar char="ü"/>
            </a:pPr>
            <a:r>
              <a:rPr lang="fr-FR" altLang="fr-FR" sz="1200" dirty="0" smtClean="0">
                <a:solidFill>
                  <a:srgbClr val="222222"/>
                </a:solidFill>
              </a:rPr>
              <a:t>Un flux d'informations au niveau quantique.</a:t>
            </a:r>
            <a:r>
              <a:rPr lang="fr-FR" altLang="fr-FR" sz="1200" dirty="0" smtClean="0"/>
              <a:t> </a:t>
            </a:r>
          </a:p>
          <a:p>
            <a:pPr>
              <a:buFont typeface="Wingdings" panose="05000000000000000000" pitchFamily="2" charset="2"/>
              <a:buChar char="ü"/>
            </a:pPr>
            <a:r>
              <a:rPr lang="fr-FR" altLang="fr-FR" sz="1200" b="1" dirty="0" smtClean="0"/>
              <a:t>Un champ quantique constitué par la communication des bio-photons comme un rayonnement.</a:t>
            </a:r>
          </a:p>
          <a:p>
            <a:pPr>
              <a:buFont typeface="Wingdings" panose="05000000000000000000" pitchFamily="2" charset="2"/>
              <a:buChar char="ü"/>
            </a:pPr>
            <a:r>
              <a:rPr lang="fr-FR" altLang="fr-FR" sz="1200" dirty="0" smtClean="0"/>
              <a:t>Cela reste du domaine scientifique et ce champ quantique traverse tout notre corps et contrôle de nombreux processus biochimiques et biophysiques. C’est le domaine visible de notre monde.</a:t>
            </a:r>
          </a:p>
          <a:p>
            <a:pPr>
              <a:buFont typeface="Wingdings" panose="05000000000000000000" pitchFamily="2" charset="2"/>
              <a:buChar char="ü"/>
            </a:pPr>
            <a:r>
              <a:rPr lang="fr-FR" altLang="fr-FR" sz="1200" b="1" dirty="0" smtClean="0"/>
              <a:t>L’intrication quantique</a:t>
            </a:r>
            <a:r>
              <a:rPr lang="fr-FR" altLang="fr-FR" sz="1200" dirty="0" smtClean="0"/>
              <a:t>, c’est le principe selon lequel deux choses qui ont été une fois connectées ensemble, seront toujours connectées l’une à l’autre. Même éloignées, elles auront toujours un effet l’une sur l’autre.</a:t>
            </a:r>
          </a:p>
          <a:p>
            <a:pPr>
              <a:buFont typeface="Wingdings" panose="05000000000000000000" pitchFamily="2" charset="2"/>
              <a:buChar char="ü"/>
            </a:pPr>
            <a:r>
              <a:rPr lang="fr-FR" altLang="fr-FR" sz="1200" dirty="0" smtClean="0"/>
              <a:t>Cette intrication quantique est valable pour les photons et les acides aminés et tout est en fait interconnecté.</a:t>
            </a:r>
          </a:p>
          <a:p>
            <a:pPr>
              <a:buFont typeface="Wingdings" panose="05000000000000000000" pitchFamily="2" charset="2"/>
              <a:buChar char="ü"/>
            </a:pPr>
            <a:r>
              <a:rPr lang="fr-FR" altLang="fr-FR" sz="1200" dirty="0" smtClean="0"/>
              <a:t>Toute chose dans ce monde a une sorte de relation cachée dont nous n’avons pas forcément conscience.</a:t>
            </a:r>
          </a:p>
          <a:p>
            <a:endParaRPr lang="fr-FR" altLang="fr-FR" dirty="0" smtClean="0">
              <a:solidFill>
                <a:srgbClr val="222222"/>
              </a:solidFill>
            </a:endParaRPr>
          </a:p>
          <a:p>
            <a:pPr marL="685800" lvl="1" indent="0">
              <a:buFont typeface="Wingdings" panose="05000000000000000000" pitchFamily="2" charset="2"/>
              <a:buNone/>
            </a:pPr>
            <a:endParaRPr lang="fr-FR" sz="1200" dirty="0" smtClean="0"/>
          </a:p>
        </p:txBody>
      </p:sp>
      <p:sp>
        <p:nvSpPr>
          <p:cNvPr id="222" name="Google Shape;222;g9a40c56f33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0384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9c0fe43b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1">
              <a:buFont typeface="Wingdings" panose="05000000000000000000" pitchFamily="2" charset="2"/>
              <a:buChar char="ü"/>
            </a:pPr>
            <a:r>
              <a:rPr lang="fr-FR" sz="2000" dirty="0" smtClean="0"/>
              <a:t>Physiciens, médecins ont prouvé que nos cellules communiquent entre elles par les voies biochimiques et bioélectriques.</a:t>
            </a:r>
            <a:br>
              <a:rPr lang="fr-FR" sz="2000" dirty="0" smtClean="0"/>
            </a:br>
            <a:endParaRPr lang="fr-FR" sz="2000" dirty="0" smtClean="0"/>
          </a:p>
          <a:p>
            <a:pPr lvl="1">
              <a:buFont typeface="Wingdings" panose="05000000000000000000" pitchFamily="2" charset="2"/>
              <a:buChar char="ü"/>
            </a:pPr>
            <a:r>
              <a:rPr lang="fr-FR" sz="2000" dirty="0" smtClean="0"/>
              <a:t>Il affirme que lorsqu’un organe devient malade il n’émet plus les mêmes fréquences qu’un organe sain</a:t>
            </a:r>
          </a:p>
          <a:p>
            <a:pPr marL="457200" lvl="1" indent="0">
              <a:buNone/>
            </a:pPr>
            <a:endParaRPr lang="fr-FR" sz="2000" dirty="0" smtClean="0"/>
          </a:p>
          <a:p>
            <a:pPr lvl="1">
              <a:buFont typeface="Wingdings" panose="05000000000000000000" pitchFamily="2" charset="2"/>
              <a:buChar char="ü"/>
            </a:pPr>
            <a:r>
              <a:rPr lang="fr-FR" sz="2000" dirty="0" smtClean="0"/>
              <a:t>Le langage cellulaire n’est plus compris par les autres cellules. Cette situation est comparable à celle d’un récepteur radio qui ne serait plus accordée sur la fréquence de l’émetteur.</a:t>
            </a:r>
          </a:p>
        </p:txBody>
      </p:sp>
      <p:sp>
        <p:nvSpPr>
          <p:cNvPr id="233" name="Google Shape;233;ga9c0fe43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5228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a1fe4575d2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sz="3200" b="1" dirty="0" smtClean="0">
                <a:solidFill>
                  <a:srgbClr val="0070C0"/>
                </a:solidFill>
              </a:rPr>
              <a:t>Les bases de la communication intercellulaire</a:t>
            </a:r>
          </a:p>
          <a:p>
            <a:pPr marL="457200" lvl="1" indent="0">
              <a:buNone/>
            </a:pPr>
            <a:r>
              <a:rPr lang="fr-FR" b="1" dirty="0" smtClean="0"/>
              <a:t>Le métabolisme cellulaire</a:t>
            </a:r>
          </a:p>
          <a:p>
            <a:r>
              <a:rPr lang="fr-FR" sz="1400" b="1" dirty="0" smtClean="0"/>
              <a:t>Définition du terme ATP </a:t>
            </a:r>
            <a:r>
              <a:rPr lang="fr-FR" sz="1400" dirty="0" smtClean="0"/>
              <a:t>: Adénosine </a:t>
            </a:r>
            <a:r>
              <a:rPr lang="fr-FR" sz="1400" dirty="0" err="1" smtClean="0"/>
              <a:t>TriphosPhate</a:t>
            </a:r>
            <a:r>
              <a:rPr lang="fr-FR" sz="1400" dirty="0" smtClean="0"/>
              <a:t>, molécule qui aide les organismes vivants à transformer le glycogène en</a:t>
            </a:r>
            <a:r>
              <a:rPr lang="fr-FR" sz="1400" baseline="0" dirty="0" smtClean="0"/>
              <a:t> </a:t>
            </a:r>
            <a:r>
              <a:rPr lang="fr-FR" sz="1400" dirty="0" smtClean="0"/>
              <a:t>glucose.</a:t>
            </a:r>
          </a:p>
          <a:p>
            <a:pPr marL="0" indent="0" fontAlgn="base">
              <a:buNone/>
            </a:pPr>
            <a:r>
              <a:rPr lang="fr-FR" sz="1400" dirty="0" smtClean="0"/>
              <a:t>ATP : </a:t>
            </a:r>
            <a:r>
              <a:rPr lang="fr-FR" sz="1400" u="sng" dirty="0" smtClean="0">
                <a:hlinkClick r:id="rId3" tooltip="Définition du terme 'adénosine triphosphate'"/>
              </a:rPr>
              <a:t>adénosine triphosphate</a:t>
            </a:r>
            <a:r>
              <a:rPr lang="fr-FR" sz="1400" dirty="0" smtClean="0"/>
              <a:t>, molécule qui aide les </a:t>
            </a:r>
            <a:r>
              <a:rPr lang="fr-FR" sz="1400" u="sng" dirty="0" smtClean="0">
                <a:hlinkClick r:id="rId4" tooltip="Définition du terme 'organisme'"/>
              </a:rPr>
              <a:t>organismes</a:t>
            </a:r>
            <a:r>
              <a:rPr lang="fr-FR" sz="1400" dirty="0" smtClean="0"/>
              <a:t> vivants à transformer le </a:t>
            </a:r>
            <a:r>
              <a:rPr lang="fr-FR" sz="1400" u="sng" dirty="0" smtClean="0">
                <a:hlinkClick r:id="rId5" tooltip="Définition du terme 'glycogène'"/>
              </a:rPr>
              <a:t>glycogène</a:t>
            </a:r>
            <a:r>
              <a:rPr lang="fr-FR" sz="1400" dirty="0" smtClean="0"/>
              <a:t> en </a:t>
            </a:r>
            <a:r>
              <a:rPr lang="fr-FR" sz="1400" u="sng" dirty="0" smtClean="0">
                <a:hlinkClick r:id="rId6"/>
              </a:rPr>
              <a:t>glucose</a:t>
            </a:r>
            <a:r>
              <a:rPr lang="fr-FR" sz="1400" dirty="0" smtClean="0"/>
              <a:t>.</a:t>
            </a:r>
          </a:p>
          <a:p>
            <a:r>
              <a:rPr lang="fr-FR" sz="1400" b="1" dirty="0" smtClean="0"/>
              <a:t>Définition du terme Adénosine triphosphate (ATP) :</a:t>
            </a:r>
          </a:p>
          <a:p>
            <a:pPr marL="0" indent="0" fontAlgn="base">
              <a:buNone/>
            </a:pPr>
            <a:r>
              <a:rPr lang="fr-FR" sz="1400" dirty="0" smtClean="0"/>
              <a:t>Principale molécule de transport et de stockage de l'énergie dans les cellules de notre </a:t>
            </a:r>
            <a:r>
              <a:rPr lang="fr-FR" sz="1400" u="sng" dirty="0" smtClean="0">
                <a:hlinkClick r:id="rId4" tooltip="Définition du terme 'organisme'"/>
              </a:rPr>
              <a:t>organisme</a:t>
            </a:r>
            <a:r>
              <a:rPr lang="fr-FR" sz="1400" dirty="0" smtClean="0"/>
              <a:t>.</a:t>
            </a:r>
          </a:p>
          <a:p>
            <a:pPr marL="0" indent="0" fontAlgn="base">
              <a:buNone/>
            </a:pPr>
            <a:r>
              <a:rPr lang="fr-FR" sz="1400" dirty="0" smtClean="0"/>
              <a:t> </a:t>
            </a:r>
          </a:p>
          <a:p>
            <a:r>
              <a:rPr lang="fr-FR" sz="1400" b="1" dirty="0" smtClean="0"/>
              <a:t>Définition du terme Glycogène :</a:t>
            </a:r>
          </a:p>
          <a:p>
            <a:pPr marL="0" indent="0" fontAlgn="base">
              <a:buNone/>
            </a:pPr>
            <a:r>
              <a:rPr lang="fr-FR" sz="1400" dirty="0" smtClean="0"/>
              <a:t>Le glycogène, qui est un </a:t>
            </a:r>
            <a:r>
              <a:rPr lang="fr-FR" sz="1400" u="sng" dirty="0" smtClean="0">
                <a:hlinkClick r:id="rId7" tooltip="Définition du terme 'polysaccharide'"/>
              </a:rPr>
              <a:t>polysaccharide</a:t>
            </a:r>
            <a:r>
              <a:rPr lang="fr-FR" sz="1400" dirty="0" smtClean="0"/>
              <a:t>, est la </a:t>
            </a:r>
            <a:r>
              <a:rPr lang="fr-FR" sz="1400" u="sng" dirty="0" smtClean="0">
                <a:hlinkClick r:id="rId8"/>
              </a:rPr>
              <a:t>forme</a:t>
            </a:r>
            <a:r>
              <a:rPr lang="fr-FR" sz="1400" dirty="0" smtClean="0"/>
              <a:t> sous laquelle les </a:t>
            </a:r>
            <a:r>
              <a:rPr lang="fr-FR" sz="1400" u="sng" dirty="0" smtClean="0">
                <a:hlinkClick r:id="rId9"/>
              </a:rPr>
              <a:t>glucides</a:t>
            </a:r>
            <a:r>
              <a:rPr lang="fr-FR" sz="1400" dirty="0" smtClean="0"/>
              <a:t> sont stockés dans l' </a:t>
            </a:r>
            <a:r>
              <a:rPr lang="fr-FR" sz="1400" u="sng" dirty="0" smtClean="0">
                <a:hlinkClick r:id="rId4" tooltip="Définition du terme 'organisme'"/>
              </a:rPr>
              <a:t>organisme</a:t>
            </a:r>
            <a:r>
              <a:rPr lang="fr-FR" sz="1400" dirty="0" smtClean="0"/>
              <a:t>. Le glycogène est décomposé en molécules de </a:t>
            </a:r>
            <a:r>
              <a:rPr lang="fr-FR" sz="1400" u="sng" dirty="0" smtClean="0">
                <a:hlinkClick r:id="rId6"/>
              </a:rPr>
              <a:t>glucose</a:t>
            </a:r>
            <a:r>
              <a:rPr lang="fr-FR" sz="1400" dirty="0" smtClean="0"/>
              <a:t> lorsque le corps a besoin d'énergie.</a:t>
            </a:r>
          </a:p>
          <a:p>
            <a:pPr fontAlgn="base"/>
            <a:endParaRPr lang="fr-FR" sz="1400" dirty="0" smtClean="0"/>
          </a:p>
          <a:p>
            <a:r>
              <a:rPr lang="fr-FR" sz="1400" b="1" dirty="0" smtClean="0"/>
              <a:t>En biologie, l'ATP et la respiration cellulaire</a:t>
            </a:r>
          </a:p>
          <a:p>
            <a:pPr marL="0" indent="0">
              <a:buNone/>
            </a:pPr>
            <a:r>
              <a:rPr lang="fr-FR" sz="1400" dirty="0" smtClean="0"/>
              <a:t>	Dans la cellule, les stocks d'ATP sont peu importants, la </a:t>
            </a:r>
            <a:r>
              <a:rPr lang="fr-FR" sz="1400" dirty="0" smtClean="0">
                <a:hlinkClick r:id="rId10"/>
              </a:rPr>
              <a:t>molécule</a:t>
            </a:r>
            <a:r>
              <a:rPr lang="fr-FR" sz="1400" dirty="0" smtClean="0"/>
              <a:t> doit donc être continuellement renouvelée. La </a:t>
            </a:r>
            <a:r>
              <a:rPr lang="fr-FR" sz="1400" dirty="0" smtClean="0">
                <a:hlinkClick r:id="rId11"/>
              </a:rPr>
              <a:t>respiration cellulaire</a:t>
            </a:r>
            <a:r>
              <a:rPr lang="fr-FR" sz="1400" dirty="0" smtClean="0"/>
              <a:t>, impliquant les </a:t>
            </a:r>
            <a:r>
              <a:rPr lang="fr-FR" sz="1400" dirty="0" smtClean="0">
                <a:hlinkClick r:id="rId12" tooltip="La théorie de la mitochondrie parasite refait surface"/>
              </a:rPr>
              <a:t>mitochondries</a:t>
            </a:r>
            <a:r>
              <a:rPr lang="fr-FR" sz="1400" dirty="0" smtClean="0"/>
              <a:t>, permet la formation de nouvelles molécules d'ATP. Chez les végétaux, la </a:t>
            </a:r>
            <a:r>
              <a:rPr lang="fr-FR" sz="1400" dirty="0" smtClean="0">
                <a:hlinkClick r:id="rId13"/>
              </a:rPr>
              <a:t>photosynthèse</a:t>
            </a:r>
            <a:r>
              <a:rPr lang="fr-FR" sz="1400" dirty="0" smtClean="0"/>
              <a:t> produit également de l'ATP dans les </a:t>
            </a:r>
            <a:r>
              <a:rPr lang="fr-FR" sz="1400" dirty="0" smtClean="0">
                <a:hlinkClick r:id="rId14" tooltip="La cellule végétale"/>
              </a:rPr>
              <a:t>chloroplastes</a:t>
            </a:r>
            <a:r>
              <a:rPr lang="fr-FR" sz="1400" dirty="0" smtClean="0"/>
              <a:t>.</a:t>
            </a:r>
          </a:p>
        </p:txBody>
      </p:sp>
      <p:sp>
        <p:nvSpPr>
          <p:cNvPr id="239" name="Google Shape;239;ga1fe4575d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852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4305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9c0fe43b7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a9c0fe43b7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047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a9c0fe43b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a9c0fe43b7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9080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9c0fe43b7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a9c0fe43b7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0266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1fe4575d2_0_3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a1fe4575d2_0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6205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a9c0fe43b7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a9c0fe43b7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6366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1fe4575d2_0_3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a1fe4575d2_0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5328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b07f90c33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ab07f90c33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8392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773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dirty="0" smtClean="0"/>
              <a:t>Marcus SCHMIEKE,</a:t>
            </a:r>
            <a:r>
              <a:rPr lang="fr-FR" baseline="0" dirty="0" smtClean="0"/>
              <a:t> philosophe, scientifique, inventeur et entrepreneur. A</a:t>
            </a:r>
            <a:r>
              <a:rPr lang="fr-FR" dirty="0" smtClean="0"/>
              <a:t>vec ses équipes d'ingénieurs, médecins et professionnels de la santé il a mis</a:t>
            </a:r>
            <a:r>
              <a:rPr lang="fr-FR" baseline="0" dirty="0" smtClean="0"/>
              <a:t> </a:t>
            </a:r>
            <a:r>
              <a:rPr lang="fr-FR" dirty="0" smtClean="0"/>
              <a:t>au point depuis une vingtaine d’année le </a:t>
            </a:r>
            <a:r>
              <a:rPr lang="fr-FR" dirty="0" err="1" smtClean="0"/>
              <a:t>TimeWaver</a:t>
            </a:r>
            <a:r>
              <a:rPr lang="fr-FR" dirty="0" smtClean="0"/>
              <a:t>. C’est un système thérapeutique fréquentielle professionnel. </a:t>
            </a:r>
          </a:p>
          <a:p>
            <a:r>
              <a:rPr lang="fr-FR" dirty="0" smtClean="0"/>
              <a:t>Depuis 10 ans, cette technologie a été adaptée pour la rendre accessible au grand public.</a:t>
            </a:r>
          </a:p>
          <a:p>
            <a:r>
              <a:rPr lang="fr-FR" dirty="0" smtClean="0"/>
              <a:t>Ce système est devenu portatif en réduisant sa taille et ainsi son prix pour démocratiser la thérapie fréquentielle</a:t>
            </a:r>
          </a:p>
          <a:p>
            <a:r>
              <a:rPr lang="fr-FR" dirty="0" smtClean="0"/>
              <a:t>et la bio-</a:t>
            </a:r>
            <a:r>
              <a:rPr lang="fr-FR" dirty="0" err="1" smtClean="0"/>
              <a:t>resonance</a:t>
            </a:r>
            <a:r>
              <a:rPr lang="fr-FR" dirty="0" smtClean="0"/>
              <a:t>.</a:t>
            </a:r>
            <a:endParaRPr dirty="0"/>
          </a:p>
        </p:txBody>
      </p:sp>
      <p:sp>
        <p:nvSpPr>
          <p:cNvPr id="283" name="Google Shape;2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2644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9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5639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2278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9c0fe43b7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a9c0fe43b7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892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1fe4575d2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ga1fe4575d2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9059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a9c0fe43b7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ga9c0fe43b7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04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a9c0fe43b7_1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a9c0fe43b7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9736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adb696b37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gadb696b3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3406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3711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9c0fe43b7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a9c0fe43b7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002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9a40c56f33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g9a40c56f3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3256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960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9c0fe43b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8" name="Google Shape;208;ga9c0fe43b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6266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6142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6281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251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0409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 plus ce système bénéficie d’un </a:t>
            </a:r>
            <a:r>
              <a:rPr lang="fr-FR" u="sng" dirty="0" smtClean="0"/>
              <a:t>dispositif médical</a:t>
            </a:r>
            <a:r>
              <a:rPr lang="fr-FR" dirty="0" smtClean="0"/>
              <a:t> pour le traitement de la douleur chronique,</a:t>
            </a:r>
          </a:p>
          <a:p>
            <a:r>
              <a:rPr lang="fr-FR" dirty="0" smtClean="0"/>
              <a:t>de la douleur liée à la fibromyalgie, aux troubles musculo-squelettiques et à la migraine,</a:t>
            </a:r>
          </a:p>
          <a:p>
            <a:r>
              <a:rPr lang="fr-FR" dirty="0" smtClean="0"/>
              <a:t>ainsi que pour le traitement de la dépression, de l'anxiété et des troubles du sommeil.</a:t>
            </a:r>
            <a:br>
              <a:rPr lang="fr-FR" dirty="0" smtClean="0"/>
            </a:br>
            <a:r>
              <a:rPr lang="fr-FR" dirty="0" smtClean="0"/>
              <a:t>Ses indications sont en fait plus larges puisqu'il utilise 144 000 fréquences et 127 programmes spécifiques.</a:t>
            </a:r>
          </a:p>
          <a:p>
            <a:r>
              <a:rPr lang="fr-FR" dirty="0" smtClean="0"/>
              <a:t> </a:t>
            </a:r>
          </a:p>
          <a:p>
            <a:r>
              <a:rPr lang="fr-FR" dirty="0" smtClean="0"/>
              <a:t>Il a également la capacité de faire des analyses de santé et d'envoyer les fréquences de correction à distance.</a:t>
            </a:r>
          </a:p>
          <a:p>
            <a:endParaRPr lang="fr-FR" dirty="0" smtClean="0"/>
          </a:p>
          <a:p>
            <a:r>
              <a:rPr lang="fr-FR" dirty="0" smtClean="0"/>
              <a:t>Protections des données</a:t>
            </a:r>
            <a:r>
              <a:rPr lang="fr-FR" baseline="0" dirty="0" smtClean="0"/>
              <a:t> sensibles sur un système propriétaire</a:t>
            </a:r>
          </a:p>
          <a:p>
            <a:r>
              <a:rPr lang="fr-FR" baseline="0" dirty="0" smtClean="0"/>
              <a:t>Pas d’addiction possible</a:t>
            </a:r>
          </a:p>
          <a:p>
            <a:r>
              <a:rPr lang="fr-FR" baseline="0" dirty="0" smtClean="0"/>
              <a:t>Pas d’effet secondaire</a:t>
            </a:r>
          </a:p>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6633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0540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9c0fe43b7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a9c0fe43b7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7349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9c0fe43b7_1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a9c0fe43b7_1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0764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9c0fe43b7_1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a9c0fe43b7_1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058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a9c0fe43b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fr-FR" sz="1200" b="1" i="0" u="none" strike="noStrike" cap="none" dirty="0" smtClean="0">
                <a:solidFill>
                  <a:schemeClr val="dk1"/>
                </a:solidFill>
                <a:effectLst/>
                <a:latin typeface="Calibri"/>
                <a:ea typeface="Calibri"/>
                <a:cs typeface="Calibri"/>
                <a:sym typeface="Calibri"/>
              </a:rPr>
              <a:t>Mon parcours :</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40 ans de carrière, une école de commerce, 2 grands groupes phares où j’ai été fière de travailler comme Hewlett Packard et Etam Prêt à Porter.</a:t>
            </a:r>
          </a:p>
          <a:p>
            <a:r>
              <a:rPr lang="fr-FR" sz="1200" b="0" i="0" u="none" strike="noStrike" cap="none" dirty="0" smtClean="0">
                <a:solidFill>
                  <a:schemeClr val="dk1"/>
                </a:solidFill>
                <a:effectLst/>
                <a:latin typeface="Calibri"/>
                <a:ea typeface="Calibri"/>
                <a:cs typeface="Calibri"/>
                <a:sym typeface="Calibri"/>
              </a:rPr>
              <a:t>Indépendante en exercice libérale depuis 2000, j’ai plus de 15 ans dans l’accompagnement des personnes en tant que consultante, coach, sophrologue et maintenant dans mes responsabilités de direction de centre. </a:t>
            </a:r>
          </a:p>
          <a:p>
            <a:r>
              <a:rPr lang="fr-FR" sz="1200" b="0" i="0" u="none" strike="noStrike" cap="none" dirty="0" smtClean="0">
                <a:solidFill>
                  <a:schemeClr val="dk1"/>
                </a:solidFill>
                <a:effectLst/>
                <a:latin typeface="Calibri"/>
                <a:ea typeface="Calibri"/>
                <a:cs typeface="Calibri"/>
                <a:sym typeface="Calibri"/>
              </a:rPr>
              <a:t>Espace de santé que j’ai créé il y a 5 ans et où j’ai mis en place la coordination de soins en thérapies complémentaires en la structurant selon 4 piliers pour l’organiser et la rendre efficiente sur le plan physique, mental, émotionnel et énergétique.</a:t>
            </a:r>
          </a:p>
          <a:p>
            <a:r>
              <a:rPr lang="fr-FR" sz="1200" b="0" i="0" u="none" strike="noStrike" cap="none" dirty="0" smtClean="0">
                <a:solidFill>
                  <a:schemeClr val="dk1"/>
                </a:solidFill>
                <a:effectLst/>
                <a:latin typeface="Calibri"/>
                <a:ea typeface="Calibri"/>
                <a:cs typeface="Calibri"/>
                <a:sym typeface="Calibri"/>
              </a:rPr>
              <a:t> </a:t>
            </a:r>
          </a:p>
          <a:p>
            <a:r>
              <a:rPr lang="fr-FR" sz="1200" b="1" i="0" u="none" strike="noStrike" cap="none" dirty="0" smtClean="0">
                <a:solidFill>
                  <a:schemeClr val="dk1"/>
                </a:solidFill>
                <a:effectLst/>
                <a:latin typeface="Calibri"/>
                <a:ea typeface="Calibri"/>
                <a:cs typeface="Calibri"/>
                <a:sym typeface="Calibri"/>
              </a:rPr>
              <a:t>Entrepreneur humaniste et visionnaire.</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 </a:t>
            </a:r>
          </a:p>
          <a:p>
            <a:r>
              <a:rPr lang="fr-FR" sz="1200" b="1" i="0" u="none" strike="noStrike" cap="none" dirty="0" smtClean="0">
                <a:solidFill>
                  <a:schemeClr val="dk1"/>
                </a:solidFill>
                <a:effectLst/>
                <a:latin typeface="Calibri"/>
                <a:ea typeface="Calibri"/>
                <a:cs typeface="Calibri"/>
                <a:sym typeface="Calibri"/>
              </a:rPr>
              <a:t>Passionnée d’innovation :</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J’ai choisi le </a:t>
            </a:r>
            <a:r>
              <a:rPr lang="fr-FR" sz="1200" b="0" i="0" u="none" strike="noStrike" cap="none" dirty="0" err="1" smtClean="0">
                <a:solidFill>
                  <a:schemeClr val="dk1"/>
                </a:solidFill>
                <a:effectLst/>
                <a:latin typeface="Calibri"/>
                <a:ea typeface="Calibri"/>
                <a:cs typeface="Calibri"/>
                <a:sym typeface="Calibri"/>
              </a:rPr>
              <a:t>Healy</a:t>
            </a:r>
            <a:r>
              <a:rPr lang="fr-FR" sz="1200" b="0" i="0" u="none" strike="noStrike" cap="none" dirty="0" smtClean="0">
                <a:solidFill>
                  <a:schemeClr val="dk1"/>
                </a:solidFill>
                <a:effectLst/>
                <a:latin typeface="Calibri"/>
                <a:ea typeface="Calibri"/>
                <a:cs typeface="Calibri"/>
                <a:sym typeface="Calibri"/>
              </a:rPr>
              <a:t> après avoir fait une étude de marché complète sur les différents produits disponibles aujourd’hui.</a:t>
            </a:r>
          </a:p>
          <a:p>
            <a:r>
              <a:rPr lang="fr-FR" sz="1200" b="0" i="0" u="none" strike="noStrike" cap="none" dirty="0" smtClean="0">
                <a:solidFill>
                  <a:schemeClr val="dk1"/>
                </a:solidFill>
                <a:effectLst/>
                <a:latin typeface="Calibri"/>
                <a:ea typeface="Calibri"/>
                <a:cs typeface="Calibri"/>
                <a:sym typeface="Calibri"/>
              </a:rPr>
              <a:t> </a:t>
            </a:r>
          </a:p>
          <a:p>
            <a:r>
              <a:rPr lang="fr-FR" sz="1200" b="1" i="0" u="none" strike="noStrike" cap="none" dirty="0" smtClean="0">
                <a:solidFill>
                  <a:schemeClr val="dk1"/>
                </a:solidFill>
                <a:effectLst/>
                <a:latin typeface="Calibri"/>
                <a:ea typeface="Calibri"/>
                <a:cs typeface="Calibri"/>
                <a:sym typeface="Calibri"/>
              </a:rPr>
              <a:t>Mon intention : Changer le monde en commençant par soi-même afin d’améliorer l’état de bien-être des personnes que j’accompagne.</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Aujourd’hui, je vous propose de découvrir une approche complètement nouvelle, qui prend en compte </a:t>
            </a:r>
            <a:r>
              <a:rPr lang="fr-FR" sz="1200" b="1" i="0" u="none" strike="noStrike" cap="none" dirty="0" smtClean="0">
                <a:solidFill>
                  <a:schemeClr val="dk1"/>
                </a:solidFill>
                <a:effectLst/>
                <a:latin typeface="Calibri"/>
                <a:ea typeface="Calibri"/>
                <a:cs typeface="Calibri"/>
                <a:sym typeface="Calibri"/>
              </a:rPr>
              <a:t>le terrain</a:t>
            </a:r>
            <a:r>
              <a:rPr lang="fr-FR" sz="1200" b="0" i="0" u="none" strike="noStrike" cap="none" dirty="0" smtClean="0">
                <a:solidFill>
                  <a:schemeClr val="dk1"/>
                </a:solidFill>
                <a:effectLst/>
                <a:latin typeface="Calibri"/>
                <a:ea typeface="Calibri"/>
                <a:cs typeface="Calibri"/>
                <a:sym typeface="Calibri"/>
              </a:rPr>
              <a:t>, </a:t>
            </a:r>
            <a:r>
              <a:rPr lang="fr-FR" sz="1200" b="1" i="0" u="none" strike="noStrike" cap="none" dirty="0" smtClean="0">
                <a:solidFill>
                  <a:schemeClr val="dk1"/>
                </a:solidFill>
                <a:effectLst/>
                <a:latin typeface="Calibri"/>
                <a:ea typeface="Calibri"/>
                <a:cs typeface="Calibri"/>
                <a:sym typeface="Calibri"/>
              </a:rPr>
              <a:t>le vécu</a:t>
            </a:r>
            <a:r>
              <a:rPr lang="fr-FR" sz="1200" b="0" i="0" u="none" strike="noStrike" cap="none" dirty="0" smtClean="0">
                <a:solidFill>
                  <a:schemeClr val="dk1"/>
                </a:solidFill>
                <a:effectLst/>
                <a:latin typeface="Calibri"/>
                <a:ea typeface="Calibri"/>
                <a:cs typeface="Calibri"/>
                <a:sym typeface="Calibri"/>
              </a:rPr>
              <a:t>, </a:t>
            </a:r>
            <a:r>
              <a:rPr lang="fr-FR" sz="1200" b="1" i="0" u="none" strike="noStrike" cap="none" dirty="0" smtClean="0">
                <a:solidFill>
                  <a:schemeClr val="dk1"/>
                </a:solidFill>
                <a:effectLst/>
                <a:latin typeface="Calibri"/>
                <a:ea typeface="Calibri"/>
                <a:cs typeface="Calibri"/>
                <a:sym typeface="Calibri"/>
              </a:rPr>
              <a:t>les émotions</a:t>
            </a:r>
            <a:r>
              <a:rPr lang="fr-FR" sz="1200" b="0" i="0" u="none" strike="noStrike" cap="none" dirty="0" smtClean="0">
                <a:solidFill>
                  <a:schemeClr val="dk1"/>
                </a:solidFill>
                <a:effectLst/>
                <a:latin typeface="Calibri"/>
                <a:ea typeface="Calibri"/>
                <a:cs typeface="Calibri"/>
                <a:sym typeface="Calibri"/>
              </a:rPr>
              <a:t> d’un sujet pour proposer des </a:t>
            </a:r>
            <a:r>
              <a:rPr lang="fr-FR" sz="1200" b="1" i="0" u="none" strike="noStrike" cap="none" dirty="0" smtClean="0">
                <a:solidFill>
                  <a:schemeClr val="dk1"/>
                </a:solidFill>
                <a:effectLst/>
                <a:latin typeface="Calibri"/>
                <a:ea typeface="Calibri"/>
                <a:cs typeface="Calibri"/>
                <a:sym typeface="Calibri"/>
              </a:rPr>
              <a:t>protocoles personnalisés et adaptés</a:t>
            </a:r>
            <a:r>
              <a:rPr lang="fr-FR" sz="1200" b="0" i="0" u="none" strike="noStrike" cap="none" dirty="0" smtClean="0">
                <a:solidFill>
                  <a:schemeClr val="dk1"/>
                </a:solidFill>
                <a:effectLst/>
                <a:latin typeface="Calibri"/>
                <a:ea typeface="Calibri"/>
                <a:cs typeface="Calibri"/>
                <a:sym typeface="Calibri"/>
              </a:rPr>
              <a:t>.</a:t>
            </a:r>
          </a:p>
          <a:p>
            <a:r>
              <a:rPr lang="fr-FR" sz="1200" b="0" i="0" u="none" strike="noStrike" cap="none" dirty="0" smtClean="0">
                <a:solidFill>
                  <a:schemeClr val="dk1"/>
                </a:solidFill>
                <a:effectLst/>
                <a:latin typeface="Calibri"/>
                <a:ea typeface="Calibri"/>
                <a:cs typeface="Calibri"/>
                <a:sym typeface="Calibri"/>
              </a:rPr>
              <a:t>Je crée des protocoles grâce à une connaissance d’une trentaine de pratiques thérapeutiques ainsi que de leurs bénéfices en intégrant la thérapie fréquentielle et quantique dans ma démarche.</a:t>
            </a:r>
          </a:p>
          <a:p>
            <a:r>
              <a:rPr lang="fr-FR" sz="1200" b="0" i="0" u="none" strike="noStrike" cap="none" dirty="0" smtClean="0">
                <a:solidFill>
                  <a:schemeClr val="dk1"/>
                </a:solidFill>
                <a:effectLst/>
                <a:latin typeface="Calibri"/>
                <a:ea typeface="Calibri"/>
                <a:cs typeface="Calibri"/>
                <a:sym typeface="Calibri"/>
              </a:rPr>
              <a:t>Je mets en place une stratégie de soins personnalisés en préventif comme en soutien approfondi selon le terrain de la personne en établissant un bilan énergétique individualisé.</a:t>
            </a:r>
            <a:endParaRPr dirty="0"/>
          </a:p>
        </p:txBody>
      </p:sp>
      <p:sp>
        <p:nvSpPr>
          <p:cNvPr id="129" name="Google Shape;129;ga9c0fe43b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49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2549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9c0fe43b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a9c0fe43b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020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934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sz="3200" b="1" dirty="0" smtClean="0">
                <a:solidFill>
                  <a:srgbClr val="0070C0"/>
                </a:solidFill>
              </a:rPr>
              <a:t>Les bases de la communication intercellulaire</a:t>
            </a:r>
          </a:p>
          <a:p>
            <a:pPr marL="0" indent="0">
              <a:buNone/>
            </a:pPr>
            <a:endParaRPr lang="fr-FR" sz="3200" b="1" dirty="0" smtClean="0">
              <a:solidFill>
                <a:srgbClr val="0070C0"/>
              </a:solidFill>
            </a:endParaRPr>
          </a:p>
          <a:p>
            <a:pPr lvl="1">
              <a:buFont typeface="Wingdings" panose="05000000000000000000" pitchFamily="2" charset="2"/>
              <a:buChar char="ü"/>
            </a:pPr>
            <a:r>
              <a:rPr lang="fr-FR" sz="2000" dirty="0" smtClean="0"/>
              <a:t>Physiciens, médecins ont prouvé que nos cellules communiquent entre elles par les voies biochimiques et bioélectriques.</a:t>
            </a:r>
            <a:br>
              <a:rPr lang="fr-FR" sz="2000" dirty="0" smtClean="0"/>
            </a:br>
            <a:endParaRPr lang="fr-FR" sz="2000" dirty="0" smtClean="0"/>
          </a:p>
          <a:p>
            <a:pPr lvl="1">
              <a:buFont typeface="Wingdings" panose="05000000000000000000" pitchFamily="2" charset="2"/>
              <a:buChar char="ü"/>
            </a:pPr>
            <a:r>
              <a:rPr lang="fr-FR" sz="2000" dirty="0" smtClean="0"/>
              <a:t>En 1926, Georges </a:t>
            </a:r>
            <a:r>
              <a:rPr lang="fr-FR" sz="2000" dirty="0" err="1" smtClean="0"/>
              <a:t>Lakhovsky</a:t>
            </a:r>
            <a:r>
              <a:rPr lang="fr-FR" sz="2000" dirty="0" smtClean="0"/>
              <a:t> explique dans son ouvrage « l’Origine de la vie » que les cellules vivantes possèdent des systèmes de résonateurs capables d’émettre et de recevoir des informations selon le même principe que le système radio (émetteurs et récepteurs)</a:t>
            </a:r>
          </a:p>
          <a:p>
            <a:pPr lvl="1">
              <a:buFont typeface="Wingdings" panose="05000000000000000000" pitchFamily="2" charset="2"/>
              <a:buChar char="ü"/>
            </a:pPr>
            <a:endParaRPr lang="fr-FR" sz="2000" dirty="0" smtClean="0"/>
          </a:p>
          <a:p>
            <a:pPr lvl="1">
              <a:buFont typeface="Wingdings" panose="05000000000000000000" pitchFamily="2" charset="2"/>
              <a:buChar char="ü"/>
            </a:pPr>
            <a:r>
              <a:rPr lang="fr-FR" dirty="0" smtClean="0"/>
              <a:t>Tout être vivant a la capacité de capter et d’émettre des rayonnements dans son environnement, humains, animaux , </a:t>
            </a:r>
          </a:p>
          <a:p>
            <a:pPr marL="457200" lvl="1" indent="0">
              <a:buNone/>
            </a:pPr>
            <a:r>
              <a:rPr lang="fr-FR" dirty="0" smtClean="0"/>
              <a:t>    plantes </a:t>
            </a:r>
          </a:p>
        </p:txBody>
      </p:sp>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0485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ise en page personnalisée">
  <p:cSld name="AUTOLAYOUT">
    <p:bg>
      <p:bgPr>
        <a:solidFill>
          <a:srgbClr val="FFFFFF"/>
        </a:solidFill>
        <a:effectLst/>
      </p:bgPr>
    </p:bg>
    <p:spTree>
      <p:nvGrpSpPr>
        <p:cNvPr id="1" name="Shape 45"/>
        <p:cNvGrpSpPr/>
        <p:nvPr/>
      </p:nvGrpSpPr>
      <p:grpSpPr>
        <a:xfrm>
          <a:off x="0" y="0"/>
          <a:ext cx="0" cy="0"/>
          <a:chOff x="0" y="0"/>
          <a:chExt cx="0" cy="0"/>
        </a:xfrm>
      </p:grpSpPr>
      <p:sp>
        <p:nvSpPr>
          <p:cNvPr id="46" name="Google Shape;46;ga9c0fe43b7_1_130"/>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a9c0fe43b7_1_130"/>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ise en page personnalisée 1">
  <p:cSld name="AUTOLAYOUT_1">
    <p:bg>
      <p:bgPr>
        <a:solidFill>
          <a:srgbClr val="FFFFFF"/>
        </a:solidFill>
        <a:effectLst/>
      </p:bgPr>
    </p:bg>
    <p:spTree>
      <p:nvGrpSpPr>
        <p:cNvPr id="1" name="Shape 48"/>
        <p:cNvGrpSpPr/>
        <p:nvPr/>
      </p:nvGrpSpPr>
      <p:grpSpPr>
        <a:xfrm>
          <a:off x="0" y="0"/>
          <a:ext cx="0" cy="0"/>
          <a:chOff x="0" y="0"/>
          <a:chExt cx="0" cy="0"/>
        </a:xfrm>
      </p:grpSpPr>
      <p:sp>
        <p:nvSpPr>
          <p:cNvPr id="49" name="Google Shape;49;ga9c0fe43b7_1_140"/>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a9c0fe43b7_1_140"/>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
        <p:cNvGrpSpPr/>
        <p:nvPr/>
      </p:nvGrpSpPr>
      <p:grpSpPr>
        <a:xfrm>
          <a:off x="0" y="0"/>
          <a:ext cx="0" cy="0"/>
          <a:chOff x="0" y="0"/>
          <a:chExt cx="0" cy="0"/>
        </a:xfrm>
      </p:grpSpPr>
      <p:sp>
        <p:nvSpPr>
          <p:cNvPr id="52" name="Google Shape;52;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 name="Google Shape;5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0"/>
        <p:cNvGrpSpPr/>
        <p:nvPr/>
      </p:nvGrpSpPr>
      <p:grpSpPr>
        <a:xfrm>
          <a:off x="0" y="0"/>
          <a:ext cx="0" cy="0"/>
          <a:chOff x="0" y="0"/>
          <a:chExt cx="0" cy="0"/>
        </a:xfrm>
      </p:grpSpPr>
      <p:sp>
        <p:nvSpPr>
          <p:cNvPr id="71" name="Google Shape;71;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
        <p:cNvGrpSpPr/>
        <p:nvPr/>
      </p:nvGrpSpPr>
      <p:grpSpPr>
        <a:xfrm>
          <a:off x="0" y="0"/>
          <a:ext cx="0" cy="0"/>
          <a:chOff x="0" y="0"/>
          <a:chExt cx="0" cy="0"/>
        </a:xfrm>
      </p:grpSpPr>
      <p:sp>
        <p:nvSpPr>
          <p:cNvPr id="89" name="Google Shape;8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1" name="Google Shape;91;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5"/>
        <p:cNvGrpSpPr/>
        <p:nvPr/>
      </p:nvGrpSpPr>
      <p:grpSpPr>
        <a:xfrm>
          <a:off x="0" y="0"/>
          <a:ext cx="0" cy="0"/>
          <a:chOff x="0" y="0"/>
          <a:chExt cx="0" cy="0"/>
        </a:xfrm>
      </p:grpSpPr>
      <p:sp>
        <p:nvSpPr>
          <p:cNvPr id="96" name="Google Shape;96;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 name="Google Shape;98;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ise en page personnalisée 6">
  <p:cSld name="AUTOLAYOUT_6">
    <p:bg>
      <p:bgPr>
        <a:solidFill>
          <a:srgbClr val="FFFFFF"/>
        </a:solidFill>
        <a:effectLst/>
      </p:bgPr>
    </p:bg>
    <p:spTree>
      <p:nvGrpSpPr>
        <p:cNvPr id="1" name="Shape 21"/>
        <p:cNvGrpSpPr/>
        <p:nvPr/>
      </p:nvGrpSpPr>
      <p:grpSpPr>
        <a:xfrm>
          <a:off x="0" y="0"/>
          <a:ext cx="0" cy="0"/>
          <a:chOff x="0" y="0"/>
          <a:chExt cx="0" cy="0"/>
        </a:xfrm>
      </p:grpSpPr>
      <p:sp>
        <p:nvSpPr>
          <p:cNvPr id="22" name="Google Shape;22;ga1fe4575d2_0_32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ga1fe4575d2_0_32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2"/>
        <p:cNvGrpSpPr/>
        <p:nvPr/>
      </p:nvGrpSpPr>
      <p:grpSpPr>
        <a:xfrm>
          <a:off x="0" y="0"/>
          <a:ext cx="0" cy="0"/>
          <a:chOff x="0" y="0"/>
          <a:chExt cx="0" cy="0"/>
        </a:xfrm>
      </p:grpSpPr>
      <p:sp>
        <p:nvSpPr>
          <p:cNvPr id="103" name="Google Shape;10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8"/>
        <p:cNvGrpSpPr/>
        <p:nvPr/>
      </p:nvGrpSpPr>
      <p:grpSpPr>
        <a:xfrm>
          <a:off x="0" y="0"/>
          <a:ext cx="0" cy="0"/>
          <a:chOff x="0" y="0"/>
          <a:chExt cx="0" cy="0"/>
        </a:xfrm>
      </p:grpSpPr>
      <p:sp>
        <p:nvSpPr>
          <p:cNvPr id="109" name="Google Shape;109;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ise en page personnalisée 8">
  <p:cSld name="AUTOLAYOUT_8">
    <p:bg>
      <p:bgPr>
        <a:solidFill>
          <a:srgbClr val="FFFFFF"/>
        </a:solidFill>
        <a:effectLst/>
      </p:bgPr>
    </p:bg>
    <p:spTree>
      <p:nvGrpSpPr>
        <p:cNvPr id="1" name="Shape 24"/>
        <p:cNvGrpSpPr/>
        <p:nvPr/>
      </p:nvGrpSpPr>
      <p:grpSpPr>
        <a:xfrm>
          <a:off x="0" y="0"/>
          <a:ext cx="0" cy="0"/>
          <a:chOff x="0" y="0"/>
          <a:chExt cx="0" cy="0"/>
        </a:xfrm>
      </p:grpSpPr>
      <p:sp>
        <p:nvSpPr>
          <p:cNvPr id="25" name="Google Shape;25;ga1fe4575d2_0_341"/>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ga1fe4575d2_0_34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ise en page personnalisée 7">
  <p:cSld name="AUTOLAYOUT_7">
    <p:bg>
      <p:bgPr>
        <a:solidFill>
          <a:srgbClr val="FFFFFF"/>
        </a:solidFill>
        <a:effectLst/>
      </p:bgPr>
    </p:bg>
    <p:spTree>
      <p:nvGrpSpPr>
        <p:cNvPr id="1" name="Shape 27"/>
        <p:cNvGrpSpPr/>
        <p:nvPr/>
      </p:nvGrpSpPr>
      <p:grpSpPr>
        <a:xfrm>
          <a:off x="0" y="0"/>
          <a:ext cx="0" cy="0"/>
          <a:chOff x="0" y="0"/>
          <a:chExt cx="0" cy="0"/>
        </a:xfrm>
      </p:grpSpPr>
      <p:sp>
        <p:nvSpPr>
          <p:cNvPr id="28" name="Google Shape;28;ga1fe4575d2_0_334"/>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a1fe4575d2_0_334"/>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ise en page personnalisée 9">
  <p:cSld name="AUTOLAYOUT_9">
    <p:bg>
      <p:bgPr>
        <a:solidFill>
          <a:srgbClr val="FFFFFF"/>
        </a:solidFill>
        <a:effectLst/>
      </p:bgPr>
    </p:bg>
    <p:spTree>
      <p:nvGrpSpPr>
        <p:cNvPr id="1" name="Shape 30"/>
        <p:cNvGrpSpPr/>
        <p:nvPr/>
      </p:nvGrpSpPr>
      <p:grpSpPr>
        <a:xfrm>
          <a:off x="0" y="0"/>
          <a:ext cx="0" cy="0"/>
          <a:chOff x="0" y="0"/>
          <a:chExt cx="0" cy="0"/>
        </a:xfrm>
      </p:grpSpPr>
      <p:sp>
        <p:nvSpPr>
          <p:cNvPr id="31" name="Google Shape;31;ga1fe4575d2_0_348"/>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ga1fe4575d2_0_34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ise en page personnalisée 2">
  <p:cSld name="AUTOLAYOUT_2">
    <p:bg>
      <p:bgPr>
        <a:solidFill>
          <a:srgbClr val="FFFFFF"/>
        </a:solidFill>
        <a:effectLst/>
      </p:bgPr>
    </p:bg>
    <p:spTree>
      <p:nvGrpSpPr>
        <p:cNvPr id="1" name="Shape 33"/>
        <p:cNvGrpSpPr/>
        <p:nvPr/>
      </p:nvGrpSpPr>
      <p:grpSpPr>
        <a:xfrm>
          <a:off x="0" y="0"/>
          <a:ext cx="0" cy="0"/>
          <a:chOff x="0" y="0"/>
          <a:chExt cx="0" cy="0"/>
        </a:xfrm>
      </p:grpSpPr>
      <p:sp>
        <p:nvSpPr>
          <p:cNvPr id="34" name="Google Shape;34;ga1fe4575d2_0_12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ga1fe4575d2_0_12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ise en page personnalisée 4">
  <p:cSld name="AUTOLAYOUT_4">
    <p:bg>
      <p:bgPr>
        <a:solidFill>
          <a:srgbClr val="FFFFFF"/>
        </a:solidFill>
        <a:effectLst/>
      </p:bgPr>
    </p:bg>
    <p:spTree>
      <p:nvGrpSpPr>
        <p:cNvPr id="1" name="Shape 36"/>
        <p:cNvGrpSpPr/>
        <p:nvPr/>
      </p:nvGrpSpPr>
      <p:grpSpPr>
        <a:xfrm>
          <a:off x="0" y="0"/>
          <a:ext cx="0" cy="0"/>
          <a:chOff x="0" y="0"/>
          <a:chExt cx="0" cy="0"/>
        </a:xfrm>
      </p:grpSpPr>
      <p:sp>
        <p:nvSpPr>
          <p:cNvPr id="37" name="Google Shape;37;ga1fe4575d2_0_279"/>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ga1fe4575d2_0_27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ise en page personnalisée 5">
  <p:cSld name="AUTOLAYOUT_5">
    <p:bg>
      <p:bgPr>
        <a:solidFill>
          <a:srgbClr val="FFFFFF"/>
        </a:solidFill>
        <a:effectLst/>
      </p:bgPr>
    </p:bg>
    <p:spTree>
      <p:nvGrpSpPr>
        <p:cNvPr id="1" name="Shape 39"/>
        <p:cNvGrpSpPr/>
        <p:nvPr/>
      </p:nvGrpSpPr>
      <p:grpSpPr>
        <a:xfrm>
          <a:off x="0" y="0"/>
          <a:ext cx="0" cy="0"/>
          <a:chOff x="0" y="0"/>
          <a:chExt cx="0" cy="0"/>
        </a:xfrm>
      </p:grpSpPr>
      <p:sp>
        <p:nvSpPr>
          <p:cNvPr id="40" name="Google Shape;40;ga1fe4575d2_0_287"/>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ga1fe4575d2_0_287"/>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ise en page personnalisée 3">
  <p:cSld name="AUTOLAYOUT_3">
    <p:bg>
      <p:bgPr>
        <a:solidFill>
          <a:srgbClr val="FFFFFF"/>
        </a:solidFill>
        <a:effectLst/>
      </p:bgPr>
    </p:bg>
    <p:spTree>
      <p:nvGrpSpPr>
        <p:cNvPr id="1" name="Shape 42"/>
        <p:cNvGrpSpPr/>
        <p:nvPr/>
      </p:nvGrpSpPr>
      <p:grpSpPr>
        <a:xfrm>
          <a:off x="0" y="0"/>
          <a:ext cx="0" cy="0"/>
          <a:chOff x="0" y="0"/>
          <a:chExt cx="0" cy="0"/>
        </a:xfrm>
      </p:grpSpPr>
      <p:sp>
        <p:nvSpPr>
          <p:cNvPr id="43" name="Google Shape;43;ga1fe4575d2_0_272"/>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a1fe4575d2_0_27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
          <p:cNvPicPr preferRelativeResize="0"/>
          <p:nvPr/>
        </p:nvPicPr>
        <p:blipFill rotWithShape="1">
          <a:blip r:embed="rId3">
            <a:alphaModFix/>
          </a:blip>
          <a:srcRect t="4838" b="623"/>
          <a:stretch/>
        </p:blipFill>
        <p:spPr>
          <a:xfrm>
            <a:off x="0" y="12"/>
            <a:ext cx="12191977" cy="6857988"/>
          </a:xfrm>
          <a:prstGeom prst="rect">
            <a:avLst/>
          </a:prstGeom>
          <a:noFill/>
          <a:ln>
            <a:noFill/>
          </a:ln>
        </p:spPr>
      </p:pic>
      <p:sp>
        <p:nvSpPr>
          <p:cNvPr id="119" name="Google Shape;119;p1"/>
          <p:cNvSpPr txBox="1"/>
          <p:nvPr/>
        </p:nvSpPr>
        <p:spPr>
          <a:xfrm>
            <a:off x="1481835" y="2747403"/>
            <a:ext cx="9144000" cy="238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dirty="0">
                <a:solidFill>
                  <a:schemeClr val="lt1"/>
                </a:solidFill>
                <a:latin typeface="Arial"/>
                <a:ea typeface="Arial"/>
                <a:cs typeface="Arial"/>
                <a:sym typeface="Arial"/>
              </a:rPr>
              <a:t>HEALY</a:t>
            </a:r>
            <a:endParaRPr sz="88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a:solidFill>
                  <a:schemeClr val="lt1"/>
                </a:solidFill>
                <a:latin typeface="Sarabun"/>
                <a:ea typeface="Sarabun"/>
                <a:cs typeface="Sarabun"/>
                <a:sym typeface="Sarabun"/>
              </a:rPr>
              <a:t>LE FUTUR DE LA </a:t>
            </a:r>
            <a:r>
              <a:rPr lang="en-US" sz="2800" b="1" i="0" u="none" strike="noStrike" cap="none" dirty="0" smtClean="0">
                <a:solidFill>
                  <a:schemeClr val="lt1"/>
                </a:solidFill>
                <a:latin typeface="Sarabun"/>
                <a:ea typeface="Sarabun"/>
                <a:cs typeface="Sarabun"/>
                <a:sym typeface="Sarabun"/>
              </a:rPr>
              <a:t>SANTE</a:t>
            </a: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smtClean="0">
                <a:solidFill>
                  <a:schemeClr val="lt1"/>
                </a:solidFill>
                <a:latin typeface="Sarabun"/>
                <a:ea typeface="Sarabun"/>
                <a:cs typeface="Sarabun"/>
                <a:sym typeface="Sarabun"/>
              </a:rPr>
              <a:t>HOLISTIQUE </a:t>
            </a:r>
            <a:r>
              <a:rPr lang="en-US" sz="2800" b="1" dirty="0" smtClean="0">
                <a:solidFill>
                  <a:schemeClr val="lt1"/>
                </a:solidFill>
                <a:latin typeface="Sarabun"/>
                <a:ea typeface="Sarabun"/>
                <a:cs typeface="Sarabun"/>
                <a:sym typeface="Sarabun"/>
              </a:rPr>
              <a:t>OU INTEGRATIVE</a:t>
            </a:r>
            <a:r>
              <a:rPr lang="en-US" sz="2800" b="1" i="0" u="none" strike="noStrike" cap="none" dirty="0" smtClean="0">
                <a:solidFill>
                  <a:schemeClr val="lt1"/>
                </a:solidFill>
                <a:latin typeface="Sarabun"/>
                <a:ea typeface="Sarabun"/>
                <a:cs typeface="Sarabun"/>
                <a:sym typeface="Sarabun"/>
              </a:rPr>
              <a:t> </a:t>
            </a:r>
            <a:endParaRPr sz="1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8800"/>
              <a:buFont typeface="Arial"/>
              <a:buNone/>
            </a:pPr>
            <a:endParaRPr sz="8800" b="1" i="0" u="none" strike="noStrike" cap="none" dirty="0">
              <a:solidFill>
                <a:schemeClr val="lt1"/>
              </a:solidFill>
              <a:latin typeface="Arial"/>
              <a:ea typeface="Arial"/>
              <a:cs typeface="Arial"/>
              <a:sym typeface="Arial"/>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663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160" name="Google Shape;160;p7"/>
          <p:cNvPicPr preferRelativeResize="0"/>
          <p:nvPr/>
        </p:nvPicPr>
        <p:blipFill rotWithShape="1">
          <a:blip r:embed="rId3">
            <a:alphaModFix/>
          </a:blip>
          <a:srcRect t="4175" b="1283"/>
          <a:stretch/>
        </p:blipFill>
        <p:spPr>
          <a:xfrm>
            <a:off x="0" y="10"/>
            <a:ext cx="7554686" cy="6857990"/>
          </a:xfrm>
          <a:prstGeom prst="rect">
            <a:avLst/>
          </a:prstGeom>
          <a:noFill/>
          <a:ln>
            <a:noFill/>
          </a:ln>
        </p:spPr>
      </p:pic>
      <p:sp>
        <p:nvSpPr>
          <p:cNvPr id="161" name="Google Shape;161;p7"/>
          <p:cNvSpPr txBox="1"/>
          <p:nvPr/>
        </p:nvSpPr>
        <p:spPr>
          <a:xfrm>
            <a:off x="246743" y="522514"/>
            <a:ext cx="5239657" cy="5892799"/>
          </a:xfrm>
          <a:prstGeom prst="rect">
            <a:avLst/>
          </a:prstGeom>
          <a:noFill/>
          <a:ln>
            <a:noFill/>
          </a:ln>
        </p:spPr>
        <p:txBody>
          <a:bodyPr spcFirstLastPara="1" wrap="square" lIns="91425" tIns="45700" rIns="91425" bIns="45700" anchor="t" anchorCtr="0">
            <a:normAutofit lnSpcReduction="10000"/>
          </a:bodyPr>
          <a:lstStyle/>
          <a:p>
            <a:r>
              <a:rPr lang="fr-FR" sz="3200" b="1" dirty="0" smtClean="0">
                <a:solidFill>
                  <a:schemeClr val="bg1"/>
                </a:solidFill>
              </a:rPr>
              <a:t>Le Métabolisme cellulaire</a:t>
            </a:r>
            <a:endParaRPr lang="fr-FR" sz="3200" b="1" dirty="0">
              <a:solidFill>
                <a:schemeClr val="bg1"/>
              </a:solidFill>
            </a:endParaRPr>
          </a:p>
          <a:p>
            <a:pPr marL="457200" lvl="1" indent="0">
              <a:lnSpc>
                <a:spcPct val="150000"/>
              </a:lnSpc>
              <a:buNone/>
            </a:pPr>
            <a:endParaRPr lang="fr-FR" sz="1600" b="1" dirty="0" smtClean="0">
              <a:solidFill>
                <a:schemeClr val="bg1"/>
              </a:solidFill>
            </a:endParaRPr>
          </a:p>
          <a:p>
            <a:pPr marL="457200" lvl="1" indent="0">
              <a:lnSpc>
                <a:spcPct val="150000"/>
              </a:lnSpc>
              <a:buNone/>
            </a:pPr>
            <a:r>
              <a:rPr lang="fr-FR" sz="1800" b="1" dirty="0" smtClean="0">
                <a:solidFill>
                  <a:schemeClr val="bg1"/>
                </a:solidFill>
              </a:rPr>
              <a:t>LE </a:t>
            </a:r>
            <a:r>
              <a:rPr lang="fr-FR" sz="1800" b="1" dirty="0">
                <a:solidFill>
                  <a:schemeClr val="bg1"/>
                </a:solidFill>
              </a:rPr>
              <a:t>CORPS HUMAIN </a:t>
            </a:r>
            <a:r>
              <a:rPr lang="fr-FR" sz="1800" b="1" dirty="0" smtClean="0">
                <a:solidFill>
                  <a:schemeClr val="bg1"/>
                </a:solidFill>
              </a:rPr>
              <a:t>= 11 SYSTÈMES</a:t>
            </a:r>
            <a:endParaRPr lang="fr-FR" sz="1800" b="1" dirty="0">
              <a:solidFill>
                <a:schemeClr val="bg1"/>
              </a:solidFill>
            </a:endParaRPr>
          </a:p>
          <a:p>
            <a:pPr marL="457200" lvl="1" indent="0">
              <a:lnSpc>
                <a:spcPct val="150000"/>
              </a:lnSpc>
              <a:buNone/>
            </a:pPr>
            <a:r>
              <a:rPr lang="fr-FR" sz="1600" b="1" dirty="0" smtClean="0">
                <a:solidFill>
                  <a:schemeClr val="bg1"/>
                </a:solidFill>
              </a:rPr>
              <a:t>De quoi sont constitués ces systèmes ? </a:t>
            </a: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TISSUS </a:t>
            </a:r>
            <a:r>
              <a:rPr lang="fr-FR" sz="1600" b="1" dirty="0">
                <a:solidFill>
                  <a:schemeClr val="bg1"/>
                </a:solidFill>
              </a:rPr>
              <a:t>ET ORGANES</a:t>
            </a:r>
          </a:p>
          <a:p>
            <a:pPr marL="457200" lvl="1" indent="0">
              <a:lnSpc>
                <a:spcPct val="150000"/>
              </a:lnSpc>
              <a:buNone/>
            </a:pPr>
            <a:r>
              <a:rPr lang="fr-FR" sz="1600" b="1" dirty="0">
                <a:solidFill>
                  <a:schemeClr val="bg1"/>
                </a:solidFill>
              </a:rPr>
              <a:t>De quoi sont faits les tissus et organes? </a:t>
            </a:r>
            <a:endParaRPr lang="fr-FR" sz="1600" b="1" dirty="0" smtClean="0">
              <a:solidFill>
                <a:schemeClr val="bg1"/>
              </a:solidFill>
            </a:endParaRP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CELLULES</a:t>
            </a:r>
            <a:endParaRPr lang="fr-FR" sz="1600" b="1" dirty="0">
              <a:solidFill>
                <a:schemeClr val="bg1"/>
              </a:solidFill>
            </a:endParaRP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constituent les </a:t>
            </a:r>
            <a:r>
              <a:rPr lang="fr-FR" sz="1600" b="1" dirty="0">
                <a:solidFill>
                  <a:schemeClr val="bg1"/>
                </a:solidFill>
              </a:rPr>
              <a:t>cellules? </a:t>
            </a:r>
            <a:endParaRPr lang="fr-FR" sz="1600" b="1" dirty="0" smtClean="0">
              <a:solidFill>
                <a:schemeClr val="bg1"/>
              </a:solidFill>
            </a:endParaRP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MOLÉCULES</a:t>
            </a:r>
            <a:endParaRPr lang="fr-FR" sz="1600" b="1" dirty="0">
              <a:solidFill>
                <a:schemeClr val="bg1"/>
              </a:solidFill>
            </a:endParaRP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 une </a:t>
            </a:r>
            <a:r>
              <a:rPr lang="fr-FR" sz="1600" b="1" dirty="0">
                <a:solidFill>
                  <a:schemeClr val="bg1"/>
                </a:solidFill>
              </a:rPr>
              <a:t>molécule? </a:t>
            </a:r>
            <a:endParaRPr lang="fr-FR" sz="1600" b="1" dirty="0" smtClean="0">
              <a:solidFill>
                <a:schemeClr val="bg1"/>
              </a:solidFill>
            </a:endParaRP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ATOMES</a:t>
            </a:r>
            <a:endParaRPr lang="fr-FR" sz="1600" b="1" dirty="0">
              <a:solidFill>
                <a:schemeClr val="bg1"/>
              </a:solidFill>
            </a:endParaRP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 </a:t>
            </a:r>
            <a:r>
              <a:rPr lang="fr-FR" sz="1600" b="1" dirty="0">
                <a:solidFill>
                  <a:schemeClr val="bg1"/>
                </a:solidFill>
              </a:rPr>
              <a:t>un atome?</a:t>
            </a: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PARTICULES </a:t>
            </a:r>
            <a:r>
              <a:rPr lang="fr-FR" sz="1600" b="1" dirty="0">
                <a:solidFill>
                  <a:schemeClr val="bg1"/>
                </a:solidFill>
              </a:rPr>
              <a:t>SUBATOMIQUES</a:t>
            </a: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 une </a:t>
            </a:r>
            <a:r>
              <a:rPr lang="fr-FR" sz="1600" b="1" dirty="0">
                <a:solidFill>
                  <a:schemeClr val="bg1"/>
                </a:solidFill>
              </a:rPr>
              <a:t>particule subatomique?</a:t>
            </a: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ÉNERGIE</a:t>
            </a:r>
            <a:endParaRPr sz="1860" b="1" i="0" u="none" strike="noStrike" cap="none" dirty="0">
              <a:solidFill>
                <a:schemeClr val="lt1"/>
              </a:solidFill>
              <a:latin typeface="Sarabun"/>
              <a:ea typeface="Sarabun"/>
              <a:cs typeface="Sarabun"/>
              <a:sym typeface="Sarabun"/>
            </a:endParaRPr>
          </a:p>
        </p:txBody>
      </p:sp>
      <p:pic>
        <p:nvPicPr>
          <p:cNvPr id="162" name="Google Shape;162;p7"/>
          <p:cNvPicPr preferRelativeResize="0"/>
          <p:nvPr/>
        </p:nvPicPr>
        <p:blipFill rotWithShape="1">
          <a:blip r:embed="rId4">
            <a:alphaModFix/>
          </a:blip>
          <a:srcRect/>
          <a:stretch/>
        </p:blipFill>
        <p:spPr>
          <a:xfrm>
            <a:off x="5638811" y="-1"/>
            <a:ext cx="6553189" cy="68579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0"/>
          <p:cNvPicPr preferRelativeResize="0"/>
          <p:nvPr/>
        </p:nvPicPr>
        <p:blipFill rotWithShape="1">
          <a:blip r:embed="rId3">
            <a:alphaModFix/>
          </a:blip>
          <a:srcRect l="19582" t="24601" r="13143" b="17279"/>
          <a:stretch/>
        </p:blipFill>
        <p:spPr>
          <a:xfrm>
            <a:off x="0" y="-6970"/>
            <a:ext cx="12294707" cy="6864970"/>
          </a:xfrm>
          <a:prstGeom prst="rect">
            <a:avLst/>
          </a:prstGeom>
          <a:noFill/>
          <a:ln>
            <a:noFill/>
          </a:ln>
        </p:spPr>
      </p:pic>
      <p:pic>
        <p:nvPicPr>
          <p:cNvPr id="196" name="Google Shape;196;p10"/>
          <p:cNvPicPr preferRelativeResize="0"/>
          <p:nvPr/>
        </p:nvPicPr>
        <p:blipFill rotWithShape="1">
          <a:blip r:embed="rId4">
            <a:alphaModFix/>
          </a:blip>
          <a:srcRect/>
          <a:stretch/>
        </p:blipFill>
        <p:spPr>
          <a:xfrm>
            <a:off x="4773277" y="0"/>
            <a:ext cx="7875922" cy="6299199"/>
          </a:xfrm>
          <a:prstGeom prst="rect">
            <a:avLst/>
          </a:prstGeom>
          <a:noFill/>
          <a:ln>
            <a:noFill/>
          </a:ln>
        </p:spPr>
      </p:pic>
      <p:sp>
        <p:nvSpPr>
          <p:cNvPr id="197" name="Google Shape;197;p10"/>
          <p:cNvSpPr txBox="1"/>
          <p:nvPr/>
        </p:nvSpPr>
        <p:spPr>
          <a:xfrm>
            <a:off x="197800" y="2176950"/>
            <a:ext cx="7121700" cy="3998700"/>
          </a:xfrm>
          <a:prstGeom prst="rect">
            <a:avLst/>
          </a:prstGeom>
          <a:noFill/>
          <a:ln>
            <a:noFill/>
          </a:ln>
        </p:spPr>
        <p:txBody>
          <a:bodyPr spcFirstLastPara="1" wrap="square" lIns="91425" tIns="45700" rIns="91425" bIns="45700" anchor="t" anchorCtr="0">
            <a:normAutofit/>
          </a:bodyPr>
          <a:lstStyle/>
          <a:p>
            <a:pPr lvl="0">
              <a:lnSpc>
                <a:spcPct val="90000"/>
              </a:lnSpc>
              <a:buClr>
                <a:srgbClr val="002060"/>
              </a:buClr>
              <a:buSzPts val="2400"/>
            </a:pPr>
            <a:r>
              <a:rPr lang="fr-FR" sz="2400" b="1" dirty="0">
                <a:solidFill>
                  <a:schemeClr val="lt1"/>
                </a:solidFill>
              </a:rPr>
              <a:t>Gamme: </a:t>
            </a:r>
            <a:r>
              <a:rPr lang="fr-FR" sz="2400" b="1" dirty="0" smtClean="0">
                <a:solidFill>
                  <a:schemeClr val="lt1"/>
                </a:solidFill>
              </a:rPr>
              <a:t>144000 + </a:t>
            </a:r>
            <a:r>
              <a:rPr lang="fr-FR" sz="2400" b="1" dirty="0">
                <a:solidFill>
                  <a:schemeClr val="lt1"/>
                </a:solidFill>
              </a:rPr>
              <a:t>fréquences</a:t>
            </a: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r>
              <a:rPr lang="fr-FR" sz="2400" b="1" dirty="0">
                <a:solidFill>
                  <a:schemeClr val="lt1"/>
                </a:solidFill>
              </a:rPr>
              <a:t>Analyse: capteur quantique</a:t>
            </a: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r>
              <a:rPr lang="fr-FR" sz="2400" b="1" dirty="0">
                <a:solidFill>
                  <a:schemeClr val="lt1"/>
                </a:solidFill>
              </a:rPr>
              <a:t>Utilisation: basé sur l'application</a:t>
            </a: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r>
              <a:rPr lang="fr-FR" sz="2400" b="1" dirty="0">
                <a:solidFill>
                  <a:schemeClr val="lt1"/>
                </a:solidFill>
              </a:rPr>
              <a:t>Facile à utiliser et </a:t>
            </a:r>
            <a:r>
              <a:rPr lang="fr-FR" sz="2400" b="1" dirty="0" smtClean="0">
                <a:solidFill>
                  <a:schemeClr val="lt1"/>
                </a:solidFill>
              </a:rPr>
              <a:t>intuitif !</a:t>
            </a:r>
            <a:endParaRPr sz="1600" b="1" i="0" u="none" strike="noStrike" cap="none" dirty="0">
              <a:solidFill>
                <a:schemeClr val="lt1"/>
              </a:solidFill>
              <a:latin typeface="Arial"/>
              <a:ea typeface="Arial"/>
              <a:cs typeface="Arial"/>
              <a:sym typeface="Arial"/>
            </a:endParaRPr>
          </a:p>
          <a:p>
            <a:pPr marL="457200" marR="0" lvl="1" indent="0" algn="l" rtl="0">
              <a:lnSpc>
                <a:spcPct val="90000"/>
              </a:lnSpc>
              <a:spcBef>
                <a:spcPts val="500"/>
              </a:spcBef>
              <a:spcAft>
                <a:spcPts val="0"/>
              </a:spcAft>
              <a:buClr>
                <a:srgbClr val="002060"/>
              </a:buClr>
              <a:buSzPts val="1600"/>
              <a:buFont typeface="Arial"/>
              <a:buNone/>
            </a:pPr>
            <a:endParaRPr sz="1600" b="1" i="0" u="none" strike="noStrike" cap="none" dirty="0">
              <a:solidFill>
                <a:schemeClr val="lt1"/>
              </a:solidFill>
              <a:latin typeface="Arial"/>
              <a:ea typeface="Arial"/>
              <a:cs typeface="Arial"/>
              <a:sym typeface="Arial"/>
            </a:endParaRPr>
          </a:p>
          <a:p>
            <a:pPr marL="0" marR="0" lvl="0" indent="0" algn="l" rtl="0">
              <a:lnSpc>
                <a:spcPct val="90000"/>
              </a:lnSpc>
              <a:spcBef>
                <a:spcPts val="1000"/>
              </a:spcBef>
              <a:spcAft>
                <a:spcPts val="0"/>
              </a:spcAft>
              <a:buClr>
                <a:srgbClr val="002060"/>
              </a:buClr>
              <a:buSzPts val="1800"/>
              <a:buFont typeface="Arial"/>
              <a:buNone/>
            </a:pPr>
            <a:endParaRPr sz="1800" b="1" i="0" u="none" strike="noStrike" cap="none" dirty="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12"/>
          <p:cNvSpPr txBox="1"/>
          <p:nvPr/>
        </p:nvSpPr>
        <p:spPr>
          <a:xfrm>
            <a:off x="214299" y="634874"/>
            <a:ext cx="4058700" cy="5780439"/>
          </a:xfrm>
          <a:prstGeom prst="rect">
            <a:avLst/>
          </a:prstGeom>
          <a:noFill/>
          <a:ln>
            <a:noFill/>
          </a:ln>
        </p:spPr>
        <p:txBody>
          <a:bodyPr spcFirstLastPara="1" wrap="square" lIns="91425" tIns="45700" rIns="91425" bIns="45700" anchor="t" anchorCtr="0">
            <a:normAutofit/>
          </a:bodyPr>
          <a:lstStyle/>
          <a:p>
            <a:pPr marL="685800" marR="0" lvl="1" indent="-228600" algn="l" rtl="0">
              <a:spcBef>
                <a:spcPts val="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PHYSIQUE</a:t>
            </a:r>
            <a:endParaRPr sz="1800" b="1"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Douleur</a:t>
            </a:r>
            <a:endParaRPr sz="1800" b="0"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Detox</a:t>
            </a:r>
            <a:endParaRPr sz="1800" b="0"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Peau</a:t>
            </a:r>
            <a:endParaRPr sz="1800" b="0"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Sport</a:t>
            </a:r>
            <a:endParaRPr sz="1800" b="0"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MENTAL </a:t>
            </a:r>
            <a:endParaRPr sz="1800" b="1"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Maladies</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Travail</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Meditation</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Apprentissage</a:t>
            </a:r>
            <a:endParaRPr sz="1800" b="0"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BIOENERGETIQUE</a:t>
            </a:r>
            <a:endParaRPr sz="1800" b="1"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rgbClr val="002060"/>
              </a:buClr>
              <a:buSzPts val="2960"/>
              <a:buFont typeface="Arial"/>
              <a:buChar char="■"/>
            </a:pPr>
            <a:r>
              <a:rPr lang="en-US" sz="1800" b="0" i="0" u="none" strike="noStrike" cap="none" dirty="0" err="1">
                <a:solidFill>
                  <a:schemeClr val="dk1"/>
                </a:solidFill>
                <a:latin typeface="+mn-lt"/>
                <a:ea typeface="Sarabun"/>
                <a:cs typeface="Sarabun"/>
                <a:sym typeface="Sarabun"/>
              </a:rPr>
              <a:t>Organes</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Systèmes</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rgbClr val="002060"/>
              </a:buClr>
              <a:buSzPts val="2960"/>
              <a:buFont typeface="Arial"/>
              <a:buChar char="■"/>
            </a:pPr>
            <a:r>
              <a:rPr lang="en-US" sz="1800" b="0" i="0" u="none" strike="noStrike" cap="none" dirty="0" err="1">
                <a:solidFill>
                  <a:schemeClr val="dk1"/>
                </a:solidFill>
                <a:latin typeface="+mn-lt"/>
                <a:ea typeface="Sarabun"/>
                <a:cs typeface="Sarabun"/>
                <a:sym typeface="Sarabun"/>
              </a:rPr>
              <a:t>Méridiens</a:t>
            </a:r>
            <a:endParaRPr sz="1800" b="0"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BEAUTE</a:t>
            </a:r>
            <a:endParaRPr sz="1800" b="1"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CHAKRAS</a:t>
            </a:r>
            <a:endParaRPr sz="1800" b="1" i="0" u="none" strike="noStrike" cap="none" dirty="0">
              <a:solidFill>
                <a:schemeClr val="dk1"/>
              </a:solidFill>
              <a:latin typeface="+mn-lt"/>
              <a:ea typeface="Sarabun"/>
              <a:cs typeface="Sarabun"/>
              <a:sym typeface="Sarabun"/>
            </a:endParaRPr>
          </a:p>
          <a:p>
            <a:pPr marL="914400" marR="0" lvl="0" indent="0" algn="l" rtl="0">
              <a:lnSpc>
                <a:spcPct val="70000"/>
              </a:lnSpc>
              <a:spcBef>
                <a:spcPts val="500"/>
              </a:spcBef>
              <a:spcAft>
                <a:spcPts val="0"/>
              </a:spcAft>
              <a:buClr>
                <a:srgbClr val="000000"/>
              </a:buClr>
              <a:buSzPts val="2960"/>
              <a:buFont typeface="Arial"/>
              <a:buNone/>
            </a:pPr>
            <a:endParaRPr sz="2960" b="1" i="0" u="none" strike="noStrike" cap="none" dirty="0">
              <a:solidFill>
                <a:schemeClr val="dk1"/>
              </a:solidFill>
              <a:latin typeface="Sarabun"/>
              <a:ea typeface="Sarabun"/>
              <a:cs typeface="Sarabun"/>
              <a:sym typeface="Sarabun"/>
            </a:endParaRPr>
          </a:p>
          <a:p>
            <a:pPr marL="685800" marR="0" lvl="1" indent="-87630" algn="l" rtl="0">
              <a:lnSpc>
                <a:spcPct val="70000"/>
              </a:lnSpc>
              <a:spcBef>
                <a:spcPts val="5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a:p>
            <a:pPr marL="457200" marR="0" lvl="1" indent="-87629" algn="l" rtl="0">
              <a:lnSpc>
                <a:spcPct val="70000"/>
              </a:lnSpc>
              <a:spcBef>
                <a:spcPts val="5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a:p>
            <a:pPr marL="685800" marR="0" lvl="1" indent="-87630" algn="l" rtl="0">
              <a:lnSpc>
                <a:spcPct val="70000"/>
              </a:lnSpc>
              <a:spcBef>
                <a:spcPts val="5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a:p>
            <a:pPr marL="228600" marR="0" lvl="0" indent="-87629" algn="l" rtl="0">
              <a:lnSpc>
                <a:spcPct val="70000"/>
              </a:lnSpc>
              <a:spcBef>
                <a:spcPts val="10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p:txBody>
      </p:sp>
      <p:pic>
        <p:nvPicPr>
          <p:cNvPr id="203" name="Google Shape;203;p12"/>
          <p:cNvPicPr preferRelativeResize="0">
            <a:picLocks noGrp="1"/>
          </p:cNvPicPr>
          <p:nvPr>
            <p:ph type="body" idx="1"/>
          </p:nvPr>
        </p:nvPicPr>
        <p:blipFill rotWithShape="1">
          <a:blip r:embed="rId3">
            <a:alphaModFix/>
          </a:blip>
          <a:srcRect l="6875" r="27594"/>
          <a:stretch/>
        </p:blipFill>
        <p:spPr>
          <a:xfrm>
            <a:off x="3918857" y="10"/>
            <a:ext cx="8273143" cy="6857990"/>
          </a:xfrm>
          <a:prstGeom prst="rect">
            <a:avLst/>
          </a:prstGeom>
          <a:noFill/>
          <a:ln>
            <a:noFill/>
          </a:ln>
        </p:spPr>
      </p:pic>
      <p:sp>
        <p:nvSpPr>
          <p:cNvPr id="204" name="Google Shape;204;p12"/>
          <p:cNvSpPr/>
          <p:nvPr/>
        </p:nvSpPr>
        <p:spPr>
          <a:xfrm>
            <a:off x="5000100" y="3914612"/>
            <a:ext cx="6515100"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100" b="1" dirty="0" err="1" smtClean="0">
                <a:solidFill>
                  <a:schemeClr val="lt1"/>
                </a:solidFill>
              </a:rPr>
              <a:t>Apporte</a:t>
            </a:r>
            <a:r>
              <a:rPr lang="en-US" sz="2100" b="1" dirty="0" smtClean="0">
                <a:solidFill>
                  <a:schemeClr val="lt1"/>
                </a:solidFill>
              </a:rPr>
              <a:t> un </a:t>
            </a:r>
            <a:r>
              <a:rPr lang="en-US" sz="2100" b="1" dirty="0" err="1" smtClean="0">
                <a:solidFill>
                  <a:schemeClr val="lt1"/>
                </a:solidFill>
              </a:rPr>
              <a:t>soutien</a:t>
            </a:r>
            <a:r>
              <a:rPr lang="en-US" sz="2100" b="1" dirty="0" smtClean="0">
                <a:solidFill>
                  <a:schemeClr val="lt1"/>
                </a:solidFill>
              </a:rPr>
              <a:t> </a:t>
            </a:r>
            <a:r>
              <a:rPr lang="en-US" sz="2100" b="1" dirty="0" err="1" smtClean="0">
                <a:solidFill>
                  <a:schemeClr val="lt1"/>
                </a:solidFill>
              </a:rPr>
              <a:t>dans</a:t>
            </a:r>
            <a:r>
              <a:rPr lang="en-US" sz="2100" b="1" dirty="0" smtClean="0">
                <a:solidFill>
                  <a:schemeClr val="lt1"/>
                </a:solidFill>
              </a:rPr>
              <a:t> </a:t>
            </a:r>
            <a:r>
              <a:rPr lang="en-US" sz="2100" b="1" dirty="0" err="1" smtClean="0">
                <a:solidFill>
                  <a:schemeClr val="lt1"/>
                </a:solidFill>
              </a:rPr>
              <a:t>tous</a:t>
            </a:r>
            <a:r>
              <a:rPr lang="en-US" sz="2100" b="1" dirty="0" smtClean="0">
                <a:solidFill>
                  <a:schemeClr val="lt1"/>
                </a:solidFill>
              </a:rPr>
              <a:t> les domains de vie</a:t>
            </a:r>
            <a:endParaRPr sz="2100" b="1" i="0" u="none" strike="noStrike" cap="none" dirty="0">
              <a:solidFill>
                <a:schemeClr val="lt1"/>
              </a:solidFill>
              <a:sym typeface="Arial"/>
            </a:endParaRPr>
          </a:p>
        </p:txBody>
      </p:sp>
      <p:sp>
        <p:nvSpPr>
          <p:cNvPr id="205" name="Google Shape;205;p12"/>
          <p:cNvSpPr/>
          <p:nvPr/>
        </p:nvSpPr>
        <p:spPr>
          <a:xfrm>
            <a:off x="6228300" y="4889518"/>
            <a:ext cx="40587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500" b="1" i="0" u="none" strike="noStrike" cap="none" dirty="0">
                <a:solidFill>
                  <a:schemeClr val="lt1"/>
                </a:solidFill>
                <a:latin typeface="Arial"/>
                <a:ea typeface="Arial"/>
                <a:cs typeface="Arial"/>
                <a:sym typeface="Arial"/>
              </a:rPr>
              <a:t>TECHNOLOGIE</a:t>
            </a:r>
            <a:endParaRPr sz="2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500" b="1" i="0" u="none" strike="noStrike" cap="none" dirty="0" err="1">
                <a:solidFill>
                  <a:schemeClr val="lt1"/>
                </a:solidFill>
                <a:latin typeface="Arial"/>
                <a:ea typeface="Arial"/>
                <a:cs typeface="Arial"/>
                <a:sym typeface="Arial"/>
              </a:rPr>
              <a:t>d’HARMONISATION</a:t>
            </a:r>
            <a:endParaRPr sz="2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500" b="1" i="0" u="none" strike="noStrike" cap="none" dirty="0">
                <a:solidFill>
                  <a:schemeClr val="lt1"/>
                </a:solidFill>
                <a:latin typeface="Arial"/>
                <a:ea typeface="Arial"/>
                <a:cs typeface="Arial"/>
                <a:sym typeface="Arial"/>
              </a:rPr>
              <a:t>MULTIDIMENSIONNELLE</a:t>
            </a:r>
            <a:endParaRPr sz="2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500" b="1" i="0" u="none" strike="noStrike" cap="none" dirty="0">
              <a:solidFill>
                <a:schemeClr val="lt1"/>
              </a:solidFill>
              <a:latin typeface="Arial"/>
              <a:ea typeface="Arial"/>
              <a:cs typeface="Arial"/>
              <a:sym typeface="Arial"/>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526" y="-6793"/>
            <a:ext cx="6778674" cy="38130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aly world en Francais les programmes de fréquences du Heal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41300"/>
            <a:ext cx="12192000" cy="6858000"/>
          </a:xfrm>
          <a:prstGeom prst="rect">
            <a:avLst/>
          </a:prstGeom>
        </p:spPr>
      </p:pic>
    </p:spTree>
    <p:extLst>
      <p:ext uri="{BB962C8B-B14F-4D97-AF65-F5344CB8AC3E}">
        <p14:creationId xmlns:p14="http://schemas.microsoft.com/office/powerpoint/2010/main" val="1064658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a9c0fe43b7_0_8"/>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211" name="Google Shape;211;ga9c0fe43b7_0_8"/>
          <p:cNvSpPr txBox="1"/>
          <p:nvPr/>
        </p:nvSpPr>
        <p:spPr>
          <a:xfrm>
            <a:off x="4368600" y="2645000"/>
            <a:ext cx="3678900" cy="979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a:solidFill>
                  <a:schemeClr val="lt1"/>
                </a:solidFill>
                <a:latin typeface="Arial"/>
                <a:ea typeface="Arial"/>
                <a:cs typeface="Arial"/>
                <a:sym typeface="Arial"/>
              </a:rPr>
              <a:t>COMMENT ?</a:t>
            </a:r>
            <a:r>
              <a:rPr lang="en-US" sz="3500" b="1" i="0" u="none" strike="noStrike" cap="none">
                <a:solidFill>
                  <a:schemeClr val="lt1"/>
                </a:solidFill>
                <a:latin typeface="Arial"/>
                <a:ea typeface="Arial"/>
                <a:cs typeface="Arial"/>
                <a:sym typeface="Arial"/>
              </a:rPr>
              <a:t> </a:t>
            </a:r>
            <a:endParaRPr sz="29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a9c0fe43b7_0_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a:p>
        </p:txBody>
      </p:sp>
      <p:sp>
        <p:nvSpPr>
          <p:cNvPr id="218" name="Google Shape;218;ga9c0fe43b7_0_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pic>
        <p:nvPicPr>
          <p:cNvPr id="219" name="Google Shape;219;ga9c0fe43b7_0_32"/>
          <p:cNvPicPr preferRelativeResize="0"/>
          <p:nvPr/>
        </p:nvPicPr>
        <p:blipFill rotWithShape="1">
          <a:blip r:embed="rId3">
            <a:alphaModFix/>
          </a:blip>
          <a:srcRect/>
          <a:stretch/>
        </p:blipFill>
        <p:spPr>
          <a:xfrm>
            <a:off x="0" y="-7"/>
            <a:ext cx="12191998" cy="663701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a9c0fe43b7_0_14"/>
          <p:cNvSpPr/>
          <p:nvPr/>
        </p:nvSpPr>
        <p:spPr>
          <a:xfrm>
            <a:off x="6338455" y="5257800"/>
            <a:ext cx="4530300" cy="1413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0" name="Google Shape;230;ga9c0fe43b7_0_14"/>
          <p:cNvPicPr preferRelativeResize="0"/>
          <p:nvPr/>
        </p:nvPicPr>
        <p:blipFill rotWithShape="1">
          <a:blip r:embed="rId3">
            <a:alphaModFix/>
          </a:blip>
          <a:srcRect/>
          <a:stretch/>
        </p:blipFill>
        <p:spPr>
          <a:xfrm>
            <a:off x="0" y="-34500"/>
            <a:ext cx="12292181" cy="6705601"/>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1"/>
          <p:cNvPicPr preferRelativeResize="0"/>
          <p:nvPr/>
        </p:nvPicPr>
        <p:blipFill rotWithShape="1">
          <a:blip r:embed="rId3">
            <a:alphaModFix/>
          </a:blip>
          <a:srcRect/>
          <a:stretch/>
        </p:blipFill>
        <p:spPr>
          <a:xfrm>
            <a:off x="0" y="0"/>
            <a:ext cx="12192000" cy="7237790"/>
          </a:xfrm>
          <a:prstGeom prst="rect">
            <a:avLst/>
          </a:prstGeom>
          <a:noFill/>
          <a:ln>
            <a:noFill/>
          </a:ln>
        </p:spPr>
      </p:pic>
      <p:pic>
        <p:nvPicPr>
          <p:cNvPr id="182" name="Google Shape;182;p11"/>
          <p:cNvPicPr preferRelativeResize="0"/>
          <p:nvPr/>
        </p:nvPicPr>
        <p:blipFill rotWithShape="1">
          <a:blip r:embed="rId4">
            <a:alphaModFix/>
          </a:blip>
          <a:srcRect/>
          <a:stretch/>
        </p:blipFill>
        <p:spPr>
          <a:xfrm>
            <a:off x="4426065" y="1837662"/>
            <a:ext cx="2836122" cy="2836122"/>
          </a:xfrm>
          <a:prstGeom prst="rect">
            <a:avLst/>
          </a:prstGeom>
          <a:noFill/>
          <a:ln>
            <a:noFill/>
          </a:ln>
        </p:spPr>
      </p:pic>
      <p:sp>
        <p:nvSpPr>
          <p:cNvPr id="183" name="Google Shape;183;p11"/>
          <p:cNvSpPr txBox="1"/>
          <p:nvPr/>
        </p:nvSpPr>
        <p:spPr>
          <a:xfrm>
            <a:off x="1184599" y="2101325"/>
            <a:ext cx="3070500" cy="39987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2060"/>
              </a:buClr>
              <a:buSzPts val="3200"/>
              <a:buFont typeface="Arial"/>
              <a:buNone/>
            </a:pPr>
            <a:r>
              <a:rPr lang="en-US" sz="3200" b="1" i="0" u="none" strike="noStrike" cap="none" dirty="0">
                <a:solidFill>
                  <a:schemeClr val="lt1"/>
                </a:solidFill>
                <a:latin typeface="Arial"/>
                <a:ea typeface="Arial"/>
                <a:cs typeface="Arial"/>
                <a:sym typeface="Arial"/>
              </a:rPr>
              <a:t>ANALYSE</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2060"/>
              </a:buClr>
              <a:buSzPts val="2400"/>
              <a:buFont typeface="Arial"/>
              <a:buNone/>
            </a:pPr>
            <a:r>
              <a:rPr lang="en-US" sz="2400" b="1" i="0" u="none" strike="noStrike" cap="none" dirty="0">
                <a:solidFill>
                  <a:schemeClr val="lt1"/>
                </a:solidFill>
                <a:latin typeface="Sarabun"/>
                <a:ea typeface="Sarabun"/>
                <a:cs typeface="Sarabun"/>
                <a:sym typeface="Sarabun"/>
              </a:rPr>
              <a:t>par </a:t>
            </a:r>
            <a:r>
              <a:rPr lang="en-US" sz="2400" b="1" i="0" u="none" strike="noStrike" cap="none" dirty="0" err="1">
                <a:solidFill>
                  <a:schemeClr val="lt1"/>
                </a:solidFill>
                <a:latin typeface="Sarabun"/>
                <a:ea typeface="Sarabun"/>
                <a:cs typeface="Sarabun"/>
                <a:sym typeface="Sarabun"/>
              </a:rPr>
              <a:t>résonance</a:t>
            </a:r>
            <a:r>
              <a:rPr lang="en-US" sz="2400" b="1" i="0" u="none" strike="noStrike" cap="none" dirty="0">
                <a:solidFill>
                  <a:schemeClr val="lt1"/>
                </a:solidFill>
                <a:latin typeface="Sarabun"/>
                <a:ea typeface="Sarabun"/>
                <a:cs typeface="Sarabun"/>
                <a:sym typeface="Sarabun"/>
              </a:rPr>
              <a:t> </a:t>
            </a:r>
            <a:r>
              <a:rPr lang="en-US" sz="2400" b="0" i="0" u="none" strike="noStrike" cap="none" dirty="0" err="1">
                <a:solidFill>
                  <a:schemeClr val="lt1"/>
                </a:solidFill>
                <a:latin typeface="Sarabun"/>
                <a:ea typeface="Sarabun"/>
                <a:cs typeface="Sarabun"/>
                <a:sym typeface="Sarabun"/>
              </a:rPr>
              <a:t>vos</a:t>
            </a:r>
            <a:r>
              <a:rPr lang="en-US" sz="2400" b="0" i="0" u="none" strike="noStrike" cap="none" dirty="0">
                <a:solidFill>
                  <a:schemeClr val="lt1"/>
                </a:solidFill>
                <a:latin typeface="Sarabun"/>
                <a:ea typeface="Sarabun"/>
                <a:cs typeface="Sarabun"/>
                <a:sym typeface="Sarabun"/>
              </a:rPr>
              <a:t> </a:t>
            </a:r>
            <a:r>
              <a:rPr lang="en-US" sz="2400" b="0" i="0" u="none" strike="noStrike" cap="none" dirty="0" err="1">
                <a:solidFill>
                  <a:schemeClr val="lt1"/>
                </a:solidFill>
                <a:latin typeface="Sarabun"/>
                <a:ea typeface="Sarabun"/>
                <a:cs typeface="Sarabun"/>
                <a:sym typeface="Sarabun"/>
              </a:rPr>
              <a:t>données</a:t>
            </a:r>
            <a:r>
              <a:rPr lang="en-US" sz="2400" b="0" i="0" u="none" strike="noStrike" cap="none" dirty="0">
                <a:solidFill>
                  <a:schemeClr val="lt1"/>
                </a:solidFill>
                <a:latin typeface="Sarabun"/>
                <a:ea typeface="Sarabun"/>
                <a:cs typeface="Sarabun"/>
                <a:sym typeface="Sarabun"/>
              </a:rPr>
              <a:t> </a:t>
            </a:r>
            <a:r>
              <a:rPr lang="en-US" sz="2400" b="1" i="0" u="none" strike="noStrike" cap="none" dirty="0">
                <a:solidFill>
                  <a:schemeClr val="lt1"/>
                </a:solidFill>
                <a:latin typeface="Sarabun"/>
                <a:ea typeface="Sarabun"/>
                <a:cs typeface="Sarabun"/>
                <a:sym typeface="Sarabun"/>
              </a:rPr>
              <a:t>de santé </a:t>
            </a:r>
            <a:r>
              <a:rPr lang="en-US" sz="2400" b="1" i="0" u="none" strike="noStrike" cap="none" dirty="0" err="1">
                <a:solidFill>
                  <a:schemeClr val="lt1"/>
                </a:solidFill>
                <a:latin typeface="Sarabun"/>
                <a:ea typeface="Sarabun"/>
                <a:cs typeface="Sarabun"/>
                <a:sym typeface="Sarabun"/>
              </a:rPr>
              <a:t>dans</a:t>
            </a:r>
            <a:r>
              <a:rPr lang="en-US" sz="2400" b="1" i="0" u="none" strike="noStrike" cap="none" dirty="0">
                <a:solidFill>
                  <a:schemeClr val="lt1"/>
                </a:solidFill>
                <a:latin typeface="Sarabun"/>
                <a:ea typeface="Sarabun"/>
                <a:cs typeface="Sarabun"/>
                <a:sym typeface="Sarabun"/>
              </a:rPr>
              <a:t> le Champ </a:t>
            </a:r>
            <a:r>
              <a:rPr lang="en-US" sz="2400" b="1" i="0" u="none" strike="noStrike" cap="none" dirty="0" err="1">
                <a:solidFill>
                  <a:schemeClr val="lt1"/>
                </a:solidFill>
                <a:latin typeface="Sarabun"/>
                <a:ea typeface="Sarabun"/>
                <a:cs typeface="Sarabun"/>
                <a:sym typeface="Sarabun"/>
              </a:rPr>
              <a:t>d’Information</a:t>
            </a:r>
            <a:r>
              <a:rPr lang="en-US" sz="2400" b="0" i="0" u="none" strike="noStrike" cap="none" dirty="0">
                <a:solidFill>
                  <a:schemeClr val="lt1"/>
                </a:solidFill>
                <a:latin typeface="Sarabun"/>
                <a:ea typeface="Sarabun"/>
                <a:cs typeface="Sarabun"/>
                <a:sym typeface="Sarabun"/>
              </a:rPr>
              <a:t>   </a:t>
            </a:r>
            <a:endParaRPr sz="1400" b="0" i="0" u="none" strike="noStrike" cap="none" dirty="0">
              <a:solidFill>
                <a:srgbClr val="000000"/>
              </a:solidFill>
              <a:latin typeface="Arial"/>
              <a:ea typeface="Arial"/>
              <a:cs typeface="Arial"/>
              <a:sym typeface="Arial"/>
            </a:endParaRPr>
          </a:p>
          <a:p>
            <a:pPr marL="457200" marR="0" lvl="1" indent="0" algn="ctr" rtl="0">
              <a:lnSpc>
                <a:spcPct val="90000"/>
              </a:lnSpc>
              <a:spcBef>
                <a:spcPts val="500"/>
              </a:spcBef>
              <a:spcAft>
                <a:spcPts val="0"/>
              </a:spcAft>
              <a:buClr>
                <a:srgbClr val="002060"/>
              </a:buClr>
              <a:buSzPts val="2000"/>
              <a:buFont typeface="Arial"/>
              <a:buNone/>
            </a:pPr>
            <a:r>
              <a:rPr lang="en-US" sz="2000" b="1" i="1" u="none" strike="noStrike" cap="none" dirty="0" err="1">
                <a:solidFill>
                  <a:schemeClr val="lt1"/>
                </a:solidFill>
                <a:latin typeface="Sarabun"/>
                <a:ea typeface="Sarabun"/>
                <a:cs typeface="Sarabun"/>
                <a:sym typeface="Sarabun"/>
              </a:rPr>
              <a:t>Quantique</a:t>
            </a:r>
            <a:endParaRPr sz="2000" b="1" i="1" u="none" strike="noStrike" cap="none" dirty="0">
              <a:solidFill>
                <a:schemeClr val="lt1"/>
              </a:solidFill>
              <a:latin typeface="Sarabun"/>
              <a:ea typeface="Sarabun"/>
              <a:cs typeface="Sarabun"/>
              <a:sym typeface="Sarabun"/>
            </a:endParaRPr>
          </a:p>
          <a:p>
            <a:pPr marL="685800" marR="0" lvl="1" indent="-101600" algn="l" rtl="0">
              <a:lnSpc>
                <a:spcPct val="90000"/>
              </a:lnSpc>
              <a:spcBef>
                <a:spcPts val="500"/>
              </a:spcBef>
              <a:spcAft>
                <a:spcPts val="0"/>
              </a:spcAft>
              <a:buClr>
                <a:srgbClr val="002060"/>
              </a:buClr>
              <a:buSzPts val="2000"/>
              <a:buFont typeface="Noto Sans Symbols"/>
              <a:buNone/>
            </a:pPr>
            <a:endParaRPr sz="2000" b="1" i="0" u="none" strike="noStrike" cap="none" dirty="0">
              <a:solidFill>
                <a:schemeClr val="lt1"/>
              </a:solidFill>
              <a:latin typeface="Sarabun"/>
              <a:ea typeface="Sarabun"/>
              <a:cs typeface="Sarabun"/>
              <a:sym typeface="Sarabun"/>
            </a:endParaRPr>
          </a:p>
          <a:p>
            <a:pPr marL="228600" marR="0" lvl="0" indent="-76200" algn="l" rtl="0">
              <a:lnSpc>
                <a:spcPct val="90000"/>
              </a:lnSpc>
              <a:spcBef>
                <a:spcPts val="1000"/>
              </a:spcBef>
              <a:spcAft>
                <a:spcPts val="0"/>
              </a:spcAft>
              <a:buClr>
                <a:srgbClr val="002060"/>
              </a:buClr>
              <a:buSzPts val="2400"/>
              <a:buFont typeface="Noto Sans Symbols"/>
              <a:buNone/>
            </a:pPr>
            <a:endParaRPr sz="2400" b="1" i="0" u="none" strike="noStrike" cap="none" dirty="0">
              <a:solidFill>
                <a:schemeClr val="lt1"/>
              </a:solidFill>
              <a:latin typeface="Sarabun"/>
              <a:ea typeface="Sarabun"/>
              <a:cs typeface="Sarabun"/>
              <a:sym typeface="Sarabun"/>
            </a:endParaRPr>
          </a:p>
        </p:txBody>
      </p:sp>
      <p:sp>
        <p:nvSpPr>
          <p:cNvPr id="184" name="Google Shape;184;p11"/>
          <p:cNvSpPr txBox="1"/>
          <p:nvPr/>
        </p:nvSpPr>
        <p:spPr>
          <a:xfrm>
            <a:off x="7351175" y="2101325"/>
            <a:ext cx="3300600" cy="2498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2060"/>
              </a:buClr>
              <a:buSzPts val="3200"/>
              <a:buFont typeface="Arial"/>
              <a:buNone/>
            </a:pPr>
            <a:r>
              <a:rPr lang="en-US" sz="3200" b="1" i="0" u="none" strike="noStrike" cap="none">
                <a:solidFill>
                  <a:schemeClr val="lt1"/>
                </a:solidFill>
                <a:latin typeface="Arial"/>
                <a:ea typeface="Arial"/>
                <a:cs typeface="Arial"/>
                <a:sym typeface="Arial"/>
              </a:rPr>
              <a:t>DELIVRE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2060"/>
              </a:buClr>
              <a:buSzPts val="2400"/>
              <a:buFont typeface="Arial"/>
              <a:buNone/>
            </a:pPr>
            <a:r>
              <a:rPr lang="en-US" sz="2400" b="1" i="0" u="none" strike="noStrike" cap="none">
                <a:solidFill>
                  <a:schemeClr val="lt1"/>
                </a:solidFill>
                <a:latin typeface="Sarabun"/>
                <a:ea typeface="Sarabun"/>
                <a:cs typeface="Sarabun"/>
                <a:sym typeface="Sarabun"/>
              </a:rPr>
              <a:t>les fréquences adéquates </a:t>
            </a:r>
            <a:r>
              <a:rPr lang="en-US" sz="2400" b="0" i="0" u="none" strike="noStrike" cap="none">
                <a:solidFill>
                  <a:schemeClr val="lt1"/>
                </a:solidFill>
                <a:latin typeface="Sarabun"/>
                <a:ea typeface="Sarabun"/>
                <a:cs typeface="Sarabun"/>
                <a:sym typeface="Sarabun"/>
              </a:rPr>
              <a:t>pour </a:t>
            </a:r>
            <a:r>
              <a:rPr lang="en-US" sz="2400" b="1" i="0" u="none" strike="noStrike" cap="none">
                <a:solidFill>
                  <a:schemeClr val="lt1"/>
                </a:solidFill>
                <a:latin typeface="Sarabun"/>
                <a:ea typeface="Sarabun"/>
                <a:cs typeface="Sarabun"/>
                <a:sym typeface="Sarabun"/>
              </a:rPr>
              <a:t>catalyser la guérison organique</a:t>
            </a:r>
            <a:r>
              <a:rPr lang="en-US" sz="2400" b="0" i="0" u="none" strike="noStrike" cap="none">
                <a:solidFill>
                  <a:schemeClr val="lt1"/>
                </a:solidFill>
                <a:latin typeface="Sarabun"/>
                <a:ea typeface="Sarabun"/>
                <a:cs typeface="Sarabun"/>
                <a:sym typeface="Sarabun"/>
              </a:rPr>
              <a:t> dans vos corps</a:t>
            </a:r>
            <a:endParaRPr sz="2400" b="0" i="0" u="none" strike="noStrike" cap="none">
              <a:solidFill>
                <a:schemeClr val="lt1"/>
              </a:solidFill>
              <a:latin typeface="Sarabun"/>
              <a:ea typeface="Sarabun"/>
              <a:cs typeface="Sarabun"/>
              <a:sym typeface="Sarabun"/>
            </a:endParaRPr>
          </a:p>
        </p:txBody>
      </p:sp>
      <p:grpSp>
        <p:nvGrpSpPr>
          <p:cNvPr id="185" name="Google Shape;185;p11"/>
          <p:cNvGrpSpPr/>
          <p:nvPr/>
        </p:nvGrpSpPr>
        <p:grpSpPr>
          <a:xfrm>
            <a:off x="2571692" y="411913"/>
            <a:ext cx="6593914" cy="1380300"/>
            <a:chOff x="3178564" y="411937"/>
            <a:chExt cx="5331000" cy="1380300"/>
          </a:xfrm>
        </p:grpSpPr>
        <p:sp>
          <p:nvSpPr>
            <p:cNvPr id="186" name="Google Shape;186;p11"/>
            <p:cNvSpPr/>
            <p:nvPr/>
          </p:nvSpPr>
          <p:spPr>
            <a:xfrm>
              <a:off x="3178564" y="411937"/>
              <a:ext cx="5331000" cy="1380300"/>
            </a:xfrm>
            <a:prstGeom prst="uturnArrow">
              <a:avLst>
                <a:gd name="adj1" fmla="val 25000"/>
                <a:gd name="adj2" fmla="val 25000"/>
                <a:gd name="adj3" fmla="val 25000"/>
                <a:gd name="adj4" fmla="val 43750"/>
                <a:gd name="adj5" fmla="val 75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11"/>
            <p:cNvSpPr txBox="1"/>
            <p:nvPr/>
          </p:nvSpPr>
          <p:spPr>
            <a:xfrm>
              <a:off x="4962901" y="429263"/>
              <a:ext cx="3300600" cy="625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1800"/>
                <a:buFont typeface="Arial"/>
                <a:buNone/>
              </a:pPr>
              <a:r>
                <a:rPr lang="en-US" sz="1800" b="1" i="0" u="none" strike="noStrike" cap="none">
                  <a:solidFill>
                    <a:schemeClr val="lt1"/>
                  </a:solidFill>
                  <a:latin typeface="Arial"/>
                  <a:ea typeface="Arial"/>
                  <a:cs typeface="Arial"/>
                  <a:sym typeface="Arial"/>
                </a:rPr>
                <a:t>Personnalise</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500"/>
                </a:spcBef>
                <a:spcAft>
                  <a:spcPts val="0"/>
                </a:spcAft>
                <a:buClr>
                  <a:srgbClr val="002060"/>
                </a:buClr>
                <a:buSzPts val="1200"/>
                <a:buFont typeface="Arial"/>
                <a:buNone/>
              </a:pPr>
              <a:endParaRPr sz="1200" b="1" i="0" u="none" strike="noStrike" cap="none">
                <a:solidFill>
                  <a:schemeClr val="lt1"/>
                </a:solidFill>
                <a:latin typeface="Sarabun"/>
                <a:ea typeface="Sarabun"/>
                <a:cs typeface="Sarabun"/>
                <a:sym typeface="Sarabun"/>
              </a:endParaRPr>
            </a:p>
            <a:p>
              <a:pPr marL="685800" marR="0" lvl="1" indent="-152400" algn="l" rtl="0">
                <a:lnSpc>
                  <a:spcPct val="90000"/>
                </a:lnSpc>
                <a:spcBef>
                  <a:spcPts val="500"/>
                </a:spcBef>
                <a:spcAft>
                  <a:spcPts val="0"/>
                </a:spcAft>
                <a:buClr>
                  <a:srgbClr val="002060"/>
                </a:buClr>
                <a:buSzPts val="1200"/>
                <a:buFont typeface="Noto Sans Symbols"/>
                <a:buNone/>
              </a:pPr>
              <a:endParaRPr sz="1200" b="1" i="0" u="none" strike="noStrike" cap="none">
                <a:solidFill>
                  <a:schemeClr val="lt1"/>
                </a:solidFill>
                <a:latin typeface="Sarabun"/>
                <a:ea typeface="Sarabun"/>
                <a:cs typeface="Sarabun"/>
                <a:sym typeface="Sarabun"/>
              </a:endParaRPr>
            </a:p>
            <a:p>
              <a:pPr marL="228600" marR="0" lvl="0" indent="-139700" algn="l" rtl="0">
                <a:lnSpc>
                  <a:spcPct val="90000"/>
                </a:lnSpc>
                <a:spcBef>
                  <a:spcPts val="1000"/>
                </a:spcBef>
                <a:spcAft>
                  <a:spcPts val="0"/>
                </a:spcAft>
                <a:buClr>
                  <a:srgbClr val="002060"/>
                </a:buClr>
                <a:buSzPts val="1400"/>
                <a:buFont typeface="Noto Sans Symbols"/>
                <a:buNone/>
              </a:pPr>
              <a:endParaRPr sz="1400" b="1" i="0" u="none" strike="noStrike" cap="none">
                <a:solidFill>
                  <a:schemeClr val="lt1"/>
                </a:solidFill>
                <a:latin typeface="Sarabun"/>
                <a:ea typeface="Sarabun"/>
                <a:cs typeface="Sarabun"/>
                <a:sym typeface="Sarabun"/>
              </a:endParaRPr>
            </a:p>
          </p:txBody>
        </p:sp>
      </p:grpSp>
      <p:grpSp>
        <p:nvGrpSpPr>
          <p:cNvPr id="188" name="Google Shape;188;p11"/>
          <p:cNvGrpSpPr/>
          <p:nvPr/>
        </p:nvGrpSpPr>
        <p:grpSpPr>
          <a:xfrm>
            <a:off x="2335962" y="4673783"/>
            <a:ext cx="6724681" cy="1692803"/>
            <a:chOff x="3068127" y="4673784"/>
            <a:chExt cx="5331125" cy="1692803"/>
          </a:xfrm>
        </p:grpSpPr>
        <p:sp>
          <p:nvSpPr>
            <p:cNvPr id="189" name="Google Shape;189;p11"/>
            <p:cNvSpPr/>
            <p:nvPr/>
          </p:nvSpPr>
          <p:spPr>
            <a:xfrm rot="10800000">
              <a:off x="3068127" y="4673784"/>
              <a:ext cx="5331125" cy="1380227"/>
            </a:xfrm>
            <a:prstGeom prst="uturnArrow">
              <a:avLst>
                <a:gd name="adj1" fmla="val 25000"/>
                <a:gd name="adj2" fmla="val 25000"/>
                <a:gd name="adj3" fmla="val 25000"/>
                <a:gd name="adj4" fmla="val 43750"/>
                <a:gd name="adj5" fmla="val 75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11"/>
            <p:cNvSpPr txBox="1"/>
            <p:nvPr/>
          </p:nvSpPr>
          <p:spPr>
            <a:xfrm>
              <a:off x="4734861" y="5741436"/>
              <a:ext cx="3300601" cy="62515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1800"/>
                <a:buFont typeface="Arial"/>
                <a:buNone/>
              </a:pPr>
              <a:r>
                <a:rPr lang="en-US" sz="1800" b="1" i="0" u="none" strike="noStrike" cap="none">
                  <a:solidFill>
                    <a:schemeClr val="lt1"/>
                  </a:solidFill>
                  <a:latin typeface="Arial"/>
                  <a:ea typeface="Arial"/>
                  <a:cs typeface="Arial"/>
                  <a:sym typeface="Arial"/>
                </a:rPr>
                <a:t>Feedback dynamique </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500"/>
                </a:spcBef>
                <a:spcAft>
                  <a:spcPts val="0"/>
                </a:spcAft>
                <a:buClr>
                  <a:srgbClr val="002060"/>
                </a:buClr>
                <a:buSzPts val="1200"/>
                <a:buFont typeface="Arial"/>
                <a:buNone/>
              </a:pPr>
              <a:endParaRPr sz="1200" b="1" i="0" u="none" strike="noStrike" cap="none">
                <a:solidFill>
                  <a:schemeClr val="lt1"/>
                </a:solidFill>
                <a:latin typeface="Sarabun"/>
                <a:ea typeface="Sarabun"/>
                <a:cs typeface="Sarabun"/>
                <a:sym typeface="Sarabun"/>
              </a:endParaRPr>
            </a:p>
            <a:p>
              <a:pPr marL="685800" marR="0" lvl="1" indent="-152400" algn="l" rtl="0">
                <a:lnSpc>
                  <a:spcPct val="90000"/>
                </a:lnSpc>
                <a:spcBef>
                  <a:spcPts val="500"/>
                </a:spcBef>
                <a:spcAft>
                  <a:spcPts val="0"/>
                </a:spcAft>
                <a:buClr>
                  <a:srgbClr val="002060"/>
                </a:buClr>
                <a:buSzPts val="1200"/>
                <a:buFont typeface="Noto Sans Symbols"/>
                <a:buNone/>
              </a:pPr>
              <a:endParaRPr sz="1200" b="1" i="0" u="none" strike="noStrike" cap="none">
                <a:solidFill>
                  <a:schemeClr val="lt1"/>
                </a:solidFill>
                <a:latin typeface="Sarabun"/>
                <a:ea typeface="Sarabun"/>
                <a:cs typeface="Sarabun"/>
                <a:sym typeface="Sarabun"/>
              </a:endParaRPr>
            </a:p>
            <a:p>
              <a:pPr marL="228600" marR="0" lvl="0" indent="-139700" algn="l" rtl="0">
                <a:lnSpc>
                  <a:spcPct val="90000"/>
                </a:lnSpc>
                <a:spcBef>
                  <a:spcPts val="1000"/>
                </a:spcBef>
                <a:spcAft>
                  <a:spcPts val="0"/>
                </a:spcAft>
                <a:buClr>
                  <a:srgbClr val="002060"/>
                </a:buClr>
                <a:buSzPts val="1400"/>
                <a:buFont typeface="Noto Sans Symbols"/>
                <a:buNone/>
              </a:pPr>
              <a:endParaRPr sz="1400" b="1" i="0" u="none" strike="noStrike" cap="none">
                <a:solidFill>
                  <a:schemeClr val="lt1"/>
                </a:solidFill>
                <a:latin typeface="Sarabun"/>
                <a:ea typeface="Sarabun"/>
                <a:cs typeface="Sarabun"/>
                <a:sym typeface="Sarabun"/>
              </a:endParaRPr>
            </a:p>
          </p:txBody>
        </p:sp>
      </p:grpSp>
    </p:spTree>
    <p:extLst>
      <p:ext uri="{BB962C8B-B14F-4D97-AF65-F5344CB8AC3E}">
        <p14:creationId xmlns:p14="http://schemas.microsoft.com/office/powerpoint/2010/main" val="41691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fade">
                                      <p:cBhvr>
                                        <p:cTn id="12" dur="1000"/>
                                        <p:tgtEl>
                                          <p:spTgt spid="18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85"/>
                                        </p:tgtEl>
                                        <p:attrNameLst>
                                          <p:attrName>style.visibility</p:attrName>
                                        </p:attrNameLst>
                                      </p:cBhvr>
                                      <p:to>
                                        <p:strVal val="visible"/>
                                      </p:to>
                                    </p:set>
                                    <p:anim calcmode="lin" valueType="num">
                                      <p:cBhvr additive="base">
                                        <p:cTn id="17" dur="1000"/>
                                        <p:tgtEl>
                                          <p:spTgt spid="18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8"/>
                                        </p:tgtEl>
                                        <p:attrNameLst>
                                          <p:attrName>style.visibility</p:attrName>
                                        </p:attrNameLst>
                                      </p:cBhvr>
                                      <p:to>
                                        <p:strVal val="visible"/>
                                      </p:to>
                                    </p:set>
                                    <p:anim calcmode="lin" valueType="num">
                                      <p:cBhvr additive="base">
                                        <p:cTn id="22" dur="1000"/>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9a40c56f33_0_163"/>
          <p:cNvPicPr preferRelativeResize="0"/>
          <p:nvPr/>
        </p:nvPicPr>
        <p:blipFill rotWithShape="1">
          <a:blip r:embed="rId3">
            <a:alphaModFix/>
          </a:blip>
          <a:srcRect/>
          <a:stretch/>
        </p:blipFill>
        <p:spPr>
          <a:xfrm>
            <a:off x="0" y="-166914"/>
            <a:ext cx="12419499" cy="7024914"/>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a9c0fe43b7_0_20"/>
          <p:cNvSpPr/>
          <p:nvPr/>
        </p:nvSpPr>
        <p:spPr>
          <a:xfrm>
            <a:off x="6338455" y="5257800"/>
            <a:ext cx="4530300" cy="1413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6" name="Google Shape;236;ga9c0fe43b7_0_20"/>
          <p:cNvPicPr preferRelativeResize="0"/>
          <p:nvPr/>
        </p:nvPicPr>
        <p:blipFill rotWithShape="1">
          <a:blip r:embed="rId3">
            <a:alphaModFix/>
          </a:blip>
          <a:srcRect/>
          <a:stretch/>
        </p:blipFill>
        <p:spPr>
          <a:xfrm>
            <a:off x="0" y="0"/>
            <a:ext cx="12403175" cy="6775574"/>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pic>
        <p:nvPicPr>
          <p:cNvPr id="118" name="Google Shape;118;p1"/>
          <p:cNvPicPr preferRelativeResize="0"/>
          <p:nvPr/>
        </p:nvPicPr>
        <p:blipFill rotWithShape="1">
          <a:blip r:embed="rId3">
            <a:alphaModFix/>
          </a:blip>
          <a:srcRect t="4838" b="623"/>
          <a:stretch/>
        </p:blipFill>
        <p:spPr>
          <a:xfrm>
            <a:off x="0" y="12"/>
            <a:ext cx="12191977" cy="6857988"/>
          </a:xfrm>
          <a:prstGeom prst="rect">
            <a:avLst/>
          </a:prstGeom>
          <a:noFill/>
          <a:ln>
            <a:noFill/>
          </a:ln>
        </p:spPr>
      </p:pic>
      <p:sp>
        <p:nvSpPr>
          <p:cNvPr id="119" name="Google Shape;119;p1"/>
          <p:cNvSpPr txBox="1"/>
          <p:nvPr/>
        </p:nvSpPr>
        <p:spPr>
          <a:xfrm>
            <a:off x="1481835" y="2747403"/>
            <a:ext cx="9144000" cy="238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dirty="0">
                <a:solidFill>
                  <a:schemeClr val="lt1"/>
                </a:solidFill>
                <a:latin typeface="Arial"/>
                <a:ea typeface="Arial"/>
                <a:cs typeface="Arial"/>
                <a:sym typeface="Arial"/>
              </a:rPr>
              <a:t>HEALY</a:t>
            </a:r>
            <a:endParaRPr sz="88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a:solidFill>
                  <a:schemeClr val="lt1"/>
                </a:solidFill>
                <a:latin typeface="Sarabun"/>
                <a:ea typeface="Sarabun"/>
                <a:cs typeface="Sarabun"/>
                <a:sym typeface="Sarabun"/>
              </a:rPr>
              <a:t>LE FUTUR DE LA </a:t>
            </a:r>
            <a:r>
              <a:rPr lang="en-US" sz="2800" b="1" i="0" u="none" strike="noStrike" cap="none" dirty="0" smtClean="0">
                <a:solidFill>
                  <a:schemeClr val="lt1"/>
                </a:solidFill>
                <a:latin typeface="Sarabun"/>
                <a:ea typeface="Sarabun"/>
                <a:cs typeface="Sarabun"/>
                <a:sym typeface="Sarabun"/>
              </a:rPr>
              <a:t>SANTE</a:t>
            </a: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smtClean="0">
                <a:solidFill>
                  <a:schemeClr val="lt1"/>
                </a:solidFill>
                <a:latin typeface="Sarabun"/>
                <a:ea typeface="Sarabun"/>
                <a:cs typeface="Sarabun"/>
                <a:sym typeface="Sarabun"/>
              </a:rPr>
              <a:t>HOLISTIQUE </a:t>
            </a:r>
            <a:r>
              <a:rPr lang="en-US" sz="2800" b="1" dirty="0" smtClean="0">
                <a:solidFill>
                  <a:schemeClr val="lt1"/>
                </a:solidFill>
                <a:latin typeface="Sarabun"/>
                <a:ea typeface="Sarabun"/>
                <a:cs typeface="Sarabun"/>
                <a:sym typeface="Sarabun"/>
              </a:rPr>
              <a:t>OU INTEGRATIVE</a:t>
            </a:r>
            <a:r>
              <a:rPr lang="en-US" sz="2800" b="1" i="0" u="none" strike="noStrike" cap="none" dirty="0" smtClean="0">
                <a:solidFill>
                  <a:schemeClr val="lt1"/>
                </a:solidFill>
                <a:latin typeface="Sarabun"/>
                <a:ea typeface="Sarabun"/>
                <a:cs typeface="Sarabun"/>
                <a:sym typeface="Sarabun"/>
              </a:rPr>
              <a:t> </a:t>
            </a:r>
            <a:endParaRPr sz="1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8800"/>
              <a:buFont typeface="Arial"/>
              <a:buNone/>
            </a:pPr>
            <a:endParaRPr sz="8800" b="1"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a1fe4575d2_0_129"/>
          <p:cNvSpPr/>
          <p:nvPr/>
        </p:nvSpPr>
        <p:spPr>
          <a:xfrm>
            <a:off x="6338455" y="5257800"/>
            <a:ext cx="4530300" cy="1413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42" name="Google Shape;242;ga1fe4575d2_0_129"/>
          <p:cNvPicPr preferRelativeResize="0"/>
          <p:nvPr/>
        </p:nvPicPr>
        <p:blipFill rotWithShape="1">
          <a:blip r:embed="rId3">
            <a:alphaModFix/>
          </a:blip>
          <a:srcRect/>
          <a:stretch/>
        </p:blipFill>
        <p:spPr>
          <a:xfrm>
            <a:off x="0" y="0"/>
            <a:ext cx="12192001" cy="65747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a9c0fe43b7_1_144"/>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267" y="0"/>
            <a:ext cx="9699465" cy="6858000"/>
          </a:xfrm>
          <a:prstGeom prst="rect">
            <a:avLst/>
          </a:prstGeom>
        </p:spPr>
      </p:pic>
    </p:spTree>
    <p:extLst>
      <p:ext uri="{BB962C8B-B14F-4D97-AF65-F5344CB8AC3E}">
        <p14:creationId xmlns:p14="http://schemas.microsoft.com/office/powerpoint/2010/main" val="15117913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ga9c0fe43b7_0_26"/>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248" name="Google Shape;248;ga9c0fe43b7_0_26"/>
          <p:cNvSpPr txBox="1"/>
          <p:nvPr/>
        </p:nvSpPr>
        <p:spPr>
          <a:xfrm>
            <a:off x="3567400" y="3007675"/>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QUELS </a:t>
            </a:r>
            <a:r>
              <a:rPr lang="en-US" sz="4100" b="1" i="0" u="none" strike="noStrike" cap="none" dirty="0">
                <a:solidFill>
                  <a:schemeClr val="lt1"/>
                </a:solidFill>
                <a:latin typeface="Arial"/>
                <a:ea typeface="Arial"/>
                <a:cs typeface="Arial"/>
                <a:sym typeface="Arial"/>
              </a:rPr>
              <a:t>RESULTATS ?</a:t>
            </a:r>
            <a:endParaRPr sz="2900" b="1"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a9c0fe43b7_0_39"/>
          <p:cNvPicPr preferRelativeResize="0"/>
          <p:nvPr/>
        </p:nvPicPr>
        <p:blipFill rotWithShape="1">
          <a:blip r:embed="rId3">
            <a:alphaModFix/>
          </a:blip>
          <a:srcRect l="1838" r="1838"/>
          <a:stretch/>
        </p:blipFill>
        <p:spPr>
          <a:xfrm>
            <a:off x="0" y="0"/>
            <a:ext cx="12192002" cy="68580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a1fe4575d2_0_316"/>
          <p:cNvPicPr preferRelativeResize="0"/>
          <p:nvPr/>
        </p:nvPicPr>
        <p:blipFill rotWithShape="1">
          <a:blip r:embed="rId3">
            <a:alphaModFix/>
          </a:blip>
          <a:srcRect l="1295" r="1285"/>
          <a:stretch/>
        </p:blipFill>
        <p:spPr>
          <a:xfrm>
            <a:off x="0" y="0"/>
            <a:ext cx="12192000" cy="6858001"/>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a9c0fe43b7_1_6"/>
          <p:cNvPicPr preferRelativeResize="0"/>
          <p:nvPr/>
        </p:nvPicPr>
        <p:blipFill rotWithShape="1">
          <a:blip r:embed="rId3">
            <a:alphaModFix/>
          </a:blip>
          <a:srcRect l="1418" r="1418"/>
          <a:stretch/>
        </p:blipFill>
        <p:spPr>
          <a:xfrm>
            <a:off x="0" y="0"/>
            <a:ext cx="12191999" cy="6858001"/>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a1fe4575d2_0_327"/>
          <p:cNvPicPr preferRelativeResize="0"/>
          <p:nvPr/>
        </p:nvPicPr>
        <p:blipFill rotWithShape="1">
          <a:blip r:embed="rId3">
            <a:alphaModFix/>
          </a:blip>
          <a:srcRect l="1085" r="1074"/>
          <a:stretch/>
        </p:blipFill>
        <p:spPr>
          <a:xfrm>
            <a:off x="0" y="0"/>
            <a:ext cx="12192001" cy="6858001"/>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ab07f90c33_0_5"/>
          <p:cNvPicPr preferRelativeResize="0"/>
          <p:nvPr/>
        </p:nvPicPr>
        <p:blipFill rotWithShape="1">
          <a:blip r:embed="rId3">
            <a:alphaModFix/>
          </a:blip>
          <a:srcRect l="19584" t="24603" r="13138" b="17273"/>
          <a:stretch/>
        </p:blipFill>
        <p:spPr>
          <a:xfrm>
            <a:off x="0" y="-6970"/>
            <a:ext cx="12294706" cy="6864969"/>
          </a:xfrm>
          <a:prstGeom prst="rect">
            <a:avLst/>
          </a:prstGeom>
          <a:noFill/>
          <a:ln>
            <a:noFill/>
          </a:ln>
        </p:spPr>
      </p:pic>
      <p:sp>
        <p:nvSpPr>
          <p:cNvPr id="274" name="Google Shape;274;gab07f90c33_0_5"/>
          <p:cNvSpPr txBox="1"/>
          <p:nvPr/>
        </p:nvSpPr>
        <p:spPr>
          <a:xfrm>
            <a:off x="3338800" y="3007675"/>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a:solidFill>
                  <a:schemeClr val="lt1"/>
                </a:solidFill>
              </a:rPr>
              <a:t>RETOURS D’EXPERIENCE</a:t>
            </a:r>
            <a:endParaRPr sz="29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5"/>
          <p:cNvPicPr preferRelativeResize="0"/>
          <p:nvPr/>
        </p:nvPicPr>
        <p:blipFill rotWithShape="1">
          <a:blip r:embed="rId3">
            <a:alphaModFix/>
          </a:blip>
          <a:srcRect/>
          <a:stretch/>
        </p:blipFill>
        <p:spPr>
          <a:xfrm>
            <a:off x="0" y="-189895"/>
            <a:ext cx="12192000" cy="7237790"/>
          </a:xfrm>
          <a:prstGeom prst="rect">
            <a:avLst/>
          </a:prstGeom>
          <a:noFill/>
          <a:ln>
            <a:noFill/>
          </a:ln>
        </p:spPr>
      </p:pic>
      <p:sp>
        <p:nvSpPr>
          <p:cNvPr id="280" name="Google Shape;280;p15"/>
          <p:cNvSpPr txBox="1"/>
          <p:nvPr/>
        </p:nvSpPr>
        <p:spPr>
          <a:xfrm>
            <a:off x="3936300" y="1508625"/>
            <a:ext cx="4014600" cy="2387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800"/>
              <a:buFont typeface="Arial"/>
              <a:buNone/>
            </a:pPr>
            <a:r>
              <a:rPr lang="en-US" sz="3700" b="1" i="0" u="none" strike="noStrike" cap="none">
                <a:solidFill>
                  <a:schemeClr val="lt1"/>
                </a:solidFill>
                <a:latin typeface="Arial"/>
                <a:ea typeface="Arial"/>
                <a:cs typeface="Arial"/>
                <a:sym typeface="Arial"/>
              </a:rPr>
              <a:t>Les visionnaires à la tête de l’entreprise</a:t>
            </a:r>
            <a:endParaRPr sz="3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6"/>
          <p:cNvPicPr preferRelativeResize="0"/>
          <p:nvPr/>
        </p:nvPicPr>
        <p:blipFill rotWithShape="1">
          <a:blip r:embed="rId3">
            <a:alphaModFix/>
          </a:blip>
          <a:srcRect l="3366" r="3364"/>
          <a:stretch/>
        </p:blipFill>
        <p:spPr>
          <a:xfrm>
            <a:off x="0" y="0"/>
            <a:ext cx="12192001" cy="685800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
          <p:cNvPicPr preferRelativeResize="0"/>
          <p:nvPr/>
        </p:nvPicPr>
        <p:blipFill rotWithShape="1">
          <a:blip r:embed="rId3">
            <a:alphaModFix/>
          </a:blip>
          <a:srcRect/>
          <a:stretch/>
        </p:blipFill>
        <p:spPr>
          <a:xfrm>
            <a:off x="0" y="-1318"/>
            <a:ext cx="12192000" cy="6858000"/>
          </a:xfrm>
          <a:prstGeom prst="rect">
            <a:avLst/>
          </a:prstGeom>
          <a:noFill/>
          <a:ln>
            <a:noFill/>
          </a:ln>
        </p:spPr>
      </p:pic>
      <p:sp>
        <p:nvSpPr>
          <p:cNvPr id="125" name="Google Shape;125;p2"/>
          <p:cNvSpPr txBox="1"/>
          <p:nvPr/>
        </p:nvSpPr>
        <p:spPr>
          <a:xfrm>
            <a:off x="666750" y="587825"/>
            <a:ext cx="11525100" cy="164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800" b="1" i="0" u="none" strike="noStrike" cap="none" dirty="0">
                <a:solidFill>
                  <a:schemeClr val="lt1"/>
                </a:solidFill>
                <a:latin typeface="Arial"/>
                <a:ea typeface="Arial"/>
                <a:cs typeface="Arial"/>
                <a:sym typeface="Arial"/>
              </a:rPr>
              <a:t>AU PROGRAMME	</a:t>
            </a:r>
            <a:endParaRPr sz="2800" b="1" i="0" u="none" strike="noStrike" cap="none" dirty="0">
              <a:solidFill>
                <a:schemeClr val="lt1"/>
              </a:solidFill>
              <a:latin typeface="Arial"/>
              <a:ea typeface="Arial"/>
              <a:cs typeface="Arial"/>
              <a:sym typeface="Arial"/>
            </a:endParaRPr>
          </a:p>
        </p:txBody>
      </p:sp>
      <p:sp>
        <p:nvSpPr>
          <p:cNvPr id="126" name="Google Shape;126;p2"/>
          <p:cNvSpPr/>
          <p:nvPr/>
        </p:nvSpPr>
        <p:spPr>
          <a:xfrm>
            <a:off x="666750" y="2051556"/>
            <a:ext cx="10858500" cy="4401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800"/>
              <a:buFont typeface="Courier New"/>
              <a:buChar char="o"/>
            </a:pPr>
            <a:r>
              <a:rPr lang="en-US" sz="2800" b="1" i="0" u="none" strike="noStrike" cap="none" dirty="0" err="1">
                <a:solidFill>
                  <a:schemeClr val="lt1"/>
                </a:solidFill>
                <a:latin typeface="Sarabun"/>
                <a:ea typeface="Sarabun"/>
                <a:cs typeface="Sarabun"/>
                <a:sym typeface="Sarabun"/>
              </a:rPr>
              <a:t>Découvrir</a:t>
            </a:r>
            <a:r>
              <a:rPr lang="en-US" sz="2800" b="1" i="0" u="none" strike="noStrike" cap="none">
                <a:solidFill>
                  <a:schemeClr val="lt1"/>
                </a:solidFill>
                <a:latin typeface="Sarabun"/>
                <a:ea typeface="Sarabun"/>
                <a:cs typeface="Sarabun"/>
                <a:sym typeface="Sarabun"/>
              </a:rPr>
              <a:t> HEALY</a:t>
            </a:r>
            <a:r>
              <a:rPr lang="en-US" sz="2800" b="0" i="0" u="none" strike="noStrike" cap="none">
                <a:solidFill>
                  <a:schemeClr val="lt1"/>
                </a:solidFill>
                <a:latin typeface="Sarabun"/>
                <a:ea typeface="Sarabun"/>
                <a:cs typeface="Sarabun"/>
                <a:sym typeface="Sarabun"/>
              </a:rPr>
              <a:t>, la </a:t>
            </a:r>
            <a:r>
              <a:rPr lang="en-US" sz="2800" b="1" i="0" u="none" strike="noStrike" cap="none">
                <a:solidFill>
                  <a:schemeClr val="lt1"/>
                </a:solidFill>
                <a:latin typeface="Sarabun"/>
                <a:ea typeface="Sarabun"/>
                <a:cs typeface="Sarabun"/>
                <a:sym typeface="Sarabun"/>
              </a:rPr>
              <a:t>thérapie fréquentielle personnalisée</a:t>
            </a:r>
            <a:r>
              <a:rPr lang="en-US" sz="2800" b="0" i="0" u="none" strike="noStrike" cap="none">
                <a:solidFill>
                  <a:schemeClr val="lt1"/>
                </a:solidFill>
                <a:latin typeface="Sarabun"/>
                <a:ea typeface="Sarabun"/>
                <a:cs typeface="Sarabun"/>
                <a:sym typeface="Sarabun"/>
              </a:rPr>
              <a:t> basée sur une </a:t>
            </a:r>
            <a:r>
              <a:rPr lang="en-US" sz="2800" b="1" i="0" u="none" strike="noStrike" cap="none">
                <a:solidFill>
                  <a:schemeClr val="lt1"/>
                </a:solidFill>
                <a:latin typeface="Sarabun"/>
                <a:ea typeface="Sarabun"/>
                <a:cs typeface="Sarabun"/>
                <a:sym typeface="Sarabun"/>
              </a:rPr>
              <a:t>technologie quantique</a:t>
            </a:r>
            <a:endParaRPr sz="2800" b="1" i="0" u="none" strike="noStrike" cap="none">
              <a:solidFill>
                <a:schemeClr val="lt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Sarabun"/>
              <a:ea typeface="Sarabun"/>
              <a:cs typeface="Sarabun"/>
              <a:sym typeface="Sarabun"/>
            </a:endParaRPr>
          </a:p>
          <a:p>
            <a:pPr marL="285750" marR="0" lvl="0" indent="-285750" algn="l" rtl="0">
              <a:lnSpc>
                <a:spcPct val="100000"/>
              </a:lnSpc>
              <a:spcBef>
                <a:spcPts val="0"/>
              </a:spcBef>
              <a:spcAft>
                <a:spcPts val="0"/>
              </a:spcAft>
              <a:buClr>
                <a:schemeClr val="lt1"/>
              </a:buClr>
              <a:buSzPts val="2800"/>
              <a:buFont typeface="Courier New"/>
              <a:buChar char="o"/>
            </a:pPr>
            <a:r>
              <a:rPr lang="en-US" sz="2800" b="0" i="0" u="none" strike="noStrike" cap="none">
                <a:solidFill>
                  <a:schemeClr val="lt1"/>
                </a:solidFill>
                <a:latin typeface="Sarabun"/>
                <a:ea typeface="Sarabun"/>
                <a:cs typeface="Sarabun"/>
                <a:sym typeface="Sarabun"/>
              </a:rPr>
              <a:t>Comprendre </a:t>
            </a:r>
            <a:r>
              <a:rPr lang="en-US" sz="2800" b="1" i="0" u="none" strike="noStrike" cap="none">
                <a:solidFill>
                  <a:schemeClr val="lt1"/>
                </a:solidFill>
                <a:latin typeface="Sarabun"/>
                <a:ea typeface="Sarabun"/>
                <a:cs typeface="Sarabun"/>
                <a:sym typeface="Sarabun"/>
              </a:rPr>
              <a:t>pourquoi cet appareil</a:t>
            </a:r>
            <a:r>
              <a:rPr lang="en-US" sz="2800" b="0" i="0" u="none" strike="noStrike" cap="none">
                <a:solidFill>
                  <a:schemeClr val="lt1"/>
                </a:solidFill>
                <a:latin typeface="Sarabun"/>
                <a:ea typeface="Sarabun"/>
                <a:cs typeface="Sarabun"/>
                <a:sym typeface="Sarabun"/>
              </a:rPr>
              <a:t> </a:t>
            </a:r>
            <a:r>
              <a:rPr lang="en-US" sz="2800" b="1" i="0" u="none" strike="noStrike" cap="none">
                <a:solidFill>
                  <a:schemeClr val="lt1"/>
                </a:solidFill>
                <a:latin typeface="Sarabun"/>
                <a:ea typeface="Sarabun"/>
                <a:cs typeface="Sarabun"/>
                <a:sym typeface="Sarabun"/>
              </a:rPr>
              <a:t>portatif révolutionne notr</a:t>
            </a:r>
            <a:r>
              <a:rPr lang="en-US" sz="2800" b="1">
                <a:solidFill>
                  <a:schemeClr val="lt1"/>
                </a:solidFill>
                <a:latin typeface="Sarabun"/>
                <a:ea typeface="Sarabun"/>
                <a:cs typeface="Sarabun"/>
                <a:sym typeface="Sarabun"/>
              </a:rPr>
              <a:t>e compréhension et l’accès au bien être</a:t>
            </a:r>
            <a:r>
              <a:rPr lang="en-US" sz="2800" b="1" i="0" u="none" strike="noStrike" cap="none">
                <a:solidFill>
                  <a:schemeClr val="lt1"/>
                </a:solidFill>
                <a:latin typeface="Sarabun"/>
                <a:ea typeface="Sarabun"/>
                <a:cs typeface="Sarabun"/>
                <a:sym typeface="Sarabun"/>
              </a:rPr>
              <a:t> holistique</a:t>
            </a:r>
            <a:endParaRPr sz="2800" b="1" i="0" u="none" strike="noStrike" cap="none">
              <a:solidFill>
                <a:schemeClr val="lt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Sarabun"/>
              <a:ea typeface="Sarabun"/>
              <a:cs typeface="Sarabun"/>
              <a:sym typeface="Sarabun"/>
            </a:endParaRPr>
          </a:p>
          <a:p>
            <a:pPr marL="285750" marR="0" lvl="0" indent="-285750" algn="l" rtl="0">
              <a:lnSpc>
                <a:spcPct val="100000"/>
              </a:lnSpc>
              <a:spcBef>
                <a:spcPts val="0"/>
              </a:spcBef>
              <a:spcAft>
                <a:spcPts val="0"/>
              </a:spcAft>
              <a:buClr>
                <a:schemeClr val="lt1"/>
              </a:buClr>
              <a:buSzPts val="2800"/>
              <a:buFont typeface="Courier New"/>
              <a:buChar char="o"/>
            </a:pPr>
            <a:r>
              <a:rPr lang="en-US" sz="2800" b="1" i="0" u="none" strike="noStrike" cap="none">
                <a:solidFill>
                  <a:schemeClr val="lt1"/>
                </a:solidFill>
                <a:latin typeface="Sarabun"/>
                <a:ea typeface="Sarabun"/>
                <a:cs typeface="Sarabun"/>
                <a:sym typeface="Sarabun"/>
              </a:rPr>
              <a:t>Rencontrer la communauté éclectique HEALY</a:t>
            </a:r>
            <a:r>
              <a:rPr lang="en-US" sz="2800" b="0" i="0" u="none" strike="noStrike" cap="none">
                <a:solidFill>
                  <a:schemeClr val="lt1"/>
                </a:solidFill>
                <a:latin typeface="Sarabun"/>
                <a:ea typeface="Sarabun"/>
                <a:cs typeface="Sarabun"/>
                <a:sym typeface="Sarabun"/>
              </a:rPr>
              <a:t> dont le momentum actuel prédit </a:t>
            </a:r>
            <a:r>
              <a:rPr lang="en-US" sz="2800" b="1" i="0" u="none" strike="noStrike" cap="none">
                <a:solidFill>
                  <a:schemeClr val="lt1"/>
                </a:solidFill>
                <a:latin typeface="Sarabun"/>
                <a:ea typeface="Sarabun"/>
                <a:cs typeface="Sarabun"/>
                <a:sym typeface="Sarabun"/>
              </a:rPr>
              <a:t>un véritable impact sur notre </a:t>
            </a:r>
            <a:r>
              <a:rPr lang="en-US" sz="2800" b="1">
                <a:solidFill>
                  <a:schemeClr val="lt1"/>
                </a:solidFill>
                <a:latin typeface="Sarabun"/>
                <a:ea typeface="Sarabun"/>
                <a:cs typeface="Sarabun"/>
                <a:sym typeface="Sarabun"/>
              </a:rPr>
              <a:t>collectif</a:t>
            </a:r>
            <a:endParaRPr sz="14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8"/>
          <p:cNvPicPr preferRelativeResize="0"/>
          <p:nvPr/>
        </p:nvPicPr>
        <p:blipFill rotWithShape="1">
          <a:blip r:embed="rId3">
            <a:alphaModFix/>
          </a:blip>
          <a:srcRect/>
          <a:stretch/>
        </p:blipFill>
        <p:spPr>
          <a:xfrm>
            <a:off x="0" y="1172"/>
            <a:ext cx="12192000" cy="6855655"/>
          </a:xfrm>
          <a:prstGeom prst="rect">
            <a:avLst/>
          </a:prstGeom>
          <a:noFill/>
          <a:ln>
            <a:noFill/>
          </a:ln>
        </p:spPr>
      </p:pic>
      <p:pic>
        <p:nvPicPr>
          <p:cNvPr id="291" name="Google Shape;291;p18"/>
          <p:cNvPicPr preferRelativeResize="0"/>
          <p:nvPr/>
        </p:nvPicPr>
        <p:blipFill rotWithShape="1">
          <a:blip r:embed="rId4">
            <a:alphaModFix/>
          </a:blip>
          <a:srcRect l="10090" t="60917" r="48591" b="8290"/>
          <a:stretch/>
        </p:blipFill>
        <p:spPr>
          <a:xfrm>
            <a:off x="5448239" y="2296884"/>
            <a:ext cx="5805214" cy="226423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7"/>
          <p:cNvPicPr preferRelativeResize="0"/>
          <p:nvPr/>
        </p:nvPicPr>
        <p:blipFill rotWithShape="1">
          <a:blip r:embed="rId3">
            <a:alphaModFix/>
          </a:blip>
          <a:srcRect/>
          <a:stretch/>
        </p:blipFill>
        <p:spPr>
          <a:xfrm>
            <a:off x="0" y="37460"/>
            <a:ext cx="12192000" cy="6783079"/>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ga9c0fe43b7_0_45"/>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302" name="Google Shape;302;ga9c0fe43b7_0_45"/>
          <p:cNvSpPr txBox="1"/>
          <p:nvPr/>
        </p:nvSpPr>
        <p:spPr>
          <a:xfrm>
            <a:off x="4671925" y="2859300"/>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EDITIONS</a:t>
            </a:r>
            <a:br>
              <a:rPr lang="en-US" sz="4100" b="1" i="0" u="none" strike="noStrike" cap="none" dirty="0" smtClean="0">
                <a:solidFill>
                  <a:schemeClr val="lt1"/>
                </a:solidFill>
                <a:latin typeface="Arial"/>
                <a:ea typeface="Arial"/>
                <a:cs typeface="Arial"/>
                <a:sym typeface="Arial"/>
              </a:rPr>
            </a:br>
            <a:r>
              <a:rPr lang="en-US" sz="4100" b="1" i="0" u="none" strike="noStrike" cap="none" dirty="0" err="1" smtClean="0">
                <a:solidFill>
                  <a:schemeClr val="lt1"/>
                </a:solidFill>
                <a:latin typeface="Arial"/>
                <a:ea typeface="Arial"/>
                <a:cs typeface="Arial"/>
                <a:sym typeface="Arial"/>
              </a:rPr>
              <a:t>Gamme</a:t>
            </a:r>
            <a:r>
              <a:rPr lang="en-US" sz="4100" b="1" i="0" u="none" strike="noStrike" cap="none" dirty="0" smtClean="0">
                <a:solidFill>
                  <a:schemeClr val="lt1"/>
                </a:solidFill>
                <a:latin typeface="Arial"/>
                <a:ea typeface="Arial"/>
                <a:cs typeface="Arial"/>
                <a:sym typeface="Arial"/>
              </a:rPr>
              <a:t> </a:t>
            </a:r>
            <a:r>
              <a:rPr lang="en-US" sz="4100" b="1" i="0" u="none" strike="noStrike" cap="none" dirty="0" err="1" smtClean="0">
                <a:solidFill>
                  <a:schemeClr val="lt1"/>
                </a:solidFill>
                <a:latin typeface="Arial"/>
                <a:ea typeface="Arial"/>
                <a:cs typeface="Arial"/>
                <a:sym typeface="Arial"/>
              </a:rPr>
              <a:t>produits</a:t>
            </a:r>
            <a:endParaRPr sz="2900" b="1"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a1fe4575d2_0_261"/>
          <p:cNvPicPr preferRelativeResize="0"/>
          <p:nvPr/>
        </p:nvPicPr>
        <p:blipFill rotWithShape="1">
          <a:blip r:embed="rId3">
            <a:alphaModFix/>
          </a:blip>
          <a:srcRect/>
          <a:stretch/>
        </p:blipFill>
        <p:spPr>
          <a:xfrm>
            <a:off x="1348126" y="1951464"/>
            <a:ext cx="9139451" cy="2955075"/>
          </a:xfrm>
          <a:prstGeom prst="rect">
            <a:avLst/>
          </a:prstGeom>
          <a:noFill/>
          <a:ln>
            <a:noFill/>
          </a:ln>
        </p:spPr>
      </p:pic>
      <p:sp>
        <p:nvSpPr>
          <p:cNvPr id="308" name="Google Shape;308;ga1fe4575d2_0_261"/>
          <p:cNvSpPr txBox="1"/>
          <p:nvPr/>
        </p:nvSpPr>
        <p:spPr>
          <a:xfrm>
            <a:off x="1348125" y="655050"/>
            <a:ext cx="127122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Sarabun"/>
                <a:ea typeface="Sarabun"/>
                <a:cs typeface="Sarabun"/>
                <a:sym typeface="Sarabun"/>
              </a:rPr>
              <a:t>4 éditions </a:t>
            </a:r>
            <a:r>
              <a:rPr lang="en-US" sz="2900" b="0" i="0" u="none" strike="noStrike" cap="none">
                <a:solidFill>
                  <a:schemeClr val="dk1"/>
                </a:solidFill>
                <a:latin typeface="Sarabun"/>
                <a:ea typeface="Sarabun"/>
                <a:cs typeface="Sarabun"/>
                <a:sym typeface="Sarabun"/>
              </a:rPr>
              <a:t>- un seul boîtier </a:t>
            </a: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r>
              <a:rPr lang="en-US" sz="2900" b="0" i="1" u="none" strike="noStrike" cap="none">
                <a:solidFill>
                  <a:schemeClr val="dk1"/>
                </a:solidFill>
                <a:latin typeface="Sarabun"/>
                <a:ea typeface="Sarabun"/>
                <a:cs typeface="Sarabun"/>
                <a:sym typeface="Sarabun"/>
              </a:rPr>
              <a:t>Possibilité de mettre à niveau par la suite !</a:t>
            </a:r>
            <a:endParaRPr sz="2900" b="0" i="1" u="none" strike="noStrike" cap="none">
              <a:solidFill>
                <a:schemeClr val="dk1"/>
              </a:solidFill>
              <a:latin typeface="Sarabun"/>
              <a:ea typeface="Sarabun"/>
              <a:cs typeface="Sarabun"/>
              <a:sym typeface="Sarabun"/>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ga9c0fe43b7_1_12"/>
          <p:cNvPicPr preferRelativeResize="0"/>
          <p:nvPr/>
        </p:nvPicPr>
        <p:blipFill rotWithShape="1">
          <a:blip r:embed="rId3">
            <a:alphaModFix/>
          </a:blip>
          <a:srcRect l="1286" r="1286"/>
          <a:stretch/>
        </p:blipFill>
        <p:spPr>
          <a:xfrm>
            <a:off x="0" y="0"/>
            <a:ext cx="12192000" cy="6858000"/>
          </a:xfrm>
          <a:prstGeom prst="rect">
            <a:avLst/>
          </a:prstGeom>
          <a:noFill/>
          <a:ln>
            <a:noFill/>
          </a:ln>
        </p:spPr>
      </p:pic>
      <p:sp>
        <p:nvSpPr>
          <p:cNvPr id="314" name="Google Shape;314;ga9c0fe43b7_1_12"/>
          <p:cNvSpPr txBox="1"/>
          <p:nvPr/>
        </p:nvSpPr>
        <p:spPr>
          <a:xfrm>
            <a:off x="3016850" y="580292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50</a:t>
            </a:r>
            <a:r>
              <a:rPr lang="en-US" sz="2200" b="1">
                <a:latin typeface="Calibri"/>
                <a:ea typeface="Calibri"/>
                <a:cs typeface="Calibri"/>
                <a:sym typeface="Calibri"/>
              </a:rPr>
              <a:t>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a9c0fe43b7_1_134"/>
          <p:cNvPicPr preferRelativeResize="0"/>
          <p:nvPr/>
        </p:nvPicPr>
        <p:blipFill rotWithShape="1">
          <a:blip r:embed="rId3">
            <a:alphaModFix/>
          </a:blip>
          <a:srcRect l="1838" r="1838"/>
          <a:stretch/>
        </p:blipFill>
        <p:spPr>
          <a:xfrm>
            <a:off x="0" y="0"/>
            <a:ext cx="12191999" cy="6858000"/>
          </a:xfrm>
          <a:prstGeom prst="rect">
            <a:avLst/>
          </a:prstGeom>
          <a:noFill/>
          <a:ln>
            <a:noFill/>
          </a:ln>
        </p:spPr>
      </p:pic>
      <p:sp>
        <p:nvSpPr>
          <p:cNvPr id="320" name="Google Shape;320;ga9c0fe43b7_1_134"/>
          <p:cNvSpPr txBox="1"/>
          <p:nvPr/>
        </p:nvSpPr>
        <p:spPr>
          <a:xfrm>
            <a:off x="1698025"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100</a:t>
            </a:r>
            <a:r>
              <a:rPr lang="en-US" sz="2200" b="1">
                <a:latin typeface="Calibri"/>
                <a:ea typeface="Calibri"/>
                <a:cs typeface="Calibri"/>
                <a:sym typeface="Calibri"/>
              </a:rPr>
              <a:t>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
        <p:nvSpPr>
          <p:cNvPr id="321" name="Google Shape;321;ga9c0fe43b7_1_134"/>
          <p:cNvSpPr txBox="1"/>
          <p:nvPr/>
        </p:nvSpPr>
        <p:spPr>
          <a:xfrm>
            <a:off x="5361850"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150</a:t>
            </a:r>
            <a:r>
              <a:rPr lang="en-US" sz="2200" b="1">
                <a:latin typeface="Calibri"/>
                <a:ea typeface="Calibri"/>
                <a:cs typeface="Calibri"/>
                <a:sym typeface="Calibri"/>
              </a:rPr>
              <a:t>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
        <p:nvSpPr>
          <p:cNvPr id="322" name="Google Shape;322;ga9c0fe43b7_1_134"/>
          <p:cNvSpPr txBox="1"/>
          <p:nvPr/>
        </p:nvSpPr>
        <p:spPr>
          <a:xfrm>
            <a:off x="9035925"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25</a:t>
            </a:r>
            <a:r>
              <a:rPr lang="en-US" sz="2200" b="1">
                <a:latin typeface="Calibri"/>
                <a:ea typeface="Calibri"/>
                <a:cs typeface="Calibri"/>
                <a:sym typeface="Calibri"/>
              </a:rPr>
              <a:t>00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
        <p:nvSpPr>
          <p:cNvPr id="323" name="Google Shape;323;ga9c0fe43b7_1_134"/>
          <p:cNvSpPr txBox="1"/>
          <p:nvPr/>
        </p:nvSpPr>
        <p:spPr>
          <a:xfrm rot="-5400920">
            <a:off x="11186282" y="6021290"/>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gadb696b379_0_0"/>
          <p:cNvPicPr preferRelativeResize="0"/>
          <p:nvPr/>
        </p:nvPicPr>
        <p:blipFill rotWithShape="1">
          <a:blip r:embed="rId3">
            <a:alphaModFix/>
          </a:blip>
          <a:srcRect l="1839" r="1839"/>
          <a:stretch/>
        </p:blipFill>
        <p:spPr>
          <a:xfrm>
            <a:off x="0" y="0"/>
            <a:ext cx="12191999" cy="6858000"/>
          </a:xfrm>
          <a:prstGeom prst="rect">
            <a:avLst/>
          </a:prstGeom>
          <a:noFill/>
          <a:ln>
            <a:noFill/>
          </a:ln>
        </p:spPr>
      </p:pic>
      <p:sp>
        <p:nvSpPr>
          <p:cNvPr id="329" name="Google Shape;329;gadb696b379_0_0"/>
          <p:cNvSpPr txBox="1"/>
          <p:nvPr/>
        </p:nvSpPr>
        <p:spPr>
          <a:xfrm>
            <a:off x="1698025"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10</a:t>
            </a:r>
            <a:r>
              <a:rPr lang="en-US" sz="2200" b="1">
                <a:latin typeface="Calibri"/>
                <a:ea typeface="Calibri"/>
                <a:cs typeface="Calibri"/>
                <a:sym typeface="Calibri"/>
              </a:rPr>
              <a:t>00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
        <p:nvSpPr>
          <p:cNvPr id="330" name="Google Shape;330;gadb696b379_0_0"/>
          <p:cNvSpPr txBox="1"/>
          <p:nvPr/>
        </p:nvSpPr>
        <p:spPr>
          <a:xfrm>
            <a:off x="5361850"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150</a:t>
            </a:r>
            <a:r>
              <a:rPr lang="en-US" sz="2200" b="1">
                <a:latin typeface="Calibri"/>
                <a:ea typeface="Calibri"/>
                <a:cs typeface="Calibri"/>
                <a:sym typeface="Calibri"/>
              </a:rPr>
              <a:t>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1" name="Google Shape;331;gadb696b379_0_0"/>
          <p:cNvSpPr txBox="1"/>
          <p:nvPr/>
        </p:nvSpPr>
        <p:spPr>
          <a:xfrm>
            <a:off x="9035925"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25</a:t>
            </a:r>
            <a:r>
              <a:rPr lang="en-US" sz="2200" b="1">
                <a:latin typeface="Calibri"/>
                <a:ea typeface="Calibri"/>
                <a:cs typeface="Calibri"/>
                <a:sym typeface="Calibri"/>
              </a:rPr>
              <a:t>00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2" name="Google Shape;332;gadb696b379_0_0"/>
          <p:cNvSpPr txBox="1"/>
          <p:nvPr/>
        </p:nvSpPr>
        <p:spPr>
          <a:xfrm rot="-5400920">
            <a:off x="11186282" y="6021338"/>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Calibri"/>
              <a:ea typeface="Calibri"/>
              <a:cs typeface="Calibri"/>
              <a:sym typeface="Calibri"/>
            </a:endParaRPr>
          </a:p>
        </p:txBody>
      </p:sp>
      <p:sp>
        <p:nvSpPr>
          <p:cNvPr id="333" name="Google Shape;333;gadb696b379_0_0"/>
          <p:cNvSpPr txBox="1"/>
          <p:nvPr/>
        </p:nvSpPr>
        <p:spPr>
          <a:xfrm rot="-789743">
            <a:off x="2791522" y="6237812"/>
            <a:ext cx="1121154" cy="36261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500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4" name="Google Shape;334;gadb696b379_0_0"/>
          <p:cNvSpPr txBox="1"/>
          <p:nvPr/>
        </p:nvSpPr>
        <p:spPr>
          <a:xfrm rot="-789743">
            <a:off x="6433747" y="6237812"/>
            <a:ext cx="1121154" cy="36261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1000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5" name="Google Shape;335;gadb696b379_0_0"/>
          <p:cNvSpPr txBox="1"/>
          <p:nvPr/>
        </p:nvSpPr>
        <p:spPr>
          <a:xfrm rot="-789743">
            <a:off x="10053047" y="6237812"/>
            <a:ext cx="1121154" cy="36261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1500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6" name="Google Shape;336;gadb696b379_0_0"/>
          <p:cNvSpPr txBox="1"/>
          <p:nvPr/>
        </p:nvSpPr>
        <p:spPr>
          <a:xfrm rot="-782">
            <a:off x="4117800" y="376"/>
            <a:ext cx="3956400" cy="47760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PROMO JUSQU’AU 7 DEC </a:t>
            </a:r>
            <a:endParaRPr sz="2200" b="1" i="0" u="none" strike="noStrike" cap="none">
              <a:solidFill>
                <a:srgbClr val="000000"/>
              </a:solidFill>
              <a:latin typeface="Calibri"/>
              <a:ea typeface="Calibri"/>
              <a:cs typeface="Calibri"/>
              <a:sym typeface="Calibri"/>
            </a:endParaRPr>
          </a:p>
        </p:txBody>
      </p:sp>
      <p:cxnSp>
        <p:nvCxnSpPr>
          <p:cNvPr id="337" name="Google Shape;337;gadb696b379_0_0"/>
          <p:cNvCxnSpPr/>
          <p:nvPr/>
        </p:nvCxnSpPr>
        <p:spPr>
          <a:xfrm rot="10800000" flipH="1">
            <a:off x="1829925" y="6389425"/>
            <a:ext cx="708900" cy="181500"/>
          </a:xfrm>
          <a:prstGeom prst="straightConnector1">
            <a:avLst/>
          </a:prstGeom>
          <a:noFill/>
          <a:ln w="28575" cap="flat" cmpd="sng">
            <a:solidFill>
              <a:srgbClr val="FF0000"/>
            </a:solidFill>
            <a:prstDash val="solid"/>
            <a:round/>
            <a:headEnd type="none" w="med" len="med"/>
            <a:tailEnd type="none" w="med" len="med"/>
          </a:ln>
        </p:spPr>
      </p:cxnSp>
      <p:cxnSp>
        <p:nvCxnSpPr>
          <p:cNvPr id="338" name="Google Shape;338;gadb696b379_0_0"/>
          <p:cNvCxnSpPr/>
          <p:nvPr/>
        </p:nvCxnSpPr>
        <p:spPr>
          <a:xfrm rot="10800000" flipH="1">
            <a:off x="5573075" y="6389425"/>
            <a:ext cx="708900" cy="181500"/>
          </a:xfrm>
          <a:prstGeom prst="straightConnector1">
            <a:avLst/>
          </a:prstGeom>
          <a:noFill/>
          <a:ln w="28575" cap="flat" cmpd="sng">
            <a:solidFill>
              <a:srgbClr val="FF0000"/>
            </a:solidFill>
            <a:prstDash val="solid"/>
            <a:round/>
            <a:headEnd type="none" w="med" len="med"/>
            <a:tailEnd type="none" w="med" len="med"/>
          </a:ln>
        </p:spPr>
      </p:cxnSp>
      <p:cxnSp>
        <p:nvCxnSpPr>
          <p:cNvPr id="339" name="Google Shape;339;gadb696b379_0_0"/>
          <p:cNvCxnSpPr/>
          <p:nvPr/>
        </p:nvCxnSpPr>
        <p:spPr>
          <a:xfrm rot="10800000" flipH="1">
            <a:off x="9105025" y="6404575"/>
            <a:ext cx="708900" cy="1815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408"/>
        <p:cNvGrpSpPr/>
        <p:nvPr/>
      </p:nvGrpSpPr>
      <p:grpSpPr>
        <a:xfrm>
          <a:off x="0" y="0"/>
          <a:ext cx="0" cy="0"/>
          <a:chOff x="0" y="0"/>
          <a:chExt cx="0" cy="0"/>
        </a:xfrm>
      </p:grpSpPr>
      <p:pic>
        <p:nvPicPr>
          <p:cNvPr id="409" name="Google Shape;409;p27"/>
          <p:cNvPicPr preferRelativeResize="0"/>
          <p:nvPr/>
        </p:nvPicPr>
        <p:blipFill rotWithShape="1">
          <a:blip r:embed="rId3">
            <a:alphaModFix/>
          </a:blip>
          <a:srcRect/>
          <a:stretch/>
        </p:blipFill>
        <p:spPr>
          <a:xfrm>
            <a:off x="781526" y="374591"/>
            <a:ext cx="5314473" cy="5164932"/>
          </a:xfrm>
          <a:prstGeom prst="rect">
            <a:avLst/>
          </a:prstGeom>
          <a:noFill/>
          <a:ln>
            <a:noFill/>
          </a:ln>
        </p:spPr>
      </p:pic>
      <p:pic>
        <p:nvPicPr>
          <p:cNvPr id="410" name="Google Shape;410;p27"/>
          <p:cNvPicPr preferRelativeResize="0"/>
          <p:nvPr/>
        </p:nvPicPr>
        <p:blipFill rotWithShape="1">
          <a:blip r:embed="rId4">
            <a:alphaModFix/>
          </a:blip>
          <a:srcRect/>
          <a:stretch/>
        </p:blipFill>
        <p:spPr>
          <a:xfrm>
            <a:off x="3669839" y="2387588"/>
            <a:ext cx="2426161" cy="2426161"/>
          </a:xfrm>
          <a:prstGeom prst="rect">
            <a:avLst/>
          </a:prstGeom>
          <a:noFill/>
          <a:ln>
            <a:noFill/>
          </a:ln>
        </p:spPr>
      </p:pic>
      <p:sp>
        <p:nvSpPr>
          <p:cNvPr id="411" name="Google Shape;411;p27"/>
          <p:cNvSpPr/>
          <p:nvPr/>
        </p:nvSpPr>
        <p:spPr>
          <a:xfrm>
            <a:off x="6685709" y="489734"/>
            <a:ext cx="5186977" cy="5632271"/>
          </a:xfrm>
          <a:prstGeom prst="rect">
            <a:avLst/>
          </a:prstGeom>
          <a:noFill/>
          <a:ln>
            <a:noFill/>
          </a:ln>
        </p:spPr>
        <p:txBody>
          <a:bodyPr spcFirstLastPara="1" wrap="square" lIns="91425" tIns="45700" rIns="91425" bIns="45700" anchor="t" anchorCtr="0">
            <a:spAutoFit/>
          </a:bodyPr>
          <a:lstStyle/>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Analyse - Aura</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Analyse - Programmes </a:t>
            </a:r>
            <a:r>
              <a:rPr lang="fr-FR" sz="1800" b="1" dirty="0" err="1">
                <a:solidFill>
                  <a:srgbClr val="0070C0"/>
                </a:solidFill>
                <a:latin typeface="Avenir"/>
                <a:ea typeface="Avenir"/>
                <a:cs typeface="Avenir"/>
                <a:sym typeface="Avenir"/>
              </a:rPr>
              <a:t>Healy</a:t>
            </a:r>
            <a:endParaRPr lang="fr-FR" sz="1800" b="1" dirty="0">
              <a:solidFill>
                <a:srgbClr val="0070C0"/>
              </a:solidFill>
              <a:latin typeface="Avenir"/>
              <a:ea typeface="Avenir"/>
              <a:cs typeface="Avenir"/>
              <a:sym typeface="Avenir"/>
            </a:endParaRPr>
          </a:p>
          <a:p>
            <a:pPr lvl="0" indent="-114300">
              <a:buClr>
                <a:srgbClr val="FF05C6"/>
              </a:buClr>
              <a:buSzPts val="1800"/>
              <a:buFont typeface="Arial"/>
              <a:buChar char="•"/>
            </a:pPr>
            <a:endParaRPr lang="fr-FR" sz="1800" b="1" dirty="0">
              <a:solidFill>
                <a:srgbClr val="0070C0"/>
              </a:solidFill>
              <a:latin typeface="Avenir"/>
              <a:ea typeface="Avenir"/>
              <a:cs typeface="Avenir"/>
              <a:sym typeface="Avenir"/>
            </a:endParaRP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Programme du cycle de l'or</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Équilibre bioénergétique</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Équilibre mental</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Méridiens et chakra</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programme sommeil et d'emploi</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Beauté</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Apprentissage et remise en forme</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Cycle profond</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Programmes de protection</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Peau</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Aptitude</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Douleur</a:t>
            </a:r>
          </a:p>
          <a:p>
            <a:pPr lvl="0" indent="-114300">
              <a:buClr>
                <a:srgbClr val="FF05C6"/>
              </a:buClr>
              <a:buSzPts val="1800"/>
              <a:buFont typeface="Arial"/>
              <a:buChar char="•"/>
            </a:pPr>
            <a:endParaRPr lang="fr-FR" sz="1800" b="1" dirty="0">
              <a:solidFill>
                <a:srgbClr val="0070C0"/>
              </a:solidFill>
              <a:latin typeface="Avenir"/>
              <a:ea typeface="Avenir"/>
              <a:cs typeface="Avenir"/>
              <a:sym typeface="Avenir"/>
            </a:endParaRP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Homéopathique</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Acides aminés</a:t>
            </a:r>
          </a:p>
          <a:p>
            <a:pPr lvl="0" indent="-114300">
              <a:buClr>
                <a:srgbClr val="FF05C6"/>
              </a:buClr>
              <a:buSzPts val="1800"/>
              <a:buFont typeface="Arial"/>
              <a:buChar char="•"/>
            </a:pPr>
            <a:r>
              <a:rPr lang="fr-FR" sz="1800" b="1" dirty="0" smtClean="0">
                <a:solidFill>
                  <a:srgbClr val="0070C0"/>
                </a:solidFill>
                <a:latin typeface="Avenir"/>
                <a:ea typeface="Avenir"/>
                <a:cs typeface="Avenir"/>
                <a:sym typeface="Avenir"/>
              </a:rPr>
              <a:t>Fleurs </a:t>
            </a:r>
            <a:r>
              <a:rPr lang="fr-FR" sz="1800" b="1" dirty="0">
                <a:solidFill>
                  <a:srgbClr val="0070C0"/>
                </a:solidFill>
                <a:latin typeface="Avenir"/>
                <a:ea typeface="Avenir"/>
                <a:cs typeface="Avenir"/>
                <a:sym typeface="Avenir"/>
              </a:rPr>
              <a:t>de Bach</a:t>
            </a:r>
          </a:p>
          <a:p>
            <a:pPr lvl="0" indent="-114300">
              <a:buClr>
                <a:srgbClr val="FF05C6"/>
              </a:buClr>
              <a:buSzPts val="1800"/>
              <a:buFont typeface="Arial"/>
              <a:buChar char="•"/>
            </a:pPr>
            <a:r>
              <a:rPr lang="fr-FR" sz="1800" b="1" dirty="0" err="1" smtClean="0">
                <a:solidFill>
                  <a:srgbClr val="0070C0"/>
                </a:solidFill>
                <a:latin typeface="Avenir"/>
                <a:ea typeface="Avenir"/>
                <a:cs typeface="Avenir"/>
                <a:sym typeface="Avenir"/>
              </a:rPr>
              <a:t>I-Ching</a:t>
            </a:r>
            <a:endParaRPr sz="1800" b="0" i="0" u="none" strike="noStrike" cap="none" dirty="0">
              <a:solidFill>
                <a:srgbClr val="0070C0"/>
              </a:solidFill>
              <a:latin typeface="Avenir"/>
              <a:ea typeface="Avenir"/>
              <a:cs typeface="Avenir"/>
              <a:sym typeface="Avenir"/>
            </a:endParaRPr>
          </a:p>
        </p:txBody>
      </p:sp>
      <p:sp>
        <p:nvSpPr>
          <p:cNvPr id="412" name="Google Shape;412;p27"/>
          <p:cNvSpPr/>
          <p:nvPr/>
        </p:nvSpPr>
        <p:spPr>
          <a:xfrm>
            <a:off x="1160973" y="4813749"/>
            <a:ext cx="9078562" cy="23876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32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000000"/>
              </a:buClr>
              <a:buSzPts val="3200"/>
              <a:buFont typeface="Arial"/>
              <a:buNone/>
            </a:pPr>
            <a:r>
              <a:rPr lang="en-US" sz="3200" b="1" i="0" u="none" strike="noStrike" cap="none">
                <a:solidFill>
                  <a:srgbClr val="FF05C6"/>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000000"/>
              </a:buClr>
              <a:buSzPts val="3200"/>
              <a:buFont typeface="Arial"/>
              <a:buNone/>
            </a:pPr>
            <a:r>
              <a:rPr lang="en-US" sz="3200" b="1" i="0" u="none" strike="noStrike" cap="none">
                <a:solidFill>
                  <a:srgbClr val="FF05C6"/>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1208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ga9c0fe43b7_0_50"/>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345" name="Google Shape;345;ga9c0fe43b7_0_50"/>
          <p:cNvSpPr txBox="1"/>
          <p:nvPr/>
        </p:nvSpPr>
        <p:spPr>
          <a:xfrm>
            <a:off x="3977700" y="2859300"/>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a:solidFill>
                  <a:schemeClr val="lt1"/>
                </a:solidFill>
                <a:latin typeface="Arial"/>
                <a:ea typeface="Arial"/>
                <a:cs typeface="Arial"/>
                <a:sym typeface="Arial"/>
              </a:rPr>
              <a:t>UTILISATION</a:t>
            </a:r>
            <a:endParaRPr sz="29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 y="999"/>
            <a:ext cx="12180883" cy="6953254"/>
          </a:xfrm>
          <a:prstGeom prst="rect">
            <a:avLst/>
          </a:prstGeom>
        </p:spPr>
      </p:pic>
    </p:spTree>
    <p:extLst>
      <p:ext uri="{BB962C8B-B14F-4D97-AF65-F5344CB8AC3E}">
        <p14:creationId xmlns:p14="http://schemas.microsoft.com/office/powerpoint/2010/main" val="322375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a9c0fe43b7_0_8"/>
          <p:cNvPicPr preferRelativeResize="0"/>
          <p:nvPr/>
        </p:nvPicPr>
        <p:blipFill rotWithShape="1">
          <a:blip r:embed="rId3">
            <a:alphaModFix/>
          </a:blip>
          <a:srcRect l="19584" t="24601" r="13136" b="17278"/>
          <a:stretch/>
        </p:blipFill>
        <p:spPr>
          <a:xfrm>
            <a:off x="0" y="0"/>
            <a:ext cx="12294706" cy="6864969"/>
          </a:xfrm>
          <a:prstGeom prst="rect">
            <a:avLst/>
          </a:prstGeom>
          <a:noFill/>
          <a:ln>
            <a:noFill/>
          </a:ln>
        </p:spPr>
      </p:pic>
      <p:sp>
        <p:nvSpPr>
          <p:cNvPr id="211" name="Google Shape;211;ga9c0fe43b7_0_8"/>
          <p:cNvSpPr txBox="1"/>
          <p:nvPr/>
        </p:nvSpPr>
        <p:spPr>
          <a:xfrm>
            <a:off x="2032000" y="362858"/>
            <a:ext cx="7039429" cy="589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3200" b="1" dirty="0" smtClean="0">
                <a:solidFill>
                  <a:schemeClr val="lt1"/>
                </a:solidFill>
              </a:rPr>
              <a:t>Pour qui ?</a:t>
            </a:r>
          </a:p>
          <a:p>
            <a:pPr>
              <a:lnSpc>
                <a:spcPct val="90000"/>
              </a:lnSpc>
              <a:spcBef>
                <a:spcPts val="1000"/>
              </a:spcBef>
              <a:buClr>
                <a:srgbClr val="002060"/>
              </a:buClr>
              <a:buSzPts val="1800"/>
            </a:pPr>
            <a:r>
              <a:rPr lang="en-US" sz="3200" b="1" dirty="0">
                <a:solidFill>
                  <a:schemeClr val="lt1"/>
                </a:solidFill>
              </a:rPr>
              <a:t>Les </a:t>
            </a:r>
            <a:r>
              <a:rPr lang="en-US" sz="3200" b="1" dirty="0" err="1">
                <a:solidFill>
                  <a:schemeClr val="lt1"/>
                </a:solidFill>
              </a:rPr>
              <a:t>fondamentaux</a:t>
            </a:r>
            <a:endParaRPr lang="en-US" sz="3200" b="1" dirty="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smtClean="0">
                <a:solidFill>
                  <a:schemeClr val="lt1"/>
                </a:solidFill>
              </a:rPr>
              <a:t>Comment </a:t>
            </a:r>
            <a:r>
              <a:rPr lang="en-US" sz="3200" b="1" dirty="0" err="1" smtClean="0">
                <a:solidFill>
                  <a:schemeClr val="lt1"/>
                </a:solidFill>
              </a:rPr>
              <a:t>ça</a:t>
            </a:r>
            <a:r>
              <a:rPr lang="en-US" sz="3200" b="1" dirty="0" smtClean="0">
                <a:solidFill>
                  <a:schemeClr val="lt1"/>
                </a:solidFill>
              </a:rPr>
              <a:t> </a:t>
            </a:r>
            <a:r>
              <a:rPr lang="en-US" sz="3200" b="1" dirty="0" err="1" smtClean="0">
                <a:solidFill>
                  <a:schemeClr val="lt1"/>
                </a:solidFill>
              </a:rPr>
              <a:t>fonctionne</a:t>
            </a:r>
            <a:r>
              <a:rPr lang="en-US" sz="3200" b="1" dirty="0" smtClean="0">
                <a:solidFill>
                  <a:schemeClr val="lt1"/>
                </a:solidFill>
              </a:rPr>
              <a:t> ?</a:t>
            </a:r>
          </a:p>
          <a:p>
            <a:pPr marL="0" marR="0" lvl="0" indent="0" algn="l" rtl="0">
              <a:lnSpc>
                <a:spcPct val="90000"/>
              </a:lnSpc>
              <a:spcBef>
                <a:spcPts val="1000"/>
              </a:spcBef>
              <a:spcAft>
                <a:spcPts val="0"/>
              </a:spcAft>
              <a:buClr>
                <a:srgbClr val="002060"/>
              </a:buClr>
              <a:buSzPts val="1800"/>
              <a:buFont typeface="Arial"/>
              <a:buNone/>
            </a:pPr>
            <a:r>
              <a:rPr lang="en-US" sz="3200" b="1" dirty="0" err="1" smtClean="0">
                <a:solidFill>
                  <a:schemeClr val="lt1"/>
                </a:solidFill>
              </a:rPr>
              <a:t>Quels</a:t>
            </a:r>
            <a:r>
              <a:rPr lang="en-US" sz="3200" b="1" dirty="0" smtClean="0">
                <a:solidFill>
                  <a:schemeClr val="lt1"/>
                </a:solidFill>
              </a:rPr>
              <a:t> </a:t>
            </a:r>
            <a:r>
              <a:rPr lang="en-US" sz="3200" b="1" dirty="0" err="1" smtClean="0">
                <a:solidFill>
                  <a:schemeClr val="lt1"/>
                </a:solidFill>
              </a:rPr>
              <a:t>résultats</a:t>
            </a:r>
            <a:r>
              <a:rPr lang="en-US" sz="3200" b="1" dirty="0" smtClean="0">
                <a:solidFill>
                  <a:schemeClr val="lt1"/>
                </a:solidFill>
              </a:rPr>
              <a:t> ?</a:t>
            </a:r>
          </a:p>
          <a:p>
            <a:pPr>
              <a:lnSpc>
                <a:spcPct val="90000"/>
              </a:lnSpc>
              <a:spcBef>
                <a:spcPts val="1000"/>
              </a:spcBef>
              <a:buClr>
                <a:srgbClr val="002060"/>
              </a:buClr>
              <a:buSzPts val="1800"/>
            </a:pPr>
            <a:r>
              <a:rPr lang="en-US" sz="3200" b="1" dirty="0" err="1" smtClean="0">
                <a:solidFill>
                  <a:schemeClr val="lt1"/>
                </a:solidFill>
              </a:rPr>
              <a:t>Témoignages</a:t>
            </a:r>
            <a:endParaRPr lang="en-US" sz="3200" b="1" dirty="0" smtClean="0">
              <a:solidFill>
                <a:schemeClr val="lt1"/>
              </a:solidFill>
            </a:endParaRPr>
          </a:p>
          <a:p>
            <a:pPr>
              <a:lnSpc>
                <a:spcPct val="90000"/>
              </a:lnSpc>
              <a:spcBef>
                <a:spcPts val="1000"/>
              </a:spcBef>
              <a:buClr>
                <a:srgbClr val="002060"/>
              </a:buClr>
              <a:buSzPts val="1800"/>
            </a:pPr>
            <a:r>
              <a:rPr lang="en-US" sz="3200" b="1" dirty="0" smtClean="0">
                <a:solidFill>
                  <a:schemeClr val="lt1"/>
                </a:solidFill>
              </a:rPr>
              <a:t>La vision de </a:t>
            </a:r>
            <a:r>
              <a:rPr lang="en-US" sz="3200" b="1" dirty="0" err="1" smtClean="0">
                <a:solidFill>
                  <a:schemeClr val="lt1"/>
                </a:solidFill>
              </a:rPr>
              <a:t>l’entreprise</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smtClean="0">
                <a:solidFill>
                  <a:schemeClr val="lt1"/>
                </a:solidFill>
              </a:rPr>
              <a:t>La </a:t>
            </a:r>
            <a:r>
              <a:rPr lang="en-US" sz="3200" b="1" dirty="0" err="1" smtClean="0">
                <a:solidFill>
                  <a:schemeClr val="lt1"/>
                </a:solidFill>
              </a:rPr>
              <a:t>Gamme</a:t>
            </a:r>
            <a:r>
              <a:rPr lang="en-US" sz="3200" b="1" dirty="0" smtClean="0">
                <a:solidFill>
                  <a:schemeClr val="lt1"/>
                </a:solidFill>
              </a:rPr>
              <a:t> </a:t>
            </a:r>
            <a:r>
              <a:rPr lang="en-US" sz="3200" b="1" dirty="0" err="1" smtClean="0">
                <a:solidFill>
                  <a:schemeClr val="lt1"/>
                </a:solidFill>
              </a:rPr>
              <a:t>produits</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err="1" smtClean="0">
                <a:solidFill>
                  <a:schemeClr val="lt1"/>
                </a:solidFill>
              </a:rPr>
              <a:t>Utilisation</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err="1" smtClean="0">
                <a:solidFill>
                  <a:schemeClr val="lt1"/>
                </a:solidFill>
              </a:rPr>
              <a:t>Dispositif</a:t>
            </a:r>
            <a:r>
              <a:rPr lang="en-US" sz="3200" b="1" dirty="0" smtClean="0">
                <a:solidFill>
                  <a:schemeClr val="lt1"/>
                </a:solidFill>
              </a:rPr>
              <a:t> </a:t>
            </a:r>
            <a:r>
              <a:rPr lang="en-US" sz="3200" b="1" dirty="0" err="1" smtClean="0">
                <a:solidFill>
                  <a:schemeClr val="lt1"/>
                </a:solidFill>
              </a:rPr>
              <a:t>médical</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err="1" smtClean="0">
                <a:solidFill>
                  <a:schemeClr val="lt1"/>
                </a:solidFill>
              </a:rPr>
              <a:t>Synthèse</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endParaRPr lang="en-US" sz="41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endParaRPr lang="en-US" sz="4100" b="1" i="0" u="none" strike="noStrike" cap="none" dirty="0" smtClean="0">
              <a:solidFill>
                <a:schemeClr val="lt1"/>
              </a:solidFill>
              <a:latin typeface="Arial"/>
              <a:ea typeface="Arial"/>
              <a:cs typeface="Arial"/>
              <a:sym typeface="Arial"/>
            </a:endParaRPr>
          </a:p>
          <a:p>
            <a:pPr marL="0" marR="0" lvl="0" indent="0" algn="l" rtl="0">
              <a:lnSpc>
                <a:spcPct val="90000"/>
              </a:lnSpc>
              <a:spcBef>
                <a:spcPts val="1000"/>
              </a:spcBef>
              <a:spcAft>
                <a:spcPts val="0"/>
              </a:spcAft>
              <a:buClr>
                <a:srgbClr val="002060"/>
              </a:buClr>
              <a:buSzPts val="1800"/>
              <a:buFont typeface="Arial"/>
              <a:buNone/>
            </a:pPr>
            <a:endParaRPr sz="29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83724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g9a40c56f33_0_79"/>
          <p:cNvPicPr preferRelativeResize="0"/>
          <p:nvPr/>
        </p:nvPicPr>
        <p:blipFill rotWithShape="1">
          <a:blip r:embed="rId3">
            <a:alphaModFix/>
          </a:blip>
          <a:srcRect l="1219" r="1227"/>
          <a:stretch/>
        </p:blipFill>
        <p:spPr>
          <a:xfrm>
            <a:off x="0" y="0"/>
            <a:ext cx="12192001" cy="6858001"/>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14"/>
          <p:cNvPicPr preferRelativeResize="0"/>
          <p:nvPr/>
        </p:nvPicPr>
        <p:blipFill rotWithShape="1">
          <a:blip r:embed="rId3">
            <a:alphaModFix/>
          </a:blip>
          <a:srcRect/>
          <a:stretch/>
        </p:blipFill>
        <p:spPr>
          <a:xfrm>
            <a:off x="0" y="43748"/>
            <a:ext cx="6079939" cy="3385252"/>
          </a:xfrm>
          <a:prstGeom prst="rect">
            <a:avLst/>
          </a:prstGeom>
          <a:noFill/>
          <a:ln>
            <a:noFill/>
          </a:ln>
        </p:spPr>
      </p:pic>
      <p:pic>
        <p:nvPicPr>
          <p:cNvPr id="356" name="Google Shape;356;p14"/>
          <p:cNvPicPr preferRelativeResize="0"/>
          <p:nvPr/>
        </p:nvPicPr>
        <p:blipFill rotWithShape="1">
          <a:blip r:embed="rId4">
            <a:alphaModFix/>
          </a:blip>
          <a:srcRect/>
          <a:stretch/>
        </p:blipFill>
        <p:spPr>
          <a:xfrm>
            <a:off x="6096000" y="69884"/>
            <a:ext cx="6079940" cy="3332979"/>
          </a:xfrm>
          <a:prstGeom prst="rect">
            <a:avLst/>
          </a:prstGeom>
          <a:noFill/>
          <a:ln>
            <a:noFill/>
          </a:ln>
        </p:spPr>
      </p:pic>
      <p:pic>
        <p:nvPicPr>
          <p:cNvPr id="357" name="Google Shape;357;p14"/>
          <p:cNvPicPr preferRelativeResize="0"/>
          <p:nvPr/>
        </p:nvPicPr>
        <p:blipFill rotWithShape="1">
          <a:blip r:embed="rId5">
            <a:alphaModFix/>
          </a:blip>
          <a:srcRect/>
          <a:stretch/>
        </p:blipFill>
        <p:spPr>
          <a:xfrm>
            <a:off x="0" y="3404870"/>
            <a:ext cx="5117589" cy="3453130"/>
          </a:xfrm>
          <a:prstGeom prst="rect">
            <a:avLst/>
          </a:prstGeom>
          <a:noFill/>
          <a:ln>
            <a:noFill/>
          </a:ln>
        </p:spPr>
      </p:pic>
      <p:pic>
        <p:nvPicPr>
          <p:cNvPr id="358" name="Google Shape;358;p14"/>
          <p:cNvPicPr preferRelativeResize="0"/>
          <p:nvPr/>
        </p:nvPicPr>
        <p:blipFill rotWithShape="1">
          <a:blip r:embed="rId6">
            <a:alphaModFix/>
          </a:blip>
          <a:srcRect/>
          <a:stretch/>
        </p:blipFill>
        <p:spPr>
          <a:xfrm>
            <a:off x="4999014" y="3429000"/>
            <a:ext cx="3124200" cy="3455748"/>
          </a:xfrm>
          <a:prstGeom prst="rect">
            <a:avLst/>
          </a:prstGeom>
          <a:noFill/>
          <a:ln>
            <a:noFill/>
          </a:ln>
        </p:spPr>
      </p:pic>
      <p:pic>
        <p:nvPicPr>
          <p:cNvPr id="359" name="Google Shape;359;p14"/>
          <p:cNvPicPr preferRelativeResize="0"/>
          <p:nvPr/>
        </p:nvPicPr>
        <p:blipFill rotWithShape="1">
          <a:blip r:embed="rId7">
            <a:alphaModFix/>
          </a:blip>
          <a:srcRect l="58296" t="4691" r="6472" b="6238"/>
          <a:stretch/>
        </p:blipFill>
        <p:spPr>
          <a:xfrm>
            <a:off x="8327514" y="3621857"/>
            <a:ext cx="2876549" cy="3211169"/>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450448" y="0"/>
            <a:ext cx="9578027" cy="6679646"/>
          </a:xfrm>
          <a:prstGeom prst="rect">
            <a:avLst/>
          </a:prstGeom>
        </p:spPr>
      </p:pic>
      <p:pic>
        <p:nvPicPr>
          <p:cNvPr id="359" name="Google Shape;359;p14"/>
          <p:cNvPicPr preferRelativeResize="0"/>
          <p:nvPr/>
        </p:nvPicPr>
        <p:blipFill rotWithShape="1">
          <a:blip r:embed="rId4">
            <a:alphaModFix/>
          </a:blip>
          <a:srcRect l="58296" t="4691" r="6472" b="6238"/>
          <a:stretch/>
        </p:blipFill>
        <p:spPr>
          <a:xfrm>
            <a:off x="6616700" y="0"/>
            <a:ext cx="5702300" cy="6679646"/>
          </a:xfrm>
          <a:prstGeom prst="rect">
            <a:avLst/>
          </a:prstGeom>
          <a:noFill/>
          <a:ln>
            <a:noFill/>
          </a:ln>
        </p:spPr>
      </p:pic>
    </p:spTree>
    <p:extLst>
      <p:ext uri="{BB962C8B-B14F-4D97-AF65-F5344CB8AC3E}">
        <p14:creationId xmlns:p14="http://schemas.microsoft.com/office/powerpoint/2010/main" val="7723839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0"/>
            <a:ext cx="12192000" cy="7172556"/>
          </a:xfrm>
          <a:prstGeom prst="rect">
            <a:avLst/>
          </a:prstGeom>
        </p:spPr>
      </p:pic>
    </p:spTree>
    <p:extLst>
      <p:ext uri="{BB962C8B-B14F-4D97-AF65-F5344CB8AC3E}">
        <p14:creationId xmlns:p14="http://schemas.microsoft.com/office/powerpoint/2010/main" val="40433053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 y="0"/>
            <a:ext cx="12201365" cy="7454900"/>
          </a:xfrm>
          <a:prstGeom prst="rect">
            <a:avLst/>
          </a:prstGeom>
        </p:spPr>
      </p:pic>
    </p:spTree>
    <p:extLst>
      <p:ext uri="{BB962C8B-B14F-4D97-AF65-F5344CB8AC3E}">
        <p14:creationId xmlns:p14="http://schemas.microsoft.com/office/powerpoint/2010/main" val="3211199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7604911"/>
          </a:xfrm>
          <a:prstGeom prst="rect">
            <a:avLst/>
          </a:prstGeom>
        </p:spPr>
      </p:pic>
    </p:spTree>
    <p:extLst>
      <p:ext uri="{BB962C8B-B14F-4D97-AF65-F5344CB8AC3E}">
        <p14:creationId xmlns:p14="http://schemas.microsoft.com/office/powerpoint/2010/main" val="1726806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2192000" cy="7759770"/>
          </a:xfrm>
          <a:prstGeom prst="rect">
            <a:avLst/>
          </a:prstGeom>
        </p:spPr>
      </p:pic>
    </p:spTree>
    <p:extLst>
      <p:ext uri="{BB962C8B-B14F-4D97-AF65-F5344CB8AC3E}">
        <p14:creationId xmlns:p14="http://schemas.microsoft.com/office/powerpoint/2010/main" val="15762186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14"/>
          <p:cNvPicPr preferRelativeResize="0"/>
          <p:nvPr/>
        </p:nvPicPr>
        <p:blipFill rotWithShape="1">
          <a:blip r:embed="rId3">
            <a:alphaModFix/>
          </a:blip>
          <a:srcRect/>
          <a:stretch/>
        </p:blipFill>
        <p:spPr>
          <a:xfrm>
            <a:off x="0" y="43748"/>
            <a:ext cx="6079939" cy="3385252"/>
          </a:xfrm>
          <a:prstGeom prst="rect">
            <a:avLst/>
          </a:prstGeom>
          <a:noFill/>
          <a:ln>
            <a:noFill/>
          </a:ln>
        </p:spPr>
      </p:pic>
      <p:pic>
        <p:nvPicPr>
          <p:cNvPr id="356" name="Google Shape;356;p14"/>
          <p:cNvPicPr preferRelativeResize="0"/>
          <p:nvPr/>
        </p:nvPicPr>
        <p:blipFill rotWithShape="1">
          <a:blip r:embed="rId4">
            <a:alphaModFix/>
          </a:blip>
          <a:srcRect/>
          <a:stretch/>
        </p:blipFill>
        <p:spPr>
          <a:xfrm>
            <a:off x="6096000" y="69884"/>
            <a:ext cx="6079940" cy="3332979"/>
          </a:xfrm>
          <a:prstGeom prst="rect">
            <a:avLst/>
          </a:prstGeom>
          <a:noFill/>
          <a:ln>
            <a:noFill/>
          </a:ln>
        </p:spPr>
      </p:pic>
      <p:pic>
        <p:nvPicPr>
          <p:cNvPr id="357" name="Google Shape;357;p14"/>
          <p:cNvPicPr preferRelativeResize="0"/>
          <p:nvPr/>
        </p:nvPicPr>
        <p:blipFill rotWithShape="1">
          <a:blip r:embed="rId5">
            <a:alphaModFix/>
          </a:blip>
          <a:srcRect/>
          <a:stretch/>
        </p:blipFill>
        <p:spPr>
          <a:xfrm>
            <a:off x="0" y="3404870"/>
            <a:ext cx="5117589" cy="3453130"/>
          </a:xfrm>
          <a:prstGeom prst="rect">
            <a:avLst/>
          </a:prstGeom>
          <a:noFill/>
          <a:ln>
            <a:noFill/>
          </a:ln>
        </p:spPr>
      </p:pic>
      <p:pic>
        <p:nvPicPr>
          <p:cNvPr id="358" name="Google Shape;358;p14"/>
          <p:cNvPicPr preferRelativeResize="0"/>
          <p:nvPr/>
        </p:nvPicPr>
        <p:blipFill rotWithShape="1">
          <a:blip r:embed="rId6">
            <a:alphaModFix/>
          </a:blip>
          <a:srcRect/>
          <a:stretch/>
        </p:blipFill>
        <p:spPr>
          <a:xfrm>
            <a:off x="4999014" y="3429000"/>
            <a:ext cx="3124200" cy="3455748"/>
          </a:xfrm>
          <a:prstGeom prst="rect">
            <a:avLst/>
          </a:prstGeom>
          <a:noFill/>
          <a:ln>
            <a:noFill/>
          </a:ln>
        </p:spPr>
      </p:pic>
      <p:pic>
        <p:nvPicPr>
          <p:cNvPr id="359" name="Google Shape;359;p14"/>
          <p:cNvPicPr preferRelativeResize="0"/>
          <p:nvPr/>
        </p:nvPicPr>
        <p:blipFill rotWithShape="1">
          <a:blip r:embed="rId7">
            <a:alphaModFix/>
          </a:blip>
          <a:srcRect l="58296" t="4691" r="6472" b="6238"/>
          <a:stretch/>
        </p:blipFill>
        <p:spPr>
          <a:xfrm>
            <a:off x="8327514" y="3621857"/>
            <a:ext cx="2876549" cy="3211169"/>
          </a:xfrm>
          <a:prstGeom prst="rect">
            <a:avLst/>
          </a:prstGeom>
          <a:noFill/>
          <a:ln>
            <a:noFill/>
          </a:ln>
        </p:spPr>
      </p:pic>
    </p:spTree>
    <p:extLst>
      <p:ext uri="{BB962C8B-B14F-4D97-AF65-F5344CB8AC3E}">
        <p14:creationId xmlns:p14="http://schemas.microsoft.com/office/powerpoint/2010/main" val="17027234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28"/>
            <a:ext cx="12192765" cy="6857572"/>
          </a:xfrm>
          <a:prstGeom prst="rect">
            <a:avLst/>
          </a:prstGeom>
        </p:spPr>
      </p:pic>
    </p:spTree>
    <p:extLst>
      <p:ext uri="{BB962C8B-B14F-4D97-AF65-F5344CB8AC3E}">
        <p14:creationId xmlns:p14="http://schemas.microsoft.com/office/powerpoint/2010/main" val="10331203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 y="0"/>
            <a:ext cx="12192000" cy="6858000"/>
          </a:xfrm>
          <a:prstGeom prst="rect">
            <a:avLst/>
          </a:prstGeom>
        </p:spPr>
      </p:pic>
    </p:spTree>
    <p:extLst>
      <p:ext uri="{BB962C8B-B14F-4D97-AF65-F5344CB8AC3E}">
        <p14:creationId xmlns:p14="http://schemas.microsoft.com/office/powerpoint/2010/main" val="35905356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a9c0fe43b7_0_0"/>
          <p:cNvPicPr preferRelativeResize="0"/>
          <p:nvPr/>
        </p:nvPicPr>
        <p:blipFill rotWithShape="1">
          <a:blip r:embed="rId3">
            <a:alphaModFix/>
          </a:blip>
          <a:srcRect/>
          <a:stretch/>
        </p:blipFill>
        <p:spPr>
          <a:xfrm>
            <a:off x="0" y="-1318"/>
            <a:ext cx="12192000" cy="6858001"/>
          </a:xfrm>
          <a:prstGeom prst="rect">
            <a:avLst/>
          </a:prstGeom>
          <a:noFill/>
          <a:ln>
            <a:noFill/>
          </a:ln>
        </p:spPr>
      </p:pic>
      <p:sp>
        <p:nvSpPr>
          <p:cNvPr id="132" name="Google Shape;132;ga9c0fe43b7_0_0"/>
          <p:cNvSpPr txBox="1"/>
          <p:nvPr/>
        </p:nvSpPr>
        <p:spPr>
          <a:xfrm>
            <a:off x="666749" y="587832"/>
            <a:ext cx="9652800" cy="164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800" b="1" i="0" u="none" strike="noStrike" cap="none">
                <a:solidFill>
                  <a:schemeClr val="lt1"/>
                </a:solidFill>
                <a:latin typeface="Arial"/>
                <a:ea typeface="Arial"/>
                <a:cs typeface="Arial"/>
                <a:sym typeface="Arial"/>
              </a:rPr>
              <a:t>ANIMATEUR DU JOUR</a:t>
            </a:r>
            <a:endParaRPr sz="2800" b="1" i="0" u="none" strike="noStrike" cap="none">
              <a:solidFill>
                <a:schemeClr val="lt1"/>
              </a:solidFill>
              <a:latin typeface="Arial"/>
              <a:ea typeface="Arial"/>
              <a:cs typeface="Arial"/>
              <a:sym typeface="Arial"/>
            </a:endParaRPr>
          </a:p>
        </p:txBody>
      </p:sp>
      <p:sp>
        <p:nvSpPr>
          <p:cNvPr id="133" name="Google Shape;133;ga9c0fe43b7_0_0"/>
          <p:cNvSpPr/>
          <p:nvPr/>
        </p:nvSpPr>
        <p:spPr>
          <a:xfrm>
            <a:off x="442913" y="1518156"/>
            <a:ext cx="5857236" cy="4654444"/>
          </a:xfrm>
          <a:prstGeom prst="rect">
            <a:avLst/>
          </a:prstGeom>
          <a:noFill/>
          <a:ln>
            <a:noFill/>
          </a:ln>
        </p:spPr>
        <p:txBody>
          <a:bodyPr spcFirstLastPara="1" wrap="square" lIns="91425" tIns="45700" rIns="91425" bIns="45700" anchor="t" anchorCtr="0">
            <a:noAutofit/>
          </a:bodyPr>
          <a:lstStyle/>
          <a:p>
            <a:pPr marL="285750" marR="0" lvl="0" indent="-285750" algn="l" rtl="0">
              <a:lnSpc>
                <a:spcPct val="115000"/>
              </a:lnSpc>
              <a:spcBef>
                <a:spcPts val="0"/>
              </a:spcBef>
              <a:spcAft>
                <a:spcPts val="0"/>
              </a:spcAft>
              <a:buClr>
                <a:schemeClr val="lt1"/>
              </a:buClr>
              <a:buSzPts val="2800"/>
              <a:buFont typeface="Courier New"/>
              <a:buChar char="o"/>
            </a:pPr>
            <a:r>
              <a:rPr lang="en-US" sz="2800" b="1" i="0" u="none" strike="noStrike" cap="none" dirty="0">
                <a:solidFill>
                  <a:schemeClr val="lt1"/>
                </a:solidFill>
                <a:latin typeface="Sarabun"/>
                <a:ea typeface="Sarabun"/>
                <a:cs typeface="Sarabun"/>
                <a:sym typeface="Sarabun"/>
              </a:rPr>
              <a:t>Mon </a:t>
            </a:r>
            <a:r>
              <a:rPr lang="en-US" sz="2800" b="1" i="0" u="none" strike="noStrike" cap="none" dirty="0" err="1">
                <a:solidFill>
                  <a:schemeClr val="lt1"/>
                </a:solidFill>
                <a:latin typeface="Sarabun"/>
                <a:ea typeface="Sarabun"/>
                <a:cs typeface="Sarabun"/>
                <a:sym typeface="Sarabun"/>
              </a:rPr>
              <a:t>parcours</a:t>
            </a:r>
            <a:endParaRPr sz="2800" b="1" i="0" u="none" strike="noStrike" cap="none" dirty="0">
              <a:solidFill>
                <a:schemeClr val="lt1"/>
              </a:solidFill>
              <a:latin typeface="Sarabun"/>
              <a:ea typeface="Sarabun"/>
              <a:cs typeface="Sarabun"/>
              <a:sym typeface="Sarabun"/>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dirty="0">
              <a:solidFill>
                <a:schemeClr val="lt1"/>
              </a:solidFill>
              <a:latin typeface="Sarabun"/>
              <a:ea typeface="Sarabun"/>
              <a:cs typeface="Sarabun"/>
              <a:sym typeface="Sarabun"/>
            </a:endParaRPr>
          </a:p>
          <a:p>
            <a:pPr marL="285750" marR="0" lvl="0" indent="-285750" algn="l" rtl="0">
              <a:lnSpc>
                <a:spcPct val="115000"/>
              </a:lnSpc>
              <a:spcBef>
                <a:spcPts val="0"/>
              </a:spcBef>
              <a:spcAft>
                <a:spcPts val="0"/>
              </a:spcAft>
              <a:buClr>
                <a:schemeClr val="lt1"/>
              </a:buClr>
              <a:buSzPts val="2800"/>
              <a:buFont typeface="Courier New"/>
              <a:buChar char="o"/>
            </a:pPr>
            <a:r>
              <a:rPr lang="fr-FR" sz="2800" b="1" dirty="0" smtClean="0">
                <a:solidFill>
                  <a:schemeClr val="lt1"/>
                </a:solidFill>
                <a:latin typeface="Sarabun"/>
                <a:ea typeface="Sarabun"/>
                <a:cs typeface="Sarabun"/>
                <a:sym typeface="Sarabun"/>
              </a:rPr>
              <a:t>Fondatrice d’un Espace de Santé Intégrative</a:t>
            </a:r>
            <a:endParaRPr sz="2800" b="1" i="0" u="none" strike="noStrike" cap="none" dirty="0">
              <a:solidFill>
                <a:schemeClr val="lt1"/>
              </a:solidFill>
              <a:latin typeface="Sarabun"/>
              <a:ea typeface="Sarabun"/>
              <a:cs typeface="Sarabun"/>
              <a:sym typeface="Sarabun"/>
            </a:endParaRPr>
          </a:p>
          <a:p>
            <a:pPr marL="914400" marR="0" lvl="1" indent="-381000" algn="l" rtl="0">
              <a:lnSpc>
                <a:spcPct val="115000"/>
              </a:lnSpc>
              <a:spcBef>
                <a:spcPts val="0"/>
              </a:spcBef>
              <a:spcAft>
                <a:spcPts val="0"/>
              </a:spcAft>
              <a:buClr>
                <a:schemeClr val="lt1"/>
              </a:buClr>
              <a:buSzPts val="2400"/>
              <a:buFont typeface="Sarabun"/>
              <a:buChar char="○"/>
            </a:pPr>
            <a:r>
              <a:rPr lang="fr-FR" sz="2400" b="0" i="0" u="none" strike="noStrike" cap="none" dirty="0" smtClean="0">
                <a:solidFill>
                  <a:schemeClr val="lt1"/>
                </a:solidFill>
                <a:latin typeface="Sarabun"/>
                <a:ea typeface="Sarabun"/>
                <a:cs typeface="Sarabun"/>
                <a:sym typeface="Sarabun"/>
              </a:rPr>
              <a:t>Spécialiste en coordination de soins</a:t>
            </a:r>
            <a:endParaRPr sz="2400" b="0" i="0" u="none" strike="noStrike" cap="none" dirty="0">
              <a:solidFill>
                <a:schemeClr val="lt1"/>
              </a:solidFill>
              <a:latin typeface="Sarabun"/>
              <a:ea typeface="Sarabun"/>
              <a:cs typeface="Sarabun"/>
              <a:sym typeface="Sarabun"/>
            </a:endParaRPr>
          </a:p>
          <a:p>
            <a:pPr marL="914400" marR="0" lvl="1" indent="-381000" algn="l" rtl="0">
              <a:lnSpc>
                <a:spcPct val="115000"/>
              </a:lnSpc>
              <a:spcBef>
                <a:spcPts val="0"/>
              </a:spcBef>
              <a:spcAft>
                <a:spcPts val="0"/>
              </a:spcAft>
              <a:buClr>
                <a:schemeClr val="lt1"/>
              </a:buClr>
              <a:buSzPts val="2400"/>
              <a:buFont typeface="Sarabun"/>
              <a:buChar char="○"/>
            </a:pPr>
            <a:r>
              <a:rPr lang="fr-FR" sz="2400" b="0" i="0" u="none" strike="noStrike" cap="none" dirty="0" smtClean="0">
                <a:solidFill>
                  <a:schemeClr val="lt1"/>
                </a:solidFill>
                <a:latin typeface="Sarabun"/>
                <a:ea typeface="Sarabun"/>
                <a:cs typeface="Sarabun"/>
                <a:sym typeface="Sarabun"/>
              </a:rPr>
              <a:t>Entrepreneur humaniste et visionnaire</a:t>
            </a:r>
            <a:endParaRPr sz="2400" b="0" i="0" u="none" strike="noStrike" cap="none" dirty="0">
              <a:solidFill>
                <a:schemeClr val="lt1"/>
              </a:solidFill>
              <a:latin typeface="Sarabun"/>
              <a:ea typeface="Sarabun"/>
              <a:cs typeface="Sarabun"/>
              <a:sym typeface="Sarabun"/>
            </a:endParaRPr>
          </a:p>
          <a:p>
            <a:pPr marL="914400" marR="0" lvl="1" indent="-381000" algn="l" rtl="0">
              <a:lnSpc>
                <a:spcPct val="115000"/>
              </a:lnSpc>
              <a:spcBef>
                <a:spcPts val="0"/>
              </a:spcBef>
              <a:spcAft>
                <a:spcPts val="0"/>
              </a:spcAft>
              <a:buClr>
                <a:schemeClr val="lt1"/>
              </a:buClr>
              <a:buSzPts val="2400"/>
              <a:buFont typeface="Sarabun"/>
              <a:buChar char="○"/>
            </a:pPr>
            <a:r>
              <a:rPr lang="fr-FR" sz="2400" b="0" i="0" u="none" strike="noStrike" cap="none" dirty="0" smtClean="0">
                <a:solidFill>
                  <a:schemeClr val="lt1"/>
                </a:solidFill>
                <a:latin typeface="Sarabun"/>
                <a:ea typeface="Sarabun"/>
                <a:cs typeface="Sarabun"/>
                <a:sym typeface="Sarabun"/>
              </a:rPr>
              <a:t>Passionnée d’innovation</a:t>
            </a:r>
            <a:endParaRPr sz="2400" b="0" i="0" u="none" strike="noStrike" cap="none" dirty="0">
              <a:solidFill>
                <a:schemeClr val="lt1"/>
              </a:solidFill>
              <a:latin typeface="Sarabun"/>
              <a:ea typeface="Sarabun"/>
              <a:cs typeface="Sarabun"/>
              <a:sym typeface="Sarabun"/>
            </a:endParaRPr>
          </a:p>
          <a:p>
            <a:pPr marL="457200" marR="0" lvl="0" indent="-406400" algn="l" rtl="0">
              <a:lnSpc>
                <a:spcPct val="115000"/>
              </a:lnSpc>
              <a:spcBef>
                <a:spcPts val="0"/>
              </a:spcBef>
              <a:spcAft>
                <a:spcPts val="0"/>
              </a:spcAft>
              <a:buClr>
                <a:schemeClr val="lt1"/>
              </a:buClr>
              <a:buSzPts val="2800"/>
              <a:buFont typeface="Courier New"/>
              <a:buChar char="o"/>
            </a:pPr>
            <a:r>
              <a:rPr lang="en-US" sz="2800" b="1" i="0" u="none" strike="noStrike" cap="none" dirty="0">
                <a:solidFill>
                  <a:schemeClr val="lt1"/>
                </a:solidFill>
                <a:latin typeface="Sarabun"/>
                <a:ea typeface="Sarabun"/>
                <a:cs typeface="Sarabun"/>
                <a:sym typeface="Sarabun"/>
              </a:rPr>
              <a:t>Mon intention </a:t>
            </a:r>
            <a:endParaRPr sz="1400" b="0" i="0" u="none" strike="noStrike" cap="none" dirty="0">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800"/>
              <a:buFont typeface="Arial"/>
              <a:buNone/>
            </a:pPr>
            <a:endParaRPr sz="2800" b="1" i="0" u="none" strike="noStrike" cap="none" dirty="0">
              <a:solidFill>
                <a:schemeClr val="lt1"/>
              </a:solidFill>
              <a:latin typeface="Sarabun"/>
              <a:ea typeface="Sarabun"/>
              <a:cs typeface="Sarabun"/>
              <a:sym typeface="Sarabun"/>
            </a:endParaRPr>
          </a:p>
          <a:p>
            <a:pPr marL="0" marR="0" lvl="0" indent="0" algn="l" rtl="0">
              <a:lnSpc>
                <a:spcPct val="115000"/>
              </a:lnSpc>
              <a:spcBef>
                <a:spcPts val="0"/>
              </a:spcBef>
              <a:spcAft>
                <a:spcPts val="0"/>
              </a:spcAft>
              <a:buClr>
                <a:srgbClr val="000000"/>
              </a:buClr>
              <a:buSzPts val="2800"/>
              <a:buFont typeface="Arial"/>
              <a:buNone/>
            </a:pPr>
            <a:endParaRPr sz="2800" b="1" i="0" u="none" strike="noStrike" cap="none" dirty="0">
              <a:solidFill>
                <a:schemeClr val="lt1"/>
              </a:solidFill>
              <a:latin typeface="Sarabun"/>
              <a:ea typeface="Sarabun"/>
              <a:cs typeface="Sarabun"/>
              <a:sym typeface="Sarabun"/>
            </a:endParaRPr>
          </a:p>
        </p:txBody>
      </p:sp>
      <p:sp>
        <p:nvSpPr>
          <p:cNvPr id="135" name="Google Shape;135;ga9c0fe43b7_0_0"/>
          <p:cNvSpPr txBox="1"/>
          <p:nvPr/>
        </p:nvSpPr>
        <p:spPr>
          <a:xfrm>
            <a:off x="8645363" y="4367422"/>
            <a:ext cx="2291400" cy="25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smtClean="0">
                <a:solidFill>
                  <a:srgbClr val="FFFFFF"/>
                </a:solidFill>
                <a:latin typeface="Calibri"/>
                <a:ea typeface="Calibri"/>
                <a:cs typeface="Calibri"/>
                <a:sym typeface="Calibri"/>
              </a:rPr>
              <a:t>EVELYNE</a:t>
            </a:r>
            <a:endParaRPr sz="2400" b="0" i="0" u="none" strike="noStrike" cap="none" dirty="0">
              <a:solidFill>
                <a:srgbClr val="FFFFFF"/>
              </a:solidFill>
              <a:latin typeface="Calibri"/>
              <a:ea typeface="Calibri"/>
              <a:cs typeface="Calibri"/>
              <a:sym typeface="Calibri"/>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49" y="1311045"/>
            <a:ext cx="5672776" cy="3056377"/>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3672" y="4543042"/>
            <a:ext cx="3203029" cy="213802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770965"/>
            <a:ext cx="10515600" cy="5737411"/>
          </a:xfrm>
        </p:spPr>
        <p:txBody>
          <a:bodyPr>
            <a:normAutofit/>
          </a:bodyPr>
          <a:lstStyle/>
          <a:p>
            <a:pPr marL="114300" indent="0">
              <a:buNone/>
            </a:pPr>
            <a:r>
              <a:rPr lang="fr-FR" sz="3200" b="1" dirty="0" smtClean="0">
                <a:solidFill>
                  <a:srgbClr val="0070C0"/>
                </a:solidFill>
              </a:rPr>
              <a:t>En synthèse nous avons vu que les cellules de notre corps :</a:t>
            </a:r>
          </a:p>
          <a:p>
            <a:pPr marL="0" indent="0">
              <a:buNone/>
            </a:pPr>
            <a:endParaRPr lang="fr-FR" sz="800" b="1" dirty="0" smtClean="0">
              <a:solidFill>
                <a:srgbClr val="0070C0"/>
              </a:solidFill>
            </a:endParaRPr>
          </a:p>
          <a:p>
            <a:pPr lvl="1">
              <a:buFont typeface="Wingdings" panose="05000000000000000000" pitchFamily="2" charset="2"/>
              <a:buChar char="ü"/>
            </a:pPr>
            <a:r>
              <a:rPr lang="fr-FR" dirty="0"/>
              <a:t>A</a:t>
            </a:r>
            <a:r>
              <a:rPr lang="fr-FR" dirty="0" smtClean="0"/>
              <a:t>gissent comme de petits résonateurs qui communiquent entre eux grâce à des champs cohérents d’ondes électromagnétiques,</a:t>
            </a:r>
          </a:p>
          <a:p>
            <a:pPr lvl="1">
              <a:buFont typeface="Wingdings" panose="05000000000000000000" pitchFamily="2" charset="2"/>
              <a:buChar char="ü"/>
            </a:pPr>
            <a:r>
              <a:rPr lang="fr-FR" dirty="0" smtClean="0"/>
              <a:t>Les appareils de </a:t>
            </a:r>
            <a:r>
              <a:rPr lang="fr-FR" dirty="0" err="1" smtClean="0"/>
              <a:t>Biorésonance</a:t>
            </a:r>
            <a:r>
              <a:rPr lang="fr-FR" dirty="0" smtClean="0"/>
              <a:t> utilisent d’infimes quantités d’ondes électromagnétiques dont l’intensité est bien inférieure à celles des ondes des téléphones portables</a:t>
            </a:r>
          </a:p>
          <a:p>
            <a:pPr lvl="1">
              <a:buFont typeface="Wingdings" panose="05000000000000000000" pitchFamily="2" charset="2"/>
              <a:buChar char="ü"/>
            </a:pPr>
            <a:r>
              <a:rPr lang="fr-FR" dirty="0" smtClean="0"/>
              <a:t>Les méthodes d’investigation des appareils de </a:t>
            </a:r>
            <a:r>
              <a:rPr lang="fr-FR" dirty="0" err="1" smtClean="0"/>
              <a:t>Biorésonance</a:t>
            </a:r>
            <a:r>
              <a:rPr lang="fr-FR" dirty="0" smtClean="0"/>
              <a:t> sont douces, non invasives et en harmonie avec le vivant comme les thérapies orientales, qui elles aussi s’appuient sur des phénomènes quantiques.</a:t>
            </a:r>
          </a:p>
          <a:p>
            <a:pPr lvl="1">
              <a:buFont typeface="Wingdings" panose="05000000000000000000" pitchFamily="2" charset="2"/>
              <a:buChar char="ü"/>
            </a:pPr>
            <a:r>
              <a:rPr lang="fr-FR" dirty="0" smtClean="0"/>
              <a:t>Nous parlons ainsi de thérapies quantiques.</a:t>
            </a:r>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TECHNOLOGIE</a:t>
            </a:r>
            <a:endParaRPr lang="fr-FR" sz="3200" dirty="0">
              <a:solidFill>
                <a:schemeClr val="bg1"/>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979" y="4125326"/>
            <a:ext cx="2268021" cy="2864393"/>
          </a:xfrm>
          <a:prstGeom prst="rect">
            <a:avLst/>
          </a:prstGeom>
        </p:spPr>
      </p:pic>
      <p:pic>
        <p:nvPicPr>
          <p:cNvPr id="1026" name="Picture 2" descr="dreamstime_s_40190579"/>
          <p:cNvPicPr>
            <a:picLocks noChangeAspect="1" noChangeArrowheads="1"/>
          </p:cNvPicPr>
          <p:nvPr/>
        </p:nvPicPr>
        <p:blipFill>
          <a:blip r:embed="rId3" cstate="print">
            <a:extLst>
              <a:ext uri="{28A0092B-C50C-407E-A947-70E740481C1C}">
                <a14:useLocalDpi xmlns:a14="http://schemas.microsoft.com/office/drawing/2010/main" val="0"/>
              </a:ext>
            </a:extLst>
          </a:blip>
          <a:srcRect t="1654" b="1654"/>
          <a:stretch>
            <a:fillRect/>
          </a:stretch>
        </p:blipFill>
        <p:spPr bwMode="auto">
          <a:xfrm>
            <a:off x="0" y="4978177"/>
            <a:ext cx="3049588" cy="1965325"/>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0676469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770965"/>
            <a:ext cx="10515600" cy="5737411"/>
          </a:xfrm>
        </p:spPr>
        <p:txBody>
          <a:bodyPr>
            <a:normAutofit/>
          </a:bodyPr>
          <a:lstStyle/>
          <a:p>
            <a:r>
              <a:rPr lang="fr-FR" sz="3200" b="1" dirty="0" smtClean="0">
                <a:solidFill>
                  <a:srgbClr val="0070C0"/>
                </a:solidFill>
              </a:rPr>
              <a:t>Le lien avec les thérapies quantiques</a:t>
            </a:r>
          </a:p>
          <a:p>
            <a:pPr marL="0" indent="0">
              <a:buNone/>
            </a:pPr>
            <a:endParaRPr lang="fr-FR" sz="1200" b="1" dirty="0" smtClean="0">
              <a:solidFill>
                <a:srgbClr val="0070C0"/>
              </a:solidFill>
            </a:endParaRPr>
          </a:p>
          <a:p>
            <a:pPr lvl="1">
              <a:buFont typeface="Wingdings" panose="05000000000000000000" pitchFamily="2" charset="2"/>
              <a:buChar char="ü"/>
            </a:pPr>
            <a:r>
              <a:rPr lang="fr-FR" dirty="0" smtClean="0"/>
              <a:t>Marcus </a:t>
            </a:r>
            <a:r>
              <a:rPr lang="fr-FR" dirty="0" err="1" smtClean="0"/>
              <a:t>Schmieke</a:t>
            </a:r>
            <a:r>
              <a:rPr lang="fr-FR" dirty="0" smtClean="0"/>
              <a:t> et son équipe scientifique ont tenu a observer une approche rigoureuse et scientifique des phénomènes observés par ces traditions.</a:t>
            </a:r>
          </a:p>
          <a:p>
            <a:pPr lvl="1">
              <a:buFont typeface="Wingdings" panose="05000000000000000000" pitchFamily="2" charset="2"/>
              <a:buChar char="ü"/>
            </a:pPr>
            <a:endParaRPr lang="fr-FR" dirty="0"/>
          </a:p>
          <a:p>
            <a:pPr lvl="1">
              <a:buFont typeface="Wingdings" panose="05000000000000000000" pitchFamily="2" charset="2"/>
              <a:buChar char="ü"/>
            </a:pPr>
            <a:r>
              <a:rPr lang="fr-FR" b="1" dirty="0" smtClean="0">
                <a:solidFill>
                  <a:srgbClr val="0070C0"/>
                </a:solidFill>
              </a:rPr>
              <a:t>Les appareils de </a:t>
            </a:r>
            <a:r>
              <a:rPr lang="fr-FR" b="1" dirty="0" err="1" smtClean="0">
                <a:solidFill>
                  <a:srgbClr val="0070C0"/>
                </a:solidFill>
              </a:rPr>
              <a:t>Biorésonance</a:t>
            </a:r>
            <a:r>
              <a:rPr lang="fr-FR" b="1" dirty="0" smtClean="0">
                <a:solidFill>
                  <a:srgbClr val="0070C0"/>
                </a:solidFill>
              </a:rPr>
              <a:t> permettent donc :</a:t>
            </a:r>
          </a:p>
          <a:p>
            <a:pPr lvl="2">
              <a:buFont typeface="Wingdings" panose="05000000000000000000" pitchFamily="2" charset="2"/>
              <a:buChar char="ü"/>
            </a:pPr>
            <a:r>
              <a:rPr lang="fr-FR" dirty="0" smtClean="0"/>
              <a:t>Rôle du </a:t>
            </a:r>
            <a:r>
              <a:rPr lang="fr-FR" dirty="0" err="1" smtClean="0"/>
              <a:t>Healy</a:t>
            </a:r>
            <a:r>
              <a:rPr lang="fr-FR" dirty="0" smtClean="0"/>
              <a:t> agit de façon générale dans un processus quantique</a:t>
            </a:r>
          </a:p>
          <a:p>
            <a:pPr lvl="2">
              <a:buFont typeface="Wingdings" panose="05000000000000000000" pitchFamily="2" charset="2"/>
              <a:buChar char="ü"/>
            </a:pPr>
            <a:r>
              <a:rPr lang="fr-FR" dirty="0" smtClean="0"/>
              <a:t>Lien entre l’information et la matière</a:t>
            </a:r>
          </a:p>
          <a:p>
            <a:pPr lvl="2">
              <a:buFont typeface="Wingdings" panose="05000000000000000000" pitchFamily="2" charset="2"/>
              <a:buChar char="ü"/>
            </a:pPr>
            <a:r>
              <a:rPr lang="fr-FR" dirty="0" smtClean="0"/>
              <a:t>La réalité dans laquelle nous vivons est continuellement en mouvement</a:t>
            </a:r>
          </a:p>
          <a:p>
            <a:pPr lvl="2">
              <a:buFont typeface="Wingdings" panose="05000000000000000000" pitchFamily="2" charset="2"/>
              <a:buChar char="ü"/>
            </a:pPr>
            <a:r>
              <a:rPr lang="fr-FR" dirty="0" smtClean="0"/>
              <a:t>L’énergie se transforme en informations</a:t>
            </a:r>
          </a:p>
          <a:p>
            <a:pPr lvl="2">
              <a:buFont typeface="Wingdings" panose="05000000000000000000" pitchFamily="2" charset="2"/>
              <a:buChar char="ü"/>
            </a:pPr>
            <a:r>
              <a:rPr lang="fr-FR" dirty="0" smtClean="0"/>
              <a:t>L’information en énergie</a:t>
            </a:r>
            <a:endParaRPr lang="fr-FR" dirty="0"/>
          </a:p>
          <a:p>
            <a:pPr lvl="2">
              <a:buFont typeface="Wingdings" panose="05000000000000000000" pitchFamily="2" charset="2"/>
              <a:buChar char="ü"/>
            </a:pPr>
            <a:r>
              <a:rPr lang="fr-FR" dirty="0" smtClean="0"/>
              <a:t>L’énergie en matière</a:t>
            </a:r>
          </a:p>
          <a:p>
            <a:pPr lvl="2">
              <a:buFont typeface="Wingdings" panose="05000000000000000000" pitchFamily="2" charset="2"/>
              <a:buChar char="ü"/>
            </a:pPr>
            <a:r>
              <a:rPr lang="fr-FR" dirty="0" smtClean="0"/>
              <a:t>Et la matière en information</a:t>
            </a:r>
          </a:p>
          <a:p>
            <a:pPr lvl="2">
              <a:buFont typeface="Wingdings" panose="05000000000000000000" pitchFamily="2" charset="2"/>
              <a:buChar char="ü"/>
            </a:pPr>
            <a:r>
              <a:rPr lang="fr-FR" dirty="0" smtClean="0"/>
              <a:t>Les 3 sont reliés par le processus quantique par le boîtier </a:t>
            </a:r>
            <a:r>
              <a:rPr lang="fr-FR" dirty="0" err="1" smtClean="0"/>
              <a:t>Healy</a:t>
            </a:r>
            <a:endParaRPr lang="fr-FR" dirty="0" smtClean="0"/>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TECHNOLOGIE</a:t>
            </a:r>
            <a:endParaRPr lang="fr-FR" sz="3200" dirty="0">
              <a:solidFill>
                <a:schemeClr val="bg1"/>
              </a:solidFill>
            </a:endParaRPr>
          </a:p>
        </p:txBody>
      </p:sp>
    </p:spTree>
    <p:extLst>
      <p:ext uri="{BB962C8B-B14F-4D97-AF65-F5344CB8AC3E}">
        <p14:creationId xmlns:p14="http://schemas.microsoft.com/office/powerpoint/2010/main" val="28265387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a9c0fe43b7_1_144"/>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365" name="Google Shape;365;ga9c0fe43b7_1_144"/>
          <p:cNvSpPr txBox="1"/>
          <p:nvPr/>
        </p:nvSpPr>
        <p:spPr>
          <a:xfrm>
            <a:off x="4671925" y="2859300"/>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a:solidFill>
                  <a:schemeClr val="lt1"/>
                </a:solidFill>
                <a:latin typeface="Arial"/>
                <a:ea typeface="Arial"/>
                <a:cs typeface="Arial"/>
                <a:sym typeface="Arial"/>
              </a:rPr>
              <a:t>BUSINESS</a:t>
            </a:r>
            <a:endParaRPr sz="2900" b="1" i="0" u="none" strike="noStrike" cap="none">
              <a:solidFill>
                <a:schemeClr val="lt1"/>
              </a:solidFill>
              <a:latin typeface="Arial"/>
              <a:ea typeface="Arial"/>
              <a:cs typeface="Arial"/>
              <a:sym typeface="Aria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720" y="0"/>
            <a:ext cx="10473265" cy="6858000"/>
          </a:xfrm>
          <a:prstGeom prst="rect">
            <a:avLst/>
          </a:prstGeom>
        </p:spPr>
      </p:pic>
    </p:spTree>
    <p:extLst>
      <p:ext uri="{BB962C8B-B14F-4D97-AF65-F5344CB8AC3E}">
        <p14:creationId xmlns:p14="http://schemas.microsoft.com/office/powerpoint/2010/main" val="8233375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a9c0fe43b7_1_229"/>
          <p:cNvSpPr/>
          <p:nvPr/>
        </p:nvSpPr>
        <p:spPr>
          <a:xfrm>
            <a:off x="1524" y="0"/>
            <a:ext cx="12189001"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5" name="Google Shape;395;ga9c0fe43b7_1_229"/>
          <p:cNvPicPr preferRelativeResize="0"/>
          <p:nvPr/>
        </p:nvPicPr>
        <p:blipFill rotWithShape="1">
          <a:blip r:embed="rId3">
            <a:alphaModFix/>
          </a:blip>
          <a:srcRect t="4187" b="1292"/>
          <a:stretch/>
        </p:blipFill>
        <p:spPr>
          <a:xfrm>
            <a:off x="20" y="10"/>
            <a:ext cx="12191975" cy="6857986"/>
          </a:xfrm>
          <a:prstGeom prst="rect">
            <a:avLst/>
          </a:prstGeom>
          <a:noFill/>
          <a:ln>
            <a:noFill/>
          </a:ln>
        </p:spPr>
      </p:pic>
      <p:sp>
        <p:nvSpPr>
          <p:cNvPr id="396" name="Google Shape;396;ga9c0fe43b7_1_229"/>
          <p:cNvSpPr/>
          <p:nvPr/>
        </p:nvSpPr>
        <p:spPr>
          <a:xfrm>
            <a:off x="638898" y="3033125"/>
            <a:ext cx="10828200" cy="2387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1400"/>
              <a:buFont typeface="Arial"/>
              <a:buNone/>
            </a:pPr>
            <a:r>
              <a:rPr lang="fr-FR" sz="1000" b="0" i="0" u="none" strike="noStrike" cap="none" dirty="0" smtClean="0">
                <a:solidFill>
                  <a:srgbClr val="000000"/>
                </a:solidFill>
                <a:latin typeface="Arial"/>
                <a:ea typeface="Arial"/>
                <a:cs typeface="Arial"/>
                <a:sym typeface="Arial"/>
              </a:rPr>
              <a:t>Si </a:t>
            </a:r>
            <a:endParaRPr sz="1000" b="0" i="0" u="none" strike="noStrike" cap="none" dirty="0">
              <a:solidFill>
                <a:srgbClr val="000000"/>
              </a:solidFill>
              <a:latin typeface="Arial"/>
              <a:ea typeface="Arial"/>
              <a:cs typeface="Arial"/>
              <a:sym typeface="Arial"/>
            </a:endParaRPr>
          </a:p>
        </p:txBody>
      </p:sp>
      <p:sp>
        <p:nvSpPr>
          <p:cNvPr id="397" name="Google Shape;397;ga9c0fe43b7_1_229"/>
          <p:cNvSpPr txBox="1"/>
          <p:nvPr/>
        </p:nvSpPr>
        <p:spPr>
          <a:xfrm>
            <a:off x="638900" y="777750"/>
            <a:ext cx="7121700" cy="119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Pour </a:t>
            </a:r>
            <a:r>
              <a:rPr lang="en-US" sz="4100" b="1" i="0" u="none" strike="noStrike" cap="none" dirty="0" err="1" smtClean="0">
                <a:solidFill>
                  <a:schemeClr val="lt1"/>
                </a:solidFill>
                <a:latin typeface="Arial"/>
                <a:ea typeface="Arial"/>
                <a:cs typeface="Arial"/>
                <a:sym typeface="Arial"/>
              </a:rPr>
              <a:t>aller</a:t>
            </a:r>
            <a:r>
              <a:rPr lang="en-US" sz="4100" b="1" i="0" u="none" strike="noStrike" cap="none" dirty="0" smtClean="0">
                <a:solidFill>
                  <a:schemeClr val="lt1"/>
                </a:solidFill>
                <a:latin typeface="Arial"/>
                <a:ea typeface="Arial"/>
                <a:cs typeface="Arial"/>
                <a:sym typeface="Arial"/>
              </a:rPr>
              <a:t> plus loin…</a:t>
            </a:r>
            <a:endParaRPr sz="2900" b="1" i="0" u="none" strike="noStrike" cap="none" dirty="0">
              <a:solidFill>
                <a:schemeClr val="lt1"/>
              </a:solidFill>
              <a:latin typeface="Arial"/>
              <a:ea typeface="Arial"/>
              <a:cs typeface="Arial"/>
              <a:sym typeface="Arial"/>
            </a:endParaRPr>
          </a:p>
        </p:txBody>
      </p:sp>
      <p:sp>
        <p:nvSpPr>
          <p:cNvPr id="2" name="ZoneTexte 1"/>
          <p:cNvSpPr txBox="1"/>
          <p:nvPr/>
        </p:nvSpPr>
        <p:spPr>
          <a:xfrm>
            <a:off x="638898" y="2147594"/>
            <a:ext cx="10049546" cy="2246769"/>
          </a:xfrm>
          <a:prstGeom prst="rect">
            <a:avLst/>
          </a:prstGeom>
          <a:noFill/>
        </p:spPr>
        <p:txBody>
          <a:bodyPr wrap="none" rtlCol="0">
            <a:spAutoFit/>
          </a:bodyPr>
          <a:lstStyle/>
          <a:p>
            <a:r>
              <a:rPr lang="fr-FR" sz="2800" b="1" dirty="0" smtClean="0">
                <a:solidFill>
                  <a:schemeClr val="bg1"/>
                </a:solidFill>
              </a:rPr>
              <a:t>Si comme nous, vous souhaitez proposer un dispositif de</a:t>
            </a:r>
          </a:p>
          <a:p>
            <a:r>
              <a:rPr lang="fr-FR" sz="2800" b="1" dirty="0" smtClean="0">
                <a:solidFill>
                  <a:schemeClr val="bg1"/>
                </a:solidFill>
              </a:rPr>
              <a:t>santé holistique au plus grand nombre et ainsi contribuer</a:t>
            </a:r>
          </a:p>
          <a:p>
            <a:r>
              <a:rPr lang="fr-FR" sz="2800" b="1" dirty="0" smtClean="0">
                <a:solidFill>
                  <a:schemeClr val="bg1"/>
                </a:solidFill>
              </a:rPr>
              <a:t>au sein d’une communauté,</a:t>
            </a:r>
          </a:p>
          <a:p>
            <a:endParaRPr lang="fr-FR" sz="2800" b="1" dirty="0" smtClean="0">
              <a:solidFill>
                <a:schemeClr val="bg1"/>
              </a:solidFill>
            </a:endParaRPr>
          </a:p>
          <a:p>
            <a:r>
              <a:rPr lang="fr-FR" sz="2800" b="1" dirty="0" smtClean="0">
                <a:solidFill>
                  <a:schemeClr val="bg1"/>
                </a:solidFill>
              </a:rPr>
              <a:t>Vous êtes invités à assister à la 2</a:t>
            </a:r>
            <a:r>
              <a:rPr lang="fr-FR" sz="2800" b="1" baseline="30000" dirty="0" smtClean="0">
                <a:solidFill>
                  <a:schemeClr val="bg1"/>
                </a:solidFill>
              </a:rPr>
              <a:t>ème</a:t>
            </a:r>
            <a:r>
              <a:rPr lang="fr-FR" sz="2800" b="1" dirty="0" smtClean="0">
                <a:solidFill>
                  <a:schemeClr val="bg1"/>
                </a:solidFill>
              </a:rPr>
              <a:t> partie.</a:t>
            </a:r>
            <a:endParaRPr lang="fr-FR" sz="2800" b="1" dirty="0">
              <a:solidFill>
                <a:schemeClr val="bg1"/>
              </a:solidFill>
            </a:endParaRPr>
          </a:p>
        </p:txBody>
      </p:sp>
    </p:spTree>
    <p:extLst>
      <p:ext uri="{BB962C8B-B14F-4D97-AF65-F5344CB8AC3E}">
        <p14:creationId xmlns:p14="http://schemas.microsoft.com/office/powerpoint/2010/main" val="6687360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a9c0fe43b7_1_229"/>
          <p:cNvSpPr/>
          <p:nvPr/>
        </p:nvSpPr>
        <p:spPr>
          <a:xfrm>
            <a:off x="1524" y="0"/>
            <a:ext cx="12189001"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5" name="Google Shape;395;ga9c0fe43b7_1_229"/>
          <p:cNvPicPr preferRelativeResize="0"/>
          <p:nvPr/>
        </p:nvPicPr>
        <p:blipFill rotWithShape="1">
          <a:blip r:embed="rId3">
            <a:alphaModFix/>
          </a:blip>
          <a:srcRect t="4187" b="1292"/>
          <a:stretch/>
        </p:blipFill>
        <p:spPr>
          <a:xfrm>
            <a:off x="20" y="10"/>
            <a:ext cx="12191975" cy="6857986"/>
          </a:xfrm>
          <a:prstGeom prst="rect">
            <a:avLst/>
          </a:prstGeom>
          <a:noFill/>
          <a:ln>
            <a:noFill/>
          </a:ln>
        </p:spPr>
      </p:pic>
      <p:sp>
        <p:nvSpPr>
          <p:cNvPr id="396" name="Google Shape;396;ga9c0fe43b7_1_229"/>
          <p:cNvSpPr/>
          <p:nvPr/>
        </p:nvSpPr>
        <p:spPr>
          <a:xfrm>
            <a:off x="987241" y="841829"/>
            <a:ext cx="10828200" cy="330173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600"/>
              </a:spcBef>
              <a:spcAft>
                <a:spcPts val="0"/>
              </a:spcAft>
              <a:buClr>
                <a:srgbClr val="000000"/>
              </a:buClr>
              <a:buSzPts val="4400"/>
              <a:buFont typeface="Arial"/>
              <a:buNone/>
            </a:pPr>
            <a:endParaRPr lang="en-US" sz="4000" b="1" dirty="0" smtClean="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endParaRPr lang="en-US" sz="4000" b="1" dirty="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endParaRPr lang="en-US" sz="4000" b="1" dirty="0" smtClean="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endParaRPr lang="en-US" sz="4000" b="1" dirty="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r>
              <a:rPr lang="en-US" sz="4000" b="1" dirty="0" smtClean="0">
                <a:solidFill>
                  <a:schemeClr val="lt1"/>
                </a:solidFill>
                <a:latin typeface="Avenir"/>
                <a:ea typeface="Avenir"/>
                <a:cs typeface="Avenir"/>
                <a:sym typeface="Avenir"/>
              </a:rPr>
              <a:t>Merci pour </a:t>
            </a:r>
            <a:r>
              <a:rPr lang="en-US" sz="4000" b="1" dirty="0" err="1" smtClean="0">
                <a:solidFill>
                  <a:schemeClr val="lt1"/>
                </a:solidFill>
                <a:latin typeface="Avenir"/>
                <a:ea typeface="Avenir"/>
                <a:cs typeface="Avenir"/>
                <a:sym typeface="Avenir"/>
              </a:rPr>
              <a:t>votre</a:t>
            </a:r>
            <a:r>
              <a:rPr lang="en-US" sz="4000" b="1" dirty="0" smtClean="0">
                <a:solidFill>
                  <a:schemeClr val="lt1"/>
                </a:solidFill>
                <a:latin typeface="Avenir"/>
                <a:ea typeface="Avenir"/>
                <a:cs typeface="Avenir"/>
                <a:sym typeface="Avenir"/>
              </a:rPr>
              <a:t> attention </a:t>
            </a:r>
          </a:p>
          <a:p>
            <a:pPr marL="0" marR="0" lvl="0" indent="0" algn="l" rtl="0">
              <a:lnSpc>
                <a:spcPct val="90000"/>
              </a:lnSpc>
              <a:spcBef>
                <a:spcPts val="600"/>
              </a:spcBef>
              <a:spcAft>
                <a:spcPts val="0"/>
              </a:spcAft>
              <a:buClr>
                <a:srgbClr val="000000"/>
              </a:buClr>
              <a:buSzPts val="4400"/>
              <a:buFont typeface="Arial"/>
              <a:buNone/>
            </a:pPr>
            <a:endParaRPr lang="en-US" sz="4000" b="1" dirty="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r>
              <a:rPr lang="en-US" sz="4000" b="1" dirty="0" err="1" smtClean="0">
                <a:solidFill>
                  <a:schemeClr val="lt1"/>
                </a:solidFill>
                <a:latin typeface="Avenir"/>
                <a:ea typeface="Avenir"/>
                <a:cs typeface="Avenir"/>
                <a:sym typeface="Avenir"/>
              </a:rPr>
              <a:t>E</a:t>
            </a:r>
            <a:r>
              <a:rPr lang="en-US" sz="4000" b="1" i="0" u="none" strike="noStrike" cap="none" dirty="0" err="1" smtClean="0">
                <a:solidFill>
                  <a:schemeClr val="lt1"/>
                </a:solidFill>
                <a:latin typeface="Avenir"/>
                <a:ea typeface="Avenir"/>
                <a:cs typeface="Avenir"/>
                <a:sym typeface="Avenir"/>
              </a:rPr>
              <a:t>ntrer</a:t>
            </a:r>
            <a:r>
              <a:rPr lang="en-US" sz="4000" b="1" i="0" u="none" strike="noStrike" cap="none" dirty="0" smtClean="0">
                <a:solidFill>
                  <a:schemeClr val="lt1"/>
                </a:solidFill>
                <a:latin typeface="Avenir"/>
                <a:ea typeface="Avenir"/>
                <a:cs typeface="Avenir"/>
                <a:sym typeface="Avenir"/>
              </a:rPr>
              <a:t> </a:t>
            </a:r>
            <a:r>
              <a:rPr lang="en-US" sz="4000" b="1" i="0" u="none" strike="noStrike" cap="none" dirty="0" err="1">
                <a:solidFill>
                  <a:schemeClr val="lt1"/>
                </a:solidFill>
                <a:latin typeface="Avenir"/>
                <a:ea typeface="Avenir"/>
                <a:cs typeface="Avenir"/>
                <a:sym typeface="Avenir"/>
              </a:rPr>
              <a:t>en</a:t>
            </a:r>
            <a:r>
              <a:rPr lang="en-US" sz="4000" b="1" i="0" u="none" strike="noStrike" cap="none" dirty="0">
                <a:solidFill>
                  <a:schemeClr val="lt1"/>
                </a:solidFill>
                <a:latin typeface="Avenir"/>
                <a:ea typeface="Avenir"/>
                <a:cs typeface="Avenir"/>
                <a:sym typeface="Avenir"/>
              </a:rPr>
              <a:t> </a:t>
            </a:r>
            <a:r>
              <a:rPr lang="en-US" sz="4000" b="1" i="0" u="none" strike="noStrike" cap="none" dirty="0" smtClean="0">
                <a:solidFill>
                  <a:schemeClr val="lt1"/>
                </a:solidFill>
                <a:latin typeface="Avenir"/>
                <a:ea typeface="Avenir"/>
                <a:cs typeface="Avenir"/>
                <a:sym typeface="Avenir"/>
              </a:rPr>
              <a:t>contact </a:t>
            </a:r>
            <a:r>
              <a:rPr lang="en-US" sz="4000" b="1" i="0" u="none" strike="noStrike" cap="none" dirty="0">
                <a:solidFill>
                  <a:schemeClr val="lt1"/>
                </a:solidFill>
                <a:latin typeface="Avenir"/>
                <a:ea typeface="Avenir"/>
                <a:cs typeface="Avenir"/>
                <a:sym typeface="Avenir"/>
              </a:rPr>
              <a:t>avec la </a:t>
            </a:r>
            <a:r>
              <a:rPr lang="en-US" sz="4000" b="1" i="0" u="none" strike="noStrike" cap="none" dirty="0" err="1">
                <a:solidFill>
                  <a:schemeClr val="lt1"/>
                </a:solidFill>
                <a:latin typeface="Avenir"/>
                <a:ea typeface="Avenir"/>
                <a:cs typeface="Avenir"/>
                <a:sym typeface="Avenir"/>
              </a:rPr>
              <a:t>personne</a:t>
            </a:r>
            <a:r>
              <a:rPr lang="en-US" sz="4000" b="1" i="0" u="none" strike="noStrike" cap="none" dirty="0">
                <a:solidFill>
                  <a:schemeClr val="lt1"/>
                </a:solidFill>
                <a:latin typeface="Avenir"/>
                <a:ea typeface="Avenir"/>
                <a:cs typeface="Avenir"/>
                <a:sym typeface="Avenir"/>
              </a:rPr>
              <a:t> qui </a:t>
            </a:r>
            <a:r>
              <a:rPr lang="en-US" sz="4000" b="1" i="0" u="none" strike="noStrike" cap="none" dirty="0" err="1">
                <a:solidFill>
                  <a:schemeClr val="lt1"/>
                </a:solidFill>
                <a:latin typeface="Avenir"/>
                <a:ea typeface="Avenir"/>
                <a:cs typeface="Avenir"/>
                <a:sym typeface="Avenir"/>
              </a:rPr>
              <a:t>vous</a:t>
            </a:r>
            <a:r>
              <a:rPr lang="en-US" sz="4000" b="1" i="0" u="none" strike="noStrike" cap="none" dirty="0">
                <a:solidFill>
                  <a:schemeClr val="lt1"/>
                </a:solidFill>
                <a:latin typeface="Avenir"/>
                <a:ea typeface="Avenir"/>
                <a:cs typeface="Avenir"/>
                <a:sym typeface="Avenir"/>
              </a:rPr>
              <a:t> a </a:t>
            </a:r>
            <a:r>
              <a:rPr lang="en-US" sz="4000" b="1" i="0" u="none" strike="noStrike" cap="none" dirty="0" err="1">
                <a:solidFill>
                  <a:schemeClr val="lt1"/>
                </a:solidFill>
                <a:latin typeface="Avenir"/>
                <a:ea typeface="Avenir"/>
                <a:cs typeface="Avenir"/>
                <a:sym typeface="Avenir"/>
              </a:rPr>
              <a:t>invité</a:t>
            </a:r>
            <a:r>
              <a:rPr lang="en-US" sz="4000" b="1" i="0" u="none" strike="noStrike" cap="none" dirty="0">
                <a:solidFill>
                  <a:schemeClr val="lt1"/>
                </a:solidFill>
                <a:latin typeface="Avenir"/>
                <a:ea typeface="Avenir"/>
                <a:cs typeface="Avenir"/>
                <a:sym typeface="Avenir"/>
              </a:rPr>
              <a:t> </a:t>
            </a:r>
            <a:r>
              <a:rPr lang="en-US" sz="4000" b="1" i="0" u="none" strike="noStrike" cap="none" dirty="0" err="1">
                <a:solidFill>
                  <a:schemeClr val="lt1"/>
                </a:solidFill>
                <a:latin typeface="Avenir"/>
                <a:ea typeface="Avenir"/>
                <a:cs typeface="Avenir"/>
                <a:sym typeface="Avenir"/>
              </a:rPr>
              <a:t>aujourd’hui</a:t>
            </a:r>
            <a:r>
              <a:rPr lang="en-US" sz="4000" b="1" i="0" u="none" strike="noStrike" cap="none" dirty="0">
                <a:solidFill>
                  <a:schemeClr val="lt1"/>
                </a:solidFill>
                <a:latin typeface="Avenir"/>
                <a:ea typeface="Avenir"/>
                <a:cs typeface="Avenir"/>
                <a:sym typeface="Avenir"/>
              </a:rPr>
              <a:t> </a:t>
            </a:r>
            <a:r>
              <a:rPr lang="en-US" sz="4000" b="1" i="0" u="none" strike="noStrike" cap="none" dirty="0" smtClean="0">
                <a:solidFill>
                  <a:schemeClr val="lt1"/>
                </a:solidFill>
                <a:latin typeface="Avenir"/>
                <a:ea typeface="Avenir"/>
                <a:cs typeface="Avenir"/>
                <a:sym typeface="Avenir"/>
              </a:rPr>
              <a:t>!</a:t>
            </a:r>
          </a:p>
        </p:txBody>
      </p:sp>
    </p:spTree>
    <p:extLst>
      <p:ext uri="{BB962C8B-B14F-4D97-AF65-F5344CB8AC3E}">
        <p14:creationId xmlns:p14="http://schemas.microsoft.com/office/powerpoint/2010/main" val="1876265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3"/>
          <p:cNvPicPr preferRelativeResize="0"/>
          <p:nvPr/>
        </p:nvPicPr>
        <p:blipFill rotWithShape="1">
          <a:blip r:embed="rId3">
            <a:alphaModFix/>
          </a:blip>
          <a:srcRect t="4175" b="1283"/>
          <a:stretch/>
        </p:blipFill>
        <p:spPr>
          <a:xfrm rot="10800000">
            <a:off x="-4980216" y="-2801374"/>
            <a:ext cx="17172216" cy="9659374"/>
          </a:xfrm>
          <a:prstGeom prst="rect">
            <a:avLst/>
          </a:prstGeom>
          <a:noFill/>
          <a:ln>
            <a:noFill/>
          </a:ln>
        </p:spPr>
      </p:pic>
      <p:sp>
        <p:nvSpPr>
          <p:cNvPr id="141" name="Google Shape;141;p3"/>
          <p:cNvSpPr txBox="1"/>
          <p:nvPr/>
        </p:nvSpPr>
        <p:spPr>
          <a:xfrm>
            <a:off x="326082" y="267598"/>
            <a:ext cx="6089700" cy="1644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4800" b="1" i="0" u="none" strike="noStrike" cap="none" dirty="0">
                <a:solidFill>
                  <a:schemeClr val="lt1"/>
                </a:solidFill>
                <a:latin typeface="Arial"/>
                <a:ea typeface="Arial"/>
                <a:cs typeface="Arial"/>
                <a:sym typeface="Arial"/>
              </a:rPr>
              <a:t>POUR QUI ?			</a:t>
            </a:r>
            <a:endParaRPr sz="3000" b="1" i="0" u="none" strike="noStrike" cap="none" dirty="0">
              <a:solidFill>
                <a:schemeClr val="lt1"/>
              </a:solidFill>
              <a:latin typeface="Arial"/>
              <a:ea typeface="Arial"/>
              <a:cs typeface="Arial"/>
              <a:sym typeface="Arial"/>
            </a:endParaRPr>
          </a:p>
        </p:txBody>
      </p:sp>
      <p:sp>
        <p:nvSpPr>
          <p:cNvPr id="142" name="Google Shape;142;p3"/>
          <p:cNvSpPr txBox="1">
            <a:spLocks noGrp="1"/>
          </p:cNvSpPr>
          <p:nvPr>
            <p:ph type="body" idx="1"/>
          </p:nvPr>
        </p:nvSpPr>
        <p:spPr>
          <a:xfrm>
            <a:off x="683950" y="1418250"/>
            <a:ext cx="106992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SzPts val="1800"/>
              <a:buNone/>
            </a:pPr>
            <a:r>
              <a:rPr lang="en-US" sz="2660" dirty="0">
                <a:solidFill>
                  <a:schemeClr val="lt1"/>
                </a:solidFill>
                <a:latin typeface="Sarabun"/>
                <a:ea typeface="Sarabun"/>
                <a:cs typeface="Sarabun"/>
                <a:sym typeface="Sarabun"/>
              </a:rPr>
              <a:t>Tout </a:t>
            </a:r>
            <a:r>
              <a:rPr lang="en-US" sz="2660" dirty="0" err="1">
                <a:solidFill>
                  <a:schemeClr val="lt1"/>
                </a:solidFill>
                <a:latin typeface="Sarabun"/>
                <a:ea typeface="Sarabun"/>
                <a:cs typeface="Sarabun"/>
                <a:sym typeface="Sarabun"/>
              </a:rPr>
              <a:t>propriétaire</a:t>
            </a:r>
            <a:r>
              <a:rPr lang="en-US" sz="2660" dirty="0">
                <a:solidFill>
                  <a:schemeClr val="lt1"/>
                </a:solidFill>
                <a:latin typeface="Sarabun"/>
                <a:ea typeface="Sarabun"/>
                <a:cs typeface="Sarabun"/>
                <a:sym typeface="Sarabun"/>
              </a:rPr>
              <a:t> de smartphone ! Plus </a:t>
            </a:r>
            <a:r>
              <a:rPr lang="en-US" sz="2660" dirty="0" err="1">
                <a:solidFill>
                  <a:schemeClr val="lt1"/>
                </a:solidFill>
                <a:latin typeface="Sarabun"/>
                <a:ea typeface="Sarabun"/>
                <a:cs typeface="Sarabun"/>
                <a:sym typeface="Sarabun"/>
              </a:rPr>
              <a:t>spécifiquement</a:t>
            </a:r>
            <a:r>
              <a:rPr lang="en-US" sz="2660" dirty="0">
                <a:solidFill>
                  <a:schemeClr val="lt1"/>
                </a:solidFill>
                <a:latin typeface="Sarabun"/>
                <a:ea typeface="Sarabun"/>
                <a:cs typeface="Sarabun"/>
                <a:sym typeface="Sarabun"/>
              </a:rPr>
              <a:t>...</a:t>
            </a:r>
            <a:endParaRPr sz="2660" dirty="0">
              <a:solidFill>
                <a:schemeClr val="lt1"/>
              </a:solidFill>
              <a:latin typeface="Sarabun"/>
              <a:ea typeface="Sarabun"/>
              <a:cs typeface="Sarabun"/>
              <a:sym typeface="Sarabun"/>
            </a:endParaRPr>
          </a:p>
          <a:p>
            <a:pPr marL="0" lvl="0" indent="0" algn="l" rtl="0">
              <a:lnSpc>
                <a:spcPct val="115000"/>
              </a:lnSpc>
              <a:spcBef>
                <a:spcPts val="0"/>
              </a:spcBef>
              <a:spcAft>
                <a:spcPts val="0"/>
              </a:spcAft>
              <a:buSzPts val="1800"/>
              <a:buNone/>
            </a:pPr>
            <a:endParaRPr sz="2660" dirty="0">
              <a:solidFill>
                <a:schemeClr val="lt1"/>
              </a:solidFill>
              <a:latin typeface="Sarabun"/>
              <a:ea typeface="Sarabun"/>
              <a:cs typeface="Sarabun"/>
              <a:sym typeface="Sarabun"/>
            </a:endParaRPr>
          </a:p>
          <a:p>
            <a:pPr marL="228600" lvl="0" indent="-209550" algn="l" rtl="0">
              <a:lnSpc>
                <a:spcPct val="115000"/>
              </a:lnSpc>
              <a:spcBef>
                <a:spcPts val="0"/>
              </a:spcBef>
              <a:spcAft>
                <a:spcPts val="0"/>
              </a:spcAft>
              <a:buClr>
                <a:schemeClr val="lt1"/>
              </a:buClr>
              <a:buSzPts val="2660"/>
              <a:buChar char="•"/>
            </a:pPr>
            <a:r>
              <a:rPr lang="en-US" sz="2660" b="1" dirty="0" err="1">
                <a:solidFill>
                  <a:schemeClr val="lt1"/>
                </a:solidFill>
                <a:latin typeface="Sarabun"/>
                <a:ea typeface="Sarabun"/>
                <a:cs typeface="Sarabun"/>
                <a:sym typeface="Sarabun"/>
              </a:rPr>
              <a:t>Passionnés</a:t>
            </a:r>
            <a:r>
              <a:rPr lang="en-US" sz="2660" b="1" dirty="0">
                <a:solidFill>
                  <a:schemeClr val="lt1"/>
                </a:solidFill>
                <a:latin typeface="Sarabun"/>
                <a:ea typeface="Sarabun"/>
                <a:cs typeface="Sarabun"/>
                <a:sym typeface="Sarabun"/>
              </a:rPr>
              <a:t> de </a:t>
            </a:r>
            <a:r>
              <a:rPr lang="en-US" sz="2660" b="1" dirty="0" err="1">
                <a:solidFill>
                  <a:schemeClr val="lt1"/>
                </a:solidFill>
                <a:latin typeface="Sarabun"/>
                <a:ea typeface="Sarabun"/>
                <a:cs typeface="Sarabun"/>
                <a:sym typeface="Sarabun"/>
              </a:rPr>
              <a:t>bien-être</a:t>
            </a:r>
            <a:r>
              <a:rPr lang="en-US" sz="2660" b="1" dirty="0">
                <a:solidFill>
                  <a:schemeClr val="lt1"/>
                </a:solidFill>
                <a:latin typeface="Sarabun"/>
                <a:ea typeface="Sarabun"/>
                <a:cs typeface="Sarabun"/>
                <a:sym typeface="Sarabun"/>
              </a:rPr>
              <a:t> </a:t>
            </a:r>
            <a:r>
              <a:rPr lang="en-US" sz="2660" dirty="0">
                <a:solidFill>
                  <a:schemeClr val="lt1"/>
                </a:solidFill>
                <a:latin typeface="Sarabun"/>
                <a:ea typeface="Sarabun"/>
                <a:cs typeface="Sarabun"/>
                <a:sym typeface="Sarabun"/>
              </a:rPr>
              <a:t>qui </a:t>
            </a:r>
            <a:r>
              <a:rPr lang="en-US" sz="2660" dirty="0" err="1">
                <a:solidFill>
                  <a:schemeClr val="lt1"/>
                </a:solidFill>
                <a:latin typeface="Sarabun"/>
                <a:ea typeface="Sarabun"/>
                <a:cs typeface="Sarabun"/>
                <a:sym typeface="Sarabun"/>
              </a:rPr>
              <a:t>souhaitent</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optimiser</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leur</a:t>
            </a:r>
            <a:r>
              <a:rPr lang="en-US" sz="2660" dirty="0">
                <a:solidFill>
                  <a:schemeClr val="lt1"/>
                </a:solidFill>
                <a:latin typeface="Sarabun"/>
                <a:ea typeface="Sarabun"/>
                <a:cs typeface="Sarabun"/>
                <a:sym typeface="Sarabun"/>
              </a:rPr>
              <a:t> santé et performances</a:t>
            </a:r>
            <a:endParaRPr sz="2660" dirty="0">
              <a:solidFill>
                <a:schemeClr val="lt1"/>
              </a:solidFill>
              <a:latin typeface="Sarabun"/>
              <a:ea typeface="Sarabun"/>
              <a:cs typeface="Sarabun"/>
              <a:sym typeface="Sarabun"/>
            </a:endParaRPr>
          </a:p>
          <a:p>
            <a:pPr marL="228600" lvl="0" indent="-209550" algn="l" rtl="0">
              <a:lnSpc>
                <a:spcPct val="115000"/>
              </a:lnSpc>
              <a:spcBef>
                <a:spcPts val="0"/>
              </a:spcBef>
              <a:spcAft>
                <a:spcPts val="0"/>
              </a:spcAft>
              <a:buClr>
                <a:schemeClr val="lt1"/>
              </a:buClr>
              <a:buSzPts val="2660"/>
              <a:buFont typeface="Sarabun"/>
              <a:buChar char="•"/>
            </a:pPr>
            <a:r>
              <a:rPr lang="en-US" sz="2660" b="1" dirty="0" err="1">
                <a:solidFill>
                  <a:schemeClr val="lt1"/>
                </a:solidFill>
                <a:latin typeface="Sarabun"/>
                <a:ea typeface="Sarabun"/>
                <a:cs typeface="Sarabun"/>
                <a:sym typeface="Sarabun"/>
              </a:rPr>
              <a:t>Thérapeutes</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conscients</a:t>
            </a:r>
            <a:r>
              <a:rPr lang="en-US" sz="2660" b="1" dirty="0">
                <a:solidFill>
                  <a:schemeClr val="lt1"/>
                </a:solidFill>
                <a:latin typeface="Sarabun"/>
                <a:ea typeface="Sarabun"/>
                <a:cs typeface="Sarabun"/>
                <a:sym typeface="Sarabun"/>
              </a:rPr>
              <a:t> </a:t>
            </a:r>
            <a:r>
              <a:rPr lang="en-US" sz="2660" dirty="0">
                <a:solidFill>
                  <a:schemeClr val="lt1"/>
                </a:solidFill>
                <a:latin typeface="Sarabun"/>
                <a:ea typeface="Sarabun"/>
                <a:cs typeface="Sarabun"/>
                <a:sym typeface="Sarabun"/>
              </a:rPr>
              <a:t>de </a:t>
            </a:r>
            <a:r>
              <a:rPr lang="en-US" sz="2660" dirty="0" err="1">
                <a:solidFill>
                  <a:schemeClr val="lt1"/>
                </a:solidFill>
                <a:latin typeface="Sarabun"/>
                <a:ea typeface="Sarabun"/>
                <a:cs typeface="Sarabun"/>
                <a:sym typeface="Sarabun"/>
              </a:rPr>
              <a:t>l’importance</a:t>
            </a:r>
            <a:r>
              <a:rPr lang="en-US" sz="2660" dirty="0">
                <a:solidFill>
                  <a:schemeClr val="lt1"/>
                </a:solidFill>
                <a:latin typeface="Sarabun"/>
                <a:ea typeface="Sarabun"/>
                <a:cs typeface="Sarabun"/>
                <a:sym typeface="Sarabun"/>
              </a:rPr>
              <a:t> de la diversification des </a:t>
            </a:r>
            <a:r>
              <a:rPr lang="en-US" sz="2660" dirty="0" err="1">
                <a:solidFill>
                  <a:schemeClr val="lt1"/>
                </a:solidFill>
                <a:latin typeface="Sarabun"/>
                <a:ea typeface="Sarabun"/>
                <a:cs typeface="Sarabun"/>
                <a:sym typeface="Sarabun"/>
              </a:rPr>
              <a:t>méthodes</a:t>
            </a:r>
            <a:endParaRPr sz="2660" dirty="0">
              <a:solidFill>
                <a:schemeClr val="lt1"/>
              </a:solidFill>
              <a:latin typeface="Sarabun"/>
              <a:ea typeface="Sarabun"/>
              <a:cs typeface="Sarabun"/>
              <a:sym typeface="Sarabun"/>
            </a:endParaRPr>
          </a:p>
          <a:p>
            <a:pPr marL="228600" lvl="0" indent="-209550" algn="l" rtl="0">
              <a:lnSpc>
                <a:spcPct val="115000"/>
              </a:lnSpc>
              <a:spcBef>
                <a:spcPts val="0"/>
              </a:spcBef>
              <a:spcAft>
                <a:spcPts val="0"/>
              </a:spcAft>
              <a:buClr>
                <a:schemeClr val="lt1"/>
              </a:buClr>
              <a:buSzPts val="2660"/>
              <a:buFont typeface="Sarabun"/>
              <a:buChar char="•"/>
            </a:pPr>
            <a:r>
              <a:rPr lang="en-US" sz="2660" b="1" dirty="0" err="1">
                <a:solidFill>
                  <a:schemeClr val="lt1"/>
                </a:solidFill>
                <a:latin typeface="Sarabun"/>
                <a:ea typeface="Sarabun"/>
                <a:cs typeface="Sarabun"/>
                <a:sym typeface="Sarabun"/>
              </a:rPr>
              <a:t>Guérisseurs</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énergétiques</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prêts</a:t>
            </a:r>
            <a:r>
              <a:rPr lang="en-US" sz="2660" dirty="0">
                <a:solidFill>
                  <a:schemeClr val="lt1"/>
                </a:solidFill>
                <a:latin typeface="Sarabun"/>
                <a:ea typeface="Sarabun"/>
                <a:cs typeface="Sarabun"/>
                <a:sym typeface="Sarabun"/>
              </a:rPr>
              <a:t> à passer au </a:t>
            </a:r>
            <a:r>
              <a:rPr lang="en-US" sz="2660" dirty="0" err="1">
                <a:solidFill>
                  <a:schemeClr val="lt1"/>
                </a:solidFill>
                <a:latin typeface="Sarabun"/>
                <a:ea typeface="Sarabun"/>
                <a:cs typeface="Sarabun"/>
                <a:sym typeface="Sarabun"/>
              </a:rPr>
              <a:t>niveau</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supérieur</a:t>
            </a:r>
            <a:endParaRPr sz="2660" dirty="0">
              <a:solidFill>
                <a:schemeClr val="lt1"/>
              </a:solidFill>
              <a:latin typeface="Sarabun"/>
              <a:ea typeface="Sarabun"/>
              <a:cs typeface="Sarabun"/>
              <a:sym typeface="Sarabun"/>
            </a:endParaRPr>
          </a:p>
          <a:p>
            <a:pPr marL="228600" lvl="0" indent="-209550" algn="l" rtl="0">
              <a:lnSpc>
                <a:spcPct val="115000"/>
              </a:lnSpc>
              <a:spcBef>
                <a:spcPts val="1000"/>
              </a:spcBef>
              <a:spcAft>
                <a:spcPts val="0"/>
              </a:spcAft>
              <a:buClr>
                <a:schemeClr val="lt1"/>
              </a:buClr>
              <a:buSzPts val="2660"/>
              <a:buChar char="•"/>
            </a:pPr>
            <a:r>
              <a:rPr lang="en-US" sz="2660" dirty="0">
                <a:solidFill>
                  <a:schemeClr val="lt1"/>
                </a:solidFill>
                <a:latin typeface="Sarabun"/>
                <a:ea typeface="Sarabun"/>
                <a:cs typeface="Sarabun"/>
                <a:sym typeface="Sarabun"/>
              </a:rPr>
              <a:t>Qui que </a:t>
            </a:r>
            <a:r>
              <a:rPr lang="en-US" sz="2660" dirty="0" err="1">
                <a:solidFill>
                  <a:schemeClr val="lt1"/>
                </a:solidFill>
                <a:latin typeface="Sarabun"/>
                <a:ea typeface="Sarabun"/>
                <a:cs typeface="Sarabun"/>
                <a:sym typeface="Sarabun"/>
              </a:rPr>
              <a:t>ce</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soit</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voulant</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générer</a:t>
            </a:r>
            <a:r>
              <a:rPr lang="en-US" sz="2660" dirty="0">
                <a:solidFill>
                  <a:schemeClr val="lt1"/>
                </a:solidFill>
                <a:latin typeface="Sarabun"/>
                <a:ea typeface="Sarabun"/>
                <a:cs typeface="Sarabun"/>
                <a:sym typeface="Sarabun"/>
              </a:rPr>
              <a:t> un </a:t>
            </a:r>
            <a:r>
              <a:rPr lang="en-US" sz="2660" b="1" dirty="0" err="1">
                <a:solidFill>
                  <a:schemeClr val="lt1"/>
                </a:solidFill>
                <a:latin typeface="Sarabun"/>
                <a:ea typeface="Sarabun"/>
                <a:cs typeface="Sarabun"/>
                <a:sym typeface="Sarabun"/>
              </a:rPr>
              <a:t>revenu</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additionnel</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en</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partageant</a:t>
            </a:r>
            <a:r>
              <a:rPr lang="en-US" sz="2660" dirty="0">
                <a:solidFill>
                  <a:schemeClr val="lt1"/>
                </a:solidFill>
                <a:latin typeface="Sarabun"/>
                <a:ea typeface="Sarabun"/>
                <a:cs typeface="Sarabun"/>
                <a:sym typeface="Sarabun"/>
              </a:rPr>
              <a:t> un </a:t>
            </a:r>
            <a:r>
              <a:rPr lang="en-US" sz="2660" b="1" dirty="0" err="1">
                <a:solidFill>
                  <a:schemeClr val="lt1"/>
                </a:solidFill>
                <a:latin typeface="Sarabun"/>
                <a:ea typeface="Sarabun"/>
                <a:cs typeface="Sarabun"/>
                <a:sym typeface="Sarabun"/>
              </a:rPr>
              <a:t>produit</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révolutionnaire</a:t>
            </a:r>
            <a:r>
              <a:rPr lang="en-US" sz="2500" dirty="0"/>
              <a:t> </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licorne</a:t>
            </a:r>
            <a:r>
              <a:rPr lang="en-US" sz="2660" b="1" dirty="0">
                <a:solidFill>
                  <a:schemeClr val="lt1"/>
                </a:solidFill>
                <a:latin typeface="Sarabun"/>
                <a:ea typeface="Sarabun"/>
                <a:cs typeface="Sarabun"/>
                <a:sym typeface="Sarabun"/>
              </a:rPr>
              <a:t>”</a:t>
            </a:r>
            <a:endParaRPr sz="2660" dirty="0">
              <a:solidFill>
                <a:schemeClr val="lt1"/>
              </a:solidFill>
              <a:latin typeface="Sarabun"/>
              <a:ea typeface="Sarabun"/>
              <a:cs typeface="Sarabun"/>
              <a:sym typeface="Sarabun"/>
            </a:endParaRPr>
          </a:p>
          <a:p>
            <a:pPr marL="228600" lvl="0" indent="-40639" algn="l" rtl="0">
              <a:lnSpc>
                <a:spcPct val="115000"/>
              </a:lnSpc>
              <a:spcBef>
                <a:spcPts val="1000"/>
              </a:spcBef>
              <a:spcAft>
                <a:spcPts val="0"/>
              </a:spcAft>
              <a:buClr>
                <a:schemeClr val="dk1"/>
              </a:buClr>
              <a:buSzPts val="2960"/>
              <a:buNone/>
            </a:pPr>
            <a:endParaRPr sz="2660" dirty="0">
              <a:solidFill>
                <a:schemeClr val="lt1"/>
              </a:solidFill>
              <a:latin typeface="Sarabun"/>
              <a:ea typeface="Sarabun"/>
              <a:cs typeface="Sarabun"/>
              <a:sym typeface="Sarabun"/>
            </a:endParaRPr>
          </a:p>
          <a:p>
            <a:pPr marL="228600" lvl="0" indent="-40639" algn="l" rtl="0">
              <a:lnSpc>
                <a:spcPct val="115000"/>
              </a:lnSpc>
              <a:spcBef>
                <a:spcPts val="1000"/>
              </a:spcBef>
              <a:spcAft>
                <a:spcPts val="0"/>
              </a:spcAft>
              <a:buClr>
                <a:schemeClr val="dk1"/>
              </a:buClr>
              <a:buSzPts val="2960"/>
              <a:buNone/>
            </a:pPr>
            <a:endParaRPr sz="2660" b="1" dirty="0">
              <a:latin typeface="Sarabun"/>
              <a:ea typeface="Sarabun"/>
              <a:cs typeface="Sarabun"/>
              <a:sym typeface="Sarabu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a9c0fe43b7_0_8"/>
          <p:cNvPicPr preferRelativeResize="0"/>
          <p:nvPr/>
        </p:nvPicPr>
        <p:blipFill rotWithShape="1">
          <a:blip r:embed="rId3">
            <a:alphaModFix/>
          </a:blip>
          <a:srcRect l="19584" t="24601" r="13136" b="17278"/>
          <a:stretch/>
        </p:blipFill>
        <p:spPr>
          <a:xfrm>
            <a:off x="0" y="0"/>
            <a:ext cx="12294706" cy="6864969"/>
          </a:xfrm>
          <a:prstGeom prst="rect">
            <a:avLst/>
          </a:prstGeom>
          <a:noFill/>
          <a:ln>
            <a:noFill/>
          </a:ln>
        </p:spPr>
      </p:pic>
      <p:sp>
        <p:nvSpPr>
          <p:cNvPr id="211" name="Google Shape;211;ga9c0fe43b7_0_8"/>
          <p:cNvSpPr txBox="1"/>
          <p:nvPr/>
        </p:nvSpPr>
        <p:spPr>
          <a:xfrm>
            <a:off x="348344" y="2688543"/>
            <a:ext cx="11422742" cy="979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LES FONDAMENTAUX</a:t>
            </a:r>
          </a:p>
          <a:p>
            <a:pPr marL="0" marR="0" lvl="0" indent="0" algn="l" rtl="0">
              <a:lnSpc>
                <a:spcPct val="90000"/>
              </a:lnSpc>
              <a:spcBef>
                <a:spcPts val="1000"/>
              </a:spcBef>
              <a:spcAft>
                <a:spcPts val="0"/>
              </a:spcAft>
              <a:buClr>
                <a:srgbClr val="002060"/>
              </a:buClr>
              <a:buSzPts val="1800"/>
              <a:buFont typeface="Arial"/>
              <a:buNone/>
            </a:pPr>
            <a:endParaRPr sz="29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73405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pic>
        <p:nvPicPr>
          <p:cNvPr id="147" name="Google Shape;147;p5"/>
          <p:cNvPicPr preferRelativeResize="0"/>
          <p:nvPr/>
        </p:nvPicPr>
        <p:blipFill rotWithShape="1">
          <a:blip r:embed="rId3">
            <a:alphaModFix/>
          </a:blip>
          <a:srcRect t="4175" b="1283"/>
          <a:stretch/>
        </p:blipFill>
        <p:spPr>
          <a:xfrm>
            <a:off x="20" y="10"/>
            <a:ext cx="12191980" cy="6857990"/>
          </a:xfrm>
          <a:prstGeom prst="rect">
            <a:avLst/>
          </a:prstGeom>
          <a:noFill/>
          <a:ln>
            <a:noFill/>
          </a:ln>
        </p:spPr>
      </p:pic>
      <p:sp>
        <p:nvSpPr>
          <p:cNvPr id="148" name="Google Shape;148;p5"/>
          <p:cNvSpPr txBox="1"/>
          <p:nvPr/>
        </p:nvSpPr>
        <p:spPr>
          <a:xfrm>
            <a:off x="876300" y="2159000"/>
            <a:ext cx="7632700" cy="2755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000" b="0" i="0" u="none" strike="noStrike" cap="none" dirty="0">
                <a:solidFill>
                  <a:schemeClr val="lt1"/>
                </a:solidFill>
                <a:latin typeface="Sarabun"/>
                <a:ea typeface="Sarabun"/>
                <a:cs typeface="Sarabun"/>
                <a:sym typeface="Sarabun"/>
              </a:rPr>
              <a:t>Si </a:t>
            </a:r>
            <a:r>
              <a:rPr lang="en-US" sz="4000" b="0" i="0" u="none" strike="noStrike" cap="none" dirty="0" err="1">
                <a:solidFill>
                  <a:schemeClr val="lt1"/>
                </a:solidFill>
                <a:latin typeface="Sarabun"/>
                <a:ea typeface="Sarabun"/>
                <a:cs typeface="Sarabun"/>
                <a:sym typeface="Sarabun"/>
              </a:rPr>
              <a:t>vous</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voulez</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comprendre</a:t>
            </a:r>
            <a:r>
              <a:rPr lang="en-US" sz="4000" b="0" i="0" u="none" strike="noStrike" cap="none" dirty="0">
                <a:solidFill>
                  <a:schemeClr val="lt1"/>
                </a:solidFill>
                <a:latin typeface="Sarabun"/>
                <a:ea typeface="Sarabun"/>
                <a:cs typeface="Sarabun"/>
                <a:sym typeface="Sarabun"/>
              </a:rPr>
              <a:t> les </a:t>
            </a:r>
            <a:r>
              <a:rPr lang="en-US" sz="4000" b="1" i="0" u="none" strike="noStrike" cap="none" dirty="0">
                <a:solidFill>
                  <a:schemeClr val="lt1"/>
                </a:solidFill>
                <a:latin typeface="Sarabun"/>
                <a:ea typeface="Sarabun"/>
                <a:cs typeface="Sarabun"/>
                <a:sym typeface="Sarabun"/>
              </a:rPr>
              <a:t>secrets de </a:t>
            </a:r>
            <a:r>
              <a:rPr lang="en-US" sz="4000" b="1" i="0" u="none" strike="noStrike" cap="none" dirty="0" err="1">
                <a:solidFill>
                  <a:schemeClr val="lt1"/>
                </a:solidFill>
                <a:latin typeface="Sarabun"/>
                <a:ea typeface="Sarabun"/>
                <a:cs typeface="Sarabun"/>
                <a:sym typeface="Sarabun"/>
              </a:rPr>
              <a:t>l’univers</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pensez</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en</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termes</a:t>
            </a:r>
            <a:r>
              <a:rPr lang="en-US" sz="4000" b="0" i="0" u="none" strike="noStrike" cap="none" dirty="0">
                <a:solidFill>
                  <a:schemeClr val="lt1"/>
                </a:solidFill>
                <a:latin typeface="Sarabun"/>
                <a:ea typeface="Sarabun"/>
                <a:cs typeface="Sarabun"/>
                <a:sym typeface="Sarabun"/>
              </a:rPr>
              <a:t> </a:t>
            </a:r>
            <a:r>
              <a:rPr lang="en-US" sz="4000" b="1" i="0" u="none" strike="noStrike" cap="none" dirty="0" err="1">
                <a:solidFill>
                  <a:schemeClr val="lt1"/>
                </a:solidFill>
                <a:latin typeface="Sarabun"/>
                <a:ea typeface="Sarabun"/>
                <a:cs typeface="Sarabun"/>
                <a:sym typeface="Sarabun"/>
              </a:rPr>
              <a:t>d’énergie</a:t>
            </a:r>
            <a:r>
              <a:rPr lang="en-US" sz="4000" b="1" i="0" u="none" strike="noStrike" cap="none" dirty="0">
                <a:solidFill>
                  <a:schemeClr val="lt1"/>
                </a:solidFill>
                <a:latin typeface="Sarabun"/>
                <a:ea typeface="Sarabun"/>
                <a:cs typeface="Sarabun"/>
                <a:sym typeface="Sarabun"/>
              </a:rPr>
              <a:t>, de </a:t>
            </a:r>
            <a:r>
              <a:rPr lang="en-US" sz="4000" b="1" i="0" u="none" strike="noStrike" cap="none" dirty="0" err="1">
                <a:solidFill>
                  <a:schemeClr val="lt1"/>
                </a:solidFill>
                <a:latin typeface="Sarabun"/>
                <a:ea typeface="Sarabun"/>
                <a:cs typeface="Sarabun"/>
                <a:sym typeface="Sarabun"/>
              </a:rPr>
              <a:t>fréquence</a:t>
            </a:r>
            <a:r>
              <a:rPr lang="en-US" sz="4000" b="1" i="0" u="none" strike="noStrike" cap="none" dirty="0">
                <a:solidFill>
                  <a:schemeClr val="lt1"/>
                </a:solidFill>
                <a:latin typeface="Sarabun"/>
                <a:ea typeface="Sarabun"/>
                <a:cs typeface="Sarabun"/>
                <a:sym typeface="Sarabun"/>
              </a:rPr>
              <a:t> et de vibration. </a:t>
            </a:r>
            <a:endParaRPr sz="600" b="1" i="0" u="none" strike="noStrike" cap="none" dirty="0">
              <a:solidFill>
                <a:srgbClr val="000000"/>
              </a:solidFill>
              <a:latin typeface="Arial"/>
              <a:ea typeface="Arial"/>
              <a:cs typeface="Arial"/>
              <a:sym typeface="Aria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766" y="688577"/>
            <a:ext cx="2629267" cy="2848373"/>
          </a:xfrm>
          <a:prstGeom prst="rect">
            <a:avLst/>
          </a:prstGeom>
        </p:spPr>
      </p:pic>
      <p:sp>
        <p:nvSpPr>
          <p:cNvPr id="3" name="ZoneTexte 2"/>
          <p:cNvSpPr txBox="1"/>
          <p:nvPr/>
        </p:nvSpPr>
        <p:spPr>
          <a:xfrm>
            <a:off x="9461500" y="3670300"/>
            <a:ext cx="1680268" cy="400110"/>
          </a:xfrm>
          <a:prstGeom prst="rect">
            <a:avLst/>
          </a:prstGeom>
          <a:noFill/>
        </p:spPr>
        <p:txBody>
          <a:bodyPr wrap="none" rtlCol="0">
            <a:spAutoFit/>
          </a:bodyPr>
          <a:lstStyle/>
          <a:p>
            <a:r>
              <a:rPr lang="fr-FR" sz="2000" b="1" dirty="0" smtClean="0">
                <a:solidFill>
                  <a:schemeClr val="bg1"/>
                </a:solidFill>
              </a:rPr>
              <a:t>Nikola Tesla</a:t>
            </a:r>
            <a:endParaRPr lang="fr-FR" sz="20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pic>
        <p:nvPicPr>
          <p:cNvPr id="153" name="Google Shape;153;p6"/>
          <p:cNvPicPr preferRelativeResize="0"/>
          <p:nvPr/>
        </p:nvPicPr>
        <p:blipFill rotWithShape="1">
          <a:blip r:embed="rId3">
            <a:alphaModFix/>
          </a:blip>
          <a:srcRect b="5462"/>
          <a:stretch/>
        </p:blipFill>
        <p:spPr>
          <a:xfrm>
            <a:off x="20" y="10"/>
            <a:ext cx="12191980" cy="6857990"/>
          </a:xfrm>
          <a:prstGeom prst="rect">
            <a:avLst/>
          </a:prstGeom>
          <a:noFill/>
          <a:ln>
            <a:noFill/>
          </a:ln>
        </p:spPr>
      </p:pic>
      <p:sp>
        <p:nvSpPr>
          <p:cNvPr id="154" name="Google Shape;154;p6"/>
          <p:cNvSpPr txBox="1"/>
          <p:nvPr/>
        </p:nvSpPr>
        <p:spPr>
          <a:xfrm>
            <a:off x="1694743" y="3986366"/>
            <a:ext cx="8802514" cy="13777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0" i="0" u="none" strike="noStrike" cap="none">
                <a:solidFill>
                  <a:schemeClr val="lt1"/>
                </a:solidFill>
                <a:latin typeface="Sarabun"/>
                <a:ea typeface="Sarabun"/>
                <a:cs typeface="Sarabun"/>
                <a:sym typeface="Sarabun"/>
              </a:rPr>
              <a:t>La science prouve maintenant que tout </a:t>
            </a:r>
            <a:r>
              <a:rPr lang="en-US" sz="3600" b="1" i="0" u="none" strike="noStrike" cap="none">
                <a:solidFill>
                  <a:schemeClr val="lt1"/>
                </a:solidFill>
                <a:latin typeface="Sarabun"/>
                <a:ea typeface="Sarabun"/>
                <a:cs typeface="Sarabun"/>
                <a:sym typeface="Sarabun"/>
              </a:rPr>
              <a:t>l’univers - nous y compris </a:t>
            </a:r>
            <a:r>
              <a:rPr lang="en-US" sz="3600" b="0" i="0" u="none" strike="noStrike" cap="none">
                <a:solidFill>
                  <a:schemeClr val="lt1"/>
                </a:solidFill>
                <a:latin typeface="Sarabun"/>
                <a:ea typeface="Sarabun"/>
                <a:cs typeface="Sarabun"/>
                <a:sym typeface="Sarabun"/>
              </a:rPr>
              <a:t>- n’est fait fondamentalement que </a:t>
            </a:r>
            <a:r>
              <a:rPr lang="en-US" sz="3600" b="1" i="0" u="none" strike="noStrike" cap="none">
                <a:solidFill>
                  <a:schemeClr val="lt1"/>
                </a:solidFill>
                <a:latin typeface="Sarabun"/>
                <a:ea typeface="Sarabun"/>
                <a:cs typeface="Sarabun"/>
                <a:sym typeface="Sarabun"/>
              </a:rPr>
              <a:t>d’énergie </a:t>
            </a:r>
            <a:endParaRPr sz="1400" b="1" i="0" u="none" strike="noStrike" cap="none">
              <a:solidFill>
                <a:srgbClr val="000000"/>
              </a:solidFill>
              <a:latin typeface="Arial"/>
              <a:ea typeface="Arial"/>
              <a:cs typeface="Arial"/>
              <a:sym typeface="Arial"/>
            </a:endParaRPr>
          </a:p>
        </p:txBody>
      </p:sp>
      <p:pic>
        <p:nvPicPr>
          <p:cNvPr id="155" name="Google Shape;155;p6"/>
          <p:cNvPicPr preferRelativeResize="0"/>
          <p:nvPr/>
        </p:nvPicPr>
        <p:blipFill rotWithShape="1">
          <a:blip r:embed="rId4">
            <a:alphaModFix/>
          </a:blip>
          <a:srcRect/>
          <a:stretch/>
        </p:blipFill>
        <p:spPr>
          <a:xfrm>
            <a:off x="3146960" y="1049393"/>
            <a:ext cx="5142016" cy="27740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2477</TotalTime>
  <Words>1348</Words>
  <Application>Microsoft Office PowerPoint</Application>
  <PresentationFormat>Grand écran</PresentationFormat>
  <Paragraphs>314</Paragraphs>
  <Slides>54</Slides>
  <Notes>48</Notes>
  <HiddenSlides>1</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54</vt:i4>
      </vt:variant>
    </vt:vector>
  </HeadingPairs>
  <TitlesOfParts>
    <vt:vector size="62" baseType="lpstr">
      <vt:lpstr>Courier New</vt:lpstr>
      <vt:lpstr>Calibri</vt:lpstr>
      <vt:lpstr>Wingdings</vt:lpstr>
      <vt:lpstr>Avenir</vt:lpstr>
      <vt:lpstr>Arial</vt:lpstr>
      <vt:lpstr>Sarabun</vt:lpstr>
      <vt:lpstr>Noto Sans Symbols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TECHNOLOGIE</vt:lpstr>
      <vt:lpstr>TECHNOLOGIE</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Taryn Lee</dc:creator>
  <cp:lastModifiedBy>Utilisateur Windows</cp:lastModifiedBy>
  <cp:revision>49</cp:revision>
  <dcterms:created xsi:type="dcterms:W3CDTF">2020-08-25T09:52:23Z</dcterms:created>
  <dcterms:modified xsi:type="dcterms:W3CDTF">2020-12-07T18:05:58Z</dcterms:modified>
</cp:coreProperties>
</file>