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7"/>
  </p:notesMasterIdLst>
  <p:sldIdLst>
    <p:sldId id="30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</p:sldIdLst>
  <p:sldSz cx="12192000" cy="6858000"/>
  <p:notesSz cx="6858000" cy="9144000"/>
  <p:embeddedFontLst>
    <p:embeddedFont>
      <p:font typeface="Sarabun" panose="020B0604020202020204" charset="-34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h3FmZxG6zkgWlBkydYqTbxe0Ai4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34559" autoAdjust="0"/>
    <p:restoredTop sz="86409" autoAdjust="0"/>
  </p:normalViewPr>
  <p:slideViewPr>
    <p:cSldViewPr snapToGrid="0">
      <p:cViewPr varScale="1">
        <p:scale>
          <a:sx n="51" d="100"/>
          <a:sy n="51" d="100"/>
        </p:scale>
        <p:origin x="102" y="708"/>
      </p:cViewPr>
      <p:guideLst/>
    </p:cSldViewPr>
  </p:slideViewPr>
  <p:outlineViewPr>
    <p:cViewPr>
      <p:scale>
        <a:sx n="33" d="100"/>
        <a:sy n="33" d="100"/>
      </p:scale>
      <p:origin x="0" y="-9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47496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6" name="Google Shape;1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4435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9a40c56f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Read this.</a:t>
            </a:r>
            <a:endParaRPr dirty="0"/>
          </a:p>
        </p:txBody>
      </p:sp>
      <p:sp>
        <p:nvSpPr>
          <p:cNvPr id="174" name="Google Shape;174;g9a40c56f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3117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4633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2709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6616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a9c0fe43b7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ga9c0fe43b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2207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a9c0fe43b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a9c0fe43b7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ga9c0fe43b7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597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9a40c56f33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2" name="Google Shape;222;g9a40c56f33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0384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9c0fe43b7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ga9c0fe43b7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58435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a9c0fe43b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3" name="Google Shape;233;ga9c0fe43b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452285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a1fe4575d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9" name="Google Shape;239;ga1fe4575d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48526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6" name="Google Shape;1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4305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a9c0fe43b7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ga9c0fe43b7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99080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a9c0fe43b7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ga9c0fe43b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302660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a1fe4575d2_0_3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a1fe4575d2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462050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a9c0fe43b7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1" name="Google Shape;261;ga9c0fe43b7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6366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a1fe4575d2_0_3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6" name="Google Shape;266;ga1fe4575d2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53282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ab07f90c33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gab07f90c3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58392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37739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" name="Google Shape;28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726447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8" name="Google Shape;2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7977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2278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56396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a9c0fe43b7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9" name="Google Shape;299;ga9c0fe43b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89284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a1fe4575d2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5" name="Google Shape;305;ga1fe4575d2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590598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a9c0fe43b7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1" name="Google Shape;311;ga9c0fe43b7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8041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a9c0fe43b7_1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7" name="Google Shape;317;ga9c0fe43b7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897369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adb696b3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6" name="Google Shape;326;gadb696b3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34068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a9c0fe43b7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2" name="Google Shape;342;ga9c0fe43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30020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9a40c56f33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8" name="Google Shape;348;g9a40c56f33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32563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3" name="Google Shape;35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96038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9c0fe43b7_1_1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2" name="Google Shape;362;ga9c0fe43b7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95995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8" name="Google Shape;36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9545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a9c0fe43b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Mon parcours :</a:t>
            </a:r>
            <a:endParaRPr lang="fr-FR" sz="1200" b="0" i="0" u="none" strike="noStrike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40 ans de carrière, une école de commerce, 2 grands groupes phares où j’ai été fière de travailler comme Hewlett Packard et Etam Prêt à Porter.</a:t>
            </a:r>
          </a:p>
          <a:p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Indépendante en exercice libérale depuis 2000, j’ai plus de 15 ans dans l’accompagnement des personnes en tant que consultante, coach, sophrologue et maintenant dans mes responsabilités de direction de centre. </a:t>
            </a:r>
          </a:p>
          <a:p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Espace de santé que j’ai créé il y a 5 ans et où j’ai mis en place la coordination de soins en thérapies complémentaires en la structurant selon 4 piliers pour l’organiser et la rendre efficiente sur le plan physique, mental, émotionnel et énergétique.</a:t>
            </a:r>
          </a:p>
          <a:p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</a:p>
          <a:p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Entrepreneur humaniste et visionnaire.</a:t>
            </a:r>
            <a:endParaRPr lang="fr-FR" sz="1200" b="0" i="0" u="none" strike="noStrike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</a:p>
          <a:p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Passionnée d’innovation :</a:t>
            </a:r>
            <a:endParaRPr lang="fr-FR" sz="1200" b="0" i="0" u="none" strike="noStrike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J’ai choisi le </a:t>
            </a:r>
            <a:r>
              <a:rPr lang="fr-FR" sz="1200" b="0" i="0" u="none" strike="noStrike" cap="none" dirty="0" err="1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Healy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après avoir fait une étude de marché complète sur les différents produits disponibles aujourd’hui.</a:t>
            </a:r>
          </a:p>
          <a:p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</a:p>
          <a:p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Mon intention : Changer le monde en commençant par soi-même afin d’améliorer l’état de bien-être des personnes que j’accompagne.</a:t>
            </a:r>
            <a:endParaRPr lang="fr-FR" sz="1200" b="0" i="0" u="none" strike="noStrike" cap="none" dirty="0" smtClean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Aujourd’hui, je vous propose de découvrir une approche complètement nouvelle, qui prend en compte </a:t>
            </a:r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 terrain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 vécu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les émotions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d’un sujet pour proposer des </a:t>
            </a:r>
            <a:r>
              <a:rPr lang="fr-FR" sz="1200" b="1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protocoles personnalisés et adaptés</a:t>
            </a:r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Je crée des protocoles grâce à une connaissance d’une trentaine de pratiques thérapeutiques ainsi que de leurs bénéfices en intégrant la thérapie fréquentielle et quantique dans ma démarche.</a:t>
            </a:r>
          </a:p>
          <a:p>
            <a:r>
              <a:rPr lang="fr-FR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Je mets en place une stratégie de soins personnalisés en préventif comme en soutien approfondi selon le terrain de la personne en établissant un bilan énergétique individualisé.</a:t>
            </a:r>
            <a:endParaRPr dirty="0"/>
          </a:p>
        </p:txBody>
      </p:sp>
      <p:sp>
        <p:nvSpPr>
          <p:cNvPr id="129" name="Google Shape;129;ga9c0fe43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4958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44897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09722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a9c0fe43b7_1_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ga9c0fe43b7_1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061285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0" name="Google Shape;4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403666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7" name="Google Shape;40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95181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4565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2549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39341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80485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8" name="Google Shape;15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1643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5" name="Google Shape;16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8564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">
  <p:cSld name="AUTOLAYOUT">
    <p:bg>
      <p:bgPr>
        <a:solidFill>
          <a:srgbClr val="FFFFFF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a9c0fe43b7_1_1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ga9c0fe43b7_1_1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1">
  <p:cSld name="AUTOLAYOUT_1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a9c0fe43b7_1_1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ga9c0fe43b7_1_14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4" name="Google Shape;54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" name="Google Shape;73;p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" name="Google Shape;75;p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1" name="Google Shape;91;p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2" name="Google Shape;9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6">
  <p:cSld name="AUTOLAYOUT_6">
    <p:bg>
      <p:bgPr>
        <a:solidFill>
          <a:srgbClr val="FFFFFF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a1fe4575d2_0_3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ga1fe4575d2_0_3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8">
  <p:cSld name="AUTOLAYOUT_8">
    <p:bg>
      <p:bgPr>
        <a:solidFill>
          <a:srgbClr val="FFFFFF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a1fe4575d2_0_3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ga1fe4575d2_0_34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7">
  <p:cSld name="AUTOLAYOUT_7">
    <p:bg>
      <p:bgPr>
        <a:solidFill>
          <a:srgbClr val="FFFFFF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a1fe4575d2_0_3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ga1fe4575d2_0_33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9">
  <p:cSld name="AUTOLAYOUT_9">
    <p:bg>
      <p:bgPr>
        <a:solidFill>
          <a:srgbClr val="FFFFFF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a1fe4575d2_0_34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ga1fe4575d2_0_34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2">
  <p:cSld name="AUTOLAYOUT_2">
    <p:bg>
      <p:bgPr>
        <a:solidFill>
          <a:srgbClr val="FFFFF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a1fe4575d2_0_1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ga1fe4575d2_0_1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4">
  <p:cSld name="AUTOLAYOUT_4">
    <p:bg>
      <p:bgPr>
        <a:solidFill>
          <a:srgbClr val="FFFFFF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a1fe4575d2_0_27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ga1fe4575d2_0_27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5">
  <p:cSld name="AUTOLAYOUT_5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a1fe4575d2_0_28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ga1fe4575d2_0_28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se en page personnalisée 3">
  <p:cSld name="AUTOLAYOUT_3">
    <p:bg>
      <p:bgPr>
        <a:solidFill>
          <a:srgbClr val="FFFFFF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a1fe4575d2_0_27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ga1fe4575d2_0_27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"/>
          <p:cNvPicPr preferRelativeResize="0"/>
          <p:nvPr/>
        </p:nvPicPr>
        <p:blipFill rotWithShape="1">
          <a:blip r:embed="rId3">
            <a:alphaModFix/>
          </a:blip>
          <a:srcRect t="4838" b="623"/>
          <a:stretch/>
        </p:blipFill>
        <p:spPr>
          <a:xfrm>
            <a:off x="0" y="12"/>
            <a:ext cx="12191977" cy="685798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"/>
          <p:cNvSpPr txBox="1"/>
          <p:nvPr/>
        </p:nvSpPr>
        <p:spPr>
          <a:xfrm>
            <a:off x="1481835" y="274740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Arial"/>
              <a:buNone/>
            </a:pPr>
            <a:r>
              <a:rPr lang="en-US" sz="8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HEALY</a:t>
            </a:r>
            <a:endParaRPr sz="8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 FUTUR DE LA </a:t>
            </a:r>
            <a:r>
              <a:rPr lang="en-US" sz="28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SANTE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HOLISTIQUE </a:t>
            </a:r>
            <a:r>
              <a:rPr lang="en-US" sz="2800" b="1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OU INTEGRATIVE</a:t>
            </a:r>
            <a:r>
              <a:rPr lang="en-US" sz="28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Arial"/>
              <a:buNone/>
            </a:pPr>
            <a:endParaRPr sz="8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39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g9a40c56f33_0_0"/>
          <p:cNvPicPr preferRelativeResize="0"/>
          <p:nvPr/>
        </p:nvPicPr>
        <p:blipFill rotWithShape="1">
          <a:blip r:embed="rId3">
            <a:alphaModFix/>
          </a:blip>
          <a:srcRect b="62852"/>
          <a:stretch/>
        </p:blipFill>
        <p:spPr>
          <a:xfrm>
            <a:off x="6808" y="2196039"/>
            <a:ext cx="12185193" cy="2465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7237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6065" y="1837662"/>
            <a:ext cx="2836122" cy="283612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1"/>
          <p:cNvSpPr txBox="1"/>
          <p:nvPr/>
        </p:nvSpPr>
        <p:spPr>
          <a:xfrm>
            <a:off x="1184599" y="2101325"/>
            <a:ext cx="3070500" cy="3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ANALYSE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par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résonance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vos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400" b="0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données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de santé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dans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le Champ </a:t>
            </a:r>
            <a:r>
              <a:rPr lang="en-US" sz="2400" b="1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d’Information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</a:pPr>
            <a:r>
              <a:rPr lang="en-US" sz="2000" b="1" i="1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Quantique</a:t>
            </a:r>
            <a:endParaRPr sz="2000" b="1" i="1" u="none" strike="noStrike" cap="none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685800" marR="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None/>
            </a:pPr>
            <a:endParaRPr sz="2000" b="1" i="0" u="none" strike="noStrike" cap="none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28600" marR="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None/>
            </a:pPr>
            <a:endParaRPr sz="2400" b="1" i="0" u="none" strike="noStrike" cap="none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84" name="Google Shape;184;p11"/>
          <p:cNvSpPr txBox="1"/>
          <p:nvPr/>
        </p:nvSpPr>
        <p:spPr>
          <a:xfrm>
            <a:off x="7351175" y="2101325"/>
            <a:ext cx="3300600" cy="24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DELIVRE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les fréquences adéquates </a:t>
            </a:r>
            <a:r>
              <a:rPr lang="en-US" sz="24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pour </a:t>
            </a:r>
            <a:r>
              <a:rPr lang="en-US" sz="24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catalyser la guérison organique</a:t>
            </a:r>
            <a:r>
              <a:rPr lang="en-US" sz="24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dans vos corps</a:t>
            </a:r>
            <a:endParaRPr sz="24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grpSp>
        <p:nvGrpSpPr>
          <p:cNvPr id="185" name="Google Shape;185;p11"/>
          <p:cNvGrpSpPr/>
          <p:nvPr/>
        </p:nvGrpSpPr>
        <p:grpSpPr>
          <a:xfrm>
            <a:off x="2571692" y="411913"/>
            <a:ext cx="6593914" cy="1380300"/>
            <a:chOff x="3178564" y="411937"/>
            <a:chExt cx="5331000" cy="1380300"/>
          </a:xfrm>
        </p:grpSpPr>
        <p:sp>
          <p:nvSpPr>
            <p:cNvPr id="186" name="Google Shape;186;p11"/>
            <p:cNvSpPr/>
            <p:nvPr/>
          </p:nvSpPr>
          <p:spPr>
            <a:xfrm>
              <a:off x="3178564" y="411937"/>
              <a:ext cx="5331000" cy="1380300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1"/>
            <p:cNvSpPr txBox="1"/>
            <p:nvPr/>
          </p:nvSpPr>
          <p:spPr>
            <a:xfrm>
              <a:off x="4962901" y="429263"/>
              <a:ext cx="3300600" cy="62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Personnalise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1" indent="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206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marL="685800" marR="0" lvl="1" indent="-1524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2060"/>
                </a:buClr>
                <a:buSzPts val="1200"/>
                <a:buFont typeface="Noto Sans Symbols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marL="228600" marR="0" lvl="0" indent="-1397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2060"/>
                </a:buClr>
                <a:buSzPts val="1400"/>
                <a:buFont typeface="Noto Sans Symbols"/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</p:grpSp>
      <p:grpSp>
        <p:nvGrpSpPr>
          <p:cNvPr id="188" name="Google Shape;188;p11"/>
          <p:cNvGrpSpPr/>
          <p:nvPr/>
        </p:nvGrpSpPr>
        <p:grpSpPr>
          <a:xfrm>
            <a:off x="2335962" y="4673783"/>
            <a:ext cx="6724681" cy="1692803"/>
            <a:chOff x="3068127" y="4673784"/>
            <a:chExt cx="5331125" cy="1692803"/>
          </a:xfrm>
        </p:grpSpPr>
        <p:sp>
          <p:nvSpPr>
            <p:cNvPr id="189" name="Google Shape;189;p11"/>
            <p:cNvSpPr/>
            <p:nvPr/>
          </p:nvSpPr>
          <p:spPr>
            <a:xfrm rot="10800000">
              <a:off x="3068127" y="4673784"/>
              <a:ext cx="5331125" cy="1380227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1"/>
            <p:cNvSpPr txBox="1"/>
            <p:nvPr/>
          </p:nvSpPr>
          <p:spPr>
            <a:xfrm>
              <a:off x="4734861" y="5741436"/>
              <a:ext cx="3300601" cy="6251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Feedback dynamique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1" indent="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2060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marL="685800" marR="0" lvl="1" indent="-1524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2060"/>
                </a:buClr>
                <a:buSzPts val="1200"/>
                <a:buFont typeface="Noto Sans Symbols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marL="228600" marR="0" lvl="0" indent="-1397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2060"/>
                </a:buClr>
                <a:buSzPts val="1400"/>
                <a:buFont typeface="Noto Sans Symbols"/>
                <a:buNone/>
              </a:pPr>
              <a:endParaRPr sz="14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0"/>
          <p:cNvPicPr preferRelativeResize="0"/>
          <p:nvPr/>
        </p:nvPicPr>
        <p:blipFill rotWithShape="1">
          <a:blip r:embed="rId3">
            <a:alphaModFix/>
          </a:blip>
          <a:srcRect l="19582" t="24601" r="13143" b="17279"/>
          <a:stretch/>
        </p:blipFill>
        <p:spPr>
          <a:xfrm>
            <a:off x="0" y="-6970"/>
            <a:ext cx="12294707" cy="6864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3277" y="0"/>
            <a:ext cx="7875922" cy="629919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0"/>
          <p:cNvSpPr txBox="1"/>
          <p:nvPr/>
        </p:nvSpPr>
        <p:spPr>
          <a:xfrm>
            <a:off x="197800" y="2176950"/>
            <a:ext cx="7121700" cy="3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Range: 144,000+ Frequencies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900"/>
              <a:buFont typeface="Arial"/>
              <a:buNone/>
            </a:pPr>
            <a:endParaRPr sz="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Analysis: Quantum Sensor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050"/>
              <a:buFont typeface="Arial"/>
              <a:buNone/>
            </a:pPr>
            <a:endParaRPr sz="105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050"/>
              <a:buFont typeface="Arial"/>
              <a:buNone/>
            </a:pPr>
            <a:endParaRPr sz="105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Usage: Application based </a:t>
            </a: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-US" sz="24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Easy-to-use &amp; intuitive ! </a:t>
            </a:r>
            <a:endParaRPr sz="24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"/>
          <p:cNvSpPr txBox="1"/>
          <p:nvPr/>
        </p:nvSpPr>
        <p:spPr>
          <a:xfrm>
            <a:off x="214299" y="634875"/>
            <a:ext cx="4058700" cy="50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685800" marR="0" lvl="1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960"/>
              <a:buFont typeface="Arial"/>
              <a:buChar char="•"/>
            </a:pPr>
            <a:r>
              <a:rPr lang="en-US" sz="2960" b="1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PHYSIQUE</a:t>
            </a:r>
            <a:endParaRPr sz="296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Douleur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Detox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Peau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Sport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960"/>
              <a:buFont typeface="Arial"/>
              <a:buChar char="•"/>
            </a:pPr>
            <a:r>
              <a:rPr lang="en-US" sz="2960" b="1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MENTAL </a:t>
            </a:r>
            <a:endParaRPr sz="296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Maladies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Travail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Meditation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Apprentissage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960"/>
              <a:buFont typeface="Arial"/>
              <a:buChar char="•"/>
            </a:pPr>
            <a:r>
              <a:rPr lang="en-US" sz="2960" b="1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BIOENERGETIQUE</a:t>
            </a:r>
            <a:endParaRPr sz="296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960"/>
              <a:buFont typeface="Arial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Organes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0"/>
              <a:buFont typeface="Sarabun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Systèmes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1371600" marR="0" lvl="2" indent="-41656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960"/>
              <a:buFont typeface="Arial"/>
              <a:buChar char="■"/>
            </a:pPr>
            <a:r>
              <a:rPr lang="en-US" sz="296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Méridiens</a:t>
            </a:r>
            <a:endParaRPr sz="296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960"/>
              <a:buFont typeface="Arial"/>
              <a:buChar char="•"/>
            </a:pPr>
            <a:r>
              <a:rPr lang="en-US" sz="2960" b="1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BEAUTE</a:t>
            </a:r>
            <a:endParaRPr sz="296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685800" marR="0" lvl="1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960"/>
              <a:buFont typeface="Arial"/>
              <a:buChar char="•"/>
            </a:pPr>
            <a:r>
              <a:rPr lang="en-US" sz="2960" b="1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CHAKRAS</a:t>
            </a:r>
            <a:endParaRPr sz="296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914400" marR="0" lvl="0" indent="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960"/>
              <a:buFont typeface="Arial"/>
              <a:buNone/>
            </a:pPr>
            <a:endParaRPr sz="296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685800" marR="0" lvl="1" indent="-8763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220"/>
              <a:buFont typeface="Arial"/>
              <a:buNone/>
            </a:pPr>
            <a:endParaRPr sz="222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1" indent="-87629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220"/>
              <a:buFont typeface="Arial"/>
              <a:buNone/>
            </a:pPr>
            <a:endParaRPr sz="222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685800" marR="0" lvl="1" indent="-8763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220"/>
              <a:buFont typeface="Arial"/>
              <a:buNone/>
            </a:pPr>
            <a:endParaRPr sz="222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28600" marR="0" lvl="0" indent="-87629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220"/>
              <a:buFont typeface="Arial"/>
              <a:buNone/>
            </a:pPr>
            <a:endParaRPr sz="2220" b="1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203" name="Google Shape;203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875" r="27594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2"/>
          <p:cNvSpPr/>
          <p:nvPr/>
        </p:nvSpPr>
        <p:spPr>
          <a:xfrm>
            <a:off x="5470071" y="2674946"/>
            <a:ext cx="65151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AGIT SUR </a:t>
            </a:r>
            <a:r>
              <a:rPr lang="en-US" sz="2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TOUS LES ASPECTS</a:t>
            </a:r>
            <a:r>
              <a:rPr lang="en-US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100">
                <a:solidFill>
                  <a:schemeClr val="lt1"/>
                </a:solidFill>
              </a:rPr>
              <a:t>L'EXPÉRIENCE</a:t>
            </a:r>
            <a:r>
              <a:rPr lang="en-US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HUMAINE</a:t>
            </a:r>
            <a:endParaRPr sz="2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2"/>
          <p:cNvSpPr/>
          <p:nvPr/>
        </p:nvSpPr>
        <p:spPr>
          <a:xfrm>
            <a:off x="6228300" y="4245100"/>
            <a:ext cx="4058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TECHNOLOGIE</a:t>
            </a:r>
            <a:endParaRPr sz="2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d’HARMONISATION</a:t>
            </a:r>
            <a:endParaRPr sz="2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MULTIDIMENSIONNELLE</a:t>
            </a:r>
            <a:endParaRPr sz="2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ga9c0fe43b7_0_8"/>
          <p:cNvPicPr preferRelativeResize="0"/>
          <p:nvPr/>
        </p:nvPicPr>
        <p:blipFill rotWithShape="1">
          <a:blip r:embed="rId3">
            <a:alphaModFix/>
          </a:blip>
          <a:srcRect l="19584" t="24601" r="13136" b="17278"/>
          <a:stretch/>
        </p:blipFill>
        <p:spPr>
          <a:xfrm>
            <a:off x="0" y="-6970"/>
            <a:ext cx="12294706" cy="686496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a9c0fe43b7_0_8"/>
          <p:cNvSpPr txBox="1"/>
          <p:nvPr/>
        </p:nvSpPr>
        <p:spPr>
          <a:xfrm>
            <a:off x="4368600" y="2645000"/>
            <a:ext cx="3678900" cy="9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COMMENT ?</a:t>
            </a:r>
            <a:r>
              <a:rPr lang="en-US" sz="3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a9c0fe43b7_0_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218" name="Google Shape;218;ga9c0fe43b7_0_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19" name="Google Shape;219;ga9c0fe43b7_0_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"/>
            <a:ext cx="12191998" cy="6637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g9a40c56f33_0_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419499" cy="675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a9c0fe43b7_0_14"/>
          <p:cNvSpPr/>
          <p:nvPr/>
        </p:nvSpPr>
        <p:spPr>
          <a:xfrm>
            <a:off x="6338455" y="5257800"/>
            <a:ext cx="4530300" cy="14133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ga9c0fe43b7_0_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4500"/>
            <a:ext cx="12292181" cy="670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a9c0fe43b7_0_20"/>
          <p:cNvSpPr/>
          <p:nvPr/>
        </p:nvSpPr>
        <p:spPr>
          <a:xfrm>
            <a:off x="6338455" y="5257800"/>
            <a:ext cx="4530300" cy="14133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ga9c0fe43b7_0_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403175" cy="677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a1fe4575d2_0_129"/>
          <p:cNvSpPr/>
          <p:nvPr/>
        </p:nvSpPr>
        <p:spPr>
          <a:xfrm>
            <a:off x="6338455" y="5257800"/>
            <a:ext cx="4530300" cy="14133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ga1fe4575d2_0_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1" cy="6574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"/>
          <p:cNvPicPr preferRelativeResize="0"/>
          <p:nvPr/>
        </p:nvPicPr>
        <p:blipFill rotWithShape="1">
          <a:blip r:embed="rId3">
            <a:alphaModFix/>
          </a:blip>
          <a:srcRect t="4838" b="623"/>
          <a:stretch/>
        </p:blipFill>
        <p:spPr>
          <a:xfrm>
            <a:off x="0" y="12"/>
            <a:ext cx="12191977" cy="685798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"/>
          <p:cNvSpPr txBox="1"/>
          <p:nvPr/>
        </p:nvSpPr>
        <p:spPr>
          <a:xfrm>
            <a:off x="1481835" y="274740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Arial"/>
              <a:buNone/>
            </a:pPr>
            <a:r>
              <a:rPr lang="en-US" sz="8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HEALY</a:t>
            </a:r>
            <a:endParaRPr sz="8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 FUTUR DE LA </a:t>
            </a:r>
            <a:r>
              <a:rPr lang="en-US" sz="28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SANTE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HOLISTIQUE </a:t>
            </a:r>
            <a:r>
              <a:rPr lang="en-US" sz="2800" b="1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OU INTEGRATIVE</a:t>
            </a:r>
            <a:r>
              <a:rPr lang="en-US" sz="2800" b="1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Arial"/>
              <a:buNone/>
            </a:pPr>
            <a:endParaRPr sz="8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a9c0fe43b7_0_26"/>
          <p:cNvPicPr preferRelativeResize="0"/>
          <p:nvPr/>
        </p:nvPicPr>
        <p:blipFill rotWithShape="1">
          <a:blip r:embed="rId3">
            <a:alphaModFix/>
          </a:blip>
          <a:srcRect l="19584" t="24601" r="13136" b="17278"/>
          <a:stretch/>
        </p:blipFill>
        <p:spPr>
          <a:xfrm>
            <a:off x="0" y="-6970"/>
            <a:ext cx="12294706" cy="686496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a9c0fe43b7_0_26"/>
          <p:cNvSpPr txBox="1"/>
          <p:nvPr/>
        </p:nvSpPr>
        <p:spPr>
          <a:xfrm>
            <a:off x="3567400" y="3007675"/>
            <a:ext cx="7121700" cy="3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QUEL RESULTATS ?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a9c0fe43b7_0_39"/>
          <p:cNvPicPr preferRelativeResize="0"/>
          <p:nvPr/>
        </p:nvPicPr>
        <p:blipFill rotWithShape="1">
          <a:blip r:embed="rId3">
            <a:alphaModFix/>
          </a:blip>
          <a:srcRect l="1838" r="1838"/>
          <a:stretch/>
        </p:blipFill>
        <p:spPr>
          <a:xfrm>
            <a:off x="0" y="0"/>
            <a:ext cx="1219200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ga1fe4575d2_0_316"/>
          <p:cNvPicPr preferRelativeResize="0"/>
          <p:nvPr/>
        </p:nvPicPr>
        <p:blipFill rotWithShape="1">
          <a:blip r:embed="rId3">
            <a:alphaModFix/>
          </a:blip>
          <a:srcRect l="1295" r="1285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ga9c0fe43b7_1_6"/>
          <p:cNvPicPr preferRelativeResize="0"/>
          <p:nvPr/>
        </p:nvPicPr>
        <p:blipFill rotWithShape="1">
          <a:blip r:embed="rId3">
            <a:alphaModFix/>
          </a:blip>
          <a:srcRect l="1418" r="1418"/>
          <a:stretch/>
        </p:blipFill>
        <p:spPr>
          <a:xfrm>
            <a:off x="0" y="0"/>
            <a:ext cx="12191999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a1fe4575d2_0_327"/>
          <p:cNvPicPr preferRelativeResize="0"/>
          <p:nvPr/>
        </p:nvPicPr>
        <p:blipFill rotWithShape="1">
          <a:blip r:embed="rId3">
            <a:alphaModFix/>
          </a:blip>
          <a:srcRect l="1085" r="1074"/>
          <a:stretch/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gab07f90c33_0_5"/>
          <p:cNvPicPr preferRelativeResize="0"/>
          <p:nvPr/>
        </p:nvPicPr>
        <p:blipFill rotWithShape="1">
          <a:blip r:embed="rId3">
            <a:alphaModFix/>
          </a:blip>
          <a:srcRect l="19584" t="24603" r="13138" b="17273"/>
          <a:stretch/>
        </p:blipFill>
        <p:spPr>
          <a:xfrm>
            <a:off x="0" y="-6970"/>
            <a:ext cx="12294706" cy="686496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ab07f90c33_0_5"/>
          <p:cNvSpPr txBox="1"/>
          <p:nvPr/>
        </p:nvSpPr>
        <p:spPr>
          <a:xfrm>
            <a:off x="3338800" y="3007675"/>
            <a:ext cx="7121700" cy="3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4100" b="1">
                <a:solidFill>
                  <a:schemeClr val="lt1"/>
                </a:solidFill>
              </a:rPr>
              <a:t>RETOURS D’EXPERIENCE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89895"/>
            <a:ext cx="12192000" cy="723779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5"/>
          <p:cNvSpPr txBox="1"/>
          <p:nvPr/>
        </p:nvSpPr>
        <p:spPr>
          <a:xfrm>
            <a:off x="3936300" y="1508625"/>
            <a:ext cx="40146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3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Les visionnaires à la tête de l’entreprise</a:t>
            </a:r>
            <a:endParaRPr sz="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6"/>
          <p:cNvPicPr preferRelativeResize="0"/>
          <p:nvPr/>
        </p:nvPicPr>
        <p:blipFill rotWithShape="1">
          <a:blip r:embed="rId3">
            <a:alphaModFix/>
          </a:blip>
          <a:srcRect l="3366" r="3364"/>
          <a:stretch/>
        </p:blipFill>
        <p:spPr>
          <a:xfrm>
            <a:off x="0" y="0"/>
            <a:ext cx="12192001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72"/>
            <a:ext cx="12192000" cy="6855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8"/>
          <p:cNvPicPr preferRelativeResize="0"/>
          <p:nvPr/>
        </p:nvPicPr>
        <p:blipFill rotWithShape="1">
          <a:blip r:embed="rId4">
            <a:alphaModFix/>
          </a:blip>
          <a:srcRect l="10090" t="60917" r="48591" b="8290"/>
          <a:stretch/>
        </p:blipFill>
        <p:spPr>
          <a:xfrm>
            <a:off x="5448239" y="2296884"/>
            <a:ext cx="5805214" cy="2264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460"/>
            <a:ext cx="12192000" cy="6783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1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"/>
          <p:cNvSpPr txBox="1"/>
          <p:nvPr/>
        </p:nvSpPr>
        <p:spPr>
          <a:xfrm>
            <a:off x="666750" y="587825"/>
            <a:ext cx="11525100" cy="16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 PROGRAMME	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"/>
          <p:cNvSpPr/>
          <p:nvPr/>
        </p:nvSpPr>
        <p:spPr>
          <a:xfrm>
            <a:off x="666750" y="2051556"/>
            <a:ext cx="10858500" cy="4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en-US" sz="2800" b="1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Découvrir</a:t>
            </a: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HEALY</a:t>
            </a: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, la </a:t>
            </a: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thérapie fréquentielle personnalisée</a:t>
            </a: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basée sur une </a:t>
            </a: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technologie quantique</a:t>
            </a:r>
            <a:endParaRPr sz="28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Comprendre </a:t>
            </a: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pourquoi cet appareil</a:t>
            </a: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portatif révolutionne notr</a:t>
            </a:r>
            <a:r>
              <a:rPr lang="en-US" sz="28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e compréhension et l’accès au bien être</a:t>
            </a: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holistique</a:t>
            </a:r>
            <a:endParaRPr sz="28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Rencontrer la communauté éclectique HEALY</a:t>
            </a:r>
            <a:r>
              <a:rPr lang="en-US" sz="28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dont le momentum actuel prédit </a:t>
            </a:r>
            <a:r>
              <a:rPr lang="en-US" sz="28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un véritable impact sur notre </a:t>
            </a:r>
            <a:r>
              <a:rPr lang="en-US" sz="280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collectif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a9c0fe43b7_0_45"/>
          <p:cNvPicPr preferRelativeResize="0"/>
          <p:nvPr/>
        </p:nvPicPr>
        <p:blipFill rotWithShape="1">
          <a:blip r:embed="rId3">
            <a:alphaModFix/>
          </a:blip>
          <a:srcRect l="19584" t="24601" r="13136" b="17278"/>
          <a:stretch/>
        </p:blipFill>
        <p:spPr>
          <a:xfrm>
            <a:off x="0" y="-6970"/>
            <a:ext cx="12294706" cy="6864969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a9c0fe43b7_0_45"/>
          <p:cNvSpPr txBox="1"/>
          <p:nvPr/>
        </p:nvSpPr>
        <p:spPr>
          <a:xfrm>
            <a:off x="4671925" y="2859300"/>
            <a:ext cx="7121700" cy="3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EDITIONS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ga1fe4575d2_0_2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8126" y="1951464"/>
            <a:ext cx="9139451" cy="2955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a1fe4575d2_0_261"/>
          <p:cNvSpPr txBox="1"/>
          <p:nvPr/>
        </p:nvSpPr>
        <p:spPr>
          <a:xfrm>
            <a:off x="1348125" y="655050"/>
            <a:ext cx="12712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1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4 éditions </a:t>
            </a:r>
            <a:r>
              <a:rPr lang="en-US" sz="290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- un seul boîtier </a:t>
            </a: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1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Possibilité de mettre à niveau par la suite !</a:t>
            </a:r>
            <a:endParaRPr sz="2900" b="0" i="1" u="none" strike="noStrike" cap="none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ga9c0fe43b7_1_12"/>
          <p:cNvPicPr preferRelativeResize="0"/>
          <p:nvPr/>
        </p:nvPicPr>
        <p:blipFill rotWithShape="1">
          <a:blip r:embed="rId3">
            <a:alphaModFix/>
          </a:blip>
          <a:srcRect l="1286" r="1286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a9c0fe43b7_1_12"/>
          <p:cNvSpPr txBox="1"/>
          <p:nvPr/>
        </p:nvSpPr>
        <p:spPr>
          <a:xfrm>
            <a:off x="3016850" y="5802925"/>
            <a:ext cx="1121100" cy="36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€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ga9c0fe43b7_1_134"/>
          <p:cNvPicPr preferRelativeResize="0"/>
          <p:nvPr/>
        </p:nvPicPr>
        <p:blipFill rotWithShape="1">
          <a:blip r:embed="rId3">
            <a:alphaModFix/>
          </a:blip>
          <a:srcRect l="1838" r="1838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a9c0fe43b7_1_134"/>
          <p:cNvSpPr txBox="1"/>
          <p:nvPr/>
        </p:nvSpPr>
        <p:spPr>
          <a:xfrm>
            <a:off x="1698025" y="6313975"/>
            <a:ext cx="1121100" cy="36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100</a:t>
            </a: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€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ga9c0fe43b7_1_134"/>
          <p:cNvSpPr txBox="1"/>
          <p:nvPr/>
        </p:nvSpPr>
        <p:spPr>
          <a:xfrm>
            <a:off x="5361850" y="6313975"/>
            <a:ext cx="1121100" cy="36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150</a:t>
            </a: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€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ga9c0fe43b7_1_134"/>
          <p:cNvSpPr txBox="1"/>
          <p:nvPr/>
        </p:nvSpPr>
        <p:spPr>
          <a:xfrm>
            <a:off x="9035925" y="6313975"/>
            <a:ext cx="1121100" cy="36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00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€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ga9c0fe43b7_1_134"/>
          <p:cNvSpPr txBox="1"/>
          <p:nvPr/>
        </p:nvSpPr>
        <p:spPr>
          <a:xfrm rot="-5400920">
            <a:off x="11186282" y="6021290"/>
            <a:ext cx="1121100" cy="36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gadb696b379_0_0"/>
          <p:cNvPicPr preferRelativeResize="0"/>
          <p:nvPr/>
        </p:nvPicPr>
        <p:blipFill rotWithShape="1">
          <a:blip r:embed="rId3">
            <a:alphaModFix/>
          </a:blip>
          <a:srcRect l="1839" r="1839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adb696b379_0_0"/>
          <p:cNvSpPr txBox="1"/>
          <p:nvPr/>
        </p:nvSpPr>
        <p:spPr>
          <a:xfrm>
            <a:off x="1698025" y="6313975"/>
            <a:ext cx="1121100" cy="36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00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€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adb696b379_0_0"/>
          <p:cNvSpPr txBox="1"/>
          <p:nvPr/>
        </p:nvSpPr>
        <p:spPr>
          <a:xfrm>
            <a:off x="5361850" y="6313975"/>
            <a:ext cx="1121100" cy="36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150</a:t>
            </a: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0 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€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adb696b379_0_0"/>
          <p:cNvSpPr txBox="1"/>
          <p:nvPr/>
        </p:nvSpPr>
        <p:spPr>
          <a:xfrm>
            <a:off x="9035925" y="6313975"/>
            <a:ext cx="1121100" cy="36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00 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€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gadb696b379_0_0"/>
          <p:cNvSpPr txBox="1"/>
          <p:nvPr/>
        </p:nvSpPr>
        <p:spPr>
          <a:xfrm rot="-5400920">
            <a:off x="11186282" y="6021338"/>
            <a:ext cx="1121100" cy="362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gadb696b379_0_0"/>
          <p:cNvSpPr txBox="1"/>
          <p:nvPr/>
        </p:nvSpPr>
        <p:spPr>
          <a:xfrm rot="-789743">
            <a:off x="2791522" y="6237812"/>
            <a:ext cx="1121154" cy="36261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500 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€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adb696b379_0_0"/>
          <p:cNvSpPr txBox="1"/>
          <p:nvPr/>
        </p:nvSpPr>
        <p:spPr>
          <a:xfrm rot="-789743">
            <a:off x="6433747" y="6237812"/>
            <a:ext cx="1121154" cy="36261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1000 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€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gadb696b379_0_0"/>
          <p:cNvSpPr txBox="1"/>
          <p:nvPr/>
        </p:nvSpPr>
        <p:spPr>
          <a:xfrm rot="-789743">
            <a:off x="10053047" y="6237812"/>
            <a:ext cx="1121154" cy="36261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1500 </a:t>
            </a:r>
            <a:r>
              <a:rPr lang="en-US" sz="2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€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gadb696b379_0_0"/>
          <p:cNvSpPr txBox="1"/>
          <p:nvPr/>
        </p:nvSpPr>
        <p:spPr>
          <a:xfrm rot="-782">
            <a:off x="4117800" y="376"/>
            <a:ext cx="3956400" cy="4776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1">
                <a:latin typeface="Calibri"/>
                <a:ea typeface="Calibri"/>
                <a:cs typeface="Calibri"/>
                <a:sym typeface="Calibri"/>
              </a:rPr>
              <a:t>PROMO JUSQU’AU 7 DEC </a:t>
            </a:r>
            <a:endParaRPr sz="2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7" name="Google Shape;337;gadb696b379_0_0"/>
          <p:cNvCxnSpPr/>
          <p:nvPr/>
        </p:nvCxnSpPr>
        <p:spPr>
          <a:xfrm rot="10800000" flipH="1">
            <a:off x="1829925" y="6389425"/>
            <a:ext cx="708900" cy="181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8" name="Google Shape;338;gadb696b379_0_0"/>
          <p:cNvCxnSpPr/>
          <p:nvPr/>
        </p:nvCxnSpPr>
        <p:spPr>
          <a:xfrm rot="10800000" flipH="1">
            <a:off x="5573075" y="6389425"/>
            <a:ext cx="708900" cy="181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9" name="Google Shape;339;gadb696b379_0_0"/>
          <p:cNvCxnSpPr/>
          <p:nvPr/>
        </p:nvCxnSpPr>
        <p:spPr>
          <a:xfrm rot="10800000" flipH="1">
            <a:off x="9105025" y="6404575"/>
            <a:ext cx="708900" cy="181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ga9c0fe43b7_0_50"/>
          <p:cNvPicPr preferRelativeResize="0"/>
          <p:nvPr/>
        </p:nvPicPr>
        <p:blipFill rotWithShape="1">
          <a:blip r:embed="rId3">
            <a:alphaModFix/>
          </a:blip>
          <a:srcRect l="19584" t="24601" r="13136" b="17278"/>
          <a:stretch/>
        </p:blipFill>
        <p:spPr>
          <a:xfrm>
            <a:off x="0" y="-6970"/>
            <a:ext cx="12294706" cy="6864969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a9c0fe43b7_0_50"/>
          <p:cNvSpPr txBox="1"/>
          <p:nvPr/>
        </p:nvSpPr>
        <p:spPr>
          <a:xfrm>
            <a:off x="3977700" y="2859300"/>
            <a:ext cx="7121700" cy="3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UTILISATION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g9a40c56f33_0_79"/>
          <p:cNvPicPr preferRelativeResize="0"/>
          <p:nvPr/>
        </p:nvPicPr>
        <p:blipFill rotWithShape="1">
          <a:blip r:embed="rId3">
            <a:alphaModFix/>
          </a:blip>
          <a:srcRect l="1219" r="1227"/>
          <a:stretch/>
        </p:blipFill>
        <p:spPr>
          <a:xfrm>
            <a:off x="0" y="0"/>
            <a:ext cx="12192001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3748"/>
            <a:ext cx="6079939" cy="338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69884"/>
            <a:ext cx="6079940" cy="333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3404870"/>
            <a:ext cx="5117589" cy="3453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48201" y="3377278"/>
            <a:ext cx="3124200" cy="3455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4"/>
          <p:cNvPicPr preferRelativeResize="0"/>
          <p:nvPr/>
        </p:nvPicPr>
        <p:blipFill rotWithShape="1">
          <a:blip r:embed="rId7">
            <a:alphaModFix/>
          </a:blip>
          <a:srcRect l="58296" t="4691" r="6472" b="6238"/>
          <a:stretch/>
        </p:blipFill>
        <p:spPr>
          <a:xfrm>
            <a:off x="8327514" y="3621857"/>
            <a:ext cx="2876549" cy="3211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ga9c0fe43b7_1_144"/>
          <p:cNvPicPr preferRelativeResize="0"/>
          <p:nvPr/>
        </p:nvPicPr>
        <p:blipFill rotWithShape="1">
          <a:blip r:embed="rId3">
            <a:alphaModFix/>
          </a:blip>
          <a:srcRect l="19584" t="24601" r="13136" b="17278"/>
          <a:stretch/>
        </p:blipFill>
        <p:spPr>
          <a:xfrm>
            <a:off x="0" y="-6970"/>
            <a:ext cx="12294706" cy="686496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a9c0fe43b7_1_144"/>
          <p:cNvSpPr txBox="1"/>
          <p:nvPr/>
        </p:nvSpPr>
        <p:spPr>
          <a:xfrm>
            <a:off x="4671925" y="2859300"/>
            <a:ext cx="7121700" cy="399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BUSINESS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43"/>
            <a:ext cx="12192000" cy="6840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ga9c0fe43b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18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a9c0fe43b7_0_0"/>
          <p:cNvSpPr txBox="1"/>
          <p:nvPr/>
        </p:nvSpPr>
        <p:spPr>
          <a:xfrm>
            <a:off x="666749" y="587832"/>
            <a:ext cx="9652800" cy="16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ANIMATEUR DU JOUR</a:t>
            </a:r>
            <a:endParaRPr sz="2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a9c0fe43b7_0_0"/>
          <p:cNvSpPr/>
          <p:nvPr/>
        </p:nvSpPr>
        <p:spPr>
          <a:xfrm>
            <a:off x="442913" y="1518156"/>
            <a:ext cx="5857236" cy="4654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Mon </a:t>
            </a:r>
            <a:r>
              <a:rPr lang="en-US" sz="2800" b="1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parcours</a:t>
            </a:r>
            <a:endParaRPr sz="2800" b="1" i="0" u="none" strike="noStrike" cap="none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857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fr-FR" sz="2800" b="1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Fondatrice d’un Espace de Santé Intégrative</a:t>
            </a:r>
            <a:endParaRPr sz="2800" b="1" i="0" u="none" strike="noStrike" cap="none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arabun"/>
              <a:buChar char="○"/>
            </a:pPr>
            <a:r>
              <a:rPr lang="fr-FR" sz="2400" b="0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Spécialiste en coordination de soins</a:t>
            </a:r>
            <a:endParaRPr sz="2400" b="0" i="0" u="none" strike="noStrike" cap="none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arabun"/>
              <a:buChar char="○"/>
            </a:pPr>
            <a:r>
              <a:rPr lang="fr-FR" sz="2400" b="0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Entrepreneur humaniste et visionnaire</a:t>
            </a:r>
            <a:endParaRPr sz="2400" b="0" i="0" u="none" strike="noStrike" cap="none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914400" marR="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Sarabun"/>
              <a:buChar char="○"/>
            </a:pPr>
            <a:r>
              <a:rPr lang="fr-FR" sz="2400" b="0" i="0" u="none" strike="noStrike" cap="none" dirty="0" smtClean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Passionnée d’innovation</a:t>
            </a:r>
            <a:endParaRPr sz="2400" b="0" i="0" u="none" strike="noStrike" cap="none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urier New"/>
              <a:buChar char="o"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Mon intention 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5" name="Google Shape;135;ga9c0fe43b7_0_0"/>
          <p:cNvSpPr txBox="1"/>
          <p:nvPr/>
        </p:nvSpPr>
        <p:spPr>
          <a:xfrm>
            <a:off x="8645363" y="5127159"/>
            <a:ext cx="22914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EVELYNE</a:t>
            </a:r>
            <a:endParaRPr sz="2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49" y="2070382"/>
            <a:ext cx="5672776" cy="305637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24"/>
          <p:cNvPicPr preferRelativeResize="0"/>
          <p:nvPr/>
        </p:nvPicPr>
        <p:blipFill rotWithShape="1">
          <a:blip r:embed="rId3">
            <a:alphaModFix/>
          </a:blip>
          <a:srcRect t="4175" b="1286"/>
          <a:stretch/>
        </p:blipFill>
        <p:spPr>
          <a:xfrm>
            <a:off x="0" y="-12"/>
            <a:ext cx="12191994" cy="685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7924" y="1483701"/>
            <a:ext cx="3530200" cy="35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4"/>
          <p:cNvSpPr/>
          <p:nvPr/>
        </p:nvSpPr>
        <p:spPr>
          <a:xfrm>
            <a:off x="1121375" y="764725"/>
            <a:ext cx="61920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Marketing de réseau</a:t>
            </a:r>
            <a:endParaRPr sz="22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78" name="Google Shape;378;p24"/>
          <p:cNvSpPr/>
          <p:nvPr/>
        </p:nvSpPr>
        <p:spPr>
          <a:xfrm>
            <a:off x="1121375" y="1470650"/>
            <a:ext cx="6192000" cy="7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Appareil médical </a:t>
            </a:r>
            <a:endParaRPr sz="29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(classe IIa, </a:t>
            </a:r>
            <a:r>
              <a:rPr lang="en-US" sz="2940" b="0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certifié par MEDCERT</a:t>
            </a: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)</a:t>
            </a:r>
            <a:endParaRPr sz="22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79" name="Google Shape;379;p24"/>
          <p:cNvSpPr/>
          <p:nvPr/>
        </p:nvSpPr>
        <p:spPr>
          <a:xfrm>
            <a:off x="1121375" y="2430375"/>
            <a:ext cx="6192000" cy="3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Produit “Licorne”</a:t>
            </a:r>
            <a:endParaRPr sz="22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80" name="Google Shape;380;p24"/>
          <p:cNvSpPr/>
          <p:nvPr/>
        </p:nvSpPr>
        <p:spPr>
          <a:xfrm>
            <a:off x="1121375" y="3010900"/>
            <a:ext cx="61920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Pas de compétition </a:t>
            </a:r>
            <a:endParaRPr sz="29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(</a:t>
            </a:r>
            <a:r>
              <a:rPr lang="en-US" sz="2940" b="0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créateur de catégorie</a:t>
            </a: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)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endParaRPr sz="22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81" name="Google Shape;381;p24"/>
          <p:cNvSpPr/>
          <p:nvPr/>
        </p:nvSpPr>
        <p:spPr>
          <a:xfrm>
            <a:off x="1121375" y="4175525"/>
            <a:ext cx="6192000" cy="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Innovation disruptive </a:t>
            </a:r>
            <a:r>
              <a:rPr lang="en-US" sz="2940" b="0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de plusieurs marchés établis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endParaRPr sz="29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rgbClr val="FFFFFF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endParaRPr sz="2240" b="1" i="0" u="none" strike="noStrike" cap="none">
              <a:solidFill>
                <a:srgbClr val="FFFFFF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82" name="Google Shape;382;p24"/>
          <p:cNvSpPr txBox="1"/>
          <p:nvPr/>
        </p:nvSpPr>
        <p:spPr>
          <a:xfrm>
            <a:off x="1121375" y="5283450"/>
            <a:ext cx="61161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40"/>
              <a:buFont typeface="Arial"/>
              <a:buNone/>
            </a:pPr>
            <a:r>
              <a:rPr lang="en-US" sz="294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1</a:t>
            </a:r>
            <a:r>
              <a:rPr lang="en-US" sz="294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6</a:t>
            </a:r>
            <a:r>
              <a:rPr lang="en-US" sz="294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0 000 membres </a:t>
            </a:r>
            <a:r>
              <a:rPr lang="en-US" sz="294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en moins de</a:t>
            </a:r>
            <a:r>
              <a:rPr lang="en-US" sz="294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940" b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20</a:t>
            </a:r>
            <a:r>
              <a:rPr lang="en-US" sz="294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mois</a:t>
            </a:r>
            <a:endParaRPr sz="2940" b="1" i="0" u="none" strike="noStrike" cap="none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p34"/>
          <p:cNvPicPr preferRelativeResize="0"/>
          <p:nvPr/>
        </p:nvPicPr>
        <p:blipFill rotWithShape="1">
          <a:blip r:embed="rId3">
            <a:alphaModFix/>
          </a:blip>
          <a:srcRect t="4184" b="1296"/>
          <a:stretch/>
        </p:blipFill>
        <p:spPr>
          <a:xfrm>
            <a:off x="20" y="10"/>
            <a:ext cx="12191977" cy="6857988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4"/>
          <p:cNvSpPr/>
          <p:nvPr/>
        </p:nvSpPr>
        <p:spPr>
          <a:xfrm>
            <a:off x="1362275" y="1802675"/>
            <a:ext cx="10828200" cy="40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Brought to you by Quantum Awakening</a:t>
            </a:r>
            <a:endParaRPr sz="4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4318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Char char="●"/>
            </a:pPr>
            <a:r>
              <a:rPr lang="en-US" sz="32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Team of heart-centered leaders</a:t>
            </a:r>
            <a:endParaRPr sz="3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Char char="●"/>
            </a:pPr>
            <a:r>
              <a:rPr lang="en-US" sz="32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Values: co-creation, healing, leading by example, love</a:t>
            </a:r>
            <a:endParaRPr sz="3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-431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Char char="●"/>
            </a:pPr>
            <a:r>
              <a:rPr lang="en-US" sz="32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If you resonate, we want you !</a:t>
            </a:r>
            <a:endParaRPr sz="32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a9c0fe43b7_1_229"/>
          <p:cNvSpPr/>
          <p:nvPr/>
        </p:nvSpPr>
        <p:spPr>
          <a:xfrm>
            <a:off x="1524" y="0"/>
            <a:ext cx="12189001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ga9c0fe43b7_1_229"/>
          <p:cNvPicPr preferRelativeResize="0"/>
          <p:nvPr/>
        </p:nvPicPr>
        <p:blipFill rotWithShape="1">
          <a:blip r:embed="rId3">
            <a:alphaModFix/>
          </a:blip>
          <a:srcRect t="4187" b="1292"/>
          <a:stretch/>
        </p:blipFill>
        <p:spPr>
          <a:xfrm>
            <a:off x="20" y="10"/>
            <a:ext cx="12191975" cy="6857986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ga9c0fe43b7_1_229"/>
          <p:cNvSpPr/>
          <p:nvPr/>
        </p:nvSpPr>
        <p:spPr>
          <a:xfrm>
            <a:off x="638898" y="3033125"/>
            <a:ext cx="108282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14 jours d’essai, satisfait ou remboursé à 100% en moins d’une semaine</a:t>
            </a:r>
            <a:endParaRPr sz="4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0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</a:t>
            </a:r>
            <a:r>
              <a:rPr lang="en-US" sz="40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ntrer en contact avec la personne qui vous a invité aujourd’hui !</a:t>
            </a:r>
            <a:endParaRPr sz="4000" b="1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97" name="Google Shape;397;ga9c0fe43b7_1_229"/>
          <p:cNvSpPr txBox="1"/>
          <p:nvPr/>
        </p:nvSpPr>
        <p:spPr>
          <a:xfrm>
            <a:off x="638900" y="777750"/>
            <a:ext cx="7121700" cy="11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4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PROCHAINE ETAPE </a:t>
            </a:r>
            <a:endParaRPr sz="2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3"/>
          <p:cNvSpPr/>
          <p:nvPr/>
        </p:nvSpPr>
        <p:spPr>
          <a:xfrm>
            <a:off x="-3" y="5181600"/>
            <a:ext cx="5723470" cy="1439333"/>
          </a:xfrm>
          <a:prstGeom prst="rect">
            <a:avLst/>
          </a:prstGeom>
          <a:solidFill>
            <a:srgbClr val="FF05C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3"/>
          <p:cNvSpPr/>
          <p:nvPr/>
        </p:nvSpPr>
        <p:spPr>
          <a:xfrm>
            <a:off x="203805" y="5547323"/>
            <a:ext cx="65151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A PERSONAL FREQUENCY DEVICE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YOU CAN USE ANYWHERE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526" y="374591"/>
            <a:ext cx="5314473" cy="5164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9839" y="2387588"/>
            <a:ext cx="2426161" cy="2426161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27"/>
          <p:cNvSpPr/>
          <p:nvPr/>
        </p:nvSpPr>
        <p:spPr>
          <a:xfrm>
            <a:off x="6685709" y="489734"/>
            <a:ext cx="6442138" cy="587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Analysis - Aura  </a:t>
            </a:r>
            <a:endParaRPr sz="1800" b="0" i="0" u="none" strike="noStrike" cap="none">
              <a:solidFill>
                <a:srgbClr val="FF05C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Analysis – Healy Programs</a:t>
            </a:r>
            <a:endParaRPr sz="1800" b="0" i="0" u="none" strike="noStrike" cap="none">
              <a:solidFill>
                <a:srgbClr val="FF05C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5C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Gold Cycle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Bioenergetic Balance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Mental balance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Meridians &amp; Chakra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Sleep and Job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Beauty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Learning &amp; Fitness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Deep Cycle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Protection Programs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Skin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Fitness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Pain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FF05C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Homeopathic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Amino Acids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Alaskan Gem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Bach Flowers Remedies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Materia Medica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5C6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5C6"/>
                </a:solidFill>
                <a:latin typeface="Avenir"/>
                <a:ea typeface="Avenir"/>
                <a:cs typeface="Avenir"/>
                <a:sym typeface="Avenir"/>
              </a:rPr>
              <a:t>I-Ching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05C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12" name="Google Shape;412;p27"/>
          <p:cNvSpPr/>
          <p:nvPr/>
        </p:nvSpPr>
        <p:spPr>
          <a:xfrm>
            <a:off x="1160973" y="4813749"/>
            <a:ext cx="907856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05C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05C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0"/>
          <p:cNvSpPr/>
          <p:nvPr/>
        </p:nvSpPr>
        <p:spPr>
          <a:xfrm>
            <a:off x="550069" y="609600"/>
            <a:ext cx="2590800" cy="2476500"/>
          </a:xfrm>
          <a:prstGeom prst="ellipse">
            <a:avLst/>
          </a:prstGeom>
          <a:solidFill>
            <a:srgbClr val="FF05C6"/>
          </a:solidFill>
          <a:ln w="12700" cap="flat" cmpd="sng">
            <a:solidFill>
              <a:srgbClr val="FF05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30"/>
          <p:cNvSpPr/>
          <p:nvPr/>
        </p:nvSpPr>
        <p:spPr>
          <a:xfrm>
            <a:off x="3351544" y="2695575"/>
            <a:ext cx="1314450" cy="1314450"/>
          </a:xfrm>
          <a:prstGeom prst="ellipse">
            <a:avLst/>
          </a:prstGeom>
          <a:solidFill>
            <a:srgbClr val="FF05C6"/>
          </a:solidFill>
          <a:ln w="12700" cap="flat" cmpd="sng">
            <a:solidFill>
              <a:srgbClr val="FF05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30"/>
          <p:cNvSpPr/>
          <p:nvPr/>
        </p:nvSpPr>
        <p:spPr>
          <a:xfrm>
            <a:off x="4875544" y="3667125"/>
            <a:ext cx="1314450" cy="1314450"/>
          </a:xfrm>
          <a:prstGeom prst="ellipse">
            <a:avLst/>
          </a:prstGeom>
          <a:solidFill>
            <a:srgbClr val="FF05C6"/>
          </a:solidFill>
          <a:ln w="12700" cap="flat" cmpd="sng">
            <a:solidFill>
              <a:srgbClr val="FF05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0"/>
          <p:cNvSpPr/>
          <p:nvPr/>
        </p:nvSpPr>
        <p:spPr>
          <a:xfrm>
            <a:off x="6551944" y="4638675"/>
            <a:ext cx="1314450" cy="1314450"/>
          </a:xfrm>
          <a:prstGeom prst="ellipse">
            <a:avLst/>
          </a:prstGeom>
          <a:solidFill>
            <a:srgbClr val="FF05C6"/>
          </a:solidFill>
          <a:ln w="12700" cap="flat" cmpd="sng">
            <a:solidFill>
              <a:srgbClr val="FF05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30"/>
          <p:cNvSpPr txBox="1"/>
          <p:nvPr/>
        </p:nvSpPr>
        <p:spPr>
          <a:xfrm>
            <a:off x="1236993" y="1442001"/>
            <a:ext cx="17145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0"/>
          <p:cNvSpPr txBox="1"/>
          <p:nvPr/>
        </p:nvSpPr>
        <p:spPr>
          <a:xfrm>
            <a:off x="3522994" y="3101400"/>
            <a:ext cx="17145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0"/>
          <p:cNvSpPr txBox="1"/>
          <p:nvPr/>
        </p:nvSpPr>
        <p:spPr>
          <a:xfrm>
            <a:off x="5046994" y="4072950"/>
            <a:ext cx="17145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TWO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0"/>
          <p:cNvSpPr txBox="1"/>
          <p:nvPr/>
        </p:nvSpPr>
        <p:spPr>
          <a:xfrm>
            <a:off x="6590044" y="5022562"/>
            <a:ext cx="17145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THREE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0"/>
          <p:cNvSpPr/>
          <p:nvPr/>
        </p:nvSpPr>
        <p:spPr>
          <a:xfrm rot="-3119688">
            <a:off x="5500662" y="-183195"/>
            <a:ext cx="1012608" cy="6202664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30"/>
          <p:cNvSpPr txBox="1"/>
          <p:nvPr/>
        </p:nvSpPr>
        <p:spPr>
          <a:xfrm>
            <a:off x="942843" y="2000609"/>
            <a:ext cx="230280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RESONANCE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0"/>
          <p:cNvSpPr txBox="1"/>
          <p:nvPr/>
        </p:nvSpPr>
        <p:spPr>
          <a:xfrm>
            <a:off x="6006966" y="1586807"/>
            <a:ext cx="447800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FIRST 30 DAYS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0"/>
          <p:cNvSpPr/>
          <p:nvPr/>
        </p:nvSpPr>
        <p:spPr>
          <a:xfrm>
            <a:off x="9078999" y="3086100"/>
            <a:ext cx="2590800" cy="2476500"/>
          </a:xfrm>
          <a:prstGeom prst="ellipse">
            <a:avLst/>
          </a:prstGeom>
          <a:gradFill>
            <a:gsLst>
              <a:gs pos="0">
                <a:srgbClr val="F5F7FC"/>
              </a:gs>
              <a:gs pos="38000">
                <a:srgbClr val="FF05C6"/>
              </a:gs>
              <a:gs pos="55000">
                <a:srgbClr val="A9BEE4"/>
              </a:gs>
              <a:gs pos="100000">
                <a:srgbClr val="002060"/>
              </a:gs>
            </a:gsLst>
            <a:lin ang="5400000" scaled="0"/>
          </a:gradFill>
          <a:ln w="12700" cap="flat" cmpd="sng">
            <a:solidFill>
              <a:srgbClr val="F5F7F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30"/>
          <p:cNvSpPr txBox="1"/>
          <p:nvPr/>
        </p:nvSpPr>
        <p:spPr>
          <a:xfrm>
            <a:off x="9708358" y="3806964"/>
            <a:ext cx="17145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30"/>
          <p:cNvSpPr txBox="1"/>
          <p:nvPr/>
        </p:nvSpPr>
        <p:spPr>
          <a:xfrm>
            <a:off x="9414208" y="4324350"/>
            <a:ext cx="230280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RESONANCE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1" name="Google Shape;431;p30"/>
          <p:cNvCxnSpPr>
            <a:endCxn id="418" idx="3"/>
          </p:cNvCxnSpPr>
          <p:nvPr/>
        </p:nvCxnSpPr>
        <p:spPr>
          <a:xfrm>
            <a:off x="2038341" y="3086128"/>
            <a:ext cx="1505700" cy="731400"/>
          </a:xfrm>
          <a:prstGeom prst="curvedConnector4">
            <a:avLst>
              <a:gd name="adj1" fmla="val 43608"/>
              <a:gd name="adj2" fmla="val 131255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32" name="Google Shape;432;p30"/>
          <p:cNvCxnSpPr>
            <a:endCxn id="419" idx="3"/>
          </p:cNvCxnSpPr>
          <p:nvPr/>
        </p:nvCxnSpPr>
        <p:spPr>
          <a:xfrm>
            <a:off x="1828941" y="3085978"/>
            <a:ext cx="3239100" cy="1703100"/>
          </a:xfrm>
          <a:prstGeom prst="curvedConnector4">
            <a:avLst>
              <a:gd name="adj1" fmla="val 47027"/>
              <a:gd name="adj2" fmla="val 113423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33" name="Google Shape;433;p30"/>
          <p:cNvCxnSpPr>
            <a:endCxn id="420" idx="3"/>
          </p:cNvCxnSpPr>
          <p:nvPr/>
        </p:nvCxnSpPr>
        <p:spPr>
          <a:xfrm>
            <a:off x="1809741" y="3101428"/>
            <a:ext cx="4934700" cy="2659200"/>
          </a:xfrm>
          <a:prstGeom prst="curvedConnector4">
            <a:avLst>
              <a:gd name="adj1" fmla="val 36855"/>
              <a:gd name="adj2" fmla="val 108596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34" name="Google Shape;434;p30"/>
          <p:cNvSpPr txBox="1"/>
          <p:nvPr/>
        </p:nvSpPr>
        <p:spPr>
          <a:xfrm>
            <a:off x="5904244" y="880444"/>
            <a:ext cx="447800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FAST START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30"/>
          <p:cNvSpPr txBox="1"/>
          <p:nvPr/>
        </p:nvSpPr>
        <p:spPr>
          <a:xfrm>
            <a:off x="3243591" y="2282324"/>
            <a:ext cx="44780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5C6"/>
                </a:solidFill>
                <a:latin typeface="Calibri"/>
                <a:ea typeface="Calibri"/>
                <a:cs typeface="Calibri"/>
                <a:sym typeface="Calibri"/>
              </a:rPr>
              <a:t>ANY DEVICE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30"/>
          <p:cNvSpPr txBox="1"/>
          <p:nvPr/>
        </p:nvSpPr>
        <p:spPr>
          <a:xfrm>
            <a:off x="4766030" y="3253874"/>
            <a:ext cx="44780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5C6"/>
                </a:solidFill>
                <a:latin typeface="Calibri"/>
                <a:ea typeface="Calibri"/>
                <a:cs typeface="Calibri"/>
                <a:sym typeface="Calibri"/>
              </a:rPr>
              <a:t>ANY DEVICE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30"/>
          <p:cNvSpPr txBox="1"/>
          <p:nvPr/>
        </p:nvSpPr>
        <p:spPr>
          <a:xfrm>
            <a:off x="6361444" y="4243516"/>
            <a:ext cx="44780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5C6"/>
                </a:solidFill>
                <a:latin typeface="Calibri"/>
                <a:ea typeface="Calibri"/>
                <a:cs typeface="Calibri"/>
                <a:sym typeface="Calibri"/>
              </a:rPr>
              <a:t>ANY DEVICE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"/>
          <p:cNvPicPr preferRelativeResize="0"/>
          <p:nvPr/>
        </p:nvPicPr>
        <p:blipFill rotWithShape="1">
          <a:blip r:embed="rId3">
            <a:alphaModFix/>
          </a:blip>
          <a:srcRect t="4175" b="1283"/>
          <a:stretch/>
        </p:blipFill>
        <p:spPr>
          <a:xfrm rot="10800000">
            <a:off x="-4980216" y="-2801374"/>
            <a:ext cx="17172216" cy="9659374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"/>
          <p:cNvSpPr txBox="1"/>
          <p:nvPr/>
        </p:nvSpPr>
        <p:spPr>
          <a:xfrm>
            <a:off x="326082" y="267598"/>
            <a:ext cx="6089700" cy="16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POUR QUI ?			</a:t>
            </a:r>
            <a:endParaRPr sz="3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"/>
          <p:cNvSpPr txBox="1">
            <a:spLocks noGrp="1"/>
          </p:cNvSpPr>
          <p:nvPr>
            <p:ph type="body" idx="1"/>
          </p:nvPr>
        </p:nvSpPr>
        <p:spPr>
          <a:xfrm>
            <a:off x="683950" y="1418250"/>
            <a:ext cx="10699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66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Tout </a:t>
            </a:r>
            <a:r>
              <a:rPr lang="en-US" sz="266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propriétaire</a:t>
            </a:r>
            <a:r>
              <a:rPr lang="en-US" sz="266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de smartphone ! Plus </a:t>
            </a:r>
            <a:r>
              <a:rPr lang="en-US" sz="266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spécifiquement</a:t>
            </a:r>
            <a:r>
              <a:rPr lang="en-US" sz="266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...</a:t>
            </a:r>
            <a:endParaRPr sz="2660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660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28600" lvl="0" indent="-209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0"/>
              <a:buChar char="•"/>
            </a:pPr>
            <a:r>
              <a:rPr lang="en-US" sz="2660" b="1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Passionnés</a:t>
            </a:r>
            <a:r>
              <a:rPr lang="en-US" sz="2660" b="1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de </a:t>
            </a:r>
            <a:r>
              <a:rPr lang="en-US" sz="2660" b="1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bien-être</a:t>
            </a:r>
            <a:r>
              <a:rPr lang="en-US" sz="2660" b="1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66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qui </a:t>
            </a:r>
            <a:r>
              <a:rPr lang="en-US" sz="266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souhaitent</a:t>
            </a:r>
            <a:r>
              <a:rPr lang="en-US" sz="266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66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optimiser</a:t>
            </a:r>
            <a:r>
              <a:rPr lang="en-US" sz="266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66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leur</a:t>
            </a:r>
            <a:r>
              <a:rPr lang="en-US" sz="266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santé et performances</a:t>
            </a:r>
            <a:endParaRPr sz="2660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28600" lvl="0" indent="-209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0"/>
              <a:buFont typeface="Sarabun"/>
              <a:buChar char="•"/>
            </a:pPr>
            <a:r>
              <a:rPr lang="en-US" sz="2660" b="1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Thérapeutes</a:t>
            </a:r>
            <a:r>
              <a:rPr lang="en-US" sz="2660" b="1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660" b="1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conscients</a:t>
            </a:r>
            <a:r>
              <a:rPr lang="en-US" sz="2660" b="1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66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de </a:t>
            </a:r>
            <a:r>
              <a:rPr lang="en-US" sz="266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l’importance</a:t>
            </a:r>
            <a:r>
              <a:rPr lang="en-US" sz="266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de la diversification des </a:t>
            </a:r>
            <a:r>
              <a:rPr lang="en-US" sz="266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méthodes</a:t>
            </a:r>
            <a:endParaRPr sz="2660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28600" lvl="0" indent="-209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60"/>
              <a:buFont typeface="Sarabun"/>
              <a:buChar char="•"/>
            </a:pPr>
            <a:r>
              <a:rPr lang="en-US" sz="2660" b="1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Guérisseurs</a:t>
            </a:r>
            <a:r>
              <a:rPr lang="en-US" sz="2660" b="1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660" b="1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énergétiques</a:t>
            </a:r>
            <a:r>
              <a:rPr lang="en-US" sz="266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66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prêts</a:t>
            </a:r>
            <a:r>
              <a:rPr lang="en-US" sz="266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à passer au </a:t>
            </a:r>
            <a:r>
              <a:rPr lang="en-US" sz="266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niveau</a:t>
            </a:r>
            <a:r>
              <a:rPr lang="en-US" sz="266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66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supérieur</a:t>
            </a:r>
            <a:endParaRPr sz="2660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28600" lvl="0" indent="-2095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60"/>
              <a:buChar char="•"/>
            </a:pPr>
            <a:r>
              <a:rPr lang="en-US" sz="266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Qui que </a:t>
            </a:r>
            <a:r>
              <a:rPr lang="en-US" sz="266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ce</a:t>
            </a:r>
            <a:r>
              <a:rPr lang="en-US" sz="266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66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soit</a:t>
            </a:r>
            <a:r>
              <a:rPr lang="en-US" sz="266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66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voulant</a:t>
            </a:r>
            <a:r>
              <a:rPr lang="en-US" sz="266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66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générer</a:t>
            </a:r>
            <a:r>
              <a:rPr lang="en-US" sz="266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un </a:t>
            </a:r>
            <a:r>
              <a:rPr lang="en-US" sz="2660" b="1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revenu</a:t>
            </a:r>
            <a:r>
              <a:rPr lang="en-US" sz="2660" b="1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660" b="1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additionnel</a:t>
            </a:r>
            <a:r>
              <a:rPr lang="en-US" sz="266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66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en</a:t>
            </a:r>
            <a:r>
              <a:rPr lang="en-US" sz="266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660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partageant</a:t>
            </a:r>
            <a:r>
              <a:rPr lang="en-US" sz="2660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un </a:t>
            </a:r>
            <a:r>
              <a:rPr lang="en-US" sz="2660" b="1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produit</a:t>
            </a:r>
            <a:r>
              <a:rPr lang="en-US" sz="2660" b="1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2660" b="1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révolutionnaire</a:t>
            </a:r>
            <a:r>
              <a:rPr lang="en-US" sz="2500" dirty="0"/>
              <a:t> </a:t>
            </a:r>
            <a:r>
              <a:rPr lang="en-US" sz="2660" b="1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“</a:t>
            </a:r>
            <a:r>
              <a:rPr lang="en-US" sz="2660" b="1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licorne</a:t>
            </a:r>
            <a:r>
              <a:rPr lang="en-US" sz="2660" b="1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”</a:t>
            </a:r>
            <a:endParaRPr sz="2660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28600" lvl="0" indent="-4063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660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28600" lvl="0" indent="-4063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960"/>
              <a:buNone/>
            </a:pPr>
            <a:endParaRPr sz="2660" b="1" dirty="0"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5"/>
          <p:cNvPicPr preferRelativeResize="0"/>
          <p:nvPr/>
        </p:nvPicPr>
        <p:blipFill rotWithShape="1">
          <a:blip r:embed="rId3">
            <a:alphaModFix/>
          </a:blip>
          <a:srcRect t="4175" b="1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5"/>
          <p:cNvSpPr txBox="1"/>
          <p:nvPr/>
        </p:nvSpPr>
        <p:spPr>
          <a:xfrm>
            <a:off x="876300" y="2159000"/>
            <a:ext cx="7632700" cy="27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Si </a:t>
            </a:r>
            <a:r>
              <a:rPr lang="en-US" sz="4000" b="0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vous</a:t>
            </a:r>
            <a:r>
              <a:rPr lang="en-US" sz="4000" b="0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4000" b="0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voulez</a:t>
            </a:r>
            <a:r>
              <a:rPr lang="en-US" sz="4000" b="0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4000" b="0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comprendre</a:t>
            </a:r>
            <a:r>
              <a:rPr lang="en-US" sz="4000" b="0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les </a:t>
            </a:r>
            <a:r>
              <a:rPr lang="en-US" sz="40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secrets de </a:t>
            </a:r>
            <a:r>
              <a:rPr lang="en-US" sz="4000" b="1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l’univers</a:t>
            </a:r>
            <a:r>
              <a:rPr lang="en-US" sz="4000" b="0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, </a:t>
            </a:r>
            <a:r>
              <a:rPr lang="en-US" sz="4000" b="0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pensez</a:t>
            </a:r>
            <a:r>
              <a:rPr lang="en-US" sz="4000" b="0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4000" b="0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en</a:t>
            </a:r>
            <a:r>
              <a:rPr lang="en-US" sz="4000" b="0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4000" b="0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termes</a:t>
            </a:r>
            <a:r>
              <a:rPr lang="en-US" sz="4000" b="0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-US" sz="4000" b="1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d’énergie</a:t>
            </a:r>
            <a:r>
              <a:rPr lang="en-US" sz="40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, de </a:t>
            </a:r>
            <a:r>
              <a:rPr lang="en-US" sz="4000" b="1" i="0" u="none" strike="noStrike" cap="none" dirty="0" err="1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fréquence</a:t>
            </a:r>
            <a:r>
              <a:rPr lang="en-US" sz="40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et de vibration. </a:t>
            </a:r>
            <a:endParaRPr sz="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766" y="688577"/>
            <a:ext cx="2629267" cy="284837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461500" y="3670300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Nikola Tesla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6"/>
          <p:cNvPicPr preferRelativeResize="0"/>
          <p:nvPr/>
        </p:nvPicPr>
        <p:blipFill rotWithShape="1">
          <a:blip r:embed="rId3">
            <a:alphaModFix/>
          </a:blip>
          <a:srcRect b="5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 txBox="1"/>
          <p:nvPr/>
        </p:nvSpPr>
        <p:spPr>
          <a:xfrm>
            <a:off x="1694743" y="3986366"/>
            <a:ext cx="8802514" cy="1377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La science prouve maintenant que tout </a:t>
            </a:r>
            <a:r>
              <a:rPr lang="en-US" sz="36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l’univers - nous y compris </a:t>
            </a:r>
            <a:r>
              <a:rPr lang="en-US" sz="3600" b="0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- n’est fait fondamentalement que </a:t>
            </a:r>
            <a:r>
              <a:rPr lang="en-US" sz="3600" b="1" i="0" u="none" strike="noStrike" cap="none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d’énergie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46960" y="1049393"/>
            <a:ext cx="5142016" cy="2774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7"/>
          <p:cNvPicPr preferRelativeResize="0"/>
          <p:nvPr/>
        </p:nvPicPr>
        <p:blipFill rotWithShape="1">
          <a:blip r:embed="rId3">
            <a:alphaModFix/>
          </a:blip>
          <a:srcRect t="4175" b="1283"/>
          <a:stretch/>
        </p:blipFill>
        <p:spPr>
          <a:xfrm>
            <a:off x="0" y="10"/>
            <a:ext cx="7554686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7"/>
          <p:cNvSpPr txBox="1"/>
          <p:nvPr/>
        </p:nvSpPr>
        <p:spPr>
          <a:xfrm>
            <a:off x="1029709" y="1202731"/>
            <a:ext cx="3983164" cy="471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12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THE HUMAN BODY IS COMPRISED OF NINE SYSTEMS 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And, what actually makes these systems?</a:t>
            </a:r>
            <a:br>
              <a:rPr lang="en-US" sz="1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</a:br>
            <a:r>
              <a:rPr lang="en-US" sz="1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TISSUES AND ORGANS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What are tissues and organs made of?</a:t>
            </a:r>
            <a:br>
              <a:rPr lang="en-US" sz="1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</a:br>
            <a:r>
              <a:rPr lang="en-US" sz="1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CELLS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What actually makes the cells?</a:t>
            </a:r>
            <a:br>
              <a:rPr lang="en-US" sz="1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</a:br>
            <a:r>
              <a:rPr lang="en-US" sz="1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MOLECULES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What makes a molecule?</a:t>
            </a:r>
            <a:br>
              <a:rPr lang="en-US" sz="1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</a:br>
            <a:r>
              <a:rPr lang="en-US" sz="1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ATOMS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What makes an atom?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SUB-ATOMIC PARTICLES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What makes a subatomic particle?</a:t>
            </a:r>
            <a:endParaRPr sz="1800" b="0" i="0" u="none" strike="noStrike" cap="non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712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ENERGY</a:t>
            </a:r>
            <a:endParaRPr sz="1800" b="1" i="0" u="none" strike="noStrike" cap="none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228600" marR="0" lvl="0" indent="-11049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60"/>
              <a:buFont typeface="Noto Sans Symbols"/>
              <a:buNone/>
            </a:pPr>
            <a:endParaRPr sz="1860" b="1" i="0" u="none" strike="noStrike" cap="none" dirty="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162" name="Google Shape;16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8811" y="-1"/>
            <a:ext cx="6553189" cy="6857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"/>
          <p:cNvSpPr/>
          <p:nvPr/>
        </p:nvSpPr>
        <p:spPr>
          <a:xfrm>
            <a:off x="0" y="0"/>
            <a:ext cx="12192000" cy="685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8"/>
          <p:cNvSpPr/>
          <p:nvPr/>
        </p:nvSpPr>
        <p:spPr>
          <a:xfrm>
            <a:off x="0" y="1"/>
            <a:ext cx="12192000" cy="518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8"/>
          <p:cNvSpPr/>
          <p:nvPr/>
        </p:nvSpPr>
        <p:spPr>
          <a:xfrm>
            <a:off x="596464" y="551961"/>
            <a:ext cx="10999200" cy="5400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8"/>
          <p:cNvPicPr preferRelativeResize="0"/>
          <p:nvPr/>
        </p:nvPicPr>
        <p:blipFill rotWithShape="1">
          <a:blip r:embed="rId3">
            <a:alphaModFix/>
          </a:blip>
          <a:srcRect r="534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8"/>
          <p:cNvCxnSpPr/>
          <p:nvPr/>
        </p:nvCxnSpPr>
        <p:spPr>
          <a:xfrm rot="10800000">
            <a:off x="596596" y="6329769"/>
            <a:ext cx="11000100" cy="0"/>
          </a:xfrm>
          <a:prstGeom prst="straightConnector1">
            <a:avLst/>
          </a:prstGeom>
          <a:noFill/>
          <a:ln w="1524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459</Words>
  <Application>Microsoft Office PowerPoint</Application>
  <PresentationFormat>Grand écran</PresentationFormat>
  <Paragraphs>189</Paragraphs>
  <Slides>45</Slides>
  <Notes>45</Notes>
  <HiddenSlides>9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2" baseType="lpstr">
      <vt:lpstr>Noto Sans Symbols</vt:lpstr>
      <vt:lpstr>Arial</vt:lpstr>
      <vt:lpstr>Avenir</vt:lpstr>
      <vt:lpstr>Sarabun</vt:lpstr>
      <vt:lpstr>Calibri</vt:lpstr>
      <vt:lpstr>Courier New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Taryn Lee</dc:creator>
  <cp:lastModifiedBy>Utilisateur Windows</cp:lastModifiedBy>
  <cp:revision>8</cp:revision>
  <dcterms:created xsi:type="dcterms:W3CDTF">2020-08-25T09:52:23Z</dcterms:created>
  <dcterms:modified xsi:type="dcterms:W3CDTF">2020-11-30T00:59:51Z</dcterms:modified>
</cp:coreProperties>
</file>