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6" r:id="rId2"/>
    <p:sldId id="268" r:id="rId3"/>
    <p:sldId id="265" r:id="rId4"/>
    <p:sldId id="267" r:id="rId5"/>
    <p:sldId id="266" r:id="rId6"/>
    <p:sldId id="260" r:id="rId7"/>
    <p:sldId id="257" r:id="rId8"/>
    <p:sldId id="262" r:id="rId9"/>
    <p:sldId id="258" r:id="rId10"/>
    <p:sldId id="263" r:id="rId11"/>
    <p:sldId id="261" r:id="rId12"/>
    <p:sldId id="259" r:id="rId13"/>
    <p:sldId id="264" r:id="rId14"/>
  </p:sldIdLst>
  <p:sldSz cx="12192000" cy="6858000"/>
  <p:notesSz cx="6799263" cy="98758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31" autoAdjust="0"/>
  </p:normalViewPr>
  <p:slideViewPr>
    <p:cSldViewPr snapToGrid="0">
      <p:cViewPr varScale="1">
        <p:scale>
          <a:sx n="75" d="100"/>
          <a:sy n="75"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972552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2330115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1332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3746353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30148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1064282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2793179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3350672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440775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A928692-BE68-4FB5-BAEA-32C450B4B7D2}" type="datetimeFigureOut">
              <a:rPr lang="fr-FR" smtClean="0"/>
              <a:t>21/03/2021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2828912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A928692-BE68-4FB5-BAEA-32C450B4B7D2}" type="datetimeFigureOut">
              <a:rPr lang="fr-FR" smtClean="0"/>
              <a:t>21/03/2021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1344638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A928692-BE68-4FB5-BAEA-32C450B4B7D2}" type="datetimeFigureOut">
              <a:rPr lang="fr-FR" smtClean="0"/>
              <a:t>21/03/2021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158671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A928692-BE68-4FB5-BAEA-32C450B4B7D2}" type="datetimeFigureOut">
              <a:rPr lang="fr-FR" smtClean="0"/>
              <a:t>21/03/2021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216173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28692-BE68-4FB5-BAEA-32C450B4B7D2}" type="datetimeFigureOut">
              <a:rPr lang="fr-FR" smtClean="0"/>
              <a:t>21/03/2021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389684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A928692-BE68-4FB5-BAEA-32C450B4B7D2}" type="datetimeFigureOut">
              <a:rPr lang="fr-FR" smtClean="0"/>
              <a:t>21/03/2021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59AD3A-B971-4F03-A8BE-F88B22415569}" type="slidenum">
              <a:rPr lang="fr-FR" smtClean="0"/>
              <a:t>‹N°›</a:t>
            </a:fld>
            <a:endParaRPr lang="fr-FR"/>
          </a:p>
        </p:txBody>
      </p:sp>
    </p:spTree>
    <p:extLst>
      <p:ext uri="{BB962C8B-B14F-4D97-AF65-F5344CB8AC3E}">
        <p14:creationId xmlns:p14="http://schemas.microsoft.com/office/powerpoint/2010/main" val="368169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59AD3A-B971-4F03-A8BE-F88B22415569}" type="slidenum">
              <a:rPr lang="fr-FR" smtClean="0"/>
              <a:t>‹N°›</a:t>
            </a:fld>
            <a:endParaRPr lang="fr-FR"/>
          </a:p>
        </p:txBody>
      </p:sp>
      <p:sp>
        <p:nvSpPr>
          <p:cNvPr id="5" name="Date Placeholder 4"/>
          <p:cNvSpPr>
            <a:spLocks noGrp="1"/>
          </p:cNvSpPr>
          <p:nvPr>
            <p:ph type="dt" sz="half" idx="10"/>
          </p:nvPr>
        </p:nvSpPr>
        <p:spPr/>
        <p:txBody>
          <a:bodyPr/>
          <a:lstStyle/>
          <a:p>
            <a:fld id="{6A928692-BE68-4FB5-BAEA-32C450B4B7D2}" type="datetimeFigureOut">
              <a:rPr lang="fr-FR" smtClean="0"/>
              <a:t>21/03/2021</a:t>
            </a:fld>
            <a:endParaRPr lang="fr-FR"/>
          </a:p>
        </p:txBody>
      </p:sp>
    </p:spTree>
    <p:extLst>
      <p:ext uri="{BB962C8B-B14F-4D97-AF65-F5344CB8AC3E}">
        <p14:creationId xmlns:p14="http://schemas.microsoft.com/office/powerpoint/2010/main" val="238121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A928692-BE68-4FB5-BAEA-32C450B4B7D2}" type="datetimeFigureOut">
              <a:rPr lang="fr-FR" smtClean="0"/>
              <a:t>21/03/2021</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59AD3A-B971-4F03-A8BE-F88B22415569}" type="slidenum">
              <a:rPr lang="fr-FR" smtClean="0"/>
              <a:t>‹N°›</a:t>
            </a:fld>
            <a:endParaRPr lang="fr-FR"/>
          </a:p>
        </p:txBody>
      </p:sp>
    </p:spTree>
    <p:extLst>
      <p:ext uri="{BB962C8B-B14F-4D97-AF65-F5344CB8AC3E}">
        <p14:creationId xmlns:p14="http://schemas.microsoft.com/office/powerpoint/2010/main" val="39995147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Pathologies chroniques</a:t>
            </a:r>
            <a:br>
              <a:rPr lang="fr-FR" dirty="0" smtClean="0"/>
            </a:br>
            <a:r>
              <a:rPr lang="fr-FR" dirty="0" smtClean="0"/>
              <a:t>Et démarche intégrative </a:t>
            </a:r>
            <a:endParaRPr lang="fr-FR" dirty="0"/>
          </a:p>
        </p:txBody>
      </p:sp>
      <p:sp>
        <p:nvSpPr>
          <p:cNvPr id="3" name="Sous-titre 2"/>
          <p:cNvSpPr>
            <a:spLocks noGrp="1"/>
          </p:cNvSpPr>
          <p:nvPr>
            <p:ph type="subTitle" idx="1"/>
          </p:nvPr>
        </p:nvSpPr>
        <p:spPr/>
        <p:txBody>
          <a:bodyPr/>
          <a:lstStyle/>
          <a:p>
            <a:r>
              <a:rPr lang="fr-FR" dirty="0" smtClean="0"/>
              <a:t>Plus particulièrement étude d’un cas de fibromyalgie</a:t>
            </a:r>
          </a:p>
          <a:p>
            <a:r>
              <a:rPr lang="fr-FR" dirty="0" smtClean="0"/>
              <a:t>Et programme de </a:t>
            </a:r>
            <a:r>
              <a:rPr lang="fr-FR" dirty="0" err="1" smtClean="0"/>
              <a:t>réharmonisation</a:t>
            </a:r>
            <a:r>
              <a:rPr lang="fr-FR" dirty="0" smtClean="0"/>
              <a:t> individualisé</a:t>
            </a:r>
            <a:endParaRPr lang="fr-FR" dirty="0"/>
          </a:p>
        </p:txBody>
      </p:sp>
    </p:spTree>
    <p:extLst>
      <p:ext uri="{BB962C8B-B14F-4D97-AF65-F5344CB8AC3E}">
        <p14:creationId xmlns:p14="http://schemas.microsoft.com/office/powerpoint/2010/main" val="1992993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04800"/>
            <a:ext cx="9939866" cy="927100"/>
          </a:xfrm>
        </p:spPr>
        <p:txBody>
          <a:bodyPr/>
          <a:lstStyle/>
          <a:p>
            <a:r>
              <a:rPr lang="fr-FR" dirty="0" smtClean="0"/>
              <a:t>L’apport du </a:t>
            </a:r>
            <a:r>
              <a:rPr lang="fr-FR" dirty="0" err="1" smtClean="0"/>
              <a:t>Healy</a:t>
            </a:r>
            <a:r>
              <a:rPr lang="fr-FR" dirty="0" smtClean="0"/>
              <a:t> associé à </a:t>
            </a:r>
            <a:r>
              <a:rPr lang="fr-FR" dirty="0" smtClean="0">
                <a:solidFill>
                  <a:schemeClr val="accent2"/>
                </a:solidFill>
              </a:rPr>
              <a:t>l’accompagnement</a:t>
            </a:r>
            <a:endParaRPr lang="fr-FR" dirty="0">
              <a:solidFill>
                <a:schemeClr val="accent2"/>
              </a:solidFill>
            </a:endParaRPr>
          </a:p>
        </p:txBody>
      </p:sp>
      <p:sp>
        <p:nvSpPr>
          <p:cNvPr id="3" name="Espace réservé du contenu 2"/>
          <p:cNvSpPr>
            <a:spLocks noGrp="1"/>
          </p:cNvSpPr>
          <p:nvPr>
            <p:ph idx="1"/>
          </p:nvPr>
        </p:nvSpPr>
        <p:spPr>
          <a:xfrm>
            <a:off x="677334" y="1346201"/>
            <a:ext cx="8911166" cy="5092700"/>
          </a:xfrm>
        </p:spPr>
        <p:txBody>
          <a:bodyPr>
            <a:normAutofit fontScale="92500"/>
          </a:bodyPr>
          <a:lstStyle/>
          <a:p>
            <a:r>
              <a:rPr lang="fr-FR" dirty="0" smtClean="0"/>
              <a:t>L’intégration des programmes du </a:t>
            </a:r>
            <a:r>
              <a:rPr lang="fr-FR" dirty="0" err="1" smtClean="0"/>
              <a:t>Healy</a:t>
            </a:r>
            <a:r>
              <a:rPr lang="fr-FR" dirty="0" smtClean="0"/>
              <a:t> permettent de travailler encore plus en finesse avec la participation du sujet et de valider les évaluations </a:t>
            </a:r>
          </a:p>
          <a:p>
            <a:r>
              <a:rPr lang="fr-FR" dirty="0" smtClean="0"/>
              <a:t>Le plus avec l’analyse de résonance </a:t>
            </a:r>
            <a:r>
              <a:rPr lang="fr-FR" dirty="0" smtClean="0">
                <a:sym typeface="Wingdings" panose="05000000000000000000" pitchFamily="2" charset="2"/>
              </a:rPr>
              <a:t> incorporer les aspects scientifiques dans la démarche</a:t>
            </a:r>
            <a:endParaRPr lang="fr-FR" dirty="0" smtClean="0"/>
          </a:p>
          <a:p>
            <a:r>
              <a:rPr lang="fr-FR" dirty="0" smtClean="0"/>
              <a:t>Les programmes en micro-courants viennent catalyser la capacité d’auto-guérison des cellules</a:t>
            </a:r>
          </a:p>
          <a:p>
            <a:r>
              <a:rPr lang="fr-FR" dirty="0" smtClean="0"/>
              <a:t>L’accompagnement du praticien vient renforcer l’effet résonance en aidant le sujet à se connecter de façon consciente à ses modes mentaux : sensation, pensée, sentiment, intuition</a:t>
            </a:r>
          </a:p>
          <a:p>
            <a:r>
              <a:rPr lang="fr-FR" dirty="0"/>
              <a:t>A</a:t>
            </a:r>
            <a:r>
              <a:rPr lang="fr-FR" dirty="0" smtClean="0"/>
              <a:t>ctiver le potentiel d’autorisation et d’acceptation de guérison qui est « endormi »</a:t>
            </a:r>
          </a:p>
          <a:p>
            <a:r>
              <a:rPr lang="fr-FR" dirty="0"/>
              <a:t>L</a:t>
            </a:r>
            <a:r>
              <a:rPr lang="fr-FR" dirty="0" smtClean="0"/>
              <a:t>a technique du praticien vient reconnecter le sujet à sa partie émotionnelle indispensable à la relance de son auto-guérison attendue quand elle ne se fait plus naturellement</a:t>
            </a:r>
          </a:p>
          <a:p>
            <a:r>
              <a:rPr lang="fr-FR" dirty="0" smtClean="0"/>
              <a:t>Le praticien aide le sujet à revisiter ses croyances limitantes « je ne m’en sortirai jamais » par exemple, banalisation de la douleur, acceptation d’avoir mal, c’est là depuis tellement longtemps, personne ne peut rien pour moi, rien n’y fait…</a:t>
            </a:r>
          </a:p>
          <a:p>
            <a:endParaRPr lang="fr-FR" dirty="0" smtClean="0"/>
          </a:p>
          <a:p>
            <a:endParaRPr lang="fr-FR" dirty="0" smtClean="0"/>
          </a:p>
          <a:p>
            <a:endParaRPr lang="fr-FR" dirty="0"/>
          </a:p>
        </p:txBody>
      </p:sp>
    </p:spTree>
    <p:extLst>
      <p:ext uri="{BB962C8B-B14F-4D97-AF65-F5344CB8AC3E}">
        <p14:creationId xmlns:p14="http://schemas.microsoft.com/office/powerpoint/2010/main" val="1428748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Description des soins supplémentaires</a:t>
            </a:r>
            <a:br>
              <a:rPr lang="fr-FR" dirty="0" smtClean="0"/>
            </a:br>
            <a:r>
              <a:rPr lang="fr-FR" dirty="0" smtClean="0"/>
              <a:t>EFT, Sophrologie et </a:t>
            </a:r>
            <a:r>
              <a:rPr lang="fr-FR" dirty="0" err="1" smtClean="0"/>
              <a:t>Healy</a:t>
            </a:r>
            <a:endParaRPr lang="fr-FR" dirty="0"/>
          </a:p>
        </p:txBody>
      </p:sp>
      <p:sp>
        <p:nvSpPr>
          <p:cNvPr id="3" name="Espace réservé du contenu 2"/>
          <p:cNvSpPr>
            <a:spLocks noGrp="1"/>
          </p:cNvSpPr>
          <p:nvPr>
            <p:ph idx="1"/>
          </p:nvPr>
        </p:nvSpPr>
        <p:spPr>
          <a:xfrm>
            <a:off x="677334" y="1930401"/>
            <a:ext cx="9088966" cy="4110962"/>
          </a:xfrm>
        </p:spPr>
        <p:txBody>
          <a:bodyPr>
            <a:normAutofit lnSpcReduction="10000"/>
          </a:bodyPr>
          <a:lstStyle/>
          <a:p>
            <a:r>
              <a:rPr lang="fr-FR" dirty="0" smtClean="0"/>
              <a:t>Simultanément à l’utilisation du </a:t>
            </a:r>
            <a:r>
              <a:rPr lang="fr-FR" dirty="0" err="1" smtClean="0"/>
              <a:t>Healy</a:t>
            </a:r>
            <a:r>
              <a:rPr lang="fr-FR" dirty="0" smtClean="0"/>
              <a:t>, l’EFT (</a:t>
            </a:r>
            <a:r>
              <a:rPr lang="fr-FR" dirty="0" err="1" smtClean="0"/>
              <a:t>Emotional</a:t>
            </a:r>
            <a:r>
              <a:rPr lang="fr-FR" dirty="0" smtClean="0"/>
              <a:t> Technique </a:t>
            </a:r>
            <a:r>
              <a:rPr lang="fr-FR" dirty="0" err="1" smtClean="0"/>
              <a:t>Freedom</a:t>
            </a:r>
            <a:r>
              <a:rPr lang="fr-FR" dirty="0" smtClean="0"/>
              <a:t>) et la sophrologie permettent de prendre en charge la parole du sujet pour qu’il se délivre du poids de son mal-être</a:t>
            </a:r>
          </a:p>
          <a:p>
            <a:r>
              <a:rPr lang="fr-FR" dirty="0" smtClean="0"/>
              <a:t>De lui permettre de prendre conscience de la CAUSE</a:t>
            </a:r>
          </a:p>
          <a:p>
            <a:r>
              <a:rPr lang="fr-FR" dirty="0" smtClean="0"/>
              <a:t>Faire une anamnèse permet une prise en compte globale de la douleur psychique et physique du sujet jusqu’à ce qu’il se sente compris</a:t>
            </a:r>
          </a:p>
          <a:p>
            <a:r>
              <a:rPr lang="fr-FR" dirty="0" smtClean="0"/>
              <a:t>Cela garantit d’allier la dimension humaine à l’efficacité du </a:t>
            </a:r>
            <a:r>
              <a:rPr lang="fr-FR" dirty="0" err="1" smtClean="0"/>
              <a:t>Healy</a:t>
            </a:r>
            <a:endParaRPr lang="fr-FR" dirty="0" smtClean="0"/>
          </a:p>
          <a:p>
            <a:r>
              <a:rPr lang="fr-FR" dirty="0"/>
              <a:t>L</a:t>
            </a:r>
            <a:r>
              <a:rPr lang="fr-FR" dirty="0" smtClean="0"/>
              <a:t>’intentionnalité du sujet et du praticien lors d’une séance démultiplie l’intensité et l’efficacité du </a:t>
            </a:r>
            <a:r>
              <a:rPr lang="fr-FR" dirty="0" err="1" smtClean="0"/>
              <a:t>Healy</a:t>
            </a:r>
            <a:r>
              <a:rPr lang="fr-FR" dirty="0" smtClean="0"/>
              <a:t> et inversement. </a:t>
            </a:r>
          </a:p>
          <a:p>
            <a:pPr lvl="1"/>
            <a:r>
              <a:rPr lang="fr-FR" dirty="0" smtClean="0"/>
              <a:t>Relation </a:t>
            </a:r>
            <a:r>
              <a:rPr lang="fr-FR" dirty="0"/>
              <a:t>active de l'esprit à un objet </a:t>
            </a:r>
            <a:r>
              <a:rPr lang="fr-FR" dirty="0" smtClean="0"/>
              <a:t>quelconque Edmond Husserl - Phénoménologie</a:t>
            </a:r>
          </a:p>
          <a:p>
            <a:r>
              <a:rPr lang="fr-FR" dirty="0" smtClean="0"/>
              <a:t>L’accompagnement avec décodage et lecture des émotions pour libérer la personne grâce à la phénoménologie</a:t>
            </a:r>
            <a:endParaRPr lang="fr-FR" dirty="0"/>
          </a:p>
        </p:txBody>
      </p:sp>
    </p:spTree>
    <p:extLst>
      <p:ext uri="{BB962C8B-B14F-4D97-AF65-F5344CB8AC3E}">
        <p14:creationId xmlns:p14="http://schemas.microsoft.com/office/powerpoint/2010/main" val="4248930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Phase de rémission et de résilience</a:t>
            </a:r>
            <a:br>
              <a:rPr lang="fr-FR" dirty="0" smtClean="0"/>
            </a:br>
            <a:r>
              <a:rPr lang="fr-FR" dirty="0" smtClean="0"/>
              <a:t>C’est retrouver le plaisir de travailler</a:t>
            </a:r>
            <a:endParaRPr lang="fr-FR" dirty="0"/>
          </a:p>
        </p:txBody>
      </p:sp>
      <p:sp>
        <p:nvSpPr>
          <p:cNvPr id="3" name="Espace réservé du contenu 2"/>
          <p:cNvSpPr>
            <a:spLocks noGrp="1"/>
          </p:cNvSpPr>
          <p:nvPr>
            <p:ph idx="1"/>
          </p:nvPr>
        </p:nvSpPr>
        <p:spPr/>
        <p:txBody>
          <a:bodyPr>
            <a:normAutofit/>
          </a:bodyPr>
          <a:lstStyle/>
          <a:p>
            <a:r>
              <a:rPr lang="fr-FR" dirty="0" smtClean="0"/>
              <a:t>Pouvoir se lever </a:t>
            </a:r>
          </a:p>
          <a:p>
            <a:r>
              <a:rPr lang="fr-FR" dirty="0" smtClean="0"/>
              <a:t>Ne pas avoir de sensation brûlure dans le corps</a:t>
            </a:r>
          </a:p>
          <a:p>
            <a:r>
              <a:rPr lang="fr-FR" dirty="0" smtClean="0"/>
              <a:t>Pouvoir faire des flexions et des extensions</a:t>
            </a:r>
          </a:p>
          <a:p>
            <a:r>
              <a:rPr lang="fr-FR" dirty="0" smtClean="0"/>
              <a:t>Ne plus avoir besoin de demander de l’aide à son entourage pour s’habiller ou pour attraper un objet en hauteur</a:t>
            </a:r>
          </a:p>
          <a:p>
            <a:r>
              <a:rPr lang="fr-FR" dirty="0" smtClean="0"/>
              <a:t>Une plus grande facilité à être connecté à son intuition sans que la douleur prenne toute la place</a:t>
            </a:r>
          </a:p>
          <a:p>
            <a:r>
              <a:rPr lang="fr-FR" dirty="0" smtClean="0"/>
              <a:t>Les perspectives de reconstruction se dessinent à nouveau avec une nouvelle capacité à se projeter dans l’avenir en passant plus aisément à l’action</a:t>
            </a:r>
          </a:p>
          <a:p>
            <a:r>
              <a:rPr lang="fr-FR" dirty="0" smtClean="0"/>
              <a:t>Et </a:t>
            </a:r>
            <a:r>
              <a:rPr lang="fr-FR" dirty="0"/>
              <a:t>enfin… </a:t>
            </a:r>
            <a:r>
              <a:rPr lang="fr-FR" dirty="0" smtClean="0"/>
              <a:t>La liberté de mouvement retrouvée pour danser ! Et libérer sa créativité dans le mouvement de la vie !</a:t>
            </a:r>
          </a:p>
          <a:p>
            <a:endParaRPr lang="fr-FR" dirty="0" smtClean="0"/>
          </a:p>
          <a:p>
            <a:endParaRPr lang="fr-FR" dirty="0"/>
          </a:p>
        </p:txBody>
      </p:sp>
    </p:spTree>
    <p:extLst>
      <p:ext uri="{BB962C8B-B14F-4D97-AF65-F5344CB8AC3E}">
        <p14:creationId xmlns:p14="http://schemas.microsoft.com/office/powerpoint/2010/main" val="1581056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7235" y="1684867"/>
            <a:ext cx="8596668" cy="1826581"/>
          </a:xfrm>
        </p:spPr>
        <p:txBody>
          <a:bodyPr>
            <a:normAutofit/>
          </a:bodyPr>
          <a:lstStyle/>
          <a:p>
            <a:pPr algn="ctr"/>
            <a:r>
              <a:rPr lang="fr-FR" sz="5400" dirty="0" smtClean="0"/>
              <a:t>Et si on en guérissait ?...</a:t>
            </a:r>
            <a:endParaRPr lang="fr-FR" sz="5400" dirty="0"/>
          </a:p>
        </p:txBody>
      </p:sp>
      <p:sp>
        <p:nvSpPr>
          <p:cNvPr id="4" name="ZoneTexte 3"/>
          <p:cNvSpPr txBox="1"/>
          <p:nvPr/>
        </p:nvSpPr>
        <p:spPr>
          <a:xfrm>
            <a:off x="965200" y="5003800"/>
            <a:ext cx="7843814" cy="1169551"/>
          </a:xfrm>
          <a:prstGeom prst="rect">
            <a:avLst/>
          </a:prstGeom>
          <a:noFill/>
        </p:spPr>
        <p:txBody>
          <a:bodyPr wrap="none" rtlCol="0">
            <a:spAutoFit/>
          </a:bodyPr>
          <a:lstStyle/>
          <a:p>
            <a:r>
              <a:rPr lang="fr-FR" sz="1400" i="1" dirty="0" smtClean="0"/>
              <a:t>Clause de non-responsabilité :</a:t>
            </a:r>
          </a:p>
          <a:p>
            <a:r>
              <a:rPr lang="fr-FR" sz="1400" i="1" dirty="0" smtClean="0"/>
              <a:t>Les traitements et les remèdes énergétiques proposés dans ces pages ne peuvent</a:t>
            </a:r>
            <a:endParaRPr lang="fr-FR" sz="1400" i="1" dirty="0"/>
          </a:p>
          <a:p>
            <a:r>
              <a:rPr lang="fr-FR" sz="1400" i="1" dirty="0" smtClean="0"/>
              <a:t>Être utilisés qu’en complément des médicaments et des thérapies prescrits par le médecin et </a:t>
            </a:r>
          </a:p>
          <a:p>
            <a:r>
              <a:rPr lang="fr-FR" sz="1400" i="1" dirty="0" smtClean="0"/>
              <a:t>Et de ses diagnostics, et ne peuvent en aucun cas les remplacer. Il est donc recommandé,</a:t>
            </a:r>
          </a:p>
          <a:p>
            <a:r>
              <a:rPr lang="fr-FR" sz="1400" i="1" dirty="0" smtClean="0"/>
              <a:t>en cas de pathologies physiques ou mentales, de toujours consulter son propre médecin.</a:t>
            </a:r>
            <a:endParaRPr lang="fr-FR" sz="1400" i="1" dirty="0"/>
          </a:p>
        </p:txBody>
      </p:sp>
    </p:spTree>
    <p:extLst>
      <p:ext uri="{BB962C8B-B14F-4D97-AF65-F5344CB8AC3E}">
        <p14:creationId xmlns:p14="http://schemas.microsoft.com/office/powerpoint/2010/main" val="928037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Qui suis-je ?</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a:t>P</a:t>
            </a:r>
            <a:r>
              <a:rPr lang="fr-FR" dirty="0" smtClean="0"/>
              <a:t>lus </a:t>
            </a:r>
            <a:r>
              <a:rPr lang="fr-FR" dirty="0"/>
              <a:t>de 15 ans dans l’accompagnement des personnes en tant que consultante, coach, sophrologue, praticienne EFT. </a:t>
            </a:r>
          </a:p>
          <a:p>
            <a:r>
              <a:rPr lang="fr-FR" dirty="0" smtClean="0"/>
              <a:t>Fondatrice d’un Espace </a:t>
            </a:r>
            <a:r>
              <a:rPr lang="fr-FR" dirty="0"/>
              <a:t>de </a:t>
            </a:r>
            <a:r>
              <a:rPr lang="fr-FR" dirty="0" smtClean="0"/>
              <a:t>Santé </a:t>
            </a:r>
            <a:r>
              <a:rPr lang="fr-FR" dirty="0"/>
              <a:t>I</a:t>
            </a:r>
            <a:r>
              <a:rPr lang="fr-FR" dirty="0" smtClean="0"/>
              <a:t>ntégrative </a:t>
            </a:r>
            <a:r>
              <a:rPr lang="fr-FR" dirty="0"/>
              <a:t>que j’ai créé il y a bientôt </a:t>
            </a:r>
            <a:r>
              <a:rPr lang="fr-FR" dirty="0" smtClean="0"/>
              <a:t>6 ans</a:t>
            </a:r>
          </a:p>
          <a:p>
            <a:r>
              <a:rPr lang="fr-FR" dirty="0" smtClean="0"/>
              <a:t>Spécialiste de la coordination de soins en thérapies complémentaires</a:t>
            </a:r>
            <a:endParaRPr lang="fr-FR" dirty="0"/>
          </a:p>
          <a:p>
            <a:r>
              <a:rPr lang="fr-FR" dirty="0"/>
              <a:t>C</a:t>
            </a:r>
            <a:r>
              <a:rPr lang="fr-FR" dirty="0" smtClean="0"/>
              <a:t>rée </a:t>
            </a:r>
            <a:r>
              <a:rPr lang="fr-FR" dirty="0"/>
              <a:t>des protocoles grâce à une connaissance d’une trentaine de </a:t>
            </a:r>
            <a:r>
              <a:rPr lang="fr-FR" dirty="0" smtClean="0"/>
              <a:t>thérapies complémentaires et alternatives </a:t>
            </a:r>
            <a:r>
              <a:rPr lang="fr-FR" dirty="0"/>
              <a:t>ainsi que de leurs bénéfices en intégrant la thérapie fréquentielle et quantique dans ma démarche.</a:t>
            </a:r>
          </a:p>
          <a:p>
            <a:r>
              <a:rPr lang="fr-FR" dirty="0" smtClean="0"/>
              <a:t>Elle met </a:t>
            </a:r>
            <a:r>
              <a:rPr lang="fr-FR" dirty="0"/>
              <a:t>en place une stratégie de soins personnalisés en préventif comme en soutien approfondi selon le terrain de la personne en établissant un bilan énergétique individualisé.</a:t>
            </a:r>
          </a:p>
          <a:p>
            <a:r>
              <a:rPr lang="fr-FR" dirty="0" smtClean="0"/>
              <a:t>Pour une démarche intégrative</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3066940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Une démarche intégrative</a:t>
            </a:r>
            <a:endParaRPr lang="fr-FR" dirty="0"/>
          </a:p>
        </p:txBody>
      </p:sp>
      <p:sp>
        <p:nvSpPr>
          <p:cNvPr id="3" name="Espace réservé du contenu 2"/>
          <p:cNvSpPr>
            <a:spLocks noGrp="1"/>
          </p:cNvSpPr>
          <p:nvPr>
            <p:ph idx="1"/>
          </p:nvPr>
        </p:nvSpPr>
        <p:spPr/>
        <p:txBody>
          <a:bodyPr/>
          <a:lstStyle/>
          <a:p>
            <a:r>
              <a:rPr lang="fr-FR" dirty="0" smtClean="0"/>
              <a:t>Comment </a:t>
            </a:r>
            <a:r>
              <a:rPr lang="fr-FR" dirty="0"/>
              <a:t>analyse de résonance et thérapie fréquentielle </a:t>
            </a:r>
            <a:r>
              <a:rPr lang="fr-FR" dirty="0" smtClean="0"/>
              <a:t>sont devenues indissociables de l’EFT et de la sophrologie dans ma démarche ?</a:t>
            </a:r>
          </a:p>
          <a:p>
            <a:r>
              <a:rPr lang="fr-FR" dirty="0" smtClean="0"/>
              <a:t>Utilisation simultanée du </a:t>
            </a:r>
            <a:r>
              <a:rPr lang="fr-FR" dirty="0" err="1" smtClean="0"/>
              <a:t>Healy</a:t>
            </a:r>
            <a:r>
              <a:rPr lang="fr-FR" dirty="0" smtClean="0"/>
              <a:t> avec la sophrologie et l’EFT</a:t>
            </a:r>
          </a:p>
        </p:txBody>
      </p:sp>
    </p:spTree>
    <p:extLst>
      <p:ext uri="{BB962C8B-B14F-4D97-AF65-F5344CB8AC3E}">
        <p14:creationId xmlns:p14="http://schemas.microsoft.com/office/powerpoint/2010/main" val="1246197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EFT </a:t>
            </a:r>
            <a:endParaRPr lang="fr-FR" dirty="0"/>
          </a:p>
        </p:txBody>
      </p:sp>
      <p:sp>
        <p:nvSpPr>
          <p:cNvPr id="3" name="Espace réservé du contenu 2"/>
          <p:cNvSpPr>
            <a:spLocks noGrp="1"/>
          </p:cNvSpPr>
          <p:nvPr>
            <p:ph idx="1"/>
          </p:nvPr>
        </p:nvSpPr>
        <p:spPr/>
        <p:txBody>
          <a:bodyPr/>
          <a:lstStyle/>
          <a:p>
            <a:r>
              <a:rPr lang="fr-FR" dirty="0"/>
              <a:t>EFT : </a:t>
            </a:r>
            <a:r>
              <a:rPr lang="fr-FR" b="1" dirty="0"/>
              <a:t>Fait le lien entre le mental et le système physiologique</a:t>
            </a:r>
            <a:r>
              <a:rPr lang="fr-FR" dirty="0"/>
              <a:t/>
            </a:r>
            <a:br>
              <a:rPr lang="fr-FR" dirty="0"/>
            </a:br>
            <a:r>
              <a:rPr lang="fr-FR" dirty="0"/>
              <a:t>Pratique psychocorporelle énergétique dite de quatrième vague de la thérapie. Augmentation de l’immunité par libération des tensions psychosomatiques et somatopsychiques.</a:t>
            </a:r>
          </a:p>
          <a:p>
            <a:r>
              <a:rPr lang="fr-FR" dirty="0" smtClean="0"/>
              <a:t>Reconnue en neuroscience qui stimule le système nerveux sympathique et </a:t>
            </a:r>
            <a:r>
              <a:rPr lang="fr-FR" dirty="0" err="1" smtClean="0"/>
              <a:t>para-sympathique</a:t>
            </a:r>
            <a:endParaRPr lang="fr-FR" dirty="0" smtClean="0"/>
          </a:p>
          <a:p>
            <a:r>
              <a:rPr lang="fr-FR" dirty="0" smtClean="0"/>
              <a:t>Renforce le système immunitaire</a:t>
            </a:r>
            <a:endParaRPr lang="fr-FR" dirty="0"/>
          </a:p>
        </p:txBody>
      </p:sp>
    </p:spTree>
    <p:extLst>
      <p:ext uri="{BB962C8B-B14F-4D97-AF65-F5344CB8AC3E}">
        <p14:creationId xmlns:p14="http://schemas.microsoft.com/office/powerpoint/2010/main" val="3615435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Sophrologie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Mise au point par </a:t>
            </a:r>
            <a:r>
              <a:rPr lang="fr-FR" dirty="0" err="1" smtClean="0"/>
              <a:t>Caycédo</a:t>
            </a:r>
            <a:r>
              <a:rPr lang="fr-FR" dirty="0" smtClean="0"/>
              <a:t>, méthode </a:t>
            </a:r>
            <a:r>
              <a:rPr lang="fr-FR" dirty="0"/>
              <a:t>scientifique, reconnue par les </a:t>
            </a:r>
            <a:r>
              <a:rPr lang="fr-FR" dirty="0" smtClean="0"/>
              <a:t>neurosciences</a:t>
            </a:r>
          </a:p>
          <a:p>
            <a:r>
              <a:rPr lang="fr-FR" dirty="0" smtClean="0"/>
              <a:t>Il </a:t>
            </a:r>
            <a:r>
              <a:rPr lang="fr-FR" dirty="0"/>
              <a:t>puise son inspiration dans de nombreux </a:t>
            </a:r>
            <a:r>
              <a:rPr lang="fr-FR" dirty="0" smtClean="0"/>
              <a:t>procédés orientaux </a:t>
            </a:r>
            <a:r>
              <a:rPr lang="fr-FR" dirty="0"/>
              <a:t>pour accéder à un niveau supérieur de conscience. Il a ainsi adapté des techniques </a:t>
            </a:r>
            <a:r>
              <a:rPr lang="fr-FR" dirty="0" smtClean="0"/>
              <a:t>traditionnelles </a:t>
            </a:r>
            <a:r>
              <a:rPr lang="fr-FR" dirty="0"/>
              <a:t>pour </a:t>
            </a:r>
            <a:r>
              <a:rPr lang="fr-FR" dirty="0" smtClean="0"/>
              <a:t>les </a:t>
            </a:r>
            <a:r>
              <a:rPr lang="fr-FR" dirty="0"/>
              <a:t>rendre plus accessibles à notre esprit occidental, en mettant de côté l'aspect religieux initial, notamment </a:t>
            </a:r>
            <a:r>
              <a:rPr lang="fr-FR" dirty="0" smtClean="0"/>
              <a:t>:</a:t>
            </a:r>
            <a:endParaRPr lang="fr-FR" dirty="0"/>
          </a:p>
          <a:p>
            <a:r>
              <a:rPr lang="fr-FR" dirty="0" smtClean="0"/>
              <a:t>Associe les </a:t>
            </a:r>
            <a:r>
              <a:rPr lang="fr-FR" dirty="0"/>
              <a:t>techniques de l’hypnose et de la relaxation </a:t>
            </a:r>
            <a:r>
              <a:rPr lang="fr-FR" dirty="0" smtClean="0"/>
              <a:t>d’Occident</a:t>
            </a:r>
            <a:endParaRPr lang="fr-FR" dirty="0"/>
          </a:p>
          <a:p>
            <a:r>
              <a:rPr lang="fr-FR" dirty="0" smtClean="0"/>
              <a:t>Les </a:t>
            </a:r>
            <a:r>
              <a:rPr lang="fr-FR" dirty="0"/>
              <a:t>procédés mentaux du yoga en Inde, du </a:t>
            </a:r>
            <a:r>
              <a:rPr lang="fr-FR" dirty="0" err="1"/>
              <a:t>Tummo</a:t>
            </a:r>
            <a:r>
              <a:rPr lang="fr-FR" dirty="0"/>
              <a:t> forme de méditation bouddhique tibétaine et du Zen japonais, </a:t>
            </a:r>
          </a:p>
          <a:p>
            <a:r>
              <a:rPr lang="fr-FR" dirty="0" smtClean="0"/>
              <a:t>La </a:t>
            </a:r>
            <a:r>
              <a:rPr lang="fr-FR" dirty="0"/>
              <a:t>philosophie phénoménologique (Hegel, Husserl </a:t>
            </a:r>
            <a:r>
              <a:rPr lang="fr-FR" dirty="0" smtClean="0"/>
              <a:t>et Heidegger</a:t>
            </a:r>
            <a:r>
              <a:rPr lang="fr-FR" dirty="0"/>
              <a:t>),</a:t>
            </a:r>
          </a:p>
          <a:p>
            <a:r>
              <a:rPr lang="fr-FR" dirty="0" smtClean="0"/>
              <a:t>La </a:t>
            </a:r>
            <a:r>
              <a:rPr lang="fr-FR" dirty="0"/>
              <a:t>psychologie occidentale (Jung, Freud, Jasper),</a:t>
            </a:r>
          </a:p>
          <a:p>
            <a:pPr marL="0" indent="0">
              <a:buNone/>
            </a:pPr>
            <a:r>
              <a:rPr lang="fr-FR" dirty="0" smtClean="0"/>
              <a:t>pour </a:t>
            </a:r>
            <a:r>
              <a:rPr lang="fr-FR" dirty="0"/>
              <a:t>élaborer véritablement une science</a:t>
            </a:r>
            <a:r>
              <a:rPr lang="fr-FR" dirty="0" smtClean="0"/>
              <a:t>.</a:t>
            </a:r>
            <a:endParaRPr lang="fr-FR" dirty="0"/>
          </a:p>
          <a:p>
            <a:pPr marL="0" indent="0">
              <a:buNone/>
            </a:pPr>
            <a:r>
              <a:rPr lang="fr-FR" dirty="0"/>
              <a:t> </a:t>
            </a:r>
          </a:p>
          <a:p>
            <a:endParaRPr lang="fr-FR" dirty="0"/>
          </a:p>
        </p:txBody>
      </p:sp>
    </p:spTree>
    <p:extLst>
      <p:ext uri="{BB962C8B-B14F-4D97-AF65-F5344CB8AC3E}">
        <p14:creationId xmlns:p14="http://schemas.microsoft.com/office/powerpoint/2010/main" val="529109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758766" cy="1320800"/>
          </a:xfrm>
        </p:spPr>
        <p:txBody>
          <a:bodyPr/>
          <a:lstStyle/>
          <a:p>
            <a:r>
              <a:rPr lang="fr-FR" dirty="0" smtClean="0"/>
              <a:t>La fibromyalgie</a:t>
            </a:r>
            <a:br>
              <a:rPr lang="fr-FR" dirty="0" smtClean="0"/>
            </a:br>
            <a:r>
              <a:rPr lang="fr-FR" dirty="0" smtClean="0"/>
              <a:t>Pathologie multifactorielle</a:t>
            </a:r>
            <a:endParaRPr lang="fr-FR" dirty="0"/>
          </a:p>
        </p:txBody>
      </p:sp>
      <p:sp>
        <p:nvSpPr>
          <p:cNvPr id="3" name="Espace réservé du contenu 2"/>
          <p:cNvSpPr>
            <a:spLocks noGrp="1"/>
          </p:cNvSpPr>
          <p:nvPr>
            <p:ph idx="1"/>
          </p:nvPr>
        </p:nvSpPr>
        <p:spPr>
          <a:xfrm>
            <a:off x="677334" y="1930400"/>
            <a:ext cx="8596668" cy="4237962"/>
          </a:xfrm>
        </p:spPr>
        <p:txBody>
          <a:bodyPr>
            <a:normAutofit/>
          </a:bodyPr>
          <a:lstStyle/>
          <a:p>
            <a:r>
              <a:rPr lang="fr-FR" dirty="0" smtClean="0"/>
              <a:t>Quels symptômes ? Et </a:t>
            </a:r>
            <a:r>
              <a:rPr lang="fr-FR" dirty="0"/>
              <a:t>comment </a:t>
            </a:r>
            <a:r>
              <a:rPr lang="fr-FR" dirty="0" smtClean="0"/>
              <a:t>ça se diagnostique ?</a:t>
            </a:r>
          </a:p>
          <a:p>
            <a:r>
              <a:rPr lang="fr-FR" b="1" dirty="0" smtClean="0"/>
              <a:t>Douleur et </a:t>
            </a:r>
            <a:r>
              <a:rPr lang="fr-FR" b="1" dirty="0"/>
              <a:t>sensibilité au </a:t>
            </a:r>
            <a:r>
              <a:rPr lang="fr-FR" b="1" dirty="0" smtClean="0"/>
              <a:t>toucher, raideur </a:t>
            </a:r>
            <a:r>
              <a:rPr lang="fr-FR" b="1" dirty="0"/>
              <a:t>des muscles, des tendons et des ligaments.</a:t>
            </a:r>
            <a:r>
              <a:rPr lang="fr-FR" dirty="0"/>
              <a:t> Les parties du corps les plus souvent touchées sont le cou, les épaules, l'abdomen, le bas du dos et les cuisses. La douleur peut être ressentie uniformément sur une grande surface</a:t>
            </a:r>
            <a:r>
              <a:rPr lang="fr-FR" dirty="0" smtClean="0"/>
              <a:t>.</a:t>
            </a:r>
          </a:p>
          <a:p>
            <a:r>
              <a:rPr lang="fr-FR" dirty="0" smtClean="0"/>
              <a:t>Sensation de décharge électrique dans le corps et de brûlures</a:t>
            </a:r>
            <a:endParaRPr lang="fr-FR" dirty="0"/>
          </a:p>
          <a:p>
            <a:r>
              <a:rPr lang="fr-FR" dirty="0"/>
              <a:t>T</a:t>
            </a:r>
            <a:r>
              <a:rPr lang="fr-FR" dirty="0" smtClean="0"/>
              <a:t>roubles </a:t>
            </a:r>
            <a:r>
              <a:rPr lang="fr-FR" dirty="0"/>
              <a:t>du sommeil, </a:t>
            </a:r>
            <a:r>
              <a:rPr lang="fr-FR" dirty="0" smtClean="0"/>
              <a:t>manque </a:t>
            </a:r>
            <a:r>
              <a:rPr lang="fr-FR" dirty="0"/>
              <a:t>d’énergie, </a:t>
            </a:r>
            <a:r>
              <a:rPr lang="fr-FR" dirty="0" smtClean="0"/>
              <a:t>fatigue </a:t>
            </a:r>
            <a:r>
              <a:rPr lang="fr-FR" dirty="0"/>
              <a:t>chronique, </a:t>
            </a:r>
            <a:r>
              <a:rPr lang="fr-FR" dirty="0" smtClean="0"/>
              <a:t>anxiété, état dépressif, maux </a:t>
            </a:r>
            <a:r>
              <a:rPr lang="fr-FR" dirty="0"/>
              <a:t>de tête, </a:t>
            </a:r>
            <a:r>
              <a:rPr lang="fr-FR" dirty="0" smtClean="0"/>
              <a:t>désordres </a:t>
            </a:r>
            <a:r>
              <a:rPr lang="fr-FR" dirty="0"/>
              <a:t>intestinaux ou respiratoires. </a:t>
            </a:r>
            <a:endParaRPr lang="fr-FR" dirty="0" smtClean="0"/>
          </a:p>
          <a:p>
            <a:r>
              <a:rPr lang="fr-FR" dirty="0" smtClean="0"/>
              <a:t>18 </a:t>
            </a:r>
            <a:r>
              <a:rPr lang="fr-FR" dirty="0"/>
              <a:t>régions précises du corps excessivement sensibles à une quantité définie de </a:t>
            </a:r>
            <a:r>
              <a:rPr lang="fr-FR" dirty="0" smtClean="0"/>
              <a:t>pression ; caractéristique </a:t>
            </a:r>
            <a:r>
              <a:rPr lang="fr-FR" dirty="0"/>
              <a:t>essentielle au diagnostic de la fibromyalgie. </a:t>
            </a:r>
            <a:endParaRPr lang="fr-FR" dirty="0" smtClean="0"/>
          </a:p>
          <a:p>
            <a:r>
              <a:rPr lang="fr-FR" dirty="0" smtClean="0"/>
              <a:t>Les </a:t>
            </a:r>
            <a:r>
              <a:rPr lang="fr-FR" dirty="0"/>
              <a:t>personnes atteintes de fibromyalgie souffrent d’hypersensibilité sur tout le corps et </a:t>
            </a:r>
            <a:r>
              <a:rPr lang="fr-FR" dirty="0" smtClean="0"/>
              <a:t>pas </a:t>
            </a:r>
            <a:r>
              <a:rPr lang="fr-FR" dirty="0"/>
              <a:t>seulement </a:t>
            </a:r>
            <a:r>
              <a:rPr lang="fr-FR" dirty="0" smtClean="0"/>
              <a:t>au </a:t>
            </a:r>
            <a:r>
              <a:rPr lang="fr-FR" dirty="0"/>
              <a:t>18 points précis</a:t>
            </a:r>
            <a:r>
              <a:rPr lang="fr-FR" dirty="0" smtClean="0"/>
              <a:t>.</a:t>
            </a:r>
            <a:endParaRPr lang="fr-FR" dirty="0"/>
          </a:p>
          <a:p>
            <a:endParaRPr lang="fr-FR" dirty="0"/>
          </a:p>
        </p:txBody>
      </p:sp>
    </p:spTree>
    <p:extLst>
      <p:ext uri="{BB962C8B-B14F-4D97-AF65-F5344CB8AC3E}">
        <p14:creationId xmlns:p14="http://schemas.microsoft.com/office/powerpoint/2010/main" val="1365248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Présentation d’un cas clinique</a:t>
            </a:r>
            <a:br>
              <a:rPr lang="fr-FR" dirty="0" smtClean="0"/>
            </a:br>
            <a:r>
              <a:rPr lang="fr-FR" dirty="0" smtClean="0"/>
              <a:t>diagnostiqué </a:t>
            </a:r>
            <a:r>
              <a:rPr lang="fr-FR" dirty="0"/>
              <a:t>et reconnu</a:t>
            </a:r>
          </a:p>
        </p:txBody>
      </p:sp>
      <p:sp>
        <p:nvSpPr>
          <p:cNvPr id="3" name="Espace réservé du contenu 2"/>
          <p:cNvSpPr>
            <a:spLocks noGrp="1"/>
          </p:cNvSpPr>
          <p:nvPr>
            <p:ph idx="1"/>
          </p:nvPr>
        </p:nvSpPr>
        <p:spPr/>
        <p:txBody>
          <a:bodyPr>
            <a:normAutofit fontScale="92500" lnSpcReduction="20000"/>
          </a:bodyPr>
          <a:lstStyle/>
          <a:p>
            <a:r>
              <a:rPr lang="fr-FR" dirty="0" smtClean="0"/>
              <a:t>Sujet féminin, Age : 52 ans, statut RQTH </a:t>
            </a:r>
            <a:r>
              <a:rPr lang="fr-FR" i="1" dirty="0" smtClean="0"/>
              <a:t>(reconnaissance de la qualité de travailleur handicapé)</a:t>
            </a:r>
          </a:p>
          <a:p>
            <a:r>
              <a:rPr lang="fr-FR" dirty="0" smtClean="0"/>
              <a:t>Sujet globalement anxieux</a:t>
            </a:r>
          </a:p>
          <a:p>
            <a:r>
              <a:rPr lang="fr-FR" dirty="0" smtClean="0"/>
              <a:t>Dépression chronique traitée de façon médicamenteuse pendant plusieurs années suite à des trauma </a:t>
            </a:r>
          </a:p>
          <a:p>
            <a:r>
              <a:rPr lang="fr-FR" dirty="0" smtClean="0"/>
              <a:t>Déclaration de la pathologie après 2 </a:t>
            </a:r>
            <a:r>
              <a:rPr lang="fr-FR" dirty="0" err="1" smtClean="0"/>
              <a:t>burn</a:t>
            </a:r>
            <a:r>
              <a:rPr lang="fr-FR" dirty="0" smtClean="0"/>
              <a:t> out à 13 ans d’intervalle (2005 – 2018)</a:t>
            </a:r>
          </a:p>
          <a:p>
            <a:r>
              <a:rPr lang="fr-FR" dirty="0" smtClean="0"/>
              <a:t>Discopathie dégénérative </a:t>
            </a:r>
          </a:p>
          <a:p>
            <a:r>
              <a:rPr lang="fr-FR" dirty="0" smtClean="0"/>
              <a:t>Tendinopathie calcifiante qui s’est transformée en capsulite rétractile après une infiltration (inflammation de l’épaule gauche) et ensuite </a:t>
            </a:r>
            <a:r>
              <a:rPr lang="fr-FR" dirty="0"/>
              <a:t>capsulite rétractile </a:t>
            </a:r>
            <a:r>
              <a:rPr lang="fr-FR" dirty="0" smtClean="0"/>
              <a:t>de l’épaule droite après le premier confinement lié à un contexte d’anxiété</a:t>
            </a:r>
          </a:p>
          <a:p>
            <a:r>
              <a:rPr lang="fr-FR" dirty="0" err="1" smtClean="0"/>
              <a:t>Salpingectomie</a:t>
            </a:r>
            <a:r>
              <a:rPr lang="fr-FR" dirty="0" smtClean="0"/>
              <a:t> + ablation de kystes ovariens </a:t>
            </a:r>
          </a:p>
          <a:p>
            <a:r>
              <a:rPr lang="fr-FR" dirty="0" smtClean="0"/>
              <a:t>Fibromes</a:t>
            </a:r>
          </a:p>
          <a:p>
            <a:r>
              <a:rPr lang="fr-FR" dirty="0" smtClean="0"/>
              <a:t>Œdème lymphatique des membres inférieurs</a:t>
            </a:r>
          </a:p>
          <a:p>
            <a:endParaRPr lang="fr-FR" dirty="0" smtClean="0"/>
          </a:p>
          <a:p>
            <a:endParaRPr lang="fr-FR" dirty="0"/>
          </a:p>
        </p:txBody>
      </p:sp>
    </p:spTree>
    <p:extLst>
      <p:ext uri="{BB962C8B-B14F-4D97-AF65-F5344CB8AC3E}">
        <p14:creationId xmlns:p14="http://schemas.microsoft.com/office/powerpoint/2010/main" val="132773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Soins et traitements</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Approche pluridisciplinaire avec des traitements médicaux et des thérapies complémentaires:</a:t>
            </a:r>
          </a:p>
          <a:p>
            <a:r>
              <a:rPr lang="fr-FR" dirty="0" smtClean="0"/>
              <a:t>Antidépresseurs, anxiolytique, antipsychotique, somnifère</a:t>
            </a:r>
          </a:p>
          <a:p>
            <a:r>
              <a:rPr lang="fr-FR" dirty="0" smtClean="0"/>
              <a:t>Psychothérapie</a:t>
            </a:r>
          </a:p>
          <a:p>
            <a:r>
              <a:rPr lang="fr-FR" dirty="0" smtClean="0"/>
              <a:t>Thérapies brèves en EMDR</a:t>
            </a:r>
          </a:p>
          <a:p>
            <a:r>
              <a:rPr lang="fr-FR" dirty="0" smtClean="0"/>
              <a:t>Constellations familiales</a:t>
            </a:r>
          </a:p>
          <a:p>
            <a:r>
              <a:rPr lang="fr-FR" dirty="0" smtClean="0"/>
              <a:t>Kinésithérapie en eau chaude</a:t>
            </a:r>
          </a:p>
          <a:p>
            <a:r>
              <a:rPr lang="fr-FR" dirty="0" smtClean="0"/>
              <a:t>Chiropraxie</a:t>
            </a:r>
          </a:p>
          <a:p>
            <a:r>
              <a:rPr lang="fr-FR" dirty="0" smtClean="0"/>
              <a:t>Kinésiologie</a:t>
            </a:r>
          </a:p>
          <a:p>
            <a:r>
              <a:rPr lang="fr-FR" dirty="0" smtClean="0"/>
              <a:t>Ostéopathie</a:t>
            </a:r>
          </a:p>
          <a:p>
            <a:r>
              <a:rPr lang="fr-FR" dirty="0" smtClean="0"/>
              <a:t>Médecine Traditionnelle Chinoise (acupuncture, moxibustion, pharmacopée chinoise)</a:t>
            </a:r>
          </a:p>
          <a:p>
            <a:r>
              <a:rPr lang="fr-FR" dirty="0" smtClean="0"/>
              <a:t>Hypnose</a:t>
            </a:r>
          </a:p>
          <a:p>
            <a:r>
              <a:rPr lang="fr-FR" dirty="0" smtClean="0"/>
              <a:t>Fleurs de Bach</a:t>
            </a:r>
          </a:p>
          <a:p>
            <a:pPr marL="0" indent="0">
              <a:buNone/>
            </a:pPr>
            <a:endParaRPr lang="fr-FR" dirty="0" smtClean="0"/>
          </a:p>
          <a:p>
            <a:endParaRPr lang="fr-FR" dirty="0" smtClean="0"/>
          </a:p>
          <a:p>
            <a:endParaRPr lang="fr-FR" dirty="0" smtClean="0"/>
          </a:p>
          <a:p>
            <a:endParaRPr lang="fr-FR" dirty="0"/>
          </a:p>
          <a:p>
            <a:endParaRPr lang="fr-FR" dirty="0"/>
          </a:p>
        </p:txBody>
      </p:sp>
    </p:spTree>
    <p:extLst>
      <p:ext uri="{BB962C8B-B14F-4D97-AF65-F5344CB8AC3E}">
        <p14:creationId xmlns:p14="http://schemas.microsoft.com/office/powerpoint/2010/main" val="1723678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Programme de </a:t>
            </a:r>
            <a:r>
              <a:rPr lang="fr-FR" dirty="0" err="1" smtClean="0"/>
              <a:t>réharmonisation</a:t>
            </a:r>
            <a:r>
              <a:rPr lang="fr-FR" dirty="0" smtClean="0"/>
              <a:t> individualisé</a:t>
            </a:r>
            <a:br>
              <a:rPr lang="fr-FR" dirty="0" smtClean="0"/>
            </a:br>
            <a:r>
              <a:rPr lang="fr-FR" dirty="0" smtClean="0"/>
              <a:t>Définition</a:t>
            </a:r>
            <a:endParaRPr lang="fr-FR" dirty="0"/>
          </a:p>
        </p:txBody>
      </p:sp>
      <p:sp>
        <p:nvSpPr>
          <p:cNvPr id="3" name="Espace réservé du contenu 2"/>
          <p:cNvSpPr>
            <a:spLocks noGrp="1"/>
          </p:cNvSpPr>
          <p:nvPr>
            <p:ph idx="1"/>
          </p:nvPr>
        </p:nvSpPr>
        <p:spPr/>
        <p:txBody>
          <a:bodyPr/>
          <a:lstStyle/>
          <a:p>
            <a:r>
              <a:rPr lang="fr-FR" dirty="0" smtClean="0"/>
              <a:t>Associer des techniques à visée thérapeutique en les combinant pour en potentialiser les résultats</a:t>
            </a:r>
          </a:p>
          <a:p>
            <a:r>
              <a:rPr lang="fr-FR" dirty="0" smtClean="0"/>
              <a:t>Assurer la continuité dans les soins, en évaluant les progrès au fur et à mesure et en faisant valider par le sujet l’amélioration de sa qualité de vie </a:t>
            </a:r>
          </a:p>
          <a:p>
            <a:r>
              <a:rPr lang="fr-FR" dirty="0" smtClean="0"/>
              <a:t>Avoir une démarche intégrative pluridisciplinaire dans le respect des traitements médicaux du sujet</a:t>
            </a:r>
          </a:p>
          <a:p>
            <a:r>
              <a:rPr lang="fr-FR" dirty="0"/>
              <a:t>T</a:t>
            </a:r>
            <a:r>
              <a:rPr lang="fr-FR" dirty="0" smtClean="0"/>
              <a:t>ravailler sur les quatre dimensions fondamentales du corps : </a:t>
            </a:r>
            <a:br>
              <a:rPr lang="fr-FR" dirty="0" smtClean="0"/>
            </a:br>
            <a:r>
              <a:rPr lang="fr-FR" dirty="0" smtClean="0"/>
              <a:t>physique, émotionnel, mental et énergétique</a:t>
            </a:r>
          </a:p>
          <a:p>
            <a:r>
              <a:rPr lang="fr-FR" dirty="0"/>
              <a:t>A</a:t>
            </a:r>
            <a:r>
              <a:rPr lang="fr-FR" dirty="0" smtClean="0"/>
              <a:t>ller chercher la cause racine des déséquilibres</a:t>
            </a:r>
            <a:endParaRPr lang="fr-FR" dirty="0"/>
          </a:p>
        </p:txBody>
      </p:sp>
    </p:spTree>
    <p:extLst>
      <p:ext uri="{BB962C8B-B14F-4D97-AF65-F5344CB8AC3E}">
        <p14:creationId xmlns:p14="http://schemas.microsoft.com/office/powerpoint/2010/main" val="1929885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1167</TotalTime>
  <Words>842</Words>
  <Application>Microsoft Office PowerPoint</Application>
  <PresentationFormat>Grand écran</PresentationFormat>
  <Paragraphs>96</Paragraphs>
  <Slides>13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Trebuchet MS</vt:lpstr>
      <vt:lpstr>Wingdings</vt:lpstr>
      <vt:lpstr>Wingdings 3</vt:lpstr>
      <vt:lpstr>Facette</vt:lpstr>
      <vt:lpstr>Pathologies chroniques Et démarche intégrative </vt:lpstr>
      <vt:lpstr>Qui suis-je ?</vt:lpstr>
      <vt:lpstr> Une démarche intégrative</vt:lpstr>
      <vt:lpstr>EFT </vt:lpstr>
      <vt:lpstr>Sophrologie</vt:lpstr>
      <vt:lpstr>La fibromyalgie Pathologie multifactorielle</vt:lpstr>
      <vt:lpstr>Présentation d’un cas clinique diagnostiqué et reconnu</vt:lpstr>
      <vt:lpstr>Soins et traitements</vt:lpstr>
      <vt:lpstr>Programme de réharmonisation individualisé Définition</vt:lpstr>
      <vt:lpstr>L’apport du Healy associé à l’accompagnement</vt:lpstr>
      <vt:lpstr>Description des soins supplémentaires EFT, Sophrologie et Healy</vt:lpstr>
      <vt:lpstr>Phase de rémission et de résilience C’est retrouver le plaisir de travailler</vt:lpstr>
      <vt:lpstr>Et si on en guérissait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Pathologies chroniques </dc:title>
  <dc:creator>Utilisateur Windows</dc:creator>
  <cp:lastModifiedBy>Utilisateur Windows</cp:lastModifiedBy>
  <cp:revision>36</cp:revision>
  <cp:lastPrinted>2021-03-21T12:54:32Z</cp:lastPrinted>
  <dcterms:created xsi:type="dcterms:W3CDTF">2021-03-20T15:43:08Z</dcterms:created>
  <dcterms:modified xsi:type="dcterms:W3CDTF">2021-03-21T14:15:34Z</dcterms:modified>
</cp:coreProperties>
</file>