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7559675" cy="10691813"/>
  <p:notesSz cx="9939338" cy="6805613"/>
  <p:defaultTextStyle>
    <a:defPPr>
      <a:defRPr lang="fr-FR"/>
    </a:defPPr>
    <a:lvl1pPr marL="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1pPr>
    <a:lvl2pPr marL="38616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2pPr>
    <a:lvl3pPr marL="77233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3pPr>
    <a:lvl4pPr marL="1158496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4pPr>
    <a:lvl5pPr marL="1544661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5pPr>
    <a:lvl6pPr marL="193082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6pPr>
    <a:lvl7pPr marL="231699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7pPr>
    <a:lvl8pPr marL="2703155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8pPr>
    <a:lvl9pPr marL="3089320" algn="l" defTabSz="772330" rtl="0" eaLnBrk="1" latinLnBrk="0" hangingPunct="1">
      <a:defRPr sz="16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 userDrawn="1">
          <p15:clr>
            <a:srgbClr val="A4A3A4"/>
          </p15:clr>
        </p15:guide>
        <p15:guide id="2" pos="3357" userDrawn="1">
          <p15:clr>
            <a:srgbClr val="A4A3A4"/>
          </p15:clr>
        </p15:guide>
        <p15:guide id="3" orient="horz" pos="3368" userDrawn="1">
          <p15:clr>
            <a:srgbClr val="A4A3A4"/>
          </p15:clr>
        </p15:guide>
        <p15:guide id="4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41F"/>
    <a:srgbClr val="0085B0"/>
    <a:srgbClr val="0099FF"/>
    <a:srgbClr val="A8A8A8"/>
    <a:srgbClr val="C4BD97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9648" autoAdjust="0"/>
  </p:normalViewPr>
  <p:slideViewPr>
    <p:cSldViewPr>
      <p:cViewPr>
        <p:scale>
          <a:sx n="75" d="100"/>
          <a:sy n="75" d="100"/>
        </p:scale>
        <p:origin x="468" y="-1272"/>
      </p:cViewPr>
      <p:guideLst>
        <p:guide orient="horz" pos="1604"/>
        <p:guide pos="3357"/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0955" y="1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/>
          <a:lstStyle>
            <a:lvl1pPr algn="r">
              <a:defRPr sz="1200"/>
            </a:lvl1pPr>
          </a:lstStyle>
          <a:p>
            <a:fld id="{16508AF3-D76F-477D-9EE9-9CC003D1372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6464184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0955" y="6464184"/>
            <a:ext cx="4306021" cy="340335"/>
          </a:xfrm>
          <a:prstGeom prst="rect">
            <a:avLst/>
          </a:prstGeom>
        </p:spPr>
        <p:txBody>
          <a:bodyPr vert="horz" lIns="92515" tIns="46257" rIns="92515" bIns="46257" rtlCol="0" anchor="b"/>
          <a:lstStyle>
            <a:lvl1pPr algn="r">
              <a:defRPr sz="1200"/>
            </a:lvl1pPr>
          </a:lstStyle>
          <a:p>
            <a:fld id="{259E83FA-6A89-4284-BC67-1E5111879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030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80" y="3321395"/>
            <a:ext cx="6425724" cy="229181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7"/>
            <a:ext cx="5291772" cy="27323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7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2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1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5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72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4" y="225226"/>
            <a:ext cx="1405629" cy="478904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225226"/>
            <a:ext cx="4094823" cy="478904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5" y="6870485"/>
            <a:ext cx="6425724" cy="2123512"/>
          </a:xfrm>
        </p:spPr>
        <p:txBody>
          <a:bodyPr anchor="t"/>
          <a:lstStyle>
            <a:lvl1pPr algn="l">
              <a:defRPr sz="3443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5" y="4531647"/>
            <a:ext cx="6425724" cy="2338834"/>
          </a:xfrm>
        </p:spPr>
        <p:txBody>
          <a:bodyPr anchor="b"/>
          <a:lstStyle>
            <a:lvl1pPr marL="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1pPr>
            <a:lvl2pPr marL="384434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68868" indent="0">
              <a:buNone/>
              <a:defRPr sz="1377">
                <a:solidFill>
                  <a:schemeClr val="tx1">
                    <a:tint val="75000"/>
                  </a:schemeClr>
                </a:solidFill>
              </a:defRPr>
            </a:lvl3pPr>
            <a:lvl4pPr marL="1153303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4pPr>
            <a:lvl5pPr marL="1537737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5pPr>
            <a:lvl6pPr marL="1922171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6pPr>
            <a:lvl7pPr marL="2306605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7pPr>
            <a:lvl8pPr marL="2691039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8pPr>
            <a:lvl9pPr marL="3075473" indent="0">
              <a:buNone/>
              <a:defRPr sz="12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8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4" y="1309255"/>
            <a:ext cx="2749569" cy="3705010"/>
          </a:xfrm>
        </p:spPr>
        <p:txBody>
          <a:bodyPr/>
          <a:lstStyle>
            <a:lvl1pPr>
              <a:defRPr sz="2479"/>
            </a:lvl1pPr>
            <a:lvl2pPr>
              <a:defRPr sz="2066"/>
            </a:lvl2pPr>
            <a:lvl3pPr>
              <a:defRPr sz="165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7923" y="1309255"/>
            <a:ext cx="2750883" cy="3705010"/>
          </a:xfrm>
        </p:spPr>
        <p:txBody>
          <a:bodyPr/>
          <a:lstStyle>
            <a:lvl1pPr>
              <a:defRPr sz="2479"/>
            </a:lvl1pPr>
            <a:lvl2pPr>
              <a:defRPr sz="2066"/>
            </a:lvl2pPr>
            <a:lvl3pPr>
              <a:defRPr sz="165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8170"/>
            <a:ext cx="6803708" cy="178197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8" y="2393288"/>
            <a:ext cx="3340168" cy="997406"/>
          </a:xfrm>
        </p:spPr>
        <p:txBody>
          <a:bodyPr anchor="b"/>
          <a:lstStyle>
            <a:lvl1pPr marL="0" indent="0">
              <a:buNone/>
              <a:defRPr sz="2066" b="1"/>
            </a:lvl1pPr>
            <a:lvl2pPr marL="384434" indent="0">
              <a:buNone/>
              <a:defRPr sz="1653" b="1"/>
            </a:lvl2pPr>
            <a:lvl3pPr marL="768868" indent="0">
              <a:buNone/>
              <a:defRPr sz="1653" b="1"/>
            </a:lvl3pPr>
            <a:lvl4pPr marL="1153303" indent="0">
              <a:buNone/>
              <a:defRPr sz="1377" b="1"/>
            </a:lvl4pPr>
            <a:lvl5pPr marL="1537737" indent="0">
              <a:buNone/>
              <a:defRPr sz="1377" b="1"/>
            </a:lvl5pPr>
            <a:lvl6pPr marL="1922171" indent="0">
              <a:buNone/>
              <a:defRPr sz="1377" b="1"/>
            </a:lvl6pPr>
            <a:lvl7pPr marL="2306605" indent="0">
              <a:buNone/>
              <a:defRPr sz="1377" b="1"/>
            </a:lvl7pPr>
            <a:lvl8pPr marL="2691039" indent="0">
              <a:buNone/>
              <a:defRPr sz="1377" b="1"/>
            </a:lvl8pPr>
            <a:lvl9pPr marL="3075473" indent="0">
              <a:buNone/>
              <a:defRPr sz="137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8" y="3390690"/>
            <a:ext cx="3340168" cy="6160167"/>
          </a:xfrm>
        </p:spPr>
        <p:txBody>
          <a:bodyPr/>
          <a:lstStyle>
            <a:lvl1pPr>
              <a:defRPr sz="2066"/>
            </a:lvl1pPr>
            <a:lvl2pPr>
              <a:defRPr sz="1653"/>
            </a:lvl2pPr>
            <a:lvl3pPr>
              <a:defRPr sz="1653"/>
            </a:lvl3pPr>
            <a:lvl4pPr>
              <a:defRPr sz="1377"/>
            </a:lvl4pPr>
            <a:lvl5pPr>
              <a:defRPr sz="1377"/>
            </a:lvl5pPr>
            <a:lvl6pPr>
              <a:defRPr sz="1377"/>
            </a:lvl6pPr>
            <a:lvl7pPr>
              <a:defRPr sz="1377"/>
            </a:lvl7pPr>
            <a:lvl8pPr>
              <a:defRPr sz="1377"/>
            </a:lvl8pPr>
            <a:lvl9pPr>
              <a:defRPr sz="137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8"/>
            <a:ext cx="3341481" cy="997406"/>
          </a:xfrm>
        </p:spPr>
        <p:txBody>
          <a:bodyPr anchor="b"/>
          <a:lstStyle>
            <a:lvl1pPr marL="0" indent="0">
              <a:buNone/>
              <a:defRPr sz="2066" b="1"/>
            </a:lvl1pPr>
            <a:lvl2pPr marL="384434" indent="0">
              <a:buNone/>
              <a:defRPr sz="1653" b="1"/>
            </a:lvl2pPr>
            <a:lvl3pPr marL="768868" indent="0">
              <a:buNone/>
              <a:defRPr sz="1653" b="1"/>
            </a:lvl3pPr>
            <a:lvl4pPr marL="1153303" indent="0">
              <a:buNone/>
              <a:defRPr sz="1377" b="1"/>
            </a:lvl4pPr>
            <a:lvl5pPr marL="1537737" indent="0">
              <a:buNone/>
              <a:defRPr sz="1377" b="1"/>
            </a:lvl5pPr>
            <a:lvl6pPr marL="1922171" indent="0">
              <a:buNone/>
              <a:defRPr sz="1377" b="1"/>
            </a:lvl6pPr>
            <a:lvl7pPr marL="2306605" indent="0">
              <a:buNone/>
              <a:defRPr sz="1377" b="1"/>
            </a:lvl7pPr>
            <a:lvl8pPr marL="2691039" indent="0">
              <a:buNone/>
              <a:defRPr sz="1377" b="1"/>
            </a:lvl8pPr>
            <a:lvl9pPr marL="3075473" indent="0">
              <a:buNone/>
              <a:defRPr sz="137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0"/>
            <a:ext cx="3341481" cy="6160167"/>
          </a:xfrm>
        </p:spPr>
        <p:txBody>
          <a:bodyPr/>
          <a:lstStyle>
            <a:lvl1pPr>
              <a:defRPr sz="2066"/>
            </a:lvl1pPr>
            <a:lvl2pPr>
              <a:defRPr sz="1653"/>
            </a:lvl2pPr>
            <a:lvl3pPr>
              <a:defRPr sz="1653"/>
            </a:lvl3pPr>
            <a:lvl4pPr>
              <a:defRPr sz="1377"/>
            </a:lvl4pPr>
            <a:lvl5pPr>
              <a:defRPr sz="1377"/>
            </a:lvl5pPr>
            <a:lvl6pPr>
              <a:defRPr sz="1377"/>
            </a:lvl6pPr>
            <a:lvl7pPr>
              <a:defRPr sz="1377"/>
            </a:lvl7pPr>
            <a:lvl8pPr>
              <a:defRPr sz="1377"/>
            </a:lvl8pPr>
            <a:lvl9pPr>
              <a:defRPr sz="137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7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5695"/>
            <a:ext cx="2487081" cy="1811668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5" y="425694"/>
            <a:ext cx="4226068" cy="9125166"/>
          </a:xfrm>
        </p:spPr>
        <p:txBody>
          <a:bodyPr/>
          <a:lstStyle>
            <a:lvl1pPr>
              <a:defRPr sz="2616"/>
            </a:lvl1pPr>
            <a:lvl2pPr>
              <a:defRPr sz="2479"/>
            </a:lvl2pPr>
            <a:lvl3pPr>
              <a:defRPr sz="2066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5" y="2237362"/>
            <a:ext cx="2487081" cy="7313497"/>
          </a:xfrm>
        </p:spPr>
        <p:txBody>
          <a:bodyPr/>
          <a:lstStyle>
            <a:lvl1pPr marL="0" indent="0">
              <a:buNone/>
              <a:defRPr sz="1239"/>
            </a:lvl1pPr>
            <a:lvl2pPr marL="384434" indent="0">
              <a:buNone/>
              <a:defRPr sz="964"/>
            </a:lvl2pPr>
            <a:lvl3pPr marL="768868" indent="0">
              <a:buNone/>
              <a:defRPr sz="826"/>
            </a:lvl3pPr>
            <a:lvl4pPr marL="1153303" indent="0">
              <a:buNone/>
              <a:defRPr sz="689"/>
            </a:lvl4pPr>
            <a:lvl5pPr marL="1537737" indent="0">
              <a:buNone/>
              <a:defRPr sz="689"/>
            </a:lvl5pPr>
            <a:lvl6pPr marL="1922171" indent="0">
              <a:buNone/>
              <a:defRPr sz="689"/>
            </a:lvl6pPr>
            <a:lvl7pPr marL="2306605" indent="0">
              <a:buNone/>
              <a:defRPr sz="689"/>
            </a:lvl7pPr>
            <a:lvl8pPr marL="2691039" indent="0">
              <a:buNone/>
              <a:defRPr sz="689"/>
            </a:lvl8pPr>
            <a:lvl9pPr marL="3075473" indent="0">
              <a:buNone/>
              <a:defRPr sz="68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50" y="7484273"/>
            <a:ext cx="4535805" cy="883559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50" y="955335"/>
            <a:ext cx="4535805" cy="6415088"/>
          </a:xfrm>
        </p:spPr>
        <p:txBody>
          <a:bodyPr/>
          <a:lstStyle>
            <a:lvl1pPr marL="0" indent="0">
              <a:buNone/>
              <a:defRPr sz="2616"/>
            </a:lvl1pPr>
            <a:lvl2pPr marL="384434" indent="0">
              <a:buNone/>
              <a:defRPr sz="2479"/>
            </a:lvl2pPr>
            <a:lvl3pPr marL="768868" indent="0">
              <a:buNone/>
              <a:defRPr sz="2066"/>
            </a:lvl3pPr>
            <a:lvl4pPr marL="1153303" indent="0">
              <a:buNone/>
              <a:defRPr sz="1653"/>
            </a:lvl4pPr>
            <a:lvl5pPr marL="1537737" indent="0">
              <a:buNone/>
              <a:defRPr sz="1653"/>
            </a:lvl5pPr>
            <a:lvl6pPr marL="1922171" indent="0">
              <a:buNone/>
              <a:defRPr sz="1653"/>
            </a:lvl6pPr>
            <a:lvl7pPr marL="2306605" indent="0">
              <a:buNone/>
              <a:defRPr sz="1653"/>
            </a:lvl7pPr>
            <a:lvl8pPr marL="2691039" indent="0">
              <a:buNone/>
              <a:defRPr sz="1653"/>
            </a:lvl8pPr>
            <a:lvl9pPr marL="3075473" indent="0">
              <a:buNone/>
              <a:defRPr sz="165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4"/>
          </a:xfrm>
        </p:spPr>
        <p:txBody>
          <a:bodyPr/>
          <a:lstStyle>
            <a:lvl1pPr marL="0" indent="0">
              <a:buNone/>
              <a:defRPr sz="1239"/>
            </a:lvl1pPr>
            <a:lvl2pPr marL="384434" indent="0">
              <a:buNone/>
              <a:defRPr sz="964"/>
            </a:lvl2pPr>
            <a:lvl3pPr marL="768868" indent="0">
              <a:buNone/>
              <a:defRPr sz="826"/>
            </a:lvl3pPr>
            <a:lvl4pPr marL="1153303" indent="0">
              <a:buNone/>
              <a:defRPr sz="689"/>
            </a:lvl4pPr>
            <a:lvl5pPr marL="1537737" indent="0">
              <a:buNone/>
              <a:defRPr sz="689"/>
            </a:lvl5pPr>
            <a:lvl6pPr marL="1922171" indent="0">
              <a:buNone/>
              <a:defRPr sz="689"/>
            </a:lvl6pPr>
            <a:lvl7pPr marL="2306605" indent="0">
              <a:buNone/>
              <a:defRPr sz="689"/>
            </a:lvl7pPr>
            <a:lvl8pPr marL="2691039" indent="0">
              <a:buNone/>
              <a:defRPr sz="689"/>
            </a:lvl8pPr>
            <a:lvl9pPr marL="3075473" indent="0">
              <a:buNone/>
              <a:defRPr sz="689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7" y="428170"/>
            <a:ext cx="6803708" cy="1781970"/>
          </a:xfrm>
          <a:prstGeom prst="rect">
            <a:avLst/>
          </a:prstGeom>
        </p:spPr>
        <p:txBody>
          <a:bodyPr vert="horz" lIns="55832" tIns="27916" rIns="55832" bIns="2791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7" y="2494759"/>
            <a:ext cx="6803708" cy="7056104"/>
          </a:xfrm>
          <a:prstGeom prst="rect">
            <a:avLst/>
          </a:prstGeom>
        </p:spPr>
        <p:txBody>
          <a:bodyPr vert="horz" lIns="55832" tIns="27916" rIns="55832" bIns="2791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8" y="9909731"/>
            <a:ext cx="1763924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39D0-8A89-48B0-8984-B7671F1945C1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4" y="9909731"/>
            <a:ext cx="2393897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70" y="9909731"/>
            <a:ext cx="1763924" cy="569241"/>
          </a:xfrm>
          <a:prstGeom prst="rect">
            <a:avLst/>
          </a:prstGeom>
        </p:spPr>
        <p:txBody>
          <a:bodyPr vert="horz" lIns="55832" tIns="27916" rIns="55832" bIns="27916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8868" rtl="0" eaLnBrk="1" latinLnBrk="0" hangingPunct="1">
        <a:spcBef>
          <a:spcPct val="0"/>
        </a:spcBef>
        <a:buNone/>
        <a:defRPr sz="37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326" indent="-288326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624706" indent="-240272" algn="l" defTabSz="7688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79" kern="1200">
          <a:solidFill>
            <a:schemeClr val="tx1"/>
          </a:solidFill>
          <a:latin typeface="+mn-lt"/>
          <a:ea typeface="+mn-ea"/>
          <a:cs typeface="+mn-cs"/>
        </a:defRPr>
      </a:lvl2pPr>
      <a:lvl3pPr marL="961086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3pPr>
      <a:lvl4pPr marL="1345520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53" kern="1200">
          <a:solidFill>
            <a:schemeClr val="tx1"/>
          </a:solidFill>
          <a:latin typeface="+mn-lt"/>
          <a:ea typeface="+mn-ea"/>
          <a:cs typeface="+mn-cs"/>
        </a:defRPr>
      </a:lvl4pPr>
      <a:lvl5pPr marL="1729954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53" kern="1200">
          <a:solidFill>
            <a:schemeClr val="tx1"/>
          </a:solidFill>
          <a:latin typeface="+mn-lt"/>
          <a:ea typeface="+mn-ea"/>
          <a:cs typeface="+mn-cs"/>
        </a:defRPr>
      </a:lvl5pPr>
      <a:lvl6pPr marL="2114388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98824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83258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67692" indent="-192217" algn="l" defTabSz="7688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384434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2pPr>
      <a:lvl3pPr marL="768868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153303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4pPr>
      <a:lvl5pPr marL="1537737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5pPr>
      <a:lvl6pPr marL="1922171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306605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691039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075473" algn="l" defTabSz="768868" rtl="0" eaLnBrk="1" latinLnBrk="0" hangingPunct="1"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contenu 2"/>
          <p:cNvSpPr txBox="1">
            <a:spLocks/>
          </p:cNvSpPr>
          <p:nvPr/>
        </p:nvSpPr>
        <p:spPr>
          <a:xfrm>
            <a:off x="-134592" y="9709033"/>
            <a:ext cx="7694268" cy="991620"/>
          </a:xfrm>
          <a:prstGeom prst="rect">
            <a:avLst/>
          </a:prstGeom>
          <a:solidFill>
            <a:srgbClr val="33241F"/>
          </a:solidFill>
          <a:ln>
            <a:solidFill>
              <a:schemeClr val="bg1"/>
            </a:solidFill>
          </a:ln>
        </p:spPr>
        <p:txBody>
          <a:bodyPr lIns="110231" tIns="55116" rIns="110231" bIns="55116">
            <a:normAutofit/>
          </a:bodyPr>
          <a:lstStyle>
            <a:lvl1pPr marL="239173" indent="-239173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8208" indent="-199311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243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140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037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3934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2831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1728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0625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1515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66" y="136929"/>
            <a:ext cx="7534451" cy="1511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86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673498"/>
            <a:ext cx="7558916" cy="447814"/>
          </a:xfrm>
          <a:prstGeom prst="rect">
            <a:avLst/>
          </a:prstGeom>
          <a:solidFill>
            <a:srgbClr val="33241F"/>
          </a:solidFill>
        </p:spPr>
        <p:txBody>
          <a:bodyPr lIns="63037" tIns="31518" rIns="63037" bIns="31518">
            <a:noAutofit/>
          </a:bodyPr>
          <a:lstStyle>
            <a:lvl1pPr algn="ctr" defTabSz="111531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928" b="1" dirty="0" smtClean="0">
                <a:solidFill>
                  <a:schemeClr val="bg1"/>
                </a:solidFill>
              </a:rPr>
              <a:t>Coordination de soins en thérapies complémentaires</a:t>
            </a:r>
            <a:endParaRPr lang="fr-FR" sz="1928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5185" y="1025426"/>
            <a:ext cx="3379283" cy="626625"/>
          </a:xfrm>
          <a:prstGeom prst="rect">
            <a:avLst/>
          </a:prstGeom>
          <a:noFill/>
        </p:spPr>
        <p:txBody>
          <a:bodyPr wrap="square" lIns="116946" tIns="58473" rIns="116946" bIns="5847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203" b="1" dirty="0">
                <a:solidFill>
                  <a:srgbClr val="0085B0"/>
                </a:solidFill>
                <a:latin typeface="Trebuchet MS" panose="020B0603020202020204" pitchFamily="34" charset="0"/>
              </a:rPr>
              <a:t>www.kheprisante.fr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4015437" y="305346"/>
            <a:ext cx="3173180" cy="1259800"/>
          </a:xfrm>
          <a:prstGeom prst="rect">
            <a:avLst/>
          </a:prstGeom>
        </p:spPr>
        <p:txBody>
          <a:bodyPr lIns="63037" tIns="31518" rIns="63037" bIns="31518">
            <a:noAutofit/>
          </a:bodyPr>
          <a:lstStyle>
            <a:lvl1pPr algn="ctr" defTabSz="111531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53" b="1" dirty="0">
                <a:solidFill>
                  <a:srgbClr val="0070C0"/>
                </a:solidFill>
              </a:rPr>
              <a:t>Espace de Santé intégrative</a:t>
            </a:r>
          </a:p>
          <a:p>
            <a:pPr algn="r"/>
            <a:r>
              <a:rPr lang="fr-FR" sz="1653" b="1" dirty="0" smtClean="0">
                <a:solidFill>
                  <a:srgbClr val="0070C0"/>
                </a:solidFill>
              </a:rPr>
              <a:t>&amp; Thérapie complémentaire</a:t>
            </a:r>
            <a:endParaRPr lang="fr-FR" sz="1653" b="1" dirty="0">
              <a:solidFill>
                <a:srgbClr val="0070C0"/>
              </a:solidFill>
            </a:endParaRPr>
          </a:p>
          <a:p>
            <a:pPr algn="r"/>
            <a:endParaRPr lang="fr-FR" sz="1102" b="1" dirty="0">
              <a:solidFill>
                <a:srgbClr val="0085B0"/>
              </a:solidFill>
            </a:endParaRPr>
          </a:p>
          <a:p>
            <a:pPr algn="r"/>
            <a:r>
              <a:rPr lang="fr-FR" sz="1653" b="1" dirty="0">
                <a:solidFill>
                  <a:schemeClr val="bg2">
                    <a:lumMod val="50000"/>
                  </a:schemeClr>
                </a:solidFill>
              </a:rPr>
              <a:t>Coordination de soins</a:t>
            </a:r>
            <a:br>
              <a:rPr lang="fr-FR" sz="1653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1653" b="1" dirty="0">
                <a:solidFill>
                  <a:schemeClr val="bg2">
                    <a:lumMod val="50000"/>
                  </a:schemeClr>
                </a:solidFill>
              </a:rPr>
              <a:t> &amp; </a:t>
            </a:r>
            <a:r>
              <a:rPr lang="fr-FR" sz="1653" b="1" dirty="0" smtClean="0">
                <a:solidFill>
                  <a:schemeClr val="bg2">
                    <a:lumMod val="50000"/>
                  </a:schemeClr>
                </a:solidFill>
              </a:rPr>
              <a:t>Thérapie </a:t>
            </a:r>
            <a:r>
              <a:rPr lang="fr-FR" sz="1653" b="1" dirty="0">
                <a:solidFill>
                  <a:schemeClr val="bg2">
                    <a:lumMod val="50000"/>
                  </a:schemeClr>
                </a:solidFill>
              </a:rPr>
              <a:t>Fréquentielle</a:t>
            </a:r>
            <a:r>
              <a:rPr lang="fr-FR" sz="1653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fr-FR" sz="1653" b="1" dirty="0">
                <a:solidFill>
                  <a:schemeClr val="bg2">
                    <a:lumMod val="25000"/>
                  </a:schemeClr>
                </a:solidFill>
              </a:rPr>
            </a:br>
            <a:endParaRPr lang="fr-FR" sz="1653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5" name="Image 24" descr="C:\Users\PC\Dropbox\01-Sophrokhépri\Marketing et Communication\Cocooning Day\Telethon 7 et 8 décembre\logo VMA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1" y="9636986"/>
            <a:ext cx="1740940" cy="106584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ZoneTexte 31"/>
          <p:cNvSpPr txBox="1"/>
          <p:nvPr/>
        </p:nvSpPr>
        <p:spPr>
          <a:xfrm>
            <a:off x="1" y="9910404"/>
            <a:ext cx="4571924" cy="492695"/>
          </a:xfrm>
          <a:prstGeom prst="rect">
            <a:avLst/>
          </a:prstGeom>
          <a:noFill/>
        </p:spPr>
        <p:txBody>
          <a:bodyPr wrap="square" lIns="110231" tIns="55116" rIns="110231" bIns="55116" rtlCol="0">
            <a:spAutoFit/>
          </a:bodyPr>
          <a:lstStyle/>
          <a:p>
            <a:pPr algn="ctr"/>
            <a:r>
              <a:rPr lang="fr-FR" sz="1239" b="1" dirty="0">
                <a:solidFill>
                  <a:schemeClr val="bg1"/>
                </a:solidFill>
              </a:rPr>
              <a:t>188 Grande Rue Charles de Gaulle</a:t>
            </a:r>
            <a:br>
              <a:rPr lang="fr-FR" sz="1239" b="1" dirty="0">
                <a:solidFill>
                  <a:schemeClr val="bg1"/>
                </a:solidFill>
              </a:rPr>
            </a:br>
            <a:r>
              <a:rPr lang="fr-FR" sz="1239" b="1" dirty="0">
                <a:solidFill>
                  <a:schemeClr val="bg1"/>
                </a:solidFill>
              </a:rPr>
              <a:t>94130 Nogent-sur-Marne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3" y="161330"/>
            <a:ext cx="3637194" cy="76238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5460" y="2249562"/>
            <a:ext cx="6768753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Evelyne Revellat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a fondé et dirige depuis 5 ans </a:t>
            </a:r>
            <a:r>
              <a:rPr lang="fr-FR" sz="1400" b="1" dirty="0" err="1">
                <a:solidFill>
                  <a:srgbClr val="0070C0"/>
                </a:solidFill>
              </a:rPr>
              <a:t>Khépri</a:t>
            </a:r>
            <a:r>
              <a:rPr lang="fr-FR" sz="1400" b="1" dirty="0">
                <a:solidFill>
                  <a:srgbClr val="0070C0"/>
                </a:solidFill>
              </a:rPr>
              <a:t> Santé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le premier centre en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France de </a:t>
            </a:r>
            <a:r>
              <a:rPr lang="fr-FR" sz="1400" b="1" dirty="0">
                <a:solidFill>
                  <a:srgbClr val="0070C0"/>
                </a:solidFill>
              </a:rPr>
              <a:t>Santé Intégrative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ayant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un </a:t>
            </a:r>
            <a:r>
              <a:rPr lang="fr-FR" sz="1400" b="1" dirty="0" smtClean="0">
                <a:solidFill>
                  <a:srgbClr val="0070C0"/>
                </a:solidFill>
              </a:rPr>
              <a:t>dispositif </a:t>
            </a:r>
            <a:r>
              <a:rPr lang="fr-FR" sz="1400" b="1" dirty="0">
                <a:solidFill>
                  <a:srgbClr val="0070C0"/>
                </a:solidFill>
              </a:rPr>
              <a:t>médical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pour le traitement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non médicamenteux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 la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douleur chronique et des douleurs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liées à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la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fibromyalgie, aux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troubles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musculo-squelettiques</a:t>
            </a:r>
            <a:b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et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à la migraine, ainsi que pour le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traitement d’appoint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des pathologies mentales comme la dépression, l’anxiété et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les troubles </a:t>
            </a:r>
            <a:r>
              <a:rPr lang="fr-FR" sz="1200" b="1" i="1" u="sng" dirty="0">
                <a:solidFill>
                  <a:schemeClr val="bg2">
                    <a:lumMod val="10000"/>
                  </a:schemeClr>
                </a:solidFill>
              </a:rPr>
              <a:t>du sommeil </a:t>
            </a:r>
            <a:r>
              <a:rPr lang="fr-FR" sz="1200" b="1" i="1" u="sng" dirty="0" smtClean="0">
                <a:solidFill>
                  <a:schemeClr val="bg2">
                    <a:lumMod val="10000"/>
                  </a:schemeClr>
                </a:solidFill>
              </a:rPr>
              <a:t>associés.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Les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protocoles sont conçus et suivis par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des médecins.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Sophrologue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formée aux neurosciences et à la thérapie fréquentielle, elle s’est spécialisée dans </a:t>
            </a:r>
            <a:r>
              <a:rPr lang="fr-FR" sz="1200" b="1" dirty="0">
                <a:solidFill>
                  <a:srgbClr val="33241F"/>
                </a:solidFill>
              </a:rPr>
              <a:t>l’</a:t>
            </a:r>
            <a:r>
              <a:rPr lang="fr-FR" sz="1400" b="1" dirty="0">
                <a:solidFill>
                  <a:srgbClr val="0070C0"/>
                </a:solidFill>
              </a:rPr>
              <a:t>élaboration de programmes personnalisés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et de cures faisant intervenir plusieurs thérapies complémentaires agissant sur le plan physique, mental, émotionnel et énergétique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7" y="3665599"/>
            <a:ext cx="3384376" cy="225907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50670" y="6711151"/>
            <a:ext cx="3285151" cy="27392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solidFill>
                  <a:srgbClr val="0070C0"/>
                </a:solidFill>
              </a:rPr>
              <a:t>Vous cherchez </a:t>
            </a:r>
            <a:r>
              <a:rPr lang="fr-FR" sz="1400" b="1" dirty="0" smtClean="0">
                <a:solidFill>
                  <a:srgbClr val="0070C0"/>
                </a:solidFill>
              </a:rPr>
              <a:t>:</a:t>
            </a:r>
            <a:r>
              <a:rPr lang="fr-FR" sz="14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4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400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Des moyens de retrouver votre niveau de </a:t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  vitalité d’avant ?</a:t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- A vous trouver vous-même, à rééquilibrer le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   corps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et l’esprit ? </a:t>
            </a: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12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Evelyne, </a:t>
            </a:r>
            <a:r>
              <a:rPr lang="fr-FR" sz="1400" b="1" dirty="0">
                <a:solidFill>
                  <a:srgbClr val="0070C0"/>
                </a:solidFill>
              </a:rPr>
              <a:t>vous guide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et vous oriente vers les pratiques qui vous sont le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plus adapté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à votre situation.</a:t>
            </a:r>
          </a:p>
          <a:p>
            <a:endParaRPr lang="fr-FR" sz="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400" b="1" dirty="0">
                <a:solidFill>
                  <a:srgbClr val="0070C0"/>
                </a:solidFill>
              </a:rPr>
              <a:t>Elle forme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les coaches et praticiens à s’approprier cette méthode pour le plus</a:t>
            </a: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grand confort de leurs clients et à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potentialiser leurs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soins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79837" y="6137994"/>
            <a:ext cx="3312368" cy="33547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Elle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vous apprend comment la thérapie par bio résonance portative peut répondre à toutes vos questions de santé. Vous découvrirez tous les </a:t>
            </a:r>
            <a:r>
              <a:rPr lang="fr-FR" sz="1400" b="1" dirty="0">
                <a:solidFill>
                  <a:srgbClr val="0070C0"/>
                </a:solidFill>
              </a:rPr>
              <a:t>bénéfices et le fonctionnement d’une technologie innovante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donnant accès au champ d'information.</a:t>
            </a:r>
          </a:p>
          <a:p>
            <a:endParaRPr lang="fr-FR" sz="1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Cette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technologie disruptive capable de potentialiser toutes les pratiques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 médecine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douce et d’en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augmenter l’efficience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permet de </a:t>
            </a:r>
            <a:r>
              <a:rPr lang="fr-FR" sz="1400" b="1" dirty="0">
                <a:solidFill>
                  <a:srgbClr val="0070C0"/>
                </a:solidFill>
              </a:rPr>
              <a:t>se prémunir </a:t>
            </a:r>
            <a:r>
              <a:rPr lang="fr-FR" sz="1400" b="1" dirty="0" smtClean="0">
                <a:solidFill>
                  <a:srgbClr val="0070C0"/>
                </a:solidFill>
              </a:rPr>
              <a:t>de nombreuses </a:t>
            </a:r>
            <a:r>
              <a:rPr lang="fr-FR" sz="1400" b="1" dirty="0">
                <a:solidFill>
                  <a:srgbClr val="0070C0"/>
                </a:solidFill>
              </a:rPr>
              <a:t>pathologies</a:t>
            </a:r>
            <a:r>
              <a:rPr lang="fr-FR" sz="1400" b="1" dirty="0" smtClean="0">
                <a:solidFill>
                  <a:srgbClr val="0070C0"/>
                </a:solidFill>
              </a:rPr>
              <a:t>.</a:t>
            </a:r>
          </a:p>
          <a:p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Cette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pratique est </a:t>
            </a:r>
            <a:r>
              <a:rPr lang="fr-FR" sz="1400" b="1" dirty="0">
                <a:solidFill>
                  <a:srgbClr val="0070C0"/>
                </a:solidFill>
              </a:rPr>
              <a:t>très prometteuse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en</a:t>
            </a:r>
            <a:b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période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de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convalescence, phase de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récupération et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de reconstruction suite à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un évènement </a:t>
            </a:r>
            <a:r>
              <a:rPr lang="fr-FR" sz="1200" b="1" dirty="0" err="1">
                <a:solidFill>
                  <a:schemeClr val="bg2">
                    <a:lumMod val="10000"/>
                  </a:schemeClr>
                </a:solidFill>
              </a:rPr>
              <a:t>traumatogène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, une 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opération, une 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longue maladie, une grossesse ou un </a:t>
            </a:r>
            <a:r>
              <a:rPr lang="fr-FR" sz="1200" b="1" dirty="0" err="1">
                <a:solidFill>
                  <a:schemeClr val="bg2">
                    <a:lumMod val="10000"/>
                  </a:schemeClr>
                </a:solidFill>
              </a:rPr>
              <a:t>burn</a:t>
            </a:r>
            <a:r>
              <a:rPr lang="fr-FR" sz="1200" b="1" dirty="0">
                <a:solidFill>
                  <a:schemeClr val="bg2">
                    <a:lumMod val="10000"/>
                  </a:schemeClr>
                </a:solidFill>
              </a:rPr>
              <a:t> out</a:t>
            </a:r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" y="4702219"/>
            <a:ext cx="2641729" cy="198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25447</TotalTime>
  <Words>136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Utilisateur Windows</cp:lastModifiedBy>
  <cp:revision>204</cp:revision>
  <cp:lastPrinted>2020-09-29T17:16:22Z</cp:lastPrinted>
  <dcterms:created xsi:type="dcterms:W3CDTF">2015-06-22T10:33:01Z</dcterms:created>
  <dcterms:modified xsi:type="dcterms:W3CDTF">2020-10-23T21:44:11Z</dcterms:modified>
</cp:coreProperties>
</file>