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94" r:id="rId4"/>
    <p:sldId id="292" r:id="rId5"/>
    <p:sldId id="293" r:id="rId6"/>
    <p:sldId id="269" r:id="rId7"/>
    <p:sldId id="270" r:id="rId8"/>
    <p:sldId id="271" r:id="rId9"/>
    <p:sldId id="280" r:id="rId10"/>
    <p:sldId id="279" r:id="rId11"/>
    <p:sldId id="278" r:id="rId12"/>
    <p:sldId id="277" r:id="rId13"/>
    <p:sldId id="276" r:id="rId14"/>
    <p:sldId id="275" r:id="rId15"/>
    <p:sldId id="273" r:id="rId16"/>
    <p:sldId id="272" r:id="rId17"/>
    <p:sldId id="281" r:id="rId18"/>
    <p:sldId id="260" r:id="rId19"/>
    <p:sldId id="261" r:id="rId20"/>
    <p:sldId id="262" r:id="rId21"/>
    <p:sldId id="263" r:id="rId22"/>
    <p:sldId id="264" r:id="rId23"/>
    <p:sldId id="265" r:id="rId24"/>
    <p:sldId id="266" r:id="rId25"/>
    <p:sldId id="267" r:id="rId26"/>
    <p:sldId id="268" r:id="rId27"/>
    <p:sldId id="295" r:id="rId28"/>
    <p:sldId id="274" r:id="rId29"/>
    <p:sldId id="291" r:id="rId30"/>
    <p:sldId id="296" r:id="rId31"/>
    <p:sldId id="282" r:id="rId32"/>
    <p:sldId id="289" r:id="rId33"/>
    <p:sldId id="290" r:id="rId34"/>
    <p:sldId id="288" r:id="rId35"/>
    <p:sldId id="287" r:id="rId36"/>
    <p:sldId id="286" r:id="rId37"/>
    <p:sldId id="285" r:id="rId38"/>
    <p:sldId id="283" r:id="rId39"/>
  </p:sldIdLst>
  <p:sldSz cx="12192000" cy="6858000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013" autoAdjust="0"/>
    <p:restoredTop sz="94660"/>
  </p:normalViewPr>
  <p:slideViewPr>
    <p:cSldViewPr snapToGrid="0" showGuides="1">
      <p:cViewPr varScale="1">
        <p:scale>
          <a:sx n="80" d="100"/>
          <a:sy n="80" d="100"/>
        </p:scale>
        <p:origin x="216" y="7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tableStyles" Target="tableStyle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r-FR" smtClean="0"/>
              <a:t>Modifiez le style des sous-titres du masque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32376818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1598971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Modifiez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92990995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94528827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62159052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31865524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9387416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 smtClean="0"/>
              <a:t>Modifiez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63326813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 smtClean="0"/>
              <a:t>Modifiez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22469123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0452005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0005792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1B4018F-0A2C-459B-ABF3-FE22369DCEB8}" type="datetimeFigureOut">
              <a:rPr lang="fr-FR" smtClean="0"/>
              <a:t>23/10/2020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6672330-64F4-4F2D-A682-2B99E7821B2E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23374572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youtube.com/watch?time_continue=5&amp;v=T2-K6i01ib4&amp;feature=emb_logo" TargetMode="Externa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youtube.com/watch?v=SszD4fpX_qI&amp;feature=youtu.be&amp;ab_channel=Lam%C3%A9decineduFutur%2Cpourtous" TargetMode="Externa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youtube.com/watch?v=vVcABNBG0Fw&amp;ab_channel=QuantumFamily" TargetMode="External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contenu 2"/>
          <p:cNvSpPr txBox="1">
            <a:spLocks/>
          </p:cNvSpPr>
          <p:nvPr/>
        </p:nvSpPr>
        <p:spPr>
          <a:xfrm>
            <a:off x="0" y="6065574"/>
            <a:ext cx="12317167" cy="991620"/>
          </a:xfrm>
          <a:prstGeom prst="rect">
            <a:avLst/>
          </a:prstGeom>
          <a:solidFill>
            <a:srgbClr val="33241F"/>
          </a:solidFill>
          <a:ln>
            <a:solidFill>
              <a:schemeClr val="bg1"/>
            </a:solidFill>
          </a:ln>
        </p:spPr>
        <p:txBody>
          <a:bodyPr lIns="110231" tIns="55116" rIns="110231" bIns="55116">
            <a:normAutofit/>
          </a:bodyPr>
          <a:lstStyle>
            <a:lvl1pPr marL="239173" indent="-239173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18208" indent="-199311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797243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7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116140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435037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753934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072831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391728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710625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endParaRPr lang="fr-FR" sz="1515" b="1" dirty="0">
              <a:solidFill>
                <a:schemeClr val="bg1"/>
              </a:solidFill>
            </a:endParaRPr>
          </a:p>
        </p:txBody>
      </p:sp>
      <p:pic>
        <p:nvPicPr>
          <p:cNvPr id="5" name="Image 4" descr="C:\Users\PC\Dropbox\01-Sophrokhépri\Marketing et Communication\Cocooning Day\Telethon 7 et 8 décembre\logo VMAPI.png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40801" y="5792156"/>
            <a:ext cx="1740940" cy="1065844"/>
          </a:xfrm>
          <a:prstGeom prst="rect">
            <a:avLst/>
          </a:prstGeom>
          <a:noFill/>
          <a:ln>
            <a:noFill/>
          </a:ln>
        </p:spPr>
      </p:pic>
      <p:sp>
        <p:nvSpPr>
          <p:cNvPr id="6" name="ZoneTexte 5"/>
          <p:cNvSpPr txBox="1"/>
          <p:nvPr/>
        </p:nvSpPr>
        <p:spPr>
          <a:xfrm>
            <a:off x="4165601" y="6065574"/>
            <a:ext cx="4571924" cy="492695"/>
          </a:xfrm>
          <a:prstGeom prst="rect">
            <a:avLst/>
          </a:prstGeom>
          <a:noFill/>
        </p:spPr>
        <p:txBody>
          <a:bodyPr wrap="square" lIns="110231" tIns="55116" rIns="110231" bIns="55116" rtlCol="0">
            <a:spAutoFit/>
          </a:bodyPr>
          <a:lstStyle/>
          <a:p>
            <a:pPr algn="ctr"/>
            <a:r>
              <a:rPr lang="fr-FR" sz="1239" b="1" dirty="0">
                <a:solidFill>
                  <a:schemeClr val="bg1"/>
                </a:solidFill>
              </a:rPr>
              <a:t>188 Grande Rue Charles de Gaulle</a:t>
            </a:r>
            <a:br>
              <a:rPr lang="fr-FR" sz="1239" b="1" dirty="0">
                <a:solidFill>
                  <a:schemeClr val="bg1"/>
                </a:solidFill>
              </a:rPr>
            </a:br>
            <a:r>
              <a:rPr lang="fr-FR" sz="1239" b="1" dirty="0">
                <a:solidFill>
                  <a:schemeClr val="bg1"/>
                </a:solidFill>
              </a:rPr>
              <a:t>94130 Nogent-sur-Marne</a:t>
            </a:r>
          </a:p>
        </p:txBody>
      </p:sp>
      <p:sp>
        <p:nvSpPr>
          <p:cNvPr id="9" name="ZoneTexte 8"/>
          <p:cNvSpPr txBox="1"/>
          <p:nvPr/>
        </p:nvSpPr>
        <p:spPr>
          <a:xfrm>
            <a:off x="9198034" y="1464242"/>
            <a:ext cx="2784864" cy="523264"/>
          </a:xfrm>
          <a:prstGeom prst="rect">
            <a:avLst/>
          </a:prstGeom>
          <a:noFill/>
        </p:spPr>
        <p:txBody>
          <a:bodyPr wrap="square" lIns="116946" tIns="58473" rIns="116946" bIns="58473" rtlCol="0">
            <a:spAutoFit/>
          </a:bodyPr>
          <a:lstStyle/>
          <a:p>
            <a:pPr algn="r">
              <a:lnSpc>
                <a:spcPct val="150000"/>
              </a:lnSpc>
            </a:pPr>
            <a:r>
              <a:rPr lang="fr-FR" sz="2000" b="1" dirty="0">
                <a:solidFill>
                  <a:srgbClr val="0085B0"/>
                </a:solidFill>
                <a:latin typeface="Trebuchet MS" panose="020B0603020202020204" pitchFamily="34" charset="0"/>
              </a:rPr>
              <a:t>www.kheprisante.fr</a:t>
            </a:r>
          </a:p>
        </p:txBody>
      </p:sp>
      <p:sp>
        <p:nvSpPr>
          <p:cNvPr id="10" name="Titre 1"/>
          <p:cNvSpPr txBox="1">
            <a:spLocks/>
          </p:cNvSpPr>
          <p:nvPr/>
        </p:nvSpPr>
        <p:spPr>
          <a:xfrm>
            <a:off x="8737525" y="204441"/>
            <a:ext cx="3173180" cy="1259800"/>
          </a:xfrm>
          <a:prstGeom prst="rect">
            <a:avLst/>
          </a:prstGeom>
        </p:spPr>
        <p:txBody>
          <a:bodyPr lIns="63037" tIns="31518" rIns="63037" bIns="31518">
            <a:noAutofit/>
          </a:bodyPr>
          <a:lstStyle>
            <a:lvl1pPr algn="ctr" defTabSz="1115310" rtl="0" eaLnBrk="1" latinLnBrk="0" hangingPunct="1">
              <a:spcBef>
                <a:spcPct val="0"/>
              </a:spcBef>
              <a:buNone/>
              <a:defRPr sz="5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r"/>
            <a:r>
              <a:rPr lang="fr-FR" sz="1653" b="1" dirty="0">
                <a:solidFill>
                  <a:srgbClr val="0070C0"/>
                </a:solidFill>
              </a:rPr>
              <a:t>Espace de Santé intégrative</a:t>
            </a:r>
          </a:p>
          <a:p>
            <a:pPr algn="r"/>
            <a:r>
              <a:rPr lang="fr-FR" sz="1653" b="1" dirty="0" smtClean="0">
                <a:solidFill>
                  <a:srgbClr val="0070C0"/>
                </a:solidFill>
              </a:rPr>
              <a:t>&amp; Thérapie complémentaire</a:t>
            </a:r>
            <a:endParaRPr lang="fr-FR" sz="1653" b="1" dirty="0">
              <a:solidFill>
                <a:srgbClr val="0070C0"/>
              </a:solidFill>
            </a:endParaRPr>
          </a:p>
          <a:p>
            <a:pPr algn="r"/>
            <a:endParaRPr lang="fr-FR" sz="1102" b="1" dirty="0">
              <a:solidFill>
                <a:srgbClr val="0085B0"/>
              </a:solidFill>
            </a:endParaRPr>
          </a:p>
          <a:p>
            <a:pPr algn="r"/>
            <a:r>
              <a:rPr lang="fr-FR" sz="1653" b="1" dirty="0">
                <a:solidFill>
                  <a:schemeClr val="bg2">
                    <a:lumMod val="50000"/>
                  </a:schemeClr>
                </a:solidFill>
              </a:rPr>
              <a:t>Coordination de soins</a:t>
            </a:r>
            <a:br>
              <a:rPr lang="fr-FR" sz="1653" b="1" dirty="0">
                <a:solidFill>
                  <a:schemeClr val="bg2">
                    <a:lumMod val="50000"/>
                  </a:schemeClr>
                </a:solidFill>
              </a:rPr>
            </a:br>
            <a:r>
              <a:rPr lang="fr-FR" sz="1653" b="1" dirty="0">
                <a:solidFill>
                  <a:schemeClr val="bg2">
                    <a:lumMod val="50000"/>
                  </a:schemeClr>
                </a:solidFill>
              </a:rPr>
              <a:t> &amp; </a:t>
            </a:r>
            <a:r>
              <a:rPr lang="fr-FR" sz="1653" b="1" dirty="0" smtClean="0">
                <a:solidFill>
                  <a:schemeClr val="bg2">
                    <a:lumMod val="50000"/>
                  </a:schemeClr>
                </a:solidFill>
              </a:rPr>
              <a:t>Thérapie </a:t>
            </a:r>
            <a:r>
              <a:rPr lang="fr-FR" sz="1653" b="1" dirty="0">
                <a:solidFill>
                  <a:schemeClr val="bg2">
                    <a:lumMod val="50000"/>
                  </a:schemeClr>
                </a:solidFill>
              </a:rPr>
              <a:t>Fréquentielle</a:t>
            </a:r>
            <a:r>
              <a:rPr lang="fr-FR" sz="1653" b="1" dirty="0">
                <a:solidFill>
                  <a:schemeClr val="bg2">
                    <a:lumMod val="25000"/>
                  </a:schemeClr>
                </a:solidFill>
              </a:rPr>
              <a:t/>
            </a:r>
            <a:br>
              <a:rPr lang="fr-FR" sz="1653" b="1" dirty="0">
                <a:solidFill>
                  <a:schemeClr val="bg2">
                    <a:lumMod val="25000"/>
                  </a:schemeClr>
                </a:solidFill>
              </a:rPr>
            </a:br>
            <a:endParaRPr lang="fr-FR" sz="1653" b="1" dirty="0">
              <a:solidFill>
                <a:schemeClr val="bg2">
                  <a:lumMod val="50000"/>
                </a:schemeClr>
              </a:solidFill>
            </a:endParaRPr>
          </a:p>
        </p:txBody>
      </p:sp>
      <p:pic>
        <p:nvPicPr>
          <p:cNvPr id="11" name="Image 10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426" y="296209"/>
            <a:ext cx="3056195" cy="640600"/>
          </a:xfrm>
          <a:prstGeom prst="rect">
            <a:avLst/>
          </a:prstGeom>
        </p:spPr>
      </p:pic>
      <p:sp>
        <p:nvSpPr>
          <p:cNvPr id="12" name="ZoneTexte 11"/>
          <p:cNvSpPr txBox="1"/>
          <p:nvPr/>
        </p:nvSpPr>
        <p:spPr>
          <a:xfrm>
            <a:off x="431665" y="3128578"/>
            <a:ext cx="11479040" cy="2062103"/>
          </a:xfrm>
          <a:prstGeom prst="rect">
            <a:avLst/>
          </a:prstGeom>
          <a:noFill/>
        </p:spPr>
        <p:txBody>
          <a:bodyPr wrap="square" numCol="2" rtlCol="0">
            <a:spAutoFit/>
          </a:bodyPr>
          <a:lstStyle/>
          <a:p>
            <a:pPr marL="266700" algn="ctr"/>
            <a:r>
              <a:rPr lang="fr-FR" b="1" dirty="0" smtClean="0">
                <a:solidFill>
                  <a:srgbClr val="0070C0"/>
                </a:solidFill>
              </a:rPr>
              <a:t>Les 4 piliers de la coordination de soins</a:t>
            </a:r>
          </a:p>
          <a:p>
            <a:pPr marL="266700" algn="ctr"/>
            <a:r>
              <a:rPr lang="fr-FR" b="1" dirty="0" smtClean="0">
                <a:solidFill>
                  <a:srgbClr val="0070C0"/>
                </a:solidFill>
              </a:rPr>
              <a:t>en thérapie complémentaire :</a:t>
            </a:r>
          </a:p>
          <a:p>
            <a:pPr marL="266700"/>
            <a:r>
              <a:rPr lang="fr-FR" sz="1400" b="1" dirty="0" smtClean="0">
                <a:solidFill>
                  <a:srgbClr val="0070C0"/>
                </a:solidFill>
              </a:rPr>
              <a:t>E</a:t>
            </a:r>
            <a:r>
              <a:rPr lang="fr-FR" sz="1400" b="1" dirty="0" smtClean="0">
                <a:solidFill>
                  <a:srgbClr val="0070C0"/>
                </a:solidFill>
              </a:rPr>
              <a:t>laboration </a:t>
            </a:r>
            <a:r>
              <a:rPr lang="fr-FR" sz="1400" b="1" dirty="0">
                <a:solidFill>
                  <a:srgbClr val="0070C0"/>
                </a:solidFill>
              </a:rPr>
              <a:t>de programmes personnalisés </a:t>
            </a: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faisant </a:t>
            </a:r>
            <a:r>
              <a:rPr lang="fr-FR" sz="1400" b="1" dirty="0">
                <a:solidFill>
                  <a:schemeClr val="bg2">
                    <a:lumMod val="10000"/>
                  </a:schemeClr>
                </a:solidFill>
              </a:rPr>
              <a:t>intervenir plusieurs thérapies complémentaires agissant sur </a:t>
            </a: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les plans :</a:t>
            </a:r>
          </a:p>
          <a:p>
            <a:pPr marL="1009650" lvl="1" indent="-285750">
              <a:buFont typeface="Wingdings" panose="05000000000000000000" pitchFamily="2" charset="2"/>
              <a:buChar char="ü"/>
            </a:pP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Physique</a:t>
            </a:r>
          </a:p>
          <a:p>
            <a:pPr marL="1009650" lvl="1" indent="-285750">
              <a:buFont typeface="Wingdings" panose="05000000000000000000" pitchFamily="2" charset="2"/>
              <a:buChar char="ü"/>
            </a:pP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Mental</a:t>
            </a:r>
          </a:p>
          <a:p>
            <a:pPr marL="1009650" lvl="1" indent="-285750">
              <a:buFont typeface="Wingdings" panose="05000000000000000000" pitchFamily="2" charset="2"/>
              <a:buChar char="ü"/>
            </a:pP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Émotionnel</a:t>
            </a:r>
          </a:p>
          <a:p>
            <a:pPr marL="1009650" lvl="1" indent="-285750">
              <a:buFont typeface="Wingdings" panose="05000000000000000000" pitchFamily="2" charset="2"/>
              <a:buChar char="ü"/>
            </a:pP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Énergétique</a:t>
            </a:r>
          </a:p>
          <a:p>
            <a:pPr marL="266700" algn="ctr"/>
            <a:r>
              <a:rPr lang="fr-FR" sz="1600" b="1" dirty="0">
                <a:solidFill>
                  <a:srgbClr val="0070C0"/>
                </a:solidFill>
              </a:rPr>
              <a:t>Dispositif </a:t>
            </a:r>
            <a:r>
              <a:rPr lang="fr-FR" sz="1600" b="1" dirty="0" smtClean="0">
                <a:solidFill>
                  <a:srgbClr val="0070C0"/>
                </a:solidFill>
              </a:rPr>
              <a:t>médical reconnu par la médecine conventionnelle</a:t>
            </a:r>
          </a:p>
          <a:p>
            <a:pPr marL="438150" indent="-171450">
              <a:buFont typeface="Wingdings" panose="05000000000000000000" pitchFamily="2" charset="2"/>
              <a:buChar char="ü"/>
            </a:pP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Douleurs chroniques musculaires et/ou articulaires</a:t>
            </a:r>
          </a:p>
          <a:p>
            <a:pPr marL="438150" indent="-171450">
              <a:buFont typeface="Wingdings" panose="05000000000000000000" pitchFamily="2" charset="2"/>
              <a:buChar char="ü"/>
            </a:pPr>
            <a:r>
              <a:rPr lang="fr-FR" sz="1400" b="1" dirty="0">
                <a:solidFill>
                  <a:schemeClr val="bg2">
                    <a:lumMod val="10000"/>
                  </a:schemeClr>
                </a:solidFill>
              </a:rPr>
              <a:t>F</a:t>
            </a: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ibromyalgie</a:t>
            </a:r>
          </a:p>
          <a:p>
            <a:pPr marL="438150" indent="-171450">
              <a:buFont typeface="Wingdings" panose="05000000000000000000" pitchFamily="2" charset="2"/>
              <a:buChar char="ü"/>
            </a:pP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Fatigue</a:t>
            </a:r>
          </a:p>
          <a:p>
            <a:pPr marL="438150" indent="-171450">
              <a:buFont typeface="Wingdings" panose="05000000000000000000" pitchFamily="2" charset="2"/>
              <a:buChar char="ü"/>
            </a:pP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Stress</a:t>
            </a:r>
            <a:endParaRPr lang="fr-FR" sz="1400" b="1" dirty="0">
              <a:solidFill>
                <a:schemeClr val="bg2">
                  <a:lumMod val="10000"/>
                </a:schemeClr>
              </a:solidFill>
            </a:endParaRPr>
          </a:p>
          <a:p>
            <a:pPr marL="438150" indent="-171450">
              <a:buFont typeface="Wingdings" panose="05000000000000000000" pitchFamily="2" charset="2"/>
              <a:buChar char="ü"/>
            </a:pP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Migraine</a:t>
            </a:r>
          </a:p>
          <a:p>
            <a:pPr marL="438150" indent="-171450">
              <a:buFont typeface="Wingdings" panose="05000000000000000000" pitchFamily="2" charset="2"/>
              <a:buChar char="ü"/>
            </a:pP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Troubles psychiques, dépression, anxiété</a:t>
            </a:r>
          </a:p>
          <a:p>
            <a:pPr marL="438150" indent="-171450">
              <a:buFont typeface="Wingdings" panose="05000000000000000000" pitchFamily="2" charset="2"/>
              <a:buChar char="ü"/>
            </a:pP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Anxiété</a:t>
            </a:r>
          </a:p>
          <a:p>
            <a:pPr marL="438150" indent="-171450">
              <a:buFont typeface="Wingdings" panose="05000000000000000000" pitchFamily="2" charset="2"/>
              <a:buChar char="ü"/>
            </a:pP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Troubles </a:t>
            </a:r>
            <a:r>
              <a:rPr lang="fr-FR" sz="1400" b="1" dirty="0">
                <a:solidFill>
                  <a:schemeClr val="bg2">
                    <a:lumMod val="10000"/>
                  </a:schemeClr>
                </a:solidFill>
              </a:rPr>
              <a:t>du </a:t>
            </a:r>
            <a:r>
              <a:rPr lang="fr-FR" sz="1400" b="1" dirty="0" smtClean="0">
                <a:solidFill>
                  <a:schemeClr val="bg2">
                    <a:lumMod val="10000"/>
                  </a:schemeClr>
                </a:solidFill>
              </a:rPr>
              <a:t>sommeil</a:t>
            </a:r>
            <a:endParaRPr lang="fr-FR" sz="1400" b="1" dirty="0">
              <a:solidFill>
                <a:schemeClr val="bg2">
                  <a:lumMod val="10000"/>
                </a:schemeClr>
              </a:solidFill>
            </a:endParaRPr>
          </a:p>
        </p:txBody>
      </p:sp>
      <p:pic>
        <p:nvPicPr>
          <p:cNvPr id="2" name="Imag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89163" y="0"/>
            <a:ext cx="5672776" cy="3056377"/>
          </a:xfrm>
          <a:prstGeom prst="rect">
            <a:avLst/>
          </a:prstGeom>
        </p:spPr>
      </p:pic>
      <p:sp>
        <p:nvSpPr>
          <p:cNvPr id="3" name="ZoneTexte 2"/>
          <p:cNvSpPr txBox="1"/>
          <p:nvPr/>
        </p:nvSpPr>
        <p:spPr>
          <a:xfrm>
            <a:off x="228426" y="1338737"/>
            <a:ext cx="3134515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600" b="1" dirty="0" smtClean="0">
                <a:solidFill>
                  <a:srgbClr val="0070C0"/>
                </a:solidFill>
              </a:rPr>
              <a:t>1</a:t>
            </a:r>
            <a:r>
              <a:rPr lang="fr-FR" sz="1600" b="1" baseline="30000" dirty="0" smtClean="0">
                <a:solidFill>
                  <a:srgbClr val="0070C0"/>
                </a:solidFill>
              </a:rPr>
              <a:t>er</a:t>
            </a:r>
            <a:r>
              <a:rPr lang="fr-FR" sz="1600" b="1" dirty="0" smtClean="0">
                <a:solidFill>
                  <a:srgbClr val="0070C0"/>
                </a:solidFill>
              </a:rPr>
              <a:t> Centre de Santé Intégrative </a:t>
            </a:r>
            <a:r>
              <a:rPr lang="fr-FR" sz="1600" b="1" dirty="0">
                <a:solidFill>
                  <a:srgbClr val="0070C0"/>
                </a:solidFill>
              </a:rPr>
              <a:t>créé </a:t>
            </a:r>
            <a:r>
              <a:rPr lang="fr-FR" sz="1600" b="1" dirty="0" smtClean="0">
                <a:solidFill>
                  <a:srgbClr val="0070C0"/>
                </a:solidFill>
              </a:rPr>
              <a:t>en France </a:t>
            </a:r>
          </a:p>
          <a:p>
            <a:pPr algn="ctr"/>
            <a:r>
              <a:rPr lang="fr-FR" sz="1600" b="1" dirty="0">
                <a:solidFill>
                  <a:srgbClr val="0070C0"/>
                </a:solidFill>
              </a:rPr>
              <a:t>I</a:t>
            </a:r>
            <a:r>
              <a:rPr lang="fr-FR" sz="1600" b="1" dirty="0" smtClean="0">
                <a:solidFill>
                  <a:srgbClr val="0070C0"/>
                </a:solidFill>
              </a:rPr>
              <a:t>l y a 5 ans</a:t>
            </a:r>
          </a:p>
          <a:p>
            <a:pPr algn="ctr"/>
            <a:r>
              <a:rPr lang="fr-FR" sz="1600" b="1" dirty="0" smtClean="0">
                <a:solidFill>
                  <a:srgbClr val="0070C0"/>
                </a:solidFill>
              </a:rPr>
              <a:t>8000 usagers depuis l’ouverture</a:t>
            </a:r>
            <a:endParaRPr lang="fr-FR" sz="1600" b="1" dirty="0">
              <a:solidFill>
                <a:srgbClr val="0070C0"/>
              </a:solidFill>
            </a:endParaRPr>
          </a:p>
        </p:txBody>
      </p:sp>
      <p:sp>
        <p:nvSpPr>
          <p:cNvPr id="14" name="ZoneTexte 13"/>
          <p:cNvSpPr txBox="1"/>
          <p:nvPr/>
        </p:nvSpPr>
        <p:spPr>
          <a:xfrm>
            <a:off x="7212839" y="2357605"/>
            <a:ext cx="182287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b="1" dirty="0" smtClean="0">
                <a:solidFill>
                  <a:schemeClr val="bg1"/>
                </a:solidFill>
              </a:rPr>
              <a:t>Evelyne Revellat</a:t>
            </a:r>
            <a:br>
              <a:rPr lang="fr-FR" b="1" dirty="0" smtClean="0">
                <a:solidFill>
                  <a:schemeClr val="bg1"/>
                </a:solidFill>
              </a:rPr>
            </a:br>
            <a:r>
              <a:rPr lang="fr-FR" b="1" dirty="0" smtClean="0">
                <a:solidFill>
                  <a:schemeClr val="bg1"/>
                </a:solidFill>
              </a:rPr>
              <a:t>Fondatrice</a:t>
            </a:r>
            <a:endParaRPr lang="fr-FR" b="1" dirty="0">
              <a:solidFill>
                <a:schemeClr val="bg1"/>
              </a:solidFill>
            </a:endParaRPr>
          </a:p>
        </p:txBody>
      </p:sp>
      <p:sp>
        <p:nvSpPr>
          <p:cNvPr id="15" name="ZoneTexte 14"/>
          <p:cNvSpPr txBox="1"/>
          <p:nvPr/>
        </p:nvSpPr>
        <p:spPr>
          <a:xfrm>
            <a:off x="2576310" y="5597902"/>
            <a:ext cx="5282023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200" b="1" dirty="0"/>
              <a:t>Directive 93/42</a:t>
            </a:r>
            <a:r>
              <a:rPr lang="fr-FR" sz="1200" dirty="0"/>
              <a:t>/CEE du Conseil, du 14 juin 1993, relative aux dispositifs médicaux</a:t>
            </a:r>
            <a:endParaRPr lang="fr-FR" sz="1200" dirty="0"/>
          </a:p>
        </p:txBody>
      </p:sp>
      <p:pic>
        <p:nvPicPr>
          <p:cNvPr id="16" name="Image 1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56948" y="5178479"/>
            <a:ext cx="772841" cy="806812"/>
          </a:xfrm>
          <a:prstGeom prst="rect">
            <a:avLst/>
          </a:prstGeom>
        </p:spPr>
      </p:pic>
      <p:pic>
        <p:nvPicPr>
          <p:cNvPr id="17" name="Image 1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24033" y="5170298"/>
            <a:ext cx="864917" cy="787075"/>
          </a:xfrm>
          <a:prstGeom prst="rect">
            <a:avLst/>
          </a:prstGeom>
        </p:spPr>
      </p:pic>
      <p:pic>
        <p:nvPicPr>
          <p:cNvPr id="18" name="Image 17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70260" y="5152904"/>
            <a:ext cx="933010" cy="808322"/>
          </a:xfrm>
          <a:prstGeom prst="rect">
            <a:avLst/>
          </a:prstGeom>
        </p:spPr>
      </p:pic>
      <p:pic>
        <p:nvPicPr>
          <p:cNvPr id="20" name="Image 19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29420" y="5184028"/>
            <a:ext cx="861533" cy="7969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10415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u contenu 2"/>
          <p:cNvSpPr txBox="1">
            <a:spLocks/>
          </p:cNvSpPr>
          <p:nvPr/>
        </p:nvSpPr>
        <p:spPr>
          <a:xfrm>
            <a:off x="0" y="6065574"/>
            <a:ext cx="12317167" cy="991620"/>
          </a:xfrm>
          <a:prstGeom prst="rect">
            <a:avLst/>
          </a:prstGeom>
          <a:solidFill>
            <a:srgbClr val="33241F"/>
          </a:solidFill>
          <a:ln>
            <a:solidFill>
              <a:schemeClr val="bg1"/>
            </a:solidFill>
          </a:ln>
        </p:spPr>
        <p:txBody>
          <a:bodyPr lIns="110231" tIns="55116" rIns="110231" bIns="55116">
            <a:normAutofit/>
          </a:bodyPr>
          <a:lstStyle>
            <a:lvl1pPr marL="239173" indent="-239173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18208" indent="-199311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797243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7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116140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435037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753934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072831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391728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710625" indent="-159449" algn="l" defTabSz="637794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endParaRPr lang="fr-FR" sz="1515" b="1" dirty="0">
              <a:solidFill>
                <a:schemeClr val="bg1"/>
              </a:solidFill>
            </a:endParaRPr>
          </a:p>
        </p:txBody>
      </p:sp>
      <p:pic>
        <p:nvPicPr>
          <p:cNvPr id="5" name="Image 4" descr="C:\Users\PC\Dropbox\01-Sophrokhépri\Marketing et Communication\Cocooning Day\Telethon 7 et 8 décembre\logo VMAPI.png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40801" y="5792156"/>
            <a:ext cx="1740940" cy="1065844"/>
          </a:xfrm>
          <a:prstGeom prst="rect">
            <a:avLst/>
          </a:prstGeom>
          <a:noFill/>
          <a:ln>
            <a:noFill/>
          </a:ln>
        </p:spPr>
      </p:pic>
      <p:sp>
        <p:nvSpPr>
          <p:cNvPr id="6" name="ZoneTexte 5"/>
          <p:cNvSpPr txBox="1"/>
          <p:nvPr/>
        </p:nvSpPr>
        <p:spPr>
          <a:xfrm>
            <a:off x="4165601" y="6065574"/>
            <a:ext cx="4571924" cy="492695"/>
          </a:xfrm>
          <a:prstGeom prst="rect">
            <a:avLst/>
          </a:prstGeom>
          <a:noFill/>
        </p:spPr>
        <p:txBody>
          <a:bodyPr wrap="square" lIns="110231" tIns="55116" rIns="110231" bIns="55116" rtlCol="0">
            <a:spAutoFit/>
          </a:bodyPr>
          <a:lstStyle/>
          <a:p>
            <a:pPr algn="ctr"/>
            <a:r>
              <a:rPr lang="fr-FR" sz="1239" b="1" dirty="0">
                <a:solidFill>
                  <a:schemeClr val="bg1"/>
                </a:solidFill>
              </a:rPr>
              <a:t>188 Grande Rue Charles de Gaulle</a:t>
            </a:r>
            <a:br>
              <a:rPr lang="fr-FR" sz="1239" b="1" dirty="0">
                <a:solidFill>
                  <a:schemeClr val="bg1"/>
                </a:solidFill>
              </a:rPr>
            </a:br>
            <a:r>
              <a:rPr lang="fr-FR" sz="1239" b="1" dirty="0">
                <a:solidFill>
                  <a:schemeClr val="bg1"/>
                </a:solidFill>
              </a:rPr>
              <a:t>94130 Nogent-sur-Marne</a:t>
            </a:r>
          </a:p>
        </p:txBody>
      </p:sp>
      <p:pic>
        <p:nvPicPr>
          <p:cNvPr id="11" name="Image 10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65601" y="119002"/>
            <a:ext cx="3159041" cy="662157"/>
          </a:xfrm>
          <a:prstGeom prst="rect">
            <a:avLst/>
          </a:prstGeom>
        </p:spPr>
      </p:pic>
      <p:sp>
        <p:nvSpPr>
          <p:cNvPr id="14" name="ZoneTexte 13"/>
          <p:cNvSpPr txBox="1"/>
          <p:nvPr/>
        </p:nvSpPr>
        <p:spPr>
          <a:xfrm>
            <a:off x="892027" y="911903"/>
            <a:ext cx="5251414" cy="3200876"/>
          </a:xfrm>
          <a:prstGeom prst="rect">
            <a:avLst/>
          </a:prstGeom>
          <a:noFill/>
        </p:spPr>
        <p:txBody>
          <a:bodyPr wrap="square" numCol="1" rtlCol="0">
            <a:spAutoFit/>
          </a:bodyPr>
          <a:lstStyle/>
          <a:p>
            <a:r>
              <a:rPr lang="fr-FR" b="1" dirty="0">
                <a:solidFill>
                  <a:srgbClr val="0070C0"/>
                </a:solidFill>
              </a:rPr>
              <a:t>Vous </a:t>
            </a:r>
            <a:r>
              <a:rPr lang="fr-FR" b="1" dirty="0" smtClean="0">
                <a:solidFill>
                  <a:srgbClr val="0070C0"/>
                </a:solidFill>
              </a:rPr>
              <a:t>voulez</a:t>
            </a:r>
            <a:r>
              <a:rPr lang="fr-FR" b="1" dirty="0">
                <a:solidFill>
                  <a:srgbClr val="0070C0"/>
                </a:solidFill>
              </a:rPr>
              <a:t> </a:t>
            </a:r>
            <a:r>
              <a:rPr lang="fr-FR" b="1" dirty="0" smtClean="0">
                <a:solidFill>
                  <a:srgbClr val="0070C0"/>
                </a:solidFill>
              </a:rPr>
              <a:t>:</a:t>
            </a:r>
            <a:r>
              <a:rPr lang="fr-FR" b="1" dirty="0">
                <a:solidFill>
                  <a:schemeClr val="bg2">
                    <a:lumMod val="10000"/>
                  </a:schemeClr>
                </a:solidFill>
              </a:rPr>
              <a:t/>
            </a:r>
            <a:br>
              <a:rPr lang="fr-FR" b="1" dirty="0">
                <a:solidFill>
                  <a:schemeClr val="bg2">
                    <a:lumMod val="10000"/>
                  </a:schemeClr>
                </a:solidFill>
              </a:rPr>
            </a:br>
            <a:r>
              <a:rPr lang="fr-FR" b="1" dirty="0">
                <a:solidFill>
                  <a:schemeClr val="bg2">
                    <a:lumMod val="10000"/>
                  </a:schemeClr>
                </a:solidFill>
              </a:rPr>
              <a:t>-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Retrouver votre 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niveau de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vitalité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 d’avant ?</a:t>
            </a:r>
            <a:br>
              <a:rPr lang="fr-FR" sz="1600" b="1" dirty="0">
                <a:solidFill>
                  <a:schemeClr val="bg2">
                    <a:lumMod val="10000"/>
                  </a:schemeClr>
                </a:solidFill>
              </a:rPr>
            </a:b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- 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V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ous retrouver vous-même ?</a:t>
            </a:r>
          </a:p>
          <a:p>
            <a:pPr marL="285750" indent="-285750">
              <a:buFontTx/>
              <a:buChar char="-"/>
            </a:pP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R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ééquilibrer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votre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corps 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et l’esprit ? </a:t>
            </a:r>
            <a:endParaRPr lang="fr-FR" sz="1600" b="1" dirty="0" smtClean="0">
              <a:solidFill>
                <a:schemeClr val="bg2">
                  <a:lumMod val="10000"/>
                </a:schemeClr>
              </a:solidFill>
            </a:endParaRPr>
          </a:p>
          <a:p>
            <a:endParaRPr lang="fr-FR" sz="1600" b="1" dirty="0" smtClean="0">
              <a:solidFill>
                <a:schemeClr val="bg2">
                  <a:lumMod val="10000"/>
                </a:schemeClr>
              </a:solidFill>
            </a:endParaRPr>
          </a:p>
          <a:p>
            <a:r>
              <a:rPr lang="fr-FR" b="1" dirty="0">
                <a:solidFill>
                  <a:srgbClr val="0070C0"/>
                </a:solidFill>
              </a:rPr>
              <a:t>Vous vous demandez </a:t>
            </a:r>
            <a:r>
              <a:rPr lang="fr-FR" b="1" dirty="0" smtClean="0">
                <a:solidFill>
                  <a:srgbClr val="0070C0"/>
                </a:solidFill>
              </a:rPr>
              <a:t>:</a:t>
            </a:r>
            <a:endParaRPr lang="fr-FR" b="1" dirty="0">
              <a:solidFill>
                <a:schemeClr val="bg2">
                  <a:lumMod val="10000"/>
                </a:schemeClr>
              </a:solidFill>
            </a:endParaRPr>
          </a:p>
          <a:p>
            <a:pPr marL="285750" indent="-285750">
              <a:buFontTx/>
              <a:buChar char="-"/>
            </a:pP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Comment elle peut répondre à toutes vos questions de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santé ?</a:t>
            </a:r>
            <a:endParaRPr lang="fr-FR" sz="1600" b="1" dirty="0" smtClean="0">
              <a:solidFill>
                <a:schemeClr val="bg2">
                  <a:lumMod val="10000"/>
                </a:schemeClr>
              </a:solidFill>
            </a:endParaRPr>
          </a:p>
          <a:p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/>
            </a:r>
            <a:b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</a:br>
            <a:r>
              <a:rPr lang="fr-FR" b="1" dirty="0" smtClean="0">
                <a:solidFill>
                  <a:srgbClr val="0070C0"/>
                </a:solidFill>
              </a:rPr>
              <a:t>Vous cherchez à :</a:t>
            </a:r>
          </a:p>
          <a:p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Etre </a:t>
            </a:r>
            <a:r>
              <a:rPr lang="fr-FR" b="1" dirty="0" smtClean="0">
                <a:solidFill>
                  <a:srgbClr val="0070C0"/>
                </a:solidFill>
              </a:rPr>
              <a:t>guidé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et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orienté vers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les pratiques </a:t>
            </a:r>
            <a:r>
              <a:rPr lang="fr-FR" sz="1600" b="1" dirty="0" err="1" smtClean="0">
                <a:solidFill>
                  <a:schemeClr val="bg2">
                    <a:lumMod val="10000"/>
                  </a:schemeClr>
                </a:solidFill>
              </a:rPr>
              <a:t>adaptéee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à votre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situation ?</a:t>
            </a:r>
          </a:p>
        </p:txBody>
      </p:sp>
      <p:sp>
        <p:nvSpPr>
          <p:cNvPr id="15" name="ZoneTexte 14"/>
          <p:cNvSpPr txBox="1"/>
          <p:nvPr/>
        </p:nvSpPr>
        <p:spPr>
          <a:xfrm>
            <a:off x="6146801" y="949006"/>
            <a:ext cx="5588000" cy="2831544"/>
          </a:xfrm>
          <a:prstGeom prst="rect">
            <a:avLst/>
          </a:prstGeom>
          <a:noFill/>
        </p:spPr>
        <p:txBody>
          <a:bodyPr wrap="square" numCol="1" rtlCol="0">
            <a:spAutoFit/>
          </a:bodyPr>
          <a:lstStyle/>
          <a:p>
            <a:r>
              <a:rPr lang="fr-FR" b="1" dirty="0">
                <a:solidFill>
                  <a:srgbClr val="0070C0"/>
                </a:solidFill>
              </a:rPr>
              <a:t>Vous vous demandez </a:t>
            </a:r>
            <a:r>
              <a:rPr lang="fr-FR" b="1" dirty="0" smtClean="0">
                <a:solidFill>
                  <a:srgbClr val="0070C0"/>
                </a:solidFill>
              </a:rPr>
              <a:t>:</a:t>
            </a:r>
          </a:p>
          <a:p>
            <a:endParaRPr lang="fr-FR" sz="1600" b="1" dirty="0">
              <a:solidFill>
                <a:srgbClr val="0070C0"/>
              </a:solidFill>
            </a:endParaRPr>
          </a:p>
          <a:p>
            <a:r>
              <a:rPr lang="fr-FR" sz="1600" b="1" dirty="0">
                <a:solidFill>
                  <a:srgbClr val="0070C0"/>
                </a:solidFill>
              </a:rPr>
              <a:t>Comment apprendre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 la thérapie par bio résonance ?  </a:t>
            </a:r>
            <a:endParaRPr lang="fr-FR" sz="1600" b="1" dirty="0" smtClean="0">
              <a:solidFill>
                <a:schemeClr val="bg2">
                  <a:lumMod val="10000"/>
                </a:schemeClr>
              </a:solidFill>
            </a:endParaRPr>
          </a:p>
          <a:p>
            <a:endParaRPr lang="fr-FR" sz="1600" b="1" dirty="0">
              <a:solidFill>
                <a:schemeClr val="bg2">
                  <a:lumMod val="10000"/>
                </a:schemeClr>
              </a:solidFill>
            </a:endParaRPr>
          </a:p>
          <a:p>
            <a:r>
              <a:rPr lang="fr-FR" sz="1600" b="1" dirty="0" smtClean="0">
                <a:solidFill>
                  <a:srgbClr val="0070C0"/>
                </a:solidFill>
              </a:rPr>
              <a:t>Comment se former à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 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cette méthode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?</a:t>
            </a:r>
            <a:endParaRPr lang="fr-FR" sz="1600" b="1" dirty="0">
              <a:solidFill>
                <a:schemeClr val="bg2">
                  <a:lumMod val="10000"/>
                </a:schemeClr>
              </a:solidFill>
            </a:endParaRPr>
          </a:p>
          <a:p>
            <a:endParaRPr lang="fr-FR" sz="1600" b="1" dirty="0" smtClean="0">
              <a:solidFill>
                <a:schemeClr val="bg2">
                  <a:lumMod val="10000"/>
                </a:schemeClr>
              </a:solidFill>
            </a:endParaRPr>
          </a:p>
          <a:p>
            <a:r>
              <a:rPr lang="fr-FR" sz="1600" b="1" dirty="0">
                <a:solidFill>
                  <a:srgbClr val="0070C0"/>
                </a:solidFill>
              </a:rPr>
              <a:t>Comment </a:t>
            </a:r>
            <a:r>
              <a:rPr lang="fr-FR" sz="1600" b="1" dirty="0" smtClean="0">
                <a:solidFill>
                  <a:srgbClr val="0070C0"/>
                </a:solidFill>
              </a:rPr>
              <a:t>elle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potentialise tous les soins et en augmente l’efficience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?</a:t>
            </a:r>
            <a:endParaRPr lang="fr-FR" sz="1600" b="1" dirty="0" smtClean="0">
              <a:solidFill>
                <a:schemeClr val="bg2">
                  <a:lumMod val="10000"/>
                </a:schemeClr>
              </a:solidFill>
            </a:endParaRPr>
          </a:p>
          <a:p>
            <a:endParaRPr lang="fr-FR" sz="1600" b="1" dirty="0">
              <a:solidFill>
                <a:schemeClr val="bg2">
                  <a:lumMod val="10000"/>
                </a:schemeClr>
              </a:solidFill>
            </a:endParaRPr>
          </a:p>
          <a:p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Vous 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découvrirez tous les </a:t>
            </a:r>
            <a:r>
              <a:rPr lang="fr-FR" sz="1600" b="1" dirty="0">
                <a:solidFill>
                  <a:srgbClr val="0070C0"/>
                </a:solidFill>
              </a:rPr>
              <a:t>bénéfices et le fonctionnement d’une technologie innovante 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donnant accès au champ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d'information.</a:t>
            </a:r>
            <a:endParaRPr lang="fr-FR" sz="1600" b="1" dirty="0">
              <a:solidFill>
                <a:schemeClr val="bg2">
                  <a:lumMod val="10000"/>
                </a:schemeClr>
              </a:solidFill>
            </a:endParaRPr>
          </a:p>
        </p:txBody>
      </p:sp>
      <p:sp>
        <p:nvSpPr>
          <p:cNvPr id="2" name="ZoneTexte 1"/>
          <p:cNvSpPr txBox="1"/>
          <p:nvPr/>
        </p:nvSpPr>
        <p:spPr>
          <a:xfrm>
            <a:off x="892027" y="4033476"/>
            <a:ext cx="10718447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Cette pratique est </a:t>
            </a:r>
            <a:r>
              <a:rPr lang="fr-FR" sz="1600" b="1" dirty="0">
                <a:solidFill>
                  <a:srgbClr val="0070C0"/>
                </a:solidFill>
              </a:rPr>
              <a:t>très prometteuse </a:t>
            </a:r>
            <a:r>
              <a:rPr lang="fr-FR" sz="1600" b="1" dirty="0" smtClean="0">
                <a:solidFill>
                  <a:srgbClr val="0070C0"/>
                </a:solidFill>
              </a:rPr>
              <a:t>pour :</a:t>
            </a:r>
          </a:p>
          <a:p>
            <a:pPr marL="285750" indent="-285750" algn="ctr">
              <a:buFont typeface="Wingdings" panose="05000000000000000000" pitchFamily="2" charset="2"/>
              <a:buChar char="ü"/>
            </a:pPr>
            <a:r>
              <a:rPr lang="fr-FR" sz="1600" b="1" dirty="0">
                <a:solidFill>
                  <a:srgbClr val="0070C0"/>
                </a:solidFill>
              </a:rPr>
              <a:t>S</a:t>
            </a:r>
            <a:r>
              <a:rPr lang="fr-FR" sz="1600" b="1" dirty="0" smtClean="0">
                <a:solidFill>
                  <a:srgbClr val="0070C0"/>
                </a:solidFill>
              </a:rPr>
              <a:t>e prémunir de nombreuses pathologies</a:t>
            </a:r>
          </a:p>
          <a:p>
            <a:pPr marL="285750" indent="-285750" algn="ctr">
              <a:buFont typeface="Wingdings" panose="05000000000000000000" pitchFamily="2" charset="2"/>
              <a:buChar char="ü"/>
            </a:pPr>
            <a:r>
              <a:rPr lang="fr-FR" sz="1600" b="1" dirty="0">
                <a:solidFill>
                  <a:srgbClr val="0070C0"/>
                </a:solidFill>
              </a:rPr>
              <a:t>E</a:t>
            </a:r>
            <a:r>
              <a:rPr lang="fr-FR" sz="1600" b="1" dirty="0" smtClean="0">
                <a:solidFill>
                  <a:srgbClr val="0070C0"/>
                </a:solidFill>
              </a:rPr>
              <a:t>ntretenir sa bonne santé</a:t>
            </a:r>
          </a:p>
          <a:p>
            <a:pPr marL="285750" indent="-285750" algn="ctr">
              <a:buFont typeface="Wingdings" panose="05000000000000000000" pitchFamily="2" charset="2"/>
              <a:buChar char="ü"/>
            </a:pPr>
            <a:r>
              <a:rPr lang="fr-FR" sz="1600" b="1" dirty="0">
                <a:solidFill>
                  <a:srgbClr val="0070C0"/>
                </a:solidFill>
              </a:rPr>
              <a:t>C</a:t>
            </a:r>
            <a:r>
              <a:rPr lang="fr-FR" sz="1600" b="1" dirty="0" smtClean="0">
                <a:solidFill>
                  <a:srgbClr val="0070C0"/>
                </a:solidFill>
              </a:rPr>
              <a:t>onserver un bon niveau d’énergie</a:t>
            </a:r>
          </a:p>
          <a:p>
            <a:pPr marL="285750" indent="-285750" algn="ctr">
              <a:buFont typeface="Wingdings" panose="05000000000000000000" pitchFamily="2" charset="2"/>
              <a:buChar char="ü"/>
            </a:pPr>
            <a:r>
              <a:rPr lang="fr-FR" sz="1600" b="1" dirty="0">
                <a:solidFill>
                  <a:srgbClr val="0070C0"/>
                </a:solidFill>
              </a:rPr>
              <a:t>R</a:t>
            </a:r>
            <a:r>
              <a:rPr lang="fr-FR" sz="1600" b="1" dirty="0" smtClean="0">
                <a:solidFill>
                  <a:srgbClr val="0070C0"/>
                </a:solidFill>
              </a:rPr>
              <a:t>écupérer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 en 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période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d’entraînement sportif intensif,</a:t>
            </a:r>
          </a:p>
          <a:p>
            <a:pPr marL="285750" indent="-285750" algn="ctr">
              <a:buFont typeface="Wingdings" panose="05000000000000000000" pitchFamily="2" charset="2"/>
              <a:buChar char="ü"/>
            </a:pPr>
            <a:r>
              <a:rPr lang="fr-FR" sz="1600" b="1" dirty="0" smtClean="0">
                <a:solidFill>
                  <a:srgbClr val="0070C0"/>
                </a:solidFill>
              </a:rPr>
              <a:t>Se reconstruire en période de convalescence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 </a:t>
            </a:r>
          </a:p>
          <a:p>
            <a:pPr algn="ctr"/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après un trauma ou choc émotionnel, 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une opération, une longue maladie, une grossesse ou un </a:t>
            </a:r>
            <a:r>
              <a:rPr lang="fr-FR" sz="1600" b="1" dirty="0" err="1">
                <a:solidFill>
                  <a:schemeClr val="bg2">
                    <a:lumMod val="10000"/>
                  </a:schemeClr>
                </a:solidFill>
              </a:rPr>
              <a:t>burn</a:t>
            </a:r>
            <a:r>
              <a:rPr lang="fr-FR" sz="1600" b="1" dirty="0">
                <a:solidFill>
                  <a:schemeClr val="bg2">
                    <a:lumMod val="10000"/>
                  </a:schemeClr>
                </a:solidFill>
              </a:rPr>
              <a:t> </a:t>
            </a:r>
            <a:r>
              <a:rPr lang="fr-FR" sz="1600" b="1" dirty="0" smtClean="0">
                <a:solidFill>
                  <a:schemeClr val="bg2">
                    <a:lumMod val="10000"/>
                  </a:schemeClr>
                </a:solidFill>
              </a:rPr>
              <a:t>out…</a:t>
            </a:r>
            <a:endParaRPr lang="fr-FR" sz="1600" b="1" dirty="0">
              <a:solidFill>
                <a:schemeClr val="bg2">
                  <a:lumMod val="1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525033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089975" y="753797"/>
            <a:ext cx="300967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u="sng" dirty="0">
                <a:solidFill>
                  <a:srgbClr val="0563C1"/>
                </a:solidFill>
                <a:latin typeface="Calibri" panose="020F0502020204030204" pitchFamily="34" charset="0"/>
                <a:ea typeface="Calibri" panose="020F0502020204030204" pitchFamily="34" charset="0"/>
                <a:hlinkClick r:id="rId2"/>
              </a:rPr>
              <a:t>(209) </a:t>
            </a:r>
            <a:r>
              <a:rPr lang="fr-FR" u="sng" dirty="0" err="1">
                <a:solidFill>
                  <a:srgbClr val="0563C1"/>
                </a:solidFill>
                <a:latin typeface="Calibri" panose="020F0502020204030204" pitchFamily="34" charset="0"/>
                <a:ea typeface="Calibri" panose="020F0502020204030204" pitchFamily="34" charset="0"/>
                <a:hlinkClick r:id="rId2"/>
              </a:rPr>
              <a:t>Simply</a:t>
            </a:r>
            <a:r>
              <a:rPr lang="fr-FR" u="sng" dirty="0">
                <a:solidFill>
                  <a:srgbClr val="0563C1"/>
                </a:solidFill>
                <a:latin typeface="Calibri" panose="020F0502020204030204" pitchFamily="34" charset="0"/>
                <a:ea typeface="Calibri" panose="020F0502020204030204" pitchFamily="34" charset="0"/>
                <a:hlinkClick r:id="rId2"/>
              </a:rPr>
              <a:t> </a:t>
            </a:r>
            <a:r>
              <a:rPr lang="fr-FR" u="sng" dirty="0" err="1">
                <a:solidFill>
                  <a:srgbClr val="0563C1"/>
                </a:solidFill>
                <a:latin typeface="Calibri" panose="020F0502020204030204" pitchFamily="34" charset="0"/>
                <a:ea typeface="Calibri" panose="020F0502020204030204" pitchFamily="34" charset="0"/>
                <a:hlinkClick r:id="rId2"/>
              </a:rPr>
              <a:t>Healy</a:t>
            </a:r>
            <a:r>
              <a:rPr lang="fr-FR" u="sng" dirty="0">
                <a:solidFill>
                  <a:srgbClr val="0563C1"/>
                </a:solidFill>
                <a:latin typeface="Calibri" panose="020F0502020204030204" pitchFamily="34" charset="0"/>
                <a:ea typeface="Calibri" panose="020F0502020204030204" pitchFamily="34" charset="0"/>
                <a:hlinkClick r:id="rId2"/>
              </a:rPr>
              <a:t> - YouTube</a:t>
            </a:r>
            <a:r>
              <a:rPr lang="fr-FR" dirty="0">
                <a:latin typeface="Calibri" panose="020F0502020204030204" pitchFamily="34" charset="0"/>
                <a:ea typeface="Calibri" panose="020F0502020204030204" pitchFamily="34" charset="0"/>
              </a:rPr>
              <a:t>  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6481715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428"/>
            <a:ext cx="12192765" cy="68575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6256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4016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661749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548870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428"/>
            <a:ext cx="12192765" cy="68575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94470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428"/>
            <a:ext cx="12192765" cy="68575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66357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428"/>
            <a:ext cx="12192765" cy="68575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180109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4019" y="3002"/>
            <a:ext cx="12186661" cy="6854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68415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354500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62832" y="0"/>
            <a:ext cx="12254832" cy="6893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856450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75513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64867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65816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4" y="0"/>
            <a:ext cx="1219047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271104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428767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247142" y="4165"/>
            <a:ext cx="3777916" cy="561307"/>
          </a:xfrm>
          <a:solidFill>
            <a:srgbClr val="00B0F0"/>
          </a:solidFill>
        </p:spPr>
        <p:txBody>
          <a:bodyPr>
            <a:normAutofit/>
          </a:bodyPr>
          <a:lstStyle/>
          <a:p>
            <a:pPr algn="ctr"/>
            <a:r>
              <a:rPr lang="fr-FR" sz="3200" dirty="0" smtClean="0">
                <a:solidFill>
                  <a:schemeClr val="bg1"/>
                </a:solidFill>
              </a:rPr>
              <a:t>TECHNOLOGIE</a:t>
            </a:r>
            <a:endParaRPr lang="fr-FR" sz="3200" dirty="0">
              <a:solidFill>
                <a:schemeClr val="bg1"/>
              </a:solidFill>
            </a:endParaRP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b="1" dirty="0" smtClean="0">
                <a:solidFill>
                  <a:srgbClr val="0070C0"/>
                </a:solidFill>
              </a:rPr>
              <a:t>Les 3 avantages de la </a:t>
            </a:r>
            <a:r>
              <a:rPr lang="fr-FR" b="1" dirty="0" err="1" smtClean="0">
                <a:solidFill>
                  <a:srgbClr val="0070C0"/>
                </a:solidFill>
              </a:rPr>
              <a:t>biorésonance</a:t>
            </a:r>
            <a:endParaRPr lang="fr-FR" b="1" dirty="0" smtClean="0">
              <a:solidFill>
                <a:srgbClr val="0070C0"/>
              </a:solidFill>
            </a:endParaRPr>
          </a:p>
          <a:p>
            <a:r>
              <a:rPr lang="fr-FR" b="1" dirty="0" smtClean="0">
                <a:solidFill>
                  <a:srgbClr val="0070C0"/>
                </a:solidFill>
              </a:rPr>
              <a:t>La définition de la </a:t>
            </a:r>
            <a:r>
              <a:rPr lang="fr-FR" b="1" dirty="0" err="1" smtClean="0">
                <a:solidFill>
                  <a:srgbClr val="0070C0"/>
                </a:solidFill>
              </a:rPr>
              <a:t>biorésonance</a:t>
            </a:r>
            <a:endParaRPr lang="fr-FR" b="1" dirty="0" smtClean="0">
              <a:solidFill>
                <a:srgbClr val="0070C0"/>
              </a:solidFill>
            </a:endParaRPr>
          </a:p>
          <a:p>
            <a:r>
              <a:rPr lang="fr-FR" b="1" dirty="0" smtClean="0">
                <a:solidFill>
                  <a:srgbClr val="0070C0"/>
                </a:solidFill>
              </a:rPr>
              <a:t>Les bases de la communication intercellulaire</a:t>
            </a:r>
          </a:p>
          <a:p>
            <a:r>
              <a:rPr lang="fr-FR" b="1" dirty="0" smtClean="0">
                <a:solidFill>
                  <a:srgbClr val="0070C0"/>
                </a:solidFill>
              </a:rPr>
              <a:t>Le lien avec les thérapies quantiques</a:t>
            </a:r>
            <a:endParaRPr lang="fr-FR" b="1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270029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sz="3200" b="1" dirty="0">
                <a:solidFill>
                  <a:srgbClr val="0070C0"/>
                </a:solidFill>
              </a:rPr>
              <a:t>Les 3 avantages de la </a:t>
            </a:r>
            <a:r>
              <a:rPr lang="fr-FR" sz="3200" b="1" dirty="0" err="1" smtClean="0">
                <a:solidFill>
                  <a:srgbClr val="0070C0"/>
                </a:solidFill>
              </a:rPr>
              <a:t>biorésonance</a:t>
            </a:r>
            <a:endParaRPr lang="fr-FR" sz="3200" b="1" dirty="0" smtClean="0">
              <a:solidFill>
                <a:srgbClr val="0070C0"/>
              </a:solidFill>
            </a:endParaRPr>
          </a:p>
          <a:p>
            <a:pPr marL="0" indent="0">
              <a:buNone/>
            </a:pPr>
            <a:endParaRPr lang="fr-FR" sz="3200" b="1" dirty="0">
              <a:solidFill>
                <a:srgbClr val="0070C0"/>
              </a:solidFill>
            </a:endParaRPr>
          </a:p>
          <a:p>
            <a:pPr lvl="1">
              <a:buFont typeface="Wingdings" panose="05000000000000000000" pitchFamily="2" charset="2"/>
              <a:buChar char="ü"/>
            </a:pPr>
            <a:r>
              <a:rPr lang="fr-FR" b="1" dirty="0" smtClean="0"/>
              <a:t>Orienter les patients avec précision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b="1" dirty="0" smtClean="0"/>
              <a:t>Accroître l’efficacité thérapeutique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b="1" dirty="0" smtClean="0"/>
              <a:t>Faire le suivi régulièrement et facilement entre 2 séances</a:t>
            </a:r>
            <a:r>
              <a:rPr lang="fr-FR" dirty="0" smtClean="0"/>
              <a:t/>
            </a:r>
            <a:br>
              <a:rPr lang="fr-FR" dirty="0" smtClean="0"/>
            </a:br>
            <a:endParaRPr lang="fr-FR" dirty="0" smtClean="0"/>
          </a:p>
          <a:p>
            <a:pPr marL="457200" lvl="1" indent="0">
              <a:buNone/>
            </a:pPr>
            <a:r>
              <a:rPr lang="fr-FR" sz="2800" b="1" dirty="0" smtClean="0">
                <a:solidFill>
                  <a:srgbClr val="0070C0"/>
                </a:solidFill>
              </a:rPr>
              <a:t>Grâce à une méthode :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b="1" dirty="0"/>
              <a:t>S</a:t>
            </a:r>
            <a:r>
              <a:rPr lang="fr-FR" b="1" dirty="0" smtClean="0"/>
              <a:t>ouple et intuitive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b="1" dirty="0" smtClean="0"/>
              <a:t>Non invasive en harmonie avec le fonctionnement du corps</a:t>
            </a:r>
          </a:p>
          <a:p>
            <a:pPr lvl="1"/>
            <a:endParaRPr lang="fr-FR" dirty="0" smtClean="0"/>
          </a:p>
          <a:p>
            <a:endParaRPr lang="fr-FR" dirty="0" smtClean="0"/>
          </a:p>
        </p:txBody>
      </p:sp>
      <p:sp>
        <p:nvSpPr>
          <p:cNvPr id="5" name="Titre 1"/>
          <p:cNvSpPr>
            <a:spLocks noGrp="1"/>
          </p:cNvSpPr>
          <p:nvPr>
            <p:ph type="title"/>
          </p:nvPr>
        </p:nvSpPr>
        <p:spPr>
          <a:xfrm>
            <a:off x="4247142" y="4165"/>
            <a:ext cx="3777916" cy="561307"/>
          </a:xfrm>
          <a:solidFill>
            <a:srgbClr val="00B0F0"/>
          </a:solidFill>
        </p:spPr>
        <p:txBody>
          <a:bodyPr>
            <a:normAutofit/>
          </a:bodyPr>
          <a:lstStyle/>
          <a:p>
            <a:pPr algn="ctr"/>
            <a:r>
              <a:rPr lang="fr-FR" sz="3200" dirty="0" smtClean="0">
                <a:solidFill>
                  <a:schemeClr val="bg1"/>
                </a:solidFill>
              </a:rPr>
              <a:t>TECHNOLOGIE</a:t>
            </a:r>
            <a:endParaRPr lang="fr-FR" sz="32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55746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838200" y="896471"/>
            <a:ext cx="10515600" cy="5280492"/>
          </a:xfrm>
        </p:spPr>
        <p:txBody>
          <a:bodyPr/>
          <a:lstStyle/>
          <a:p>
            <a:r>
              <a:rPr lang="fr-FR" sz="3200" b="1" dirty="0" smtClean="0">
                <a:solidFill>
                  <a:srgbClr val="0070C0"/>
                </a:solidFill>
              </a:rPr>
              <a:t>Définition de la </a:t>
            </a:r>
            <a:r>
              <a:rPr lang="fr-FR" sz="3200" b="1" dirty="0" err="1" smtClean="0">
                <a:solidFill>
                  <a:srgbClr val="0070C0"/>
                </a:solidFill>
              </a:rPr>
              <a:t>Biorésonance</a:t>
            </a:r>
            <a:r>
              <a:rPr lang="fr-FR" sz="3200" b="1" dirty="0" smtClean="0">
                <a:solidFill>
                  <a:srgbClr val="0070C0"/>
                </a:solidFill>
              </a:rPr>
              <a:t> c’est</a:t>
            </a:r>
          </a:p>
          <a:p>
            <a:endParaRPr lang="fr-FR" b="1" dirty="0">
              <a:solidFill>
                <a:srgbClr val="0070C0"/>
              </a:solidFill>
            </a:endParaRPr>
          </a:p>
          <a:p>
            <a:pPr lvl="1">
              <a:buFont typeface="Wingdings" panose="05000000000000000000" pitchFamily="2" charset="2"/>
              <a:buChar char="ü"/>
            </a:pPr>
            <a:r>
              <a:rPr lang="fr-FR" b="1" dirty="0" smtClean="0"/>
              <a:t> </a:t>
            </a:r>
            <a:r>
              <a:rPr lang="fr-FR" dirty="0" smtClean="0"/>
              <a:t>La capacité que les êtres vivants ont de capter et d’émettre des rayonnements dans leur environnement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Une méthode thérapeutique qui consiste à enregistrer et à modifier avec un appareil, les ondes électromagnétiques émises par le corps.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C’est comme la résonance entre 2 diapasons de même dimension</a:t>
            </a:r>
          </a:p>
          <a:p>
            <a:pPr lvl="1">
              <a:buFont typeface="Wingdings" panose="05000000000000000000" pitchFamily="2" charset="2"/>
              <a:buChar char="ü"/>
            </a:pPr>
            <a:endParaRPr lang="fr-FR" dirty="0"/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Les phénomènes de résonance qui se produisent dans le corps sont englobés dans la bio-résonance où chacune de nos cellules agissent comme de petits résonateurs qui peuvent communiquer entre eux comme les diapasons.</a:t>
            </a:r>
            <a:br>
              <a:rPr lang="fr-FR" dirty="0" smtClean="0"/>
            </a:br>
            <a:endParaRPr lang="fr-FR" dirty="0" smtClean="0"/>
          </a:p>
        </p:txBody>
      </p:sp>
      <p:sp>
        <p:nvSpPr>
          <p:cNvPr id="5" name="Titre 1"/>
          <p:cNvSpPr>
            <a:spLocks noGrp="1"/>
          </p:cNvSpPr>
          <p:nvPr>
            <p:ph type="title"/>
          </p:nvPr>
        </p:nvSpPr>
        <p:spPr>
          <a:xfrm>
            <a:off x="4247142" y="4165"/>
            <a:ext cx="3777916" cy="561307"/>
          </a:xfrm>
          <a:solidFill>
            <a:srgbClr val="00B0F0"/>
          </a:solidFill>
        </p:spPr>
        <p:txBody>
          <a:bodyPr>
            <a:normAutofit/>
          </a:bodyPr>
          <a:lstStyle/>
          <a:p>
            <a:pPr algn="ctr"/>
            <a:r>
              <a:rPr lang="fr-FR" sz="3200" dirty="0" smtClean="0">
                <a:solidFill>
                  <a:schemeClr val="bg1"/>
                </a:solidFill>
              </a:rPr>
              <a:t>TECHNOLOGIE</a:t>
            </a:r>
            <a:endParaRPr lang="fr-FR" sz="32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653171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838200" y="770965"/>
            <a:ext cx="10515600" cy="5737411"/>
          </a:xfrm>
        </p:spPr>
        <p:txBody>
          <a:bodyPr/>
          <a:lstStyle/>
          <a:p>
            <a:r>
              <a:rPr lang="fr-FR" sz="3200" b="1" dirty="0" smtClean="0">
                <a:solidFill>
                  <a:srgbClr val="0070C0"/>
                </a:solidFill>
              </a:rPr>
              <a:t>Les </a:t>
            </a:r>
            <a:r>
              <a:rPr lang="fr-FR" sz="3200" b="1" dirty="0">
                <a:solidFill>
                  <a:srgbClr val="0070C0"/>
                </a:solidFill>
              </a:rPr>
              <a:t>bases de la communication </a:t>
            </a:r>
            <a:r>
              <a:rPr lang="fr-FR" sz="3200" b="1" dirty="0" smtClean="0">
                <a:solidFill>
                  <a:srgbClr val="0070C0"/>
                </a:solidFill>
              </a:rPr>
              <a:t>intercellulaire</a:t>
            </a:r>
          </a:p>
          <a:p>
            <a:pPr marL="0" indent="0">
              <a:buNone/>
            </a:pPr>
            <a:endParaRPr lang="fr-FR" sz="3200" b="1" dirty="0">
              <a:solidFill>
                <a:srgbClr val="0070C0"/>
              </a:solidFill>
            </a:endParaRP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Physiciens, médecins ont prouvé que nos cellules communiquent entre elles par d’autres voies que celles classiquement reconnues que sont les voies biochimique et bioélectrique.</a:t>
            </a:r>
            <a:br>
              <a:rPr lang="fr-FR" dirty="0" smtClean="0"/>
            </a:br>
            <a:endParaRPr lang="fr-FR" dirty="0" smtClean="0"/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Georges </a:t>
            </a:r>
            <a:r>
              <a:rPr lang="fr-FR" dirty="0" err="1" smtClean="0"/>
              <a:t>Lakhovsky</a:t>
            </a:r>
            <a:r>
              <a:rPr lang="fr-FR" dirty="0" smtClean="0"/>
              <a:t> explique en 1926 dans son ouvrage « l’Origine de la vie » que les cellules vivantes possèdent des systèmes de résonateurs capables d’émettre et de recevoir des informations selon le même principe que les émetteur et de récepteur radio.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Il affirme que lorsqu’un organe devient malade il n’émet plus les mêmes fréquences qu’un organe sein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Le langage cellulaire n’est plus compris par les autres cellules. Cette situation est comparable à celle d’un récepteur radio qui ne serait plus accordée sur la fréquence de l’émetteur.</a:t>
            </a:r>
          </a:p>
          <a:p>
            <a:pPr lvl="1">
              <a:buFont typeface="Wingdings" panose="05000000000000000000" pitchFamily="2" charset="2"/>
              <a:buChar char="ü"/>
            </a:pPr>
            <a:endParaRPr lang="fr-FR" dirty="0" smtClean="0"/>
          </a:p>
          <a:p>
            <a:pPr lvl="1"/>
            <a:endParaRPr lang="fr-FR" dirty="0" smtClean="0"/>
          </a:p>
        </p:txBody>
      </p:sp>
      <p:sp>
        <p:nvSpPr>
          <p:cNvPr id="5" name="Titre 1"/>
          <p:cNvSpPr>
            <a:spLocks noGrp="1"/>
          </p:cNvSpPr>
          <p:nvPr>
            <p:ph type="title"/>
          </p:nvPr>
        </p:nvSpPr>
        <p:spPr>
          <a:xfrm>
            <a:off x="4247142" y="4165"/>
            <a:ext cx="3777916" cy="561307"/>
          </a:xfrm>
          <a:solidFill>
            <a:srgbClr val="00B0F0"/>
          </a:solidFill>
        </p:spPr>
        <p:txBody>
          <a:bodyPr>
            <a:normAutofit/>
          </a:bodyPr>
          <a:lstStyle/>
          <a:p>
            <a:pPr algn="ctr"/>
            <a:r>
              <a:rPr lang="fr-FR" sz="3200" dirty="0" smtClean="0">
                <a:solidFill>
                  <a:schemeClr val="bg1"/>
                </a:solidFill>
              </a:rPr>
              <a:t>TECHNOLOGIE</a:t>
            </a:r>
            <a:endParaRPr lang="fr-FR" sz="32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13185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838200" y="770965"/>
            <a:ext cx="10515600" cy="5737411"/>
          </a:xfrm>
        </p:spPr>
        <p:txBody>
          <a:bodyPr/>
          <a:lstStyle/>
          <a:p>
            <a:r>
              <a:rPr lang="fr-FR" sz="3200" b="1" dirty="0">
                <a:solidFill>
                  <a:srgbClr val="0070C0"/>
                </a:solidFill>
              </a:rPr>
              <a:t>Les bases de la communication intercellulaire</a:t>
            </a:r>
          </a:p>
          <a:p>
            <a:pPr marL="0" indent="0">
              <a:buNone/>
            </a:pPr>
            <a:endParaRPr lang="fr-FR" sz="3200" b="1" dirty="0">
              <a:solidFill>
                <a:srgbClr val="0070C0"/>
              </a:solidFill>
            </a:endParaRP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Lorsqu’un corps humain est stimulé par des ondes électromagnétiques avec un appareil de bio-</a:t>
            </a:r>
            <a:r>
              <a:rPr lang="fr-FR" dirty="0" err="1" smtClean="0"/>
              <a:t>resonance</a:t>
            </a:r>
            <a:r>
              <a:rPr lang="fr-FR" dirty="0" smtClean="0"/>
              <a:t> les cellules s’accordent avec ce signal et en réponse elles émettent un signal électromagnétique dont la signature est caractéristique de leur état énergétique respectif.</a:t>
            </a:r>
          </a:p>
          <a:p>
            <a:pPr lvl="1"/>
            <a:endParaRPr lang="fr-FR" dirty="0" smtClean="0"/>
          </a:p>
        </p:txBody>
      </p:sp>
      <p:sp>
        <p:nvSpPr>
          <p:cNvPr id="5" name="Titre 1"/>
          <p:cNvSpPr>
            <a:spLocks noGrp="1"/>
          </p:cNvSpPr>
          <p:nvPr>
            <p:ph type="title"/>
          </p:nvPr>
        </p:nvSpPr>
        <p:spPr>
          <a:xfrm>
            <a:off x="4247142" y="4165"/>
            <a:ext cx="3777916" cy="561307"/>
          </a:xfrm>
          <a:solidFill>
            <a:srgbClr val="00B0F0"/>
          </a:solidFill>
        </p:spPr>
        <p:txBody>
          <a:bodyPr>
            <a:normAutofit/>
          </a:bodyPr>
          <a:lstStyle/>
          <a:p>
            <a:pPr algn="ctr"/>
            <a:r>
              <a:rPr lang="fr-FR" sz="3200" dirty="0" smtClean="0">
                <a:solidFill>
                  <a:schemeClr val="bg1"/>
                </a:solidFill>
              </a:rPr>
              <a:t>TECHNOLOGIE</a:t>
            </a:r>
            <a:endParaRPr lang="fr-FR" sz="32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571066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838200" y="770965"/>
            <a:ext cx="10515600" cy="5737411"/>
          </a:xfrm>
        </p:spPr>
        <p:txBody>
          <a:bodyPr>
            <a:normAutofit lnSpcReduction="10000"/>
          </a:bodyPr>
          <a:lstStyle/>
          <a:p>
            <a:r>
              <a:rPr lang="fr-FR" sz="3200" b="1" dirty="0" smtClean="0">
                <a:solidFill>
                  <a:srgbClr val="0070C0"/>
                </a:solidFill>
              </a:rPr>
              <a:t>Le lien avec les thérapies quantiques</a:t>
            </a:r>
          </a:p>
          <a:p>
            <a:pPr marL="0" indent="0">
              <a:buNone/>
            </a:pPr>
            <a:endParaRPr lang="fr-FR" sz="3200" b="1" dirty="0" smtClean="0">
              <a:solidFill>
                <a:srgbClr val="0070C0"/>
              </a:solidFill>
            </a:endParaRP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Les physiciens qui étudient la mécanique quantique ont démontré que la plus petite quantité d’énergie présente dans l’univers est de l’ordre de : </a:t>
            </a:r>
          </a:p>
          <a:p>
            <a:pPr marL="457200" lvl="1" indent="0">
              <a:buNone/>
            </a:pPr>
            <a:r>
              <a:rPr lang="fr-FR" dirty="0"/>
              <a:t>	</a:t>
            </a:r>
            <a:r>
              <a:rPr lang="fr-FR" dirty="0" smtClean="0"/>
              <a:t> E = 6.626 X 10 </a:t>
            </a:r>
            <a:r>
              <a:rPr lang="fr-FR" sz="1600" dirty="0" smtClean="0"/>
              <a:t>-34 </a:t>
            </a:r>
            <a:r>
              <a:rPr lang="fr-FR" dirty="0" err="1" smtClean="0"/>
              <a:t>Joules.S</a:t>
            </a:r>
            <a:r>
              <a:rPr lang="fr-FR" dirty="0" smtClean="0"/>
              <a:t> (exposant 634 Joules x secondes </a:t>
            </a:r>
            <a:r>
              <a:rPr lang="fr-FR" dirty="0" smtClean="0">
                <a:sym typeface="Wingdings" panose="05000000000000000000" pitchFamily="2" charset="2"/>
              </a:rPr>
              <a:t> énormément de 0 après la virgule.</a:t>
            </a:r>
            <a:endParaRPr lang="fr-FR" dirty="0" smtClean="0"/>
          </a:p>
          <a:p>
            <a:pPr lvl="1"/>
            <a:r>
              <a:rPr lang="fr-FR" dirty="0" smtClean="0"/>
              <a:t> C’est le Quanta d’énergie découverte de Max Planck Prix Nobel en 1919. </a:t>
            </a:r>
          </a:p>
          <a:p>
            <a:pPr lvl="1"/>
            <a:r>
              <a:rPr lang="fr-FR" dirty="0" smtClean="0"/>
              <a:t>C’est-à-dire la plus petite quantité d’énergie qui puisse exister dans l’univers.</a:t>
            </a:r>
          </a:p>
          <a:p>
            <a:pPr lvl="1"/>
            <a:r>
              <a:rPr lang="fr-FR" dirty="0" smtClean="0"/>
              <a:t>Pour l’énergie lumineuse, les quantas d’énergie s’appellent des photons. Ils ont la particularité de se comporter à la fois comme une onde et comme une particule.</a:t>
            </a:r>
          </a:p>
          <a:p>
            <a:pPr lvl="1"/>
            <a:endParaRPr lang="fr-FR" dirty="0"/>
          </a:p>
          <a:p>
            <a:pPr lvl="1"/>
            <a:r>
              <a:rPr lang="fr-FR" dirty="0" smtClean="0"/>
              <a:t>En 1988, le DR </a:t>
            </a:r>
            <a:r>
              <a:rPr lang="fr-FR" dirty="0" err="1" smtClean="0"/>
              <a:t>Freitz</a:t>
            </a:r>
            <a:r>
              <a:rPr lang="fr-FR" dirty="0" smtClean="0"/>
              <a:t> </a:t>
            </a:r>
            <a:r>
              <a:rPr lang="fr-FR" dirty="0" err="1" smtClean="0"/>
              <a:t>Albertpop</a:t>
            </a:r>
            <a:r>
              <a:rPr lang="fr-FR" dirty="0" smtClean="0"/>
              <a:t> a démontré que les cellules communiquent entre elles au moyen d’ondes électromagnétiques cohérentes ; c’est-à-dire par l’échange de photons.</a:t>
            </a:r>
          </a:p>
        </p:txBody>
      </p:sp>
      <p:sp>
        <p:nvSpPr>
          <p:cNvPr id="5" name="Titre 1"/>
          <p:cNvSpPr>
            <a:spLocks noGrp="1"/>
          </p:cNvSpPr>
          <p:nvPr>
            <p:ph type="title"/>
          </p:nvPr>
        </p:nvSpPr>
        <p:spPr>
          <a:xfrm>
            <a:off x="4247142" y="4165"/>
            <a:ext cx="3777916" cy="561307"/>
          </a:xfrm>
          <a:solidFill>
            <a:srgbClr val="00B0F0"/>
          </a:solidFill>
        </p:spPr>
        <p:txBody>
          <a:bodyPr>
            <a:normAutofit/>
          </a:bodyPr>
          <a:lstStyle/>
          <a:p>
            <a:pPr algn="ctr"/>
            <a:r>
              <a:rPr lang="fr-FR" sz="3200" dirty="0" smtClean="0">
                <a:solidFill>
                  <a:schemeClr val="bg1"/>
                </a:solidFill>
              </a:rPr>
              <a:t>TECHNOLOGIE</a:t>
            </a:r>
            <a:endParaRPr lang="fr-FR" sz="32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414275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838200" y="770965"/>
            <a:ext cx="10515600" cy="5737411"/>
          </a:xfrm>
        </p:spPr>
        <p:txBody>
          <a:bodyPr>
            <a:normAutofit/>
          </a:bodyPr>
          <a:lstStyle/>
          <a:p>
            <a:r>
              <a:rPr lang="fr-FR" sz="3200" b="1" dirty="0" smtClean="0">
                <a:solidFill>
                  <a:srgbClr val="0070C0"/>
                </a:solidFill>
              </a:rPr>
              <a:t>Le lien avec les thérapies quantiques</a:t>
            </a:r>
          </a:p>
          <a:p>
            <a:pPr marL="0" indent="0">
              <a:buNone/>
            </a:pPr>
            <a:endParaRPr lang="fr-FR" sz="3200" b="1" dirty="0" smtClean="0">
              <a:solidFill>
                <a:srgbClr val="0070C0"/>
              </a:solidFill>
            </a:endParaRP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Il s’agit d’une bioluminescence ultra faible assimilable au rayonnement laser.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Il a démontré également que ces émissions provenaient de l’ADN. Pour le corps nous parlerons de bio-photons.</a:t>
            </a:r>
          </a:p>
        </p:txBody>
      </p:sp>
      <p:sp>
        <p:nvSpPr>
          <p:cNvPr id="5" name="Titre 1"/>
          <p:cNvSpPr>
            <a:spLocks noGrp="1"/>
          </p:cNvSpPr>
          <p:nvPr>
            <p:ph type="title"/>
          </p:nvPr>
        </p:nvSpPr>
        <p:spPr>
          <a:xfrm>
            <a:off x="4247142" y="4165"/>
            <a:ext cx="3777916" cy="561307"/>
          </a:xfrm>
          <a:solidFill>
            <a:srgbClr val="00B0F0"/>
          </a:solidFill>
        </p:spPr>
        <p:txBody>
          <a:bodyPr>
            <a:normAutofit/>
          </a:bodyPr>
          <a:lstStyle/>
          <a:p>
            <a:pPr algn="ctr"/>
            <a:r>
              <a:rPr lang="fr-FR" sz="3200" dirty="0" smtClean="0">
                <a:solidFill>
                  <a:schemeClr val="bg1"/>
                </a:solidFill>
              </a:rPr>
              <a:t>TECHNOLOGIE</a:t>
            </a:r>
            <a:endParaRPr lang="fr-FR" sz="32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734425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838200" y="770965"/>
            <a:ext cx="10515600" cy="5737411"/>
          </a:xfrm>
        </p:spPr>
        <p:txBody>
          <a:bodyPr>
            <a:normAutofit/>
          </a:bodyPr>
          <a:lstStyle/>
          <a:p>
            <a:r>
              <a:rPr lang="fr-FR" sz="3200" b="1" dirty="0" smtClean="0">
                <a:solidFill>
                  <a:srgbClr val="0070C0"/>
                </a:solidFill>
              </a:rPr>
              <a:t>En synthèse nous avons vu que les cellules de notre corps :</a:t>
            </a:r>
          </a:p>
          <a:p>
            <a:pPr marL="0" indent="0">
              <a:buNone/>
            </a:pPr>
            <a:endParaRPr lang="fr-FR" sz="3200" b="1" dirty="0" smtClean="0">
              <a:solidFill>
                <a:srgbClr val="0070C0"/>
              </a:solidFill>
            </a:endParaRP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/>
              <a:t>A</a:t>
            </a:r>
            <a:r>
              <a:rPr lang="fr-FR" dirty="0" smtClean="0"/>
              <a:t>gissent comme de petits résonateurs qui communiquent entre eux grâce à des champs cohérents d’ondes électromagnétiques,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Les appareils de </a:t>
            </a:r>
            <a:r>
              <a:rPr lang="fr-FR" dirty="0" err="1" smtClean="0"/>
              <a:t>Biorésonance</a:t>
            </a:r>
            <a:r>
              <a:rPr lang="fr-FR" dirty="0" smtClean="0"/>
              <a:t> utilisent d’infimes quantités d’ondes électromagnétiques dont l’intensité est bien inférieure à celles des ondes des téléphones portables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Les méthodes d’investigation des appareils de </a:t>
            </a:r>
            <a:r>
              <a:rPr lang="fr-FR" dirty="0" err="1" smtClean="0"/>
              <a:t>Biorésonance</a:t>
            </a:r>
            <a:r>
              <a:rPr lang="fr-FR" dirty="0" smtClean="0"/>
              <a:t> sont douces, non invasives et en harmonie avec le vivant comme les thérapies orientales, qui elles aussi s’appuient sur des phénomènes quantiques.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Nous parlerons ainsi de thérapies quantiques.</a:t>
            </a:r>
          </a:p>
        </p:txBody>
      </p:sp>
      <p:sp>
        <p:nvSpPr>
          <p:cNvPr id="5" name="Titre 1"/>
          <p:cNvSpPr>
            <a:spLocks noGrp="1"/>
          </p:cNvSpPr>
          <p:nvPr>
            <p:ph type="title"/>
          </p:nvPr>
        </p:nvSpPr>
        <p:spPr>
          <a:xfrm>
            <a:off x="4247142" y="4165"/>
            <a:ext cx="3777916" cy="561307"/>
          </a:xfrm>
          <a:solidFill>
            <a:srgbClr val="00B0F0"/>
          </a:solidFill>
        </p:spPr>
        <p:txBody>
          <a:bodyPr>
            <a:normAutofit/>
          </a:bodyPr>
          <a:lstStyle/>
          <a:p>
            <a:pPr algn="ctr"/>
            <a:r>
              <a:rPr lang="fr-FR" sz="3200" dirty="0" smtClean="0">
                <a:solidFill>
                  <a:schemeClr val="bg1"/>
                </a:solidFill>
              </a:rPr>
              <a:t>TECHNOLOGIE</a:t>
            </a:r>
            <a:endParaRPr lang="fr-FR" sz="32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791162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838200" y="770965"/>
            <a:ext cx="10515600" cy="5737411"/>
          </a:xfrm>
        </p:spPr>
        <p:txBody>
          <a:bodyPr>
            <a:normAutofit/>
          </a:bodyPr>
          <a:lstStyle/>
          <a:p>
            <a:r>
              <a:rPr lang="fr-FR" sz="3200" b="1" dirty="0" smtClean="0">
                <a:solidFill>
                  <a:srgbClr val="0070C0"/>
                </a:solidFill>
              </a:rPr>
              <a:t>Le lien avec les thérapies quantiques</a:t>
            </a:r>
          </a:p>
          <a:p>
            <a:pPr marL="0" indent="0">
              <a:buNone/>
            </a:pPr>
            <a:endParaRPr lang="fr-FR" sz="3200" b="1" dirty="0" smtClean="0">
              <a:solidFill>
                <a:srgbClr val="0070C0"/>
              </a:solidFill>
            </a:endParaRPr>
          </a:p>
          <a:p>
            <a:pPr lvl="1">
              <a:buFont typeface="Wingdings" panose="05000000000000000000" pitchFamily="2" charset="2"/>
              <a:buChar char="ü"/>
            </a:pPr>
            <a:r>
              <a:rPr lang="fr-FR" dirty="0" smtClean="0"/>
              <a:t>Marcus </a:t>
            </a:r>
            <a:r>
              <a:rPr lang="fr-FR" dirty="0" err="1" smtClean="0"/>
              <a:t>Schmieke</a:t>
            </a:r>
            <a:r>
              <a:rPr lang="fr-FR" dirty="0" smtClean="0"/>
              <a:t> et son équipe scientifique de ont tenu a observer une approche rigoureuse et scientifique des phénomènes observés par ces traditions.</a:t>
            </a:r>
          </a:p>
          <a:p>
            <a:pPr lvl="1">
              <a:buFont typeface="Wingdings" panose="05000000000000000000" pitchFamily="2" charset="2"/>
              <a:buChar char="ü"/>
            </a:pPr>
            <a:endParaRPr lang="fr-FR" dirty="0"/>
          </a:p>
          <a:p>
            <a:pPr lvl="1">
              <a:buFont typeface="Wingdings" panose="05000000000000000000" pitchFamily="2" charset="2"/>
              <a:buChar char="ü"/>
            </a:pPr>
            <a:r>
              <a:rPr lang="fr-FR" b="1" dirty="0" smtClean="0">
                <a:solidFill>
                  <a:srgbClr val="0070C0"/>
                </a:solidFill>
              </a:rPr>
              <a:t>Les appareils de </a:t>
            </a:r>
            <a:r>
              <a:rPr lang="fr-FR" b="1" dirty="0" err="1" smtClean="0">
                <a:solidFill>
                  <a:srgbClr val="0070C0"/>
                </a:solidFill>
              </a:rPr>
              <a:t>Biorésonance</a:t>
            </a:r>
            <a:r>
              <a:rPr lang="fr-FR" b="1" dirty="0" smtClean="0">
                <a:solidFill>
                  <a:srgbClr val="0070C0"/>
                </a:solidFill>
              </a:rPr>
              <a:t> permettent donc :</a:t>
            </a:r>
          </a:p>
          <a:p>
            <a:pPr lvl="2">
              <a:buFont typeface="Wingdings" panose="05000000000000000000" pitchFamily="2" charset="2"/>
              <a:buChar char="ü"/>
            </a:pPr>
            <a:r>
              <a:rPr lang="fr-FR" dirty="0" smtClean="0"/>
              <a:t>D’orienter les patients avec précision</a:t>
            </a:r>
          </a:p>
          <a:p>
            <a:pPr lvl="2">
              <a:buFont typeface="Wingdings" panose="05000000000000000000" pitchFamily="2" charset="2"/>
              <a:buChar char="ü"/>
            </a:pPr>
            <a:r>
              <a:rPr lang="fr-FR" dirty="0" smtClean="0"/>
              <a:t>D’accroître l’efficacité thérapeutique</a:t>
            </a:r>
          </a:p>
          <a:p>
            <a:pPr lvl="2">
              <a:buFont typeface="Wingdings" panose="05000000000000000000" pitchFamily="2" charset="2"/>
              <a:buChar char="ü"/>
            </a:pPr>
            <a:r>
              <a:rPr lang="fr-FR" dirty="0" smtClean="0"/>
              <a:t>De faire un suivi aisé entre 2 séances</a:t>
            </a:r>
          </a:p>
        </p:txBody>
      </p:sp>
      <p:sp>
        <p:nvSpPr>
          <p:cNvPr id="5" name="Titre 1"/>
          <p:cNvSpPr>
            <a:spLocks noGrp="1"/>
          </p:cNvSpPr>
          <p:nvPr>
            <p:ph type="title"/>
          </p:nvPr>
        </p:nvSpPr>
        <p:spPr>
          <a:xfrm>
            <a:off x="4247142" y="4165"/>
            <a:ext cx="3777916" cy="561307"/>
          </a:xfrm>
          <a:solidFill>
            <a:srgbClr val="00B0F0"/>
          </a:solidFill>
        </p:spPr>
        <p:txBody>
          <a:bodyPr>
            <a:normAutofit/>
          </a:bodyPr>
          <a:lstStyle/>
          <a:p>
            <a:pPr algn="ctr"/>
            <a:r>
              <a:rPr lang="fr-FR" sz="3200" dirty="0" smtClean="0">
                <a:solidFill>
                  <a:schemeClr val="bg1"/>
                </a:solidFill>
              </a:rPr>
              <a:t>TECHNOLOGIE</a:t>
            </a:r>
            <a:endParaRPr lang="fr-FR" sz="32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896328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ZoneTexte 3"/>
          <p:cNvSpPr txBox="1"/>
          <p:nvPr/>
        </p:nvSpPr>
        <p:spPr>
          <a:xfrm>
            <a:off x="213555" y="596139"/>
            <a:ext cx="11815607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 4/ </a:t>
            </a:r>
            <a:r>
              <a:rPr lang="fr-FR" dirty="0" err="1"/>
              <a:t>Video</a:t>
            </a:r>
            <a:r>
              <a:rPr lang="fr-FR" dirty="0"/>
              <a:t> le sang au microscope : </a:t>
            </a:r>
          </a:p>
          <a:p>
            <a:r>
              <a:rPr lang="fr-FR" u="sng" dirty="0">
                <a:hlinkClick r:id="rId2"/>
              </a:rPr>
              <a:t>https://</a:t>
            </a:r>
            <a:r>
              <a:rPr lang="fr-FR" u="sng" dirty="0" smtClean="0">
                <a:hlinkClick r:id="rId2"/>
              </a:rPr>
              <a:t>www.youtube.com/watch?v=SszD4fpX_qI&amp;feature=youtu.be&amp;ab_channel=Lam%C3%A9decineduFutur%2Cpourtous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8283342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778"/>
            <a:ext cx="12193387" cy="68572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514066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428"/>
            <a:ext cx="12192765" cy="68575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554241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oneTexte 2"/>
          <p:cNvSpPr txBox="1"/>
          <p:nvPr/>
        </p:nvSpPr>
        <p:spPr>
          <a:xfrm>
            <a:off x="709863" y="770021"/>
            <a:ext cx="790703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 err="1" smtClean="0"/>
              <a:t>Healy</a:t>
            </a:r>
            <a:r>
              <a:rPr lang="fr-FR" dirty="0" smtClean="0"/>
              <a:t> </a:t>
            </a:r>
            <a:r>
              <a:rPr lang="fr-FR" dirty="0"/>
              <a:t>boitier/programmes thérapie fréquentielle :</a:t>
            </a:r>
            <a:br>
              <a:rPr lang="fr-FR" dirty="0"/>
            </a:br>
            <a:r>
              <a:rPr lang="fr-FR" u="sng" dirty="0">
                <a:hlinkClick r:id="rId2"/>
              </a:rPr>
              <a:t>https://www.youtube.com/watch?v=vVcABNBG0Fw&amp;ab_channel=QuantumFamily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4612216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4017" y="999"/>
            <a:ext cx="12180883" cy="69532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44650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691"/>
            <a:ext cx="12192000" cy="68533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193048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347"/>
            <a:ext cx="12196176" cy="68556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355083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05026" y="0"/>
            <a:ext cx="12297026" cy="70122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29936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95251"/>
            <a:ext cx="12341258" cy="70374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22507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347"/>
            <a:ext cx="12196176" cy="68556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13327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005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56089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4352"/>
            <a:ext cx="12199747" cy="68536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69038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1421</TotalTime>
  <Words>653</Words>
  <Application>Microsoft Office PowerPoint</Application>
  <PresentationFormat>Grand écran</PresentationFormat>
  <Paragraphs>119</Paragraphs>
  <Slides>38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38</vt:i4>
      </vt:variant>
    </vt:vector>
  </HeadingPairs>
  <TitlesOfParts>
    <vt:vector size="44" baseType="lpstr">
      <vt:lpstr>Arial</vt:lpstr>
      <vt:lpstr>Calibri</vt:lpstr>
      <vt:lpstr>Calibri Light</vt:lpstr>
      <vt:lpstr>Trebuchet MS</vt:lpstr>
      <vt:lpstr>Wingdings</vt:lpstr>
      <vt:lpstr>Thème Office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TECHNOLOGIE</vt:lpstr>
      <vt:lpstr>TECHNOLOGIE</vt:lpstr>
      <vt:lpstr>TECHNOLOGIE</vt:lpstr>
      <vt:lpstr>TECHNOLOGIE</vt:lpstr>
      <vt:lpstr>TECHNOLOGIE</vt:lpstr>
      <vt:lpstr>TECHNOLOGIE</vt:lpstr>
      <vt:lpstr>TECHNOLOGIE</vt:lpstr>
      <vt:lpstr>TECHNOLOGIE</vt:lpstr>
      <vt:lpstr>TECHNOLOGIE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Utilisateur Windows</dc:creator>
  <cp:lastModifiedBy>Utilisateur Windows</cp:lastModifiedBy>
  <cp:revision>31</cp:revision>
  <dcterms:created xsi:type="dcterms:W3CDTF">2020-10-20T17:41:29Z</dcterms:created>
  <dcterms:modified xsi:type="dcterms:W3CDTF">2020-10-24T19:39:24Z</dcterms:modified>
</cp:coreProperties>
</file>