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4" r:id="rId5"/>
    <p:sldId id="258" r:id="rId6"/>
    <p:sldId id="260" r:id="rId7"/>
    <p:sldId id="262" r:id="rId8"/>
    <p:sldId id="261" r:id="rId9"/>
    <p:sldId id="277" r:id="rId10"/>
    <p:sldId id="275" r:id="rId11"/>
    <p:sldId id="267" r:id="rId12"/>
    <p:sldId id="266" r:id="rId13"/>
    <p:sldId id="265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05613" cy="99393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Roboto Slab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68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9a1e23a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7009a1e23a_0_99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6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76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81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09a1e23a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7009a1e23a_0_95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19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144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705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8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009a1e23a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7009a1e23a_0_99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5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5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05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9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07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09a1e23a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7009a1e23a_0_96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6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09a1e23a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7009a1e23a_0_978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5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09a1e23a_0_0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009a1e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7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4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71CAFB-0717-415A-B354-55CCC22F7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CACD4DA-6446-41C0-8002-2D50B54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BB27E94-5453-445B-87E4-EE0B4063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3F1CA-D2CA-47C7-AB57-BF59333BBBA5}" type="datetimeFigureOut">
              <a:rPr lang="fr-FR" smtClean="0"/>
              <a:t>21/02/2021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13D959-142A-4A77-8736-111E70E3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F535D9-A576-4C71-BCC4-BA46B12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86FD85-6654-46FF-8629-1260475F23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0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mailto:isabelle.marcy@kheprisant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F8P2RVJA0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www.youtube.com/watch?v=AnQaJ8an-Rc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mailto:evelyne.revellat@kheprisant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Revellat &amp; Isab</a:t>
            </a:r>
            <a:r>
              <a:rPr lang="en" sz="1800" b="1" dirty="0">
                <a:solidFill>
                  <a:schemeClr val="accent4"/>
                </a:solidFill>
              </a:rPr>
              <a:t>elle Marcy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06 60 47 71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64      -     06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42 78 18 63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sng" strike="noStrike" cap="none" dirty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evelyne.revellat@kheprisante.fr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u="sng" dirty="0">
                <a:solidFill>
                  <a:schemeClr val="hlink"/>
                </a:solidFill>
                <a:hlinkClick r:id="rId4"/>
              </a:rPr>
              <a:t>isabelle.marcy@kheprisante.fr</a:t>
            </a:r>
            <a:endParaRPr sz="1800" b="1" dirty="0">
              <a:solidFill>
                <a:srgbClr val="5AB1C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www.kheprisante.fr</a:t>
            </a:r>
            <a:endParaRPr sz="1800" b="1" i="0" u="none" strike="noStrike" cap="none" dirty="0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188 Grande rue Charles de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94130 </a:t>
            </a: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Nogent-sur-Marne</a:t>
            </a:r>
            <a:endParaRPr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du Centre pilote</a:t>
            </a:r>
            <a:endParaRPr sz="36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Le centre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60 intervenants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50 abonnements mensuels de 59€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36 pratiques différentes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4 salles à temps plein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7 salles en coworking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Plus de 5 000 patients </a:t>
            </a:r>
            <a:endParaRPr sz="160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Taux de remplissage : </a:t>
            </a:r>
            <a:endParaRPr sz="1800" b="1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70 % en 2019 contre 50 % en 2018</a:t>
            </a:r>
            <a:endParaRPr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     1 000 h/mois sur 1728h disponibles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12 000 h/an sur 19000h disponibles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4008" y="3157736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rgbClr val="398BA2"/>
                </a:solidFill>
              </a:rPr>
              <a:t>	Finances 2019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Capital : 10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 2017 : 63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 2018 : 104 k€ 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CA 2019 : 175k€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Soit 45 % de croissance sur 5 ans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Rés. Avant IS :  30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Dette en cours : 77 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Charges : 125k€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Dont loyer : 40 k€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2019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en" sz="1600" b="1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50 000 €  pour :</a:t>
            </a: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/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Site Web + communication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Aménagement Extension médicale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600"/>
              <a:buFont typeface="Source Sans Pro"/>
              <a:buChar char="◎"/>
            </a:pPr>
            <a:r>
              <a:rPr lang="en" sz="16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Visiapy</a:t>
            </a:r>
            <a:endParaRPr sz="16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 fois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lauréate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Prêt d’honneur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b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VMAPI</a:t>
            </a:r>
            <a:r>
              <a:rPr lang="en" dirty="0">
                <a:ea typeface="Source Sans Pro"/>
              </a:rPr>
              <a:t> </a:t>
            </a:r>
            <a:r>
              <a:rPr lang="en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(2 </a:t>
            </a: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10k€ + prêt BNP = 77 k€)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77" y="6050432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3919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Chiffres clés </a:t>
            </a:r>
            <a:r>
              <a:rPr lang="en" sz="3600" dirty="0" smtClean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de 2020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Le centre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60 intervenants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50 abonnements mensuels de 59€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36 pratiques différentes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4</a:t>
            </a:r>
            <a:r>
              <a:rPr lang="en" sz="1600" dirty="0" smtClean="0"/>
              <a:t> </a:t>
            </a:r>
            <a:r>
              <a:rPr lang="en" sz="1600" dirty="0"/>
              <a:t>salles à temps plein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14 </a:t>
            </a:r>
            <a:r>
              <a:rPr lang="en" sz="1600" dirty="0"/>
              <a:t>salles en coworking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Plus de </a:t>
            </a:r>
            <a:r>
              <a:rPr lang="en" sz="1600" dirty="0" smtClean="0"/>
              <a:t>8 </a:t>
            </a:r>
            <a:r>
              <a:rPr lang="en" sz="1600" dirty="0"/>
              <a:t>000 patients </a:t>
            </a:r>
            <a:endParaRPr sz="16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4589100" y="1285528"/>
            <a:ext cx="45549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Taux de remplissage : </a:t>
            </a:r>
            <a:endParaRPr sz="1800" b="1" dirty="0">
              <a:solidFill>
                <a:srgbClr val="398BA2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 smtClean="0">
                <a:solidFill>
                  <a:srgbClr val="398BA2"/>
                </a:solidFill>
              </a:rPr>
              <a:t>5</a:t>
            </a:r>
            <a:r>
              <a:rPr lang="en" sz="1800" b="1" dirty="0">
                <a:solidFill>
                  <a:srgbClr val="398BA2"/>
                </a:solidFill>
              </a:rPr>
              <a:t>5</a:t>
            </a:r>
            <a:r>
              <a:rPr lang="en" sz="1800" b="1" dirty="0" smtClean="0">
                <a:solidFill>
                  <a:srgbClr val="398BA2"/>
                </a:solidFill>
              </a:rPr>
              <a:t> </a:t>
            </a:r>
            <a:r>
              <a:rPr lang="en" sz="1800" b="1" dirty="0">
                <a:solidFill>
                  <a:srgbClr val="398BA2"/>
                </a:solidFill>
              </a:rPr>
              <a:t>% en </a:t>
            </a:r>
            <a:r>
              <a:rPr lang="en" sz="1800" b="1" dirty="0" smtClean="0">
                <a:solidFill>
                  <a:srgbClr val="398BA2"/>
                </a:solidFill>
              </a:rPr>
              <a:t>2020 </a:t>
            </a:r>
            <a:r>
              <a:rPr lang="en" sz="1800" b="1" dirty="0">
                <a:solidFill>
                  <a:srgbClr val="398BA2"/>
                </a:solidFill>
              </a:rPr>
              <a:t>contre </a:t>
            </a:r>
            <a:r>
              <a:rPr lang="en" sz="1800" b="1" dirty="0" smtClean="0">
                <a:solidFill>
                  <a:srgbClr val="398BA2"/>
                </a:solidFill>
              </a:rPr>
              <a:t>70 </a:t>
            </a:r>
            <a:r>
              <a:rPr lang="en" sz="1800" b="1" dirty="0">
                <a:solidFill>
                  <a:srgbClr val="398BA2"/>
                </a:solidFill>
              </a:rPr>
              <a:t>% en </a:t>
            </a:r>
            <a:r>
              <a:rPr lang="en" sz="1800" b="1" dirty="0" smtClean="0">
                <a:solidFill>
                  <a:srgbClr val="398BA2"/>
                </a:solidFill>
              </a:rPr>
              <a:t>2019</a:t>
            </a:r>
            <a:endParaRPr dirty="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XX h/mois </a:t>
            </a:r>
            <a:r>
              <a:rPr lang="en" sz="1600" dirty="0"/>
              <a:t>sur 1728h disponibles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XX h/an </a:t>
            </a:r>
            <a:r>
              <a:rPr lang="en" sz="1600" dirty="0"/>
              <a:t>sur 19000h disponibles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4643970" y="2846531"/>
            <a:ext cx="4176600" cy="3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Finances </a:t>
            </a:r>
            <a:r>
              <a:rPr lang="fr-FR" sz="1800" b="1" dirty="0" smtClean="0">
                <a:solidFill>
                  <a:srgbClr val="398BA2"/>
                </a:solidFill>
              </a:rPr>
              <a:t>2020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 sz="800" b="1" dirty="0">
              <a:solidFill>
                <a:srgbClr val="398BA2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Capital : 10 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CA 2020 </a:t>
            </a:r>
            <a:r>
              <a:rPr lang="en" sz="1600" dirty="0"/>
              <a:t>: </a:t>
            </a:r>
            <a:r>
              <a:rPr lang="en" sz="1600" dirty="0" smtClean="0"/>
              <a:t>102k</a:t>
            </a:r>
            <a:r>
              <a:rPr lang="en" sz="1600" dirty="0"/>
              <a:t>€</a:t>
            </a: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Soit </a:t>
            </a:r>
            <a:r>
              <a:rPr lang="en" sz="1600" dirty="0" smtClean="0"/>
              <a:t>une diminution de CA = 73k€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 smtClean="0"/>
              <a:t>Rés</a:t>
            </a:r>
            <a:r>
              <a:rPr lang="en" sz="1600" dirty="0"/>
              <a:t>. Avant IS :  </a:t>
            </a:r>
            <a:r>
              <a:rPr lang="en" sz="1600" dirty="0" smtClean="0"/>
              <a:t>0 </a:t>
            </a:r>
            <a:r>
              <a:rPr lang="en" sz="1600" dirty="0"/>
              <a:t>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Dette en cours : 77 k</a:t>
            </a:r>
            <a:r>
              <a:rPr lang="en" sz="1600" dirty="0" smtClean="0"/>
              <a:t>€ + 45k€ </a:t>
            </a:r>
            <a:r>
              <a:rPr lang="en" sz="1600" dirty="0" smtClean="0"/>
              <a:t>( Covid BPI</a:t>
            </a:r>
            <a:r>
              <a:rPr lang="en" sz="1600" dirty="0" smtClean="0"/>
              <a:t>)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Charges : 125k€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Dont loyer : 40 k</a:t>
            </a:r>
            <a:r>
              <a:rPr lang="en" sz="1600" dirty="0" smtClean="0"/>
              <a:t>€</a:t>
            </a:r>
            <a:endParaRPr sz="1600" dirty="0"/>
          </a:p>
        </p:txBody>
      </p:sp>
      <p:sp>
        <p:nvSpPr>
          <p:cNvPr id="270" name="Google Shape;270;p5"/>
          <p:cNvSpPr txBox="1"/>
          <p:nvPr/>
        </p:nvSpPr>
        <p:spPr>
          <a:xfrm>
            <a:off x="518670" y="3157736"/>
            <a:ext cx="41253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Investissement </a:t>
            </a:r>
            <a:r>
              <a:rPr lang="fr-FR" sz="1800" b="1" i="0" u="none" strike="noStrike" cap="none" dirty="0" smtClean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2020</a:t>
            </a:r>
            <a:endParaRPr dirty="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800"/>
              <a:buFont typeface="Source Sans Pro"/>
              <a:buNone/>
            </a:pPr>
            <a:endParaRPr sz="800" b="1" i="0" u="none" strike="noStrike" cap="none" dirty="0">
              <a:solidFill>
                <a:srgbClr val="398BA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◎"/>
            </a:pPr>
            <a:r>
              <a:rPr lang="fr-FR" sz="16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9 000</a:t>
            </a:r>
            <a:r>
              <a:rPr lang="fr-FR" sz="1600" b="1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€ matériel médical thérapie fréquentielle et </a:t>
            </a:r>
            <a:r>
              <a:rPr lang="fr-FR" sz="1600" b="1" i="0" u="none" strike="noStrike" cap="none" dirty="0" err="1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bioresonance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 smtClean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Aides </a:t>
            </a:r>
            <a:r>
              <a:rPr lang="en" sz="1800" b="1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 soutien financiers</a:t>
            </a:r>
            <a:endParaRPr sz="1800" b="1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8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Prêt BNP avec garantie BPI à taux 0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1800"/>
            </a:pPr>
            <a:r>
              <a:rPr lang="fr-FR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45k</a:t>
            </a:r>
            <a:r>
              <a:rPr lang="fr-FR" sz="1800" b="0" i="0" u="none" strike="noStrike" cap="none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€ remboursement différé 3 ans.</a:t>
            </a: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177" y="6006128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09a1e23a_0_991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Statistiques d’activité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7009a1e23a_0_991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cours</a:t>
            </a:r>
          </a:p>
        </p:txBody>
      </p:sp>
      <p:sp>
        <p:nvSpPr>
          <p:cNvPr id="260" name="Google Shape;260;g7009a1e23a_0_991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77" y="602080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"/>
          <p:cNvSpPr txBox="1">
            <a:spLocks noGrp="1"/>
          </p:cNvSpPr>
          <p:nvPr>
            <p:ph type="ctrTitle"/>
          </p:nvPr>
        </p:nvSpPr>
        <p:spPr>
          <a:xfrm>
            <a:off x="1546025" y="152400"/>
            <a:ext cx="7137300" cy="1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Effet réseau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1403650" y="2090200"/>
            <a:ext cx="7080000" cy="3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000"/>
              <a:buFont typeface="Source Sans Pro"/>
              <a:buChar char="◎"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Pourquoi financer ?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Déployer le réseau national pour retour sur investissement du Centre pilote en augmentant : 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nombre de clients,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 chiffre d’affaires global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Courbe et statistiques du taux de remplissage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Diffuser le concept et les bonnes pratiques en coordination de soins de </a:t>
            </a:r>
            <a:r>
              <a:rPr lang="en" sz="2000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support, </a:t>
            </a: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 niveau national</a:t>
            </a:r>
            <a:endParaRPr sz="20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S’appuyer sur 45% de croissance en 5 années d’exercice pour mutualiser les investissements du Centre Pilote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09" y="602080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Le marché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1371750" y="2839625"/>
            <a:ext cx="2785200" cy="28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8BA2"/>
              </a:buClr>
              <a:buSzPts val="2400"/>
              <a:buFont typeface="Source Sans Pro"/>
              <a:buNone/>
            </a:pPr>
            <a:r>
              <a:rPr lang="en" sz="2400" b="0" i="0" u="none" strike="noStrike" cap="none" dirty="0">
                <a:solidFill>
                  <a:srgbClr val="398BA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Code APE 86.90F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90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None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 activités pour la santé humaine exercées hors d’un cadre réglementé représentent 32840 Entreprises et 939 M€ CA HT en 2014</a:t>
            </a:r>
            <a:r>
              <a:rPr lang="en" sz="14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(INSEE)</a:t>
            </a:r>
            <a:endParaRPr dirty="0"/>
          </a:p>
        </p:txBody>
      </p:sp>
      <p:sp>
        <p:nvSpPr>
          <p:cNvPr id="278" name="Google Shape;278;p12"/>
          <p:cNvSpPr txBox="1"/>
          <p:nvPr/>
        </p:nvSpPr>
        <p:spPr>
          <a:xfrm>
            <a:off x="4850350" y="3051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Psychothérapie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Psychanalyse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Hypnose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Sophrologie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Acupuncture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Homéopathie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Ostéopathie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Iridologie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  <a:endParaRPr/>
          </a:p>
          <a:p>
            <a:pPr marL="457200" marR="90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◇"/>
            </a:pPr>
            <a:r>
              <a:rPr lang="en"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Chiropraxie</a:t>
            </a:r>
            <a:endParaRPr/>
          </a:p>
        </p:txBody>
      </p:sp>
      <p:sp>
        <p:nvSpPr>
          <p:cNvPr id="279" name="Google Shape;279;p12"/>
          <p:cNvSpPr/>
          <p:nvPr/>
        </p:nvSpPr>
        <p:spPr>
          <a:xfrm>
            <a:off x="4216600" y="2980475"/>
            <a:ext cx="3033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AB1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647950" y="1673725"/>
            <a:ext cx="5730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42 % des français ont recours aux médecines douces</a:t>
            </a:r>
            <a:endParaRPr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◎"/>
            </a:pPr>
            <a:r>
              <a:rPr lang="en" sz="1800" b="0" i="0" u="none" strike="noStrike" cap="none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75 % y ont déjà eu recours </a:t>
            </a:r>
            <a:endParaRPr dirty="0"/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09" y="605130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09a1e23a_0_953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Et maintenant suivez le guide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7009a1e23a_0_953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g7009a1e23a_0_953"/>
          <p:cNvSpPr txBox="1"/>
          <p:nvPr/>
        </p:nvSpPr>
        <p:spPr>
          <a:xfrm>
            <a:off x="1663700" y="1528175"/>
            <a:ext cx="6619800" cy="90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VIDEO du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centre : </a:t>
            </a: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1 (voix off) : </a:t>
            </a:r>
            <a:r>
              <a:rPr lang="fr-FR" dirty="0">
                <a:hlinkClick r:id="rId3"/>
              </a:rPr>
              <a:t>https://www.youtube.com/watch?v=taF8P2RVJA0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2 :  </a:t>
            </a:r>
            <a:r>
              <a:rPr lang="fr-FR" dirty="0">
                <a:hlinkClick r:id="rId4"/>
              </a:rPr>
              <a:t>https://www.youtube.com/watch?v=AnQaJ8an-Rc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9" name="Google Shape;289;g7009a1e23a_0_9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1585" y="2902128"/>
            <a:ext cx="2665928" cy="17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7009a1e23a_0_9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6227" y="2902128"/>
            <a:ext cx="2999488" cy="177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277" y="602140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07526"/>
            <a:ext cx="2880320" cy="197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651" y="3411489"/>
            <a:ext cx="2622309" cy="14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2371382"/>
            <a:ext cx="2776308" cy="15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491" y="4995039"/>
            <a:ext cx="2848556" cy="16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98" y="4293097"/>
            <a:ext cx="2816310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1760" y="1844824"/>
            <a:ext cx="2592288" cy="145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8064" y="404664"/>
            <a:ext cx="2904323" cy="163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6677" y="604577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479" y="594294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98925" y="38715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751325" y="40239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77" y="594965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09a1e23a_0_991"/>
          <p:cNvSpPr txBox="1">
            <a:spLocks noGrp="1"/>
          </p:cNvSpPr>
          <p:nvPr>
            <p:ph type="ctrTitle"/>
          </p:nvPr>
        </p:nvSpPr>
        <p:spPr>
          <a:xfrm>
            <a:off x="1546025" y="368300"/>
            <a:ext cx="7137300" cy="9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 smtClean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Merci de votre attention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7009a1e23a_0_991"/>
          <p:cNvSpPr txBox="1"/>
          <p:nvPr/>
        </p:nvSpPr>
        <p:spPr>
          <a:xfrm>
            <a:off x="1663700" y="1528175"/>
            <a:ext cx="661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" name="Shape 151" descr="Emmanuel lhoste-10.jpg"/>
          <p:cNvPicPr preferRelativeResize="0"/>
          <p:nvPr/>
        </p:nvPicPr>
        <p:blipFill rotWithShape="1">
          <a:blip r:embed="rId3">
            <a:alphaModFix/>
          </a:blip>
          <a:srcRect l="11913" t="2589" r="16616" b="26838"/>
          <a:stretch/>
        </p:blipFill>
        <p:spPr>
          <a:xfrm>
            <a:off x="954072" y="1559305"/>
            <a:ext cx="1160478" cy="11267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56"/>
          <p:cNvSpPr txBox="1">
            <a:spLocks/>
          </p:cNvSpPr>
          <p:nvPr/>
        </p:nvSpPr>
        <p:spPr>
          <a:xfrm>
            <a:off x="388737" y="2695578"/>
            <a:ext cx="2314576" cy="9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Evelyne Revellat</a:t>
            </a: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Fondatrice de Khépri Santé</a:t>
            </a: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06 60 47 71 64</a:t>
            </a: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dirty="0" smtClean="0">
                <a:solidFill>
                  <a:srgbClr val="5AB1C9"/>
                </a:solidFill>
                <a:hlinkClick r:id="rId4"/>
              </a:rPr>
              <a:t>evelyne.revellat@kheprisante.fr</a:t>
            </a:r>
            <a:endParaRPr lang="en" sz="1100" dirty="0" smtClean="0">
              <a:solidFill>
                <a:srgbClr val="5AB1C9"/>
              </a:solidFill>
            </a:endParaRPr>
          </a:p>
          <a:p>
            <a:pPr algn="ctr">
              <a:spcBef>
                <a:spcPts val="0"/>
              </a:spcBef>
              <a:buFont typeface="Source Sans Pro"/>
              <a:buNone/>
            </a:pPr>
            <a:r>
              <a:rPr lang="en" sz="1100" b="1" dirty="0" smtClean="0">
                <a:solidFill>
                  <a:schemeClr val="accent1"/>
                </a:solidFill>
              </a:rPr>
              <a:t>www.kheprisante.fr</a:t>
            </a:r>
            <a:endParaRPr lang="en" sz="1100" b="1" dirty="0">
              <a:solidFill>
                <a:schemeClr val="accent1"/>
              </a:solidFill>
            </a:endParaRPr>
          </a:p>
        </p:txBody>
      </p:sp>
      <p:sp>
        <p:nvSpPr>
          <p:cNvPr id="9" name="Shape 156"/>
          <p:cNvSpPr txBox="1">
            <a:spLocks/>
          </p:cNvSpPr>
          <p:nvPr/>
        </p:nvSpPr>
        <p:spPr>
          <a:xfrm>
            <a:off x="146443" y="5286475"/>
            <a:ext cx="1954413" cy="6831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r>
              <a:rPr lang="fr-FR" sz="1000" i="1" dirty="0" err="1" smtClean="0">
                <a:solidFill>
                  <a:schemeClr val="bg2">
                    <a:lumMod val="75000"/>
                  </a:schemeClr>
                </a:solidFill>
              </a:rPr>
              <a:t>Khépri</a:t>
            </a: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</a:rPr>
              <a:t> Santé est une enseigne</a:t>
            </a:r>
          </a:p>
          <a:p>
            <a:pPr>
              <a:spcBef>
                <a:spcPts val="0"/>
              </a:spcBef>
              <a:buFont typeface="Arial"/>
              <a:buNone/>
            </a:pP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</a:rPr>
              <a:t>du Groupe </a:t>
            </a:r>
            <a:r>
              <a:rPr lang="fr-FR" sz="1000" i="1" dirty="0" err="1" smtClean="0">
                <a:solidFill>
                  <a:schemeClr val="bg2">
                    <a:lumMod val="75000"/>
                  </a:schemeClr>
                </a:solidFill>
              </a:rPr>
              <a:t>Khépri</a:t>
            </a:r>
            <a:r>
              <a:rPr lang="fr-FR" sz="1000" i="1" dirty="0" smtClean="0">
                <a:solidFill>
                  <a:schemeClr val="bg2">
                    <a:lumMod val="75000"/>
                  </a:schemeClr>
                </a:solidFill>
              </a:rPr>
              <a:t> Invest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55687" y="1334400"/>
            <a:ext cx="60276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Mon parcours :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40 ans de carrière, une école de commerce,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une expérience RH dans 2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grands groupes phares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tels que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Hewlett Packard et Etam Prêt à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Porter.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Indépendante en exercice libérale depuis 2000,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 15 ans dans l’accompagnement des personnes en tant que consultante, coach, sophrologue et maintenant dans mes responsabilités de direction de centre. </a:t>
            </a:r>
          </a:p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Fondatrice de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Khépri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Espace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de santé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Intégrative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créé il y a 5 ans et où j’ai mis en place la coordination de soins en thérapies complémentaires en la structurant selon 4 piliers pour l’organiser et la rendre efficiente sur le plan physique, mental, émotionnel et énergétique.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Entrepreneur humaniste et visionnaire.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Passionnée d’innovation :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J’ai choisi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d’intégrer la thérapie fréquentielle et la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bioresonance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après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avoir fait une étude de marché complète sur les différents produits disponibles aujourd’hui.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Mon intention : Changer le monde en commençant par soi-même afin d’améliorer l’état de bien-être des personnes que j’accompagne.</a:t>
            </a: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Aujourd’hui, je vous propose de découvrir une approche complètement nouvelle, qui prend en compte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 terrain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 vécu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les émotions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d’un sujet pour proposer des </a:t>
            </a:r>
            <a:r>
              <a:rPr lang="fr-FR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protocoles personnalisés et adaptés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Je crée des protocoles grâce à une connaissance d’une trentaine de pratiques thérapeutiques ainsi que de leurs bénéfices en intégrant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dans ma démarche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2 dispositifs médicaux avec 2 partenaires :</a:t>
            </a:r>
          </a:p>
          <a:p>
            <a:endParaRPr lang="fr-FR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HealyWorld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société allemande, pour la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thérapie fréquentielle et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quantique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Enagic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société japonaise pour l’eau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Kangen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(eau ionisée à un niveau médical)</a:t>
            </a:r>
          </a:p>
          <a:p>
            <a:pPr marL="171450" indent="-171450">
              <a:buFontTx/>
              <a:buChar char="-"/>
            </a:pPr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Je mets en place une stratégie de soins personnalisés en préventif comme en soutien approfondi selon le terrain de la personne en établissant un bilan énergétique individualisé.</a:t>
            </a:r>
          </a:p>
        </p:txBody>
      </p:sp>
      <p:pic>
        <p:nvPicPr>
          <p:cNvPr id="10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737" y="596957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4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38725" y="562325"/>
            <a:ext cx="88053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/>
              <a:t/>
            </a:r>
            <a:br>
              <a:rPr lang="en" sz="1800"/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Khépri Santé Intégrative =</a:t>
            </a:r>
            <a:b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 expertise en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79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4 Solutions intégrées</a:t>
            </a:r>
            <a:endParaRPr sz="279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94575" y="2442575"/>
            <a:ext cx="4415400" cy="3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1 -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espace de coworking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     dédié aux praticiens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2 -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Coordination de soins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Avec 16 unités spécialisées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Et 30 pratiques de thérapies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Un Pôle Santé Pluridisciplinaire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dirty="0" smtClean="0">
                <a:latin typeface="Calibri"/>
                <a:ea typeface="Calibri"/>
                <a:cs typeface="Calibri"/>
                <a:sym typeface="Calibri"/>
              </a:rPr>
              <a:t>PSPPE Professions médicales et paramédicales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4 - </a:t>
            </a: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Khépri Formation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Source Sans Pro"/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Pour les praticiens, professionnels de santé et Responsables de Centre</a:t>
            </a:r>
            <a:endParaRPr sz="1800" dirty="0"/>
          </a:p>
        </p:txBody>
      </p:sp>
      <p:grpSp>
        <p:nvGrpSpPr>
          <p:cNvPr id="106" name="Google Shape;106;p3" descr="Un cycle radial montre la relation entre 4 tâches et un groupe"/>
          <p:cNvGrpSpPr/>
          <p:nvPr/>
        </p:nvGrpSpPr>
        <p:grpSpPr>
          <a:xfrm>
            <a:off x="3201738" y="622488"/>
            <a:ext cx="5800354" cy="5685030"/>
            <a:chOff x="3201738" y="622488"/>
            <a:chExt cx="5800354" cy="5685030"/>
          </a:xfrm>
        </p:grpSpPr>
        <p:sp>
          <p:nvSpPr>
            <p:cNvPr id="107" name="Google Shape;107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 title="Colored circle connected to tasks"/>
            <p:cNvSpPr/>
            <p:nvPr/>
          </p:nvSpPr>
          <p:spPr>
            <a:xfrm>
              <a:off x="3971273" y="1276698"/>
              <a:ext cx="4376610" cy="437661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  <a:solidFill>
              <a:srgbClr val="ACC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 title="Task 1"/>
            <p:cNvSpPr/>
            <p:nvPr/>
          </p:nvSpPr>
          <p:spPr>
            <a:xfrm>
              <a:off x="5354372" y="622488"/>
              <a:ext cx="1770328" cy="1501291"/>
            </a:xfrm>
            <a:custGeom>
              <a:avLst/>
              <a:gdLst/>
              <a:ahLst/>
              <a:cxnLst/>
              <a:rect l="l" t="t" r="r" b="b"/>
              <a:pathLst>
                <a:path w="1610413" h="1409934" extrusionOk="0">
                  <a:moveTo>
                    <a:pt x="0" y="704967"/>
                  </a:moveTo>
                  <a:cubicBezTo>
                    <a:pt x="0" y="315624"/>
                    <a:pt x="360503" y="0"/>
                    <a:pt x="805207" y="0"/>
                  </a:cubicBezTo>
                  <a:cubicBezTo>
                    <a:pt x="1249911" y="0"/>
                    <a:pt x="1610414" y="315624"/>
                    <a:pt x="1610414" y="704967"/>
                  </a:cubicBezTo>
                  <a:cubicBezTo>
                    <a:pt x="1610414" y="1094310"/>
                    <a:pt x="1249911" y="1409934"/>
                    <a:pt x="805207" y="1409934"/>
                  </a:cubicBezTo>
                  <a:cubicBezTo>
                    <a:pt x="360503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56150" tIns="226800" rIns="256150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 title="Task 2"/>
            <p:cNvSpPr/>
            <p:nvPr/>
          </p:nvSpPr>
          <p:spPr>
            <a:xfrm>
              <a:off x="7592158" y="2760036"/>
              <a:ext cx="1409934" cy="1409934"/>
            </a:xfrm>
            <a:custGeom>
              <a:avLst/>
              <a:gdLst/>
              <a:ahLst/>
              <a:cxnLst/>
              <a:rect l="l" t="t" r="r" b="b"/>
              <a:pathLst>
                <a:path w="1409934" h="1409934" extrusionOk="0">
                  <a:moveTo>
                    <a:pt x="0" y="704967"/>
                  </a:moveTo>
                  <a:cubicBezTo>
                    <a:pt x="0" y="315624"/>
                    <a:pt x="315624" y="0"/>
                    <a:pt x="704967" y="0"/>
                  </a:cubicBezTo>
                  <a:cubicBezTo>
                    <a:pt x="1094310" y="0"/>
                    <a:pt x="1409934" y="315624"/>
                    <a:pt x="1409934" y="704967"/>
                  </a:cubicBezTo>
                  <a:cubicBezTo>
                    <a:pt x="1409934" y="1094310"/>
                    <a:pt x="1094310" y="1409934"/>
                    <a:pt x="704967" y="1409934"/>
                  </a:cubicBezTo>
                  <a:cubicBezTo>
                    <a:pt x="315624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71250" tIns="271250" rIns="271250" bIns="271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 title="Task 3"/>
            <p:cNvSpPr/>
            <p:nvPr/>
          </p:nvSpPr>
          <p:spPr>
            <a:xfrm>
              <a:off x="5383381" y="4897584"/>
              <a:ext cx="1552394" cy="1409934"/>
            </a:xfrm>
            <a:custGeom>
              <a:avLst/>
              <a:gdLst/>
              <a:ahLst/>
              <a:cxnLst/>
              <a:rect l="l" t="t" r="r" b="b"/>
              <a:pathLst>
                <a:path w="1552394" h="1409934" extrusionOk="0">
                  <a:moveTo>
                    <a:pt x="0" y="704967"/>
                  </a:moveTo>
                  <a:cubicBezTo>
                    <a:pt x="0" y="315624"/>
                    <a:pt x="347515" y="0"/>
                    <a:pt x="776197" y="0"/>
                  </a:cubicBezTo>
                  <a:cubicBezTo>
                    <a:pt x="1204879" y="0"/>
                    <a:pt x="1552394" y="315624"/>
                    <a:pt x="1552394" y="704967"/>
                  </a:cubicBezTo>
                  <a:cubicBezTo>
                    <a:pt x="1552394" y="1094310"/>
                    <a:pt x="1204879" y="1409934"/>
                    <a:pt x="776197" y="1409934"/>
                  </a:cubicBezTo>
                  <a:cubicBezTo>
                    <a:pt x="347515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5100" tIns="224250" rIns="245100" bIns="224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Khépri 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114" name="Google Shape;114;p3" title="Task 4"/>
            <p:cNvSpPr/>
            <p:nvPr/>
          </p:nvSpPr>
          <p:spPr>
            <a:xfrm>
              <a:off x="3201738" y="2760036"/>
              <a:ext cx="1640585" cy="1409934"/>
            </a:xfrm>
            <a:custGeom>
              <a:avLst/>
              <a:gdLst/>
              <a:ahLst/>
              <a:cxnLst/>
              <a:rect l="l" t="t" r="r" b="b"/>
              <a:pathLst>
                <a:path w="1640585" h="1409934" extrusionOk="0">
                  <a:moveTo>
                    <a:pt x="0" y="704967"/>
                  </a:moveTo>
                  <a:cubicBezTo>
                    <a:pt x="0" y="315624"/>
                    <a:pt x="367258" y="0"/>
                    <a:pt x="820293" y="0"/>
                  </a:cubicBezTo>
                  <a:cubicBezTo>
                    <a:pt x="1273328" y="0"/>
                    <a:pt x="1640586" y="315624"/>
                    <a:pt x="1640586" y="704967"/>
                  </a:cubicBezTo>
                  <a:cubicBezTo>
                    <a:pt x="1640586" y="1094310"/>
                    <a:pt x="1273328" y="1409934"/>
                    <a:pt x="820293" y="1409934"/>
                  </a:cubicBezTo>
                  <a:cubicBezTo>
                    <a:pt x="367258" y="1409934"/>
                    <a:pt x="0" y="1094310"/>
                    <a:pt x="0" y="704967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173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60575" tIns="226800" rIns="260575" bIns="226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None/>
              </a:pPr>
              <a:r>
                <a:rPr lang="en" sz="1600" b="1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Coworking dédié à la santé</a:t>
              </a:r>
              <a:endParaRPr sz="16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4932885" y="2182672"/>
            <a:ext cx="2520280" cy="2448272"/>
          </a:xfrm>
          <a:prstGeom prst="ellipse">
            <a:avLst/>
          </a:prstGeom>
          <a:noFill/>
          <a:ln w="25400" cap="flat" cmpd="sng">
            <a:solidFill>
              <a:srgbClr val="2A5E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endParaRPr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Calibri"/>
              <a:buNone/>
            </a:pPr>
            <a:r>
              <a:rPr lang="en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de Santé Intégrative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668675" y="3051879"/>
            <a:ext cx="1296000" cy="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</a:pPr>
            <a:r>
              <a:rPr lang="en" sz="16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Coordination de soins de suppport</a:t>
            </a:r>
            <a:endParaRPr sz="16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8915" y="2581672"/>
            <a:ext cx="1505871" cy="101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LogoParisEst v2 rvb 20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8915" y="562325"/>
            <a:ext cx="3543177" cy="162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57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/>
          <p:nvPr/>
        </p:nvSpPr>
        <p:spPr>
          <a:xfrm>
            <a:off x="5317800" y="860400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" name="Google Shape;75;p2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2"/>
          <p:cNvCxnSpPr>
            <a:endCxn id="74" idx="6"/>
          </p:cNvCxnSpPr>
          <p:nvPr/>
        </p:nvCxnSpPr>
        <p:spPr>
          <a:xfrm flipH="1">
            <a:off x="7788000" y="2087700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2"/>
          <p:cNvSpPr/>
          <p:nvPr/>
        </p:nvSpPr>
        <p:spPr>
          <a:xfrm>
            <a:off x="5515050" y="1057650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 idx="4294967295"/>
          </p:nvPr>
        </p:nvSpPr>
        <p:spPr>
          <a:xfrm>
            <a:off x="371325" y="19147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</a:pPr>
            <a:r>
              <a:rPr lang="en" sz="6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Vocation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4294967295"/>
          </p:nvPr>
        </p:nvSpPr>
        <p:spPr>
          <a:xfrm>
            <a:off x="360675" y="2037950"/>
            <a:ext cx="5056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>
                <a:solidFill>
                  <a:schemeClr val="accent1"/>
                </a:solidFill>
              </a:rPr>
              <a:t>Espace de </a:t>
            </a:r>
            <a:r>
              <a:rPr lang="en" b="1">
                <a:solidFill>
                  <a:schemeClr val="accent1"/>
                </a:solidFill>
              </a:rPr>
              <a:t>S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anté </a:t>
            </a:r>
            <a:r>
              <a:rPr lang="en" b="1">
                <a:solidFill>
                  <a:schemeClr val="accent1"/>
                </a:solidFill>
              </a:rPr>
              <a:t>I</a:t>
            </a:r>
            <a:r>
              <a:rPr lang="en" sz="3000" b="1" i="0" u="none" strike="noStrike" cap="none">
                <a:solidFill>
                  <a:schemeClr val="accent1"/>
                </a:solidFill>
              </a:rPr>
              <a:t>ntégrative</a:t>
            </a:r>
            <a:endParaRPr sz="3000" b="1" i="0" u="none" strike="noStrike" cap="none">
              <a:solidFill>
                <a:schemeClr val="accent1"/>
              </a:solidFill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4294967295"/>
          </p:nvPr>
        </p:nvSpPr>
        <p:spPr>
          <a:xfrm>
            <a:off x="688575" y="2965525"/>
            <a:ext cx="7023900" cy="3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r>
              <a:rPr lang="en" sz="3000" b="1" i="0" u="none" strike="noStrike" cap="none" dirty="0">
                <a:solidFill>
                  <a:srgbClr val="263238"/>
                </a:solidFill>
              </a:rPr>
              <a:t>Un espace de coworking dédié aux</a:t>
            </a:r>
            <a:r>
              <a:rPr lang="en" b="1" dirty="0"/>
              <a:t> professionnels de la santé :</a:t>
            </a:r>
            <a:r>
              <a:rPr lang="en" dirty="0"/>
              <a:t> </a:t>
            </a:r>
            <a:endParaRPr sz="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None/>
            </a:pPr>
            <a:endParaRPr sz="8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Pour la Prévention des pathologies chroniques</a:t>
            </a:r>
            <a:endParaRPr sz="2400" i="0" u="none" strike="noStrike" cap="none"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expertise du recrutement des praticiens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◎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Avec une maîtrise de la coordination de soins de supports pour une prise en charge globale des patients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2"/>
          <p:cNvGrpSpPr/>
          <p:nvPr/>
        </p:nvGrpSpPr>
        <p:grpSpPr>
          <a:xfrm>
            <a:off x="6111624" y="1349820"/>
            <a:ext cx="882598" cy="1554910"/>
            <a:chOff x="6718575" y="2318625"/>
            <a:chExt cx="256950" cy="407375"/>
          </a:xfrm>
        </p:grpSpPr>
        <p:sp>
          <p:nvSpPr>
            <p:cNvPr id="83" name="Google Shape;83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775" y="5635019"/>
            <a:ext cx="1376682" cy="9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971850" y="332650"/>
            <a:ext cx="817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Démonstration technique du coworking</a:t>
            </a:r>
            <a:endParaRPr sz="30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 smtClean="0"/>
              <a:t>7 jours/7, 365 jours par an, grâce à notre concept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Centre a juste besoin d’un responsable Médecin ou Praticien qui assure le management,</a:t>
            </a:r>
            <a:endParaRPr sz="1400" b="1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recrutement, la coordination de soins et la communication locale.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Besoins des clients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4294967295"/>
          </p:nvPr>
        </p:nvSpPr>
        <p:spPr>
          <a:xfrm>
            <a:off x="1278474" y="1295400"/>
            <a:ext cx="3868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 dirty="0">
                <a:solidFill>
                  <a:srgbClr val="5AB1C9"/>
                </a:solidFill>
              </a:rPr>
              <a:t>Professionnels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607D8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 dirty="0"/>
              <a:t>Les thérapeutes ne réalisant pas suffisamment de chiffre d’affaires pour se permettre de louer un cabinet au mois, en recherche de nouveaux clients.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Les jeunes diplômés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ont un emplois à côté de leur activité (reconversion professionnelle)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continuent d’exercer en fin de carrière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 dirty="0"/>
              <a:t>Ceux qui préfèrent travailler dans le cadre d’un collectif participatif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4294967295"/>
          </p:nvPr>
        </p:nvSpPr>
        <p:spPr>
          <a:xfrm>
            <a:off x="5139849" y="1295400"/>
            <a:ext cx="3530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 b="1">
                <a:solidFill>
                  <a:srgbClr val="5AB1C9"/>
                </a:solidFill>
              </a:rPr>
              <a:t>Particuliers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en un seul lieu une trentaine de pratiques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Se faire orienter afin de trouver la pratique la plus adaptée à leur besoin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Une demande croissante concernant les médecines douces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Char char="◎"/>
            </a:pPr>
            <a:r>
              <a:rPr lang="en" sz="1600"/>
              <a:t>Trouver un thérapeute validé par nos soins afin de se sentir en confiance.</a:t>
            </a:r>
            <a:endParaRPr sz="1600"/>
          </a:p>
        </p:txBody>
      </p:sp>
      <p:pic>
        <p:nvPicPr>
          <p:cNvPr id="6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533" y="5989594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09a1e23a_0_968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Concept et valeurs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7009a1e23a_0_968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Repose sur un Management participatif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Mise en avant des praticiens pour faciliter leur installation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site web avec système expert de mise en relation clients et praticiens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Portée pédagogique du site vers le client/patient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Développer la prévention des pathologies chroniques en inscrivant les interventions non médicamenteuses dans l’hygiène de vie des clients/patients par la pédagogie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 une reconnaissances des thérapies complémentaires bien orchestrées au service des patients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◎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Eviter l’errance thérapeutique pour les douleurs chroniques</a:t>
            </a:r>
            <a:endParaRPr sz="20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77" y="602140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09a1e23a_0_978"/>
          <p:cNvSpPr txBox="1">
            <a:spLocks noGrp="1"/>
          </p:cNvSpPr>
          <p:nvPr>
            <p:ph type="ctrTitle"/>
          </p:nvPr>
        </p:nvSpPr>
        <p:spPr>
          <a:xfrm>
            <a:off x="1257425" y="76200"/>
            <a:ext cx="788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</a:rPr>
              <a:t>Spécialisations et métiers </a:t>
            </a:r>
            <a:r>
              <a:rPr lang="en" sz="3000" dirty="0" smtClean="0">
                <a:solidFill>
                  <a:srgbClr val="5AB1C9"/>
                </a:solidFill>
              </a:rPr>
              <a:t>du </a:t>
            </a:r>
            <a:r>
              <a:rPr lang="en" sz="3000" dirty="0">
                <a:solidFill>
                  <a:srgbClr val="5AB1C9"/>
                </a:solidFill>
              </a:rPr>
              <a:t>Centre</a:t>
            </a:r>
            <a:endParaRPr sz="3000" dirty="0"/>
          </a:p>
        </p:txBody>
      </p:sp>
      <p:pic>
        <p:nvPicPr>
          <p:cNvPr id="159" name="Google Shape;159;g7009a1e23a_0_978" descr="logo_kheprisante 5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206075"/>
            <a:ext cx="1723725" cy="5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7009a1e23a_0_978"/>
          <p:cNvSpPr txBox="1"/>
          <p:nvPr/>
        </p:nvSpPr>
        <p:spPr>
          <a:xfrm>
            <a:off x="4457825" y="1470300"/>
            <a:ext cx="44484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non conventionnées ou non remboursées</a:t>
            </a:r>
            <a:endParaRPr b="1" dirty="0"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Sophrologie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Thérapie fréquentielle et bioresonance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ypnose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Kinésiologue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Shiatsu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médecine chinoise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Praticien en médecin ayurvédique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Acupressure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Auriculothérapeute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Musicothérapeute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Praticien en Thérapie brève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Psychanalyse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Acupuncture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Naturopathe </a:t>
            </a: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(arométhéraie, phytothérapie)</a:t>
            </a:r>
            <a:endParaRPr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Neuro-thérapeute</a:t>
            </a:r>
            <a:endParaRPr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Ostéopathe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Coach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90600" lvl="0" indent="-317500" algn="l" rtl="0"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Calibri"/>
              <a:buChar char="◎"/>
            </a:pPr>
            <a:r>
              <a:rPr lang="en" dirty="0" smtClean="0">
                <a:solidFill>
                  <a:srgbClr val="263238"/>
                </a:solidFill>
                <a:latin typeface="Calibri"/>
                <a:ea typeface="Calibri"/>
                <a:cs typeface="Calibri"/>
                <a:sym typeface="Calibri"/>
              </a:rPr>
              <a:t>Chiropracteur</a:t>
            </a:r>
            <a:endParaRPr dirty="0">
              <a:solidFill>
                <a:srgbClr val="2632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7009a1e23a_0_978"/>
          <p:cNvSpPr txBox="1"/>
          <p:nvPr/>
        </p:nvSpPr>
        <p:spPr>
          <a:xfrm>
            <a:off x="1257425" y="1546500"/>
            <a:ext cx="36159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Professions médicales ou paramédicales</a:t>
            </a:r>
            <a:endParaRPr b="1" dirty="0"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rgbClr val="263238"/>
              </a:buClr>
              <a:buSzPts val="800"/>
              <a:buFont typeface="Source Sans Pro"/>
              <a:buNone/>
            </a:pPr>
            <a:endParaRPr sz="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Acupuncteur 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médical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Infirmier(ières)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Pédicure-Podologue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Kinésithérapeute 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Puéricultrice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Diététicienne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Educateur 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spécialisé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Psychologue </a:t>
            </a: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clinicien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◎"/>
            </a:pP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Dispositif médical ent thérapie fréquentielle et bioresonance</a:t>
            </a:r>
            <a:endParaRPr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009a1e23a_0_0"/>
          <p:cNvSpPr txBox="1">
            <a:spLocks noGrp="1"/>
          </p:cNvSpPr>
          <p:nvPr>
            <p:ph type="title"/>
          </p:nvPr>
        </p:nvSpPr>
        <p:spPr>
          <a:xfrm>
            <a:off x="338729" y="332656"/>
            <a:ext cx="8805300" cy="9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Espace </a:t>
            </a:r>
            <a:r>
              <a:rPr lang="en" sz="3100" b="1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 Santé </a:t>
            </a:r>
            <a:r>
              <a:rPr lang="en" sz="31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Intégrative, 2 espaces distincts</a:t>
            </a:r>
            <a:endParaRPr sz="31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009a1e23a_0_0"/>
          <p:cNvSpPr txBox="1">
            <a:spLocks noGrp="1"/>
          </p:cNvSpPr>
          <p:nvPr>
            <p:ph type="body" idx="1"/>
          </p:nvPr>
        </p:nvSpPr>
        <p:spPr>
          <a:xfrm>
            <a:off x="755501" y="1559458"/>
            <a:ext cx="76329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 b="1" dirty="0"/>
              <a:t> </a:t>
            </a:r>
            <a:endParaRPr sz="1800" dirty="0"/>
          </a:p>
        </p:txBody>
      </p:sp>
      <p:sp>
        <p:nvSpPr>
          <p:cNvPr id="134" name="Google Shape;134;g7009a1e23a_0_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5" name="Google Shape;135;g7009a1e23a_0_0"/>
          <p:cNvSpPr/>
          <p:nvPr/>
        </p:nvSpPr>
        <p:spPr>
          <a:xfrm>
            <a:off x="2598925" y="2020050"/>
            <a:ext cx="3914775" cy="951900"/>
          </a:xfrm>
          <a:prstGeom prst="roundRect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Programmes personnalisés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Récupération  - Reconstruction  Revitalisation</a:t>
            </a:r>
            <a:endParaRPr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g7009a1e23a_0_0"/>
          <p:cNvSpPr/>
          <p:nvPr/>
        </p:nvSpPr>
        <p:spPr>
          <a:xfrm>
            <a:off x="5573250" y="3248700"/>
            <a:ext cx="1742700" cy="623100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Khépri Santé (SAS)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Roboto"/>
                <a:ea typeface="Roboto"/>
                <a:cs typeface="Roboto"/>
                <a:sym typeface="Roboto"/>
              </a:rPr>
              <a:t>Soins de </a:t>
            </a: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support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4ème étage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g7009a1e23a_0_0"/>
          <p:cNvSpPr/>
          <p:nvPr/>
        </p:nvSpPr>
        <p:spPr>
          <a:xfrm>
            <a:off x="1627225" y="3248700"/>
            <a:ext cx="1943400" cy="6228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Activité paramédicale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smtClean="0">
                <a:latin typeface="Roboto"/>
                <a:ea typeface="Roboto"/>
                <a:cs typeface="Roboto"/>
                <a:sym typeface="Roboto"/>
              </a:rPr>
              <a:t>2ème étage (PSPPE)</a:t>
            </a:r>
            <a:endParaRPr sz="10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g7009a1e23a_0_0"/>
          <p:cNvSpPr/>
          <p:nvPr/>
        </p:nvSpPr>
        <p:spPr>
          <a:xfrm>
            <a:off x="1839088" y="418038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Professionnels de santé libéraux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40" name="Google Shape;140;g7009a1e23a_0_0"/>
          <p:cNvSpPr/>
          <p:nvPr/>
        </p:nvSpPr>
        <p:spPr>
          <a:xfrm>
            <a:off x="5744650" y="417765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Thérapies complémentaires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142" name="Google Shape;142;g7009a1e23a_0_0"/>
          <p:cNvCxnSpPr>
            <a:stCxn id="135" idx="2"/>
            <a:endCxn id="136" idx="0"/>
          </p:cNvCxnSpPr>
          <p:nvPr/>
        </p:nvCxnSpPr>
        <p:spPr>
          <a:xfrm rot="16200000" flipH="1">
            <a:off x="5362081" y="2166181"/>
            <a:ext cx="276750" cy="18882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" name="Google Shape;143;g7009a1e23a_0_0"/>
          <p:cNvCxnSpPr>
            <a:stCxn id="137" idx="0"/>
            <a:endCxn id="135" idx="2"/>
          </p:cNvCxnSpPr>
          <p:nvPr/>
        </p:nvCxnSpPr>
        <p:spPr>
          <a:xfrm rot="5400000" flipH="1" flipV="1">
            <a:off x="3439244" y="2131631"/>
            <a:ext cx="276750" cy="19573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g7009a1e23a_0_0"/>
          <p:cNvSpPr/>
          <p:nvPr/>
        </p:nvSpPr>
        <p:spPr>
          <a:xfrm>
            <a:off x="3694150" y="3107850"/>
            <a:ext cx="1803000" cy="1074900"/>
          </a:xfrm>
          <a:prstGeom prst="ellipse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◎"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g7009a1e23a_0_0"/>
          <p:cNvSpPr txBox="1"/>
          <p:nvPr/>
        </p:nvSpPr>
        <p:spPr>
          <a:xfrm>
            <a:off x="3817975" y="3382050"/>
            <a:ext cx="1600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g7009a1e23a_0_0"/>
          <p:cNvSpPr txBox="1"/>
          <p:nvPr/>
        </p:nvSpPr>
        <p:spPr>
          <a:xfrm>
            <a:off x="3802900" y="3177825"/>
            <a:ext cx="15381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Prévention et Coordination de soins de support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g7009a1e23a_0_0"/>
          <p:cNvSpPr txBox="1"/>
          <p:nvPr/>
        </p:nvSpPr>
        <p:spPr>
          <a:xfrm>
            <a:off x="2343450" y="1229575"/>
            <a:ext cx="4400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Organigramme fonctionnel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Sans Pro"/>
                <a:ea typeface="Source Sans Pro"/>
                <a:cs typeface="Source Sans Pro"/>
                <a:sym typeface="Source Sans Pro"/>
              </a:rPr>
              <a:t>D’un Centre Khépri Santé</a:t>
            </a:r>
            <a:endParaRPr sz="1800"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2" name="Google Shape;152;g7009a1e23a_0_0"/>
          <p:cNvCxnSpPr>
            <a:stCxn id="148" idx="2"/>
            <a:endCxn id="148" idx="2"/>
          </p:cNvCxnSpPr>
          <p:nvPr/>
        </p:nvCxnSpPr>
        <p:spPr>
          <a:xfrm>
            <a:off x="3694150" y="3645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g7009a1e23a_0_0"/>
          <p:cNvSpPr txBox="1"/>
          <p:nvPr/>
        </p:nvSpPr>
        <p:spPr>
          <a:xfrm>
            <a:off x="666750" y="4929958"/>
            <a:ext cx="8124825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Offre grand public :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Articulation de la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Coordination de soins de confort pour les malades atteints d’affections de longue durée,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-"/>
            </a:pP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Intervention non médicamenteuse pour la prise en charge de la </a:t>
            </a: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douleur</a:t>
            </a:r>
            <a:r>
              <a:rPr lang="en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chronique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-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Application logicielle de suivi des programmes personnalisés.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" name="Connecteur droit 5"/>
          <p:cNvCxnSpPr>
            <a:stCxn id="137" idx="2"/>
          </p:cNvCxnSpPr>
          <p:nvPr/>
        </p:nvCxnSpPr>
        <p:spPr>
          <a:xfrm>
            <a:off x="2598925" y="38715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513700" y="38670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30" y="5993392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74B3115-420F-4E32-B5A5-CFE039D89E6B}"/>
              </a:ext>
            </a:extLst>
          </p:cNvPr>
          <p:cNvSpPr/>
          <p:nvPr/>
        </p:nvSpPr>
        <p:spPr>
          <a:xfrm>
            <a:off x="4163444" y="1527650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INVEST</a:t>
            </a:r>
          </a:p>
          <a:p>
            <a:pPr algn="ctr"/>
            <a:r>
              <a:rPr lang="fr-FR" sz="900" dirty="0"/>
              <a:t>Holding</a:t>
            </a:r>
            <a:endParaRPr lang="fr-FR" sz="105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0C6E18-A80A-49FC-B292-B697E8F50B58}"/>
              </a:ext>
            </a:extLst>
          </p:cNvPr>
          <p:cNvSpPr/>
          <p:nvPr/>
        </p:nvSpPr>
        <p:spPr>
          <a:xfrm>
            <a:off x="1330663" y="3844371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SANTE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745D7DC-E80C-4C95-A5BC-36AA45F4C094}"/>
              </a:ext>
            </a:extLst>
          </p:cNvPr>
          <p:cNvSpPr/>
          <p:nvPr/>
        </p:nvSpPr>
        <p:spPr>
          <a:xfrm>
            <a:off x="7532694" y="3802794"/>
            <a:ext cx="1154105" cy="6213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FORMATION</a:t>
            </a:r>
          </a:p>
          <a:p>
            <a:pPr algn="ctr"/>
            <a:r>
              <a:rPr lang="fr-FR" sz="900" dirty="0"/>
              <a:t>SAS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8BBDFA-0E0E-4B87-A4C7-7BD6BA1DFA1A}"/>
              </a:ext>
            </a:extLst>
          </p:cNvPr>
          <p:cNvSpPr/>
          <p:nvPr/>
        </p:nvSpPr>
        <p:spPr>
          <a:xfrm>
            <a:off x="5857419" y="3800475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VISIAPY</a:t>
            </a:r>
          </a:p>
          <a:p>
            <a:pPr algn="ctr"/>
            <a:r>
              <a:rPr lang="fr-FR" sz="900" dirty="0"/>
              <a:t>SAS</a:t>
            </a:r>
            <a:endParaRPr lang="fr-FR" sz="1050" dirty="0"/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216E6F43-BA45-4554-A664-75CF31092BE3}"/>
              </a:ext>
            </a:extLst>
          </p:cNvPr>
          <p:cNvSpPr txBox="1"/>
          <p:nvPr/>
        </p:nvSpPr>
        <p:spPr>
          <a:xfrm>
            <a:off x="1996093" y="2995103"/>
            <a:ext cx="487161" cy="2135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0F721AC3-2E88-4A1A-A974-D29E029B4F9A}"/>
              </a:ext>
            </a:extLst>
          </p:cNvPr>
          <p:cNvSpPr txBox="1"/>
          <p:nvPr/>
        </p:nvSpPr>
        <p:spPr>
          <a:xfrm>
            <a:off x="6355105" y="2987186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CA4110C1-F037-4268-B250-4D41C51CE89B}"/>
              </a:ext>
            </a:extLst>
          </p:cNvPr>
          <p:cNvSpPr txBox="1"/>
          <p:nvPr/>
        </p:nvSpPr>
        <p:spPr>
          <a:xfrm>
            <a:off x="8133023" y="2987186"/>
            <a:ext cx="59258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100%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163948EF-50FE-43D3-87D1-FD01D65E6E67}"/>
              </a:ext>
            </a:extLst>
          </p:cNvPr>
          <p:cNvSpPr/>
          <p:nvPr/>
        </p:nvSpPr>
        <p:spPr>
          <a:xfrm>
            <a:off x="3173713" y="3737893"/>
            <a:ext cx="2590521" cy="876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Pôle Santé Pluridisciplinaire</a:t>
            </a:r>
          </a:p>
          <a:p>
            <a:pPr algn="ctr"/>
            <a:r>
              <a:rPr lang="fr-FR" sz="1200" b="1" dirty="0"/>
              <a:t>Paris Est</a:t>
            </a:r>
          </a:p>
        </p:txBody>
      </p:sp>
      <p:sp>
        <p:nvSpPr>
          <p:cNvPr id="42" name="Accolade ouvrante 41">
            <a:extLst>
              <a:ext uri="{FF2B5EF4-FFF2-40B4-BE49-F238E27FC236}">
                <a16:creationId xmlns="" xmlns:a16="http://schemas.microsoft.com/office/drawing/2014/main" id="{E2585D72-D401-475C-9FDE-2BC10DE5F43C}"/>
              </a:ext>
            </a:extLst>
          </p:cNvPr>
          <p:cNvSpPr/>
          <p:nvPr/>
        </p:nvSpPr>
        <p:spPr>
          <a:xfrm rot="16200000">
            <a:off x="1780931" y="3476815"/>
            <a:ext cx="340215" cy="3331247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6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E068BD4-97FB-4FB6-BD4A-7FEBF620BE6A}"/>
              </a:ext>
            </a:extLst>
          </p:cNvPr>
          <p:cNvSpPr txBox="1"/>
          <p:nvPr/>
        </p:nvSpPr>
        <p:spPr>
          <a:xfrm>
            <a:off x="1312285" y="5344709"/>
            <a:ext cx="128587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Statut Economie Sociale et Solidaire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D3A0CC27-17E9-4667-915E-4CFB055CF501}"/>
              </a:ext>
            </a:extLst>
          </p:cNvPr>
          <p:cNvSpPr txBox="1"/>
          <p:nvPr/>
        </p:nvSpPr>
        <p:spPr>
          <a:xfrm>
            <a:off x="302742" y="3844371"/>
            <a:ext cx="934736" cy="90024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A </a:t>
            </a:r>
            <a:r>
              <a:rPr lang="fr-FR" sz="1050" dirty="0" smtClean="0"/>
              <a:t>créer en 2021 pour séparer la formation du </a:t>
            </a:r>
            <a:r>
              <a:rPr lang="fr-FR" sz="1050" dirty="0" err="1" smtClean="0"/>
              <a:t>co-working</a:t>
            </a:r>
            <a:endParaRPr lang="fr-FR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AF9A10-BB91-40A7-A817-9FDCFCCEDF36}"/>
              </a:ext>
            </a:extLst>
          </p:cNvPr>
          <p:cNvSpPr/>
          <p:nvPr/>
        </p:nvSpPr>
        <p:spPr>
          <a:xfrm>
            <a:off x="1650136" y="506519"/>
            <a:ext cx="5839287" cy="3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/>
              <a:t>Structuration groupe KHEPRI INVEST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6C1DFF3-6794-4191-8461-907A13A5B22F}"/>
              </a:ext>
            </a:extLst>
          </p:cNvPr>
          <p:cNvSpPr txBox="1"/>
          <p:nvPr/>
        </p:nvSpPr>
        <p:spPr>
          <a:xfrm>
            <a:off x="4215791" y="4688501"/>
            <a:ext cx="1065225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5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sz="788" dirty="0"/>
              <a:t>Communication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A904A5FB-F918-4E9D-B270-086A2DB5E80B}"/>
              </a:ext>
            </a:extLst>
          </p:cNvPr>
          <p:cNvSpPr txBox="1"/>
          <p:nvPr/>
        </p:nvSpPr>
        <p:spPr>
          <a:xfrm>
            <a:off x="4242098" y="4972863"/>
            <a:ext cx="1034520" cy="456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Coordination de soins - Thérapies complémentaires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DA726A30-9F66-4B6D-8AA7-9711205D4269}"/>
              </a:ext>
            </a:extLst>
          </p:cNvPr>
          <p:cNvSpPr txBox="1"/>
          <p:nvPr/>
        </p:nvSpPr>
        <p:spPr>
          <a:xfrm>
            <a:off x="5465811" y="2968405"/>
            <a:ext cx="1030170" cy="3348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 smtClean="0"/>
              <a:t>Conseil aux entreprises</a:t>
            </a:r>
            <a:endParaRPr lang="fr-FR" sz="788" b="1" dirty="0"/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F3F3F5F3-1F43-4336-8D2F-820C36B608E1}"/>
              </a:ext>
            </a:extLst>
          </p:cNvPr>
          <p:cNvSpPr txBox="1"/>
          <p:nvPr/>
        </p:nvSpPr>
        <p:spPr>
          <a:xfrm>
            <a:off x="7496138" y="2975771"/>
            <a:ext cx="696899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Formation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2BD76907-7357-41F6-9A34-1E5570EA9542}"/>
              </a:ext>
            </a:extLst>
          </p:cNvPr>
          <p:cNvSpPr txBox="1"/>
          <p:nvPr/>
        </p:nvSpPr>
        <p:spPr>
          <a:xfrm>
            <a:off x="1312285" y="4474566"/>
            <a:ext cx="1304251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7022Z</a:t>
            </a:r>
          </a:p>
          <a:p>
            <a:pPr algn="ctr"/>
            <a:r>
              <a:rPr lang="fr-FR" sz="750" dirty="0"/>
              <a:t>Recherche-développement en sciences humaines et sociales (7220Z)</a:t>
            </a:r>
            <a:endParaRPr lang="fr-FR" sz="750" b="1" dirty="0"/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1DE73D1E-438B-469D-B231-5322BEE6E68A}"/>
              </a:ext>
            </a:extLst>
          </p:cNvPr>
          <p:cNvSpPr txBox="1"/>
          <p:nvPr/>
        </p:nvSpPr>
        <p:spPr>
          <a:xfrm>
            <a:off x="7564493" y="4908109"/>
            <a:ext cx="112230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Ou changer Code APE 8560Z ou 7022Z</a:t>
            </a:r>
          </a:p>
          <a:p>
            <a:pPr algn="ctr"/>
            <a:r>
              <a:rPr lang="fr-FR" sz="750" b="1" dirty="0"/>
              <a:t>Pour la formation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5857419" y="4425669"/>
            <a:ext cx="1304203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6312Z</a:t>
            </a:r>
          </a:p>
          <a:p>
            <a:pPr algn="ctr"/>
            <a:r>
              <a:rPr lang="fr-FR" sz="750" b="1" dirty="0"/>
              <a:t>SIRET 848 156 428 00015</a:t>
            </a:r>
          </a:p>
        </p:txBody>
      </p:sp>
      <p:cxnSp>
        <p:nvCxnSpPr>
          <p:cNvPr id="16" name="Connecteur : en angle 15">
            <a:extLst>
              <a:ext uri="{FF2B5EF4-FFF2-40B4-BE49-F238E27FC236}">
                <a16:creationId xmlns="" xmlns:a16="http://schemas.microsoft.com/office/drawing/2014/main" id="{67325C66-E3C0-4ED1-BEC9-A39B228AE0A8}"/>
              </a:ext>
            </a:extLst>
          </p:cNvPr>
          <p:cNvCxnSpPr/>
          <p:nvPr/>
        </p:nvCxnSpPr>
        <p:spPr>
          <a:xfrm>
            <a:off x="5456286" y="2960354"/>
            <a:ext cx="2740456" cy="8424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="" xmlns:a16="http://schemas.microsoft.com/office/drawing/2014/main" id="{C79D53A8-F1FB-4B2D-B912-3598CDB8CEE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rot="16200000" flipH="1">
            <a:off x="4813248" y="2113367"/>
            <a:ext cx="1680240" cy="16939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="" xmlns:a16="http://schemas.microsoft.com/office/drawing/2014/main" id="{46264E12-578D-4CF4-9D79-F5F2C6C20C63}"/>
              </a:ext>
            </a:extLst>
          </p:cNvPr>
          <p:cNvCxnSpPr/>
          <p:nvPr/>
        </p:nvCxnSpPr>
        <p:spPr>
          <a:xfrm rot="5400000">
            <a:off x="2527923" y="1546863"/>
            <a:ext cx="1724136" cy="28327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="" xmlns:a16="http://schemas.microsoft.com/office/drawing/2014/main" id="{15E3671D-7096-4346-BB7E-818654C106B0}"/>
              </a:ext>
            </a:extLst>
          </p:cNvPr>
          <p:cNvCxnSpPr/>
          <p:nvPr/>
        </p:nvCxnSpPr>
        <p:spPr>
          <a:xfrm flipH="1">
            <a:off x="4803970" y="2125910"/>
            <a:ext cx="7150" cy="1598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552349" y="4434414"/>
            <a:ext cx="1134450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Code APE 8690F</a:t>
            </a:r>
          </a:p>
          <a:p>
            <a:pPr algn="ctr"/>
            <a:r>
              <a:rPr lang="fr-FR" sz="750" b="1" dirty="0"/>
              <a:t>SIRET 811445410 00012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1077513" y="2965971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3BB2CC06-DE6A-E740-AA01-5248925E35AF}"/>
              </a:ext>
            </a:extLst>
          </p:cNvPr>
          <p:cNvSpPr txBox="1"/>
          <p:nvPr/>
        </p:nvSpPr>
        <p:spPr>
          <a:xfrm>
            <a:off x="4359046" y="2972458"/>
            <a:ext cx="883571" cy="334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Gouvernance</a:t>
            </a:r>
          </a:p>
          <a:p>
            <a:pPr algn="ctr"/>
            <a:r>
              <a:rPr lang="fr-FR" sz="788" b="1" dirty="0"/>
              <a:t>médicale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076700" y="5483982"/>
            <a:ext cx="1354852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Association Loi 1901</a:t>
            </a:r>
          </a:p>
          <a:p>
            <a:pPr algn="ctr"/>
            <a:r>
              <a:rPr lang="fr-FR" sz="750" b="1" dirty="0"/>
              <a:t>Code APE 9499Z</a:t>
            </a:r>
          </a:p>
          <a:p>
            <a:pPr algn="ctr"/>
            <a:r>
              <a:rPr lang="fr-FR" sz="750" b="1" dirty="0"/>
              <a:t>SIRET 850 330 259 00019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B47CC346-19D9-4DCF-B5BE-31C3379C4708}"/>
              </a:ext>
            </a:extLst>
          </p:cNvPr>
          <p:cNvSpPr txBox="1"/>
          <p:nvPr/>
        </p:nvSpPr>
        <p:spPr>
          <a:xfrm>
            <a:off x="7567163" y="5360641"/>
            <a:ext cx="1119636" cy="438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N° OF 11940951494</a:t>
            </a:r>
          </a:p>
          <a:p>
            <a:pPr algn="ctr"/>
            <a:r>
              <a:rPr lang="fr-FR" sz="750" b="1" dirty="0"/>
              <a:t>Id-DD 0052300-DataDock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D8BBDFA-0E0E-4B87-A4C7-7BD6BA1DFA1A}"/>
              </a:ext>
            </a:extLst>
          </p:cNvPr>
          <p:cNvSpPr/>
          <p:nvPr/>
        </p:nvSpPr>
        <p:spPr>
          <a:xfrm>
            <a:off x="5875748" y="4896059"/>
            <a:ext cx="1285874" cy="5925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/>
              <a:t>KHEPRI ENTREPRISE</a:t>
            </a:r>
          </a:p>
          <a:p>
            <a:pPr algn="ctr"/>
            <a:r>
              <a:rPr lang="fr-FR" sz="900" b="1" dirty="0"/>
              <a:t>(ENSEIGNE)</a:t>
            </a:r>
            <a:endParaRPr lang="fr-FR" sz="1050" b="1" dirty="0"/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DAC69F21-F63B-4C8B-A7E8-5DBA6B844ADA}"/>
              </a:ext>
            </a:extLst>
          </p:cNvPr>
          <p:cNvSpPr txBox="1"/>
          <p:nvPr/>
        </p:nvSpPr>
        <p:spPr>
          <a:xfrm>
            <a:off x="4808534" y="2139127"/>
            <a:ext cx="1216365" cy="669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750" b="1" dirty="0"/>
              <a:t>SIRET 877 646 323 au capital de 280 000€</a:t>
            </a:r>
          </a:p>
          <a:p>
            <a:pPr algn="ctr"/>
            <a:r>
              <a:rPr lang="fr-FR" sz="750" b="1" dirty="0"/>
              <a:t>Amené à devenir Société d’Import/Export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0DFD3B39-F576-AE44-87E4-9F9FDB2B5B0F}"/>
              </a:ext>
            </a:extLst>
          </p:cNvPr>
          <p:cNvSpPr txBox="1"/>
          <p:nvPr/>
        </p:nvSpPr>
        <p:spPr>
          <a:xfrm>
            <a:off x="7313171" y="3274781"/>
            <a:ext cx="883571" cy="2135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88" b="1" dirty="0"/>
              <a:t>Co-</a:t>
            </a:r>
            <a:r>
              <a:rPr lang="fr-FR" sz="788" b="1" dirty="0" err="1"/>
              <a:t>working</a:t>
            </a:r>
            <a:endParaRPr lang="fr-FR" sz="788" b="1" dirty="0"/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DA726A30-9F66-4B6D-8AA7-9711205D4269}"/>
              </a:ext>
            </a:extLst>
          </p:cNvPr>
          <p:cNvSpPr txBox="1"/>
          <p:nvPr/>
        </p:nvSpPr>
        <p:spPr>
          <a:xfrm>
            <a:off x="5873708" y="5502488"/>
            <a:ext cx="128791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Conseil QVT aux entreprises</a:t>
            </a:r>
            <a:br>
              <a:rPr lang="fr-FR" sz="800" b="1" dirty="0"/>
            </a:br>
            <a:r>
              <a:rPr lang="fr-FR" sz="800" b="1" dirty="0" err="1"/>
              <a:t>Télé-consultation</a:t>
            </a:r>
            <a:endParaRPr lang="fr-FR" sz="800" b="1" dirty="0"/>
          </a:p>
          <a:p>
            <a:pPr algn="ctr"/>
            <a:r>
              <a:rPr lang="fr-FR" sz="800" b="1" dirty="0"/>
              <a:t>Conseil informatique aux </a:t>
            </a:r>
            <a:r>
              <a:rPr lang="fr-FR" sz="800" b="1" dirty="0" smtClean="0"/>
              <a:t>centres </a:t>
            </a:r>
            <a:br>
              <a:rPr lang="fr-FR" sz="800" b="1" dirty="0" smtClean="0"/>
            </a:br>
            <a:r>
              <a:rPr lang="fr-FR" sz="800" b="1" dirty="0" smtClean="0"/>
              <a:t>de bien-être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780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1067</Words>
  <Application>Microsoft Office PowerPoint</Application>
  <PresentationFormat>Affichage à l'écran (4:3)</PresentationFormat>
  <Paragraphs>317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Calibri</vt:lpstr>
      <vt:lpstr>Source Sans Pro</vt:lpstr>
      <vt:lpstr>Noto Sans Symbols</vt:lpstr>
      <vt:lpstr>Roboto</vt:lpstr>
      <vt:lpstr>Roboto Slab</vt:lpstr>
      <vt:lpstr>Arial</vt:lpstr>
      <vt:lpstr>Cordelia template</vt:lpstr>
      <vt:lpstr>Présentation PowerPoint</vt:lpstr>
      <vt:lpstr> Khépri Santé Intégrative = 1 expertise en 4 Solutions intégrées</vt:lpstr>
      <vt:lpstr>Vocation</vt:lpstr>
      <vt:lpstr>Démonstration technique du coworking</vt:lpstr>
      <vt:lpstr>Besoins des clients</vt:lpstr>
      <vt:lpstr>Concept et valeurs</vt:lpstr>
      <vt:lpstr>Spécialisations et métiers du Centre</vt:lpstr>
      <vt:lpstr>Espace de Santé Intégrative, 2 espaces distincts</vt:lpstr>
      <vt:lpstr>Présentation PowerPoint</vt:lpstr>
      <vt:lpstr>Chiffres clés du Centre pilote</vt:lpstr>
      <vt:lpstr>Chiffres clés de 2020</vt:lpstr>
      <vt:lpstr>Statistiques d’activité</vt:lpstr>
      <vt:lpstr>Effet réseau</vt:lpstr>
      <vt:lpstr>Le marché</vt:lpstr>
      <vt:lpstr>Et maintenant suivez le guide</vt:lpstr>
      <vt:lpstr>Présentation PowerPoint</vt:lpstr>
      <vt:lpstr>Plan du Centre pilote 4ème étage 200 m2  Entrée séparée des thérapies complémentaires</vt:lpstr>
      <vt:lpstr>Plan du Centre pilote 2ème étage 100 m2  Entrée séparée Cabinet médical et paramédical</vt:lpstr>
      <vt:lpstr>Merci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32</cp:revision>
  <dcterms:modified xsi:type="dcterms:W3CDTF">2021-02-21T16:35:23Z</dcterms:modified>
</cp:coreProperties>
</file>