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64" r:id="rId5"/>
    <p:sldId id="258" r:id="rId6"/>
    <p:sldId id="260" r:id="rId7"/>
    <p:sldId id="262" r:id="rId8"/>
    <p:sldId id="261" r:id="rId9"/>
    <p:sldId id="277" r:id="rId10"/>
    <p:sldId id="275" r:id="rId11"/>
    <p:sldId id="267" r:id="rId12"/>
    <p:sldId id="266" r:id="rId13"/>
    <p:sldId id="265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05613" cy="9939338"/>
  <p:embeddedFontLs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ource Sans Pro" panose="020B0604020202020204" charset="0"/>
      <p:regular r:id="rId30"/>
      <p:bold r:id="rId31"/>
      <p:italic r:id="rId32"/>
      <p:boldItalic r:id="rId33"/>
    </p:embeddedFont>
    <p:embeddedFont>
      <p:font typeface="Roboto Slab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680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009a1e23a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7009a1e23a_0_99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46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76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81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009a1e23a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7009a1e23a_0_95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19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144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70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009a1e23a_0_98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7009a1e23a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789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009a1e23a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7009a1e23a_0_99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5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05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9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07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09a1e23a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7009a1e23a_0_96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68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09a1e23a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7009a1e23a_0_97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35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4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mailto:isabelle.marcy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hyperlink" Target="https://www.youtube.com/watch?v=AnQaJ8an-Rc" TargetMode="External"/><Relationship Id="rId4" Type="http://schemas.openxmlformats.org/officeDocument/2006/relationships/hyperlink" Target="https://www.youtube.com/watch?v=taF8P2RVJA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Revellat &amp; Isab</a:t>
            </a:r>
            <a:r>
              <a:rPr lang="en" sz="1800" b="1" dirty="0">
                <a:solidFill>
                  <a:schemeClr val="accent4"/>
                </a:solidFill>
              </a:rPr>
              <a:t>elle Marcy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64      -     06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42 78 18 63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sng" strike="noStrike" cap="none" dirty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u="sng" dirty="0">
                <a:solidFill>
                  <a:schemeClr val="hlink"/>
                </a:solidFill>
                <a:hlinkClick r:id="rId4"/>
              </a:rPr>
              <a:t>isabelle.marcy@kheprisante.fr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3919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du Centre pilote</a:t>
            </a:r>
            <a:endParaRPr sz="36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5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	Le centre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60 intervenants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50 abonnements mensuels de 59€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36 pratiques différentes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4 salles à temps plein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7 salles en coworking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Plus de 5 000 patients </a:t>
            </a:r>
            <a:endParaRPr sz="160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589100" y="1285528"/>
            <a:ext cx="45549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Taux de remplissage : </a:t>
            </a:r>
            <a:endParaRPr sz="1800" b="1">
              <a:solidFill>
                <a:srgbClr val="398BA2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70 % en 2019 contre 50 % en 2018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     1 000 h/mois sur 1728h disponibles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12 000 h/an sur 19000h disponibles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644008" y="3157736"/>
            <a:ext cx="4176600" cy="3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	Finances 2019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Capital : 10 k€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CA 2017 : 63 k€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CA 2018 : 104 k€ 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CA 2019 : 175k€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Soit 45 % de croissance sur 5 ans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Rés. Avant IS :  30 k€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Dette en cours : 77 k€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Charges : 125k€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Dont loyer : 40 k€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2019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sz="800"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en" sz="1600" b="1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50 000 €  pour :</a:t>
            </a: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Site Web + communication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Aménagement Extension médicale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Visiapy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et soutien financiers</a:t>
            </a:r>
            <a:endParaRPr sz="18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 fois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lauréate </a:t>
            </a: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Prêt d’honneur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VMAPI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(2 X 10k€ + prêt BNP = 77 k€)</a:t>
            </a:r>
            <a:endParaRPr sz="18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42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3919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</a:t>
            </a:r>
            <a:r>
              <a:rPr lang="en" sz="3600" dirty="0" smtClean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de 2020</a:t>
            </a:r>
            <a:endParaRPr sz="3600" dirty="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5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Le centre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60 intervenants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50 abonnements mensuels de 59€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36 pratiques différentes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4</a:t>
            </a:r>
            <a:r>
              <a:rPr lang="en" sz="1600" dirty="0" smtClean="0"/>
              <a:t> </a:t>
            </a:r>
            <a:r>
              <a:rPr lang="en" sz="1600" dirty="0"/>
              <a:t>salles à temps plein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14 </a:t>
            </a:r>
            <a:r>
              <a:rPr lang="en" sz="1600" dirty="0"/>
              <a:t>salles en coworking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Plus de </a:t>
            </a:r>
            <a:r>
              <a:rPr lang="en" sz="1600" dirty="0" smtClean="0"/>
              <a:t>8 </a:t>
            </a:r>
            <a:r>
              <a:rPr lang="en" sz="1600" dirty="0"/>
              <a:t>000 patients </a:t>
            </a:r>
            <a:endParaRPr sz="1600" dirty="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589100" y="1285528"/>
            <a:ext cx="45549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Taux de remplissage : </a:t>
            </a:r>
            <a:endParaRPr sz="1800" b="1" dirty="0">
              <a:solidFill>
                <a:srgbClr val="398BA2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 smtClean="0">
                <a:solidFill>
                  <a:srgbClr val="398BA2"/>
                </a:solidFill>
              </a:rPr>
              <a:t>5</a:t>
            </a:r>
            <a:r>
              <a:rPr lang="en" sz="1800" b="1" dirty="0">
                <a:solidFill>
                  <a:srgbClr val="398BA2"/>
                </a:solidFill>
              </a:rPr>
              <a:t>5</a:t>
            </a:r>
            <a:r>
              <a:rPr lang="en" sz="1800" b="1" dirty="0" smtClean="0">
                <a:solidFill>
                  <a:srgbClr val="398BA2"/>
                </a:solidFill>
              </a:rPr>
              <a:t> </a:t>
            </a:r>
            <a:r>
              <a:rPr lang="en" sz="1800" b="1" dirty="0">
                <a:solidFill>
                  <a:srgbClr val="398BA2"/>
                </a:solidFill>
              </a:rPr>
              <a:t>% en </a:t>
            </a:r>
            <a:r>
              <a:rPr lang="en" sz="1800" b="1" dirty="0" smtClean="0">
                <a:solidFill>
                  <a:srgbClr val="398BA2"/>
                </a:solidFill>
              </a:rPr>
              <a:t>2020 </a:t>
            </a:r>
            <a:r>
              <a:rPr lang="en" sz="1800" b="1" dirty="0">
                <a:solidFill>
                  <a:srgbClr val="398BA2"/>
                </a:solidFill>
              </a:rPr>
              <a:t>contre </a:t>
            </a:r>
            <a:r>
              <a:rPr lang="en" sz="1800" b="1" dirty="0" smtClean="0">
                <a:solidFill>
                  <a:srgbClr val="398BA2"/>
                </a:solidFill>
              </a:rPr>
              <a:t>70 </a:t>
            </a:r>
            <a:r>
              <a:rPr lang="en" sz="1800" b="1" dirty="0">
                <a:solidFill>
                  <a:srgbClr val="398BA2"/>
                </a:solidFill>
              </a:rPr>
              <a:t>% en </a:t>
            </a:r>
            <a:r>
              <a:rPr lang="en" sz="1800" b="1" dirty="0" smtClean="0">
                <a:solidFill>
                  <a:srgbClr val="398BA2"/>
                </a:solidFill>
              </a:rPr>
              <a:t>2019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XX h/mois </a:t>
            </a:r>
            <a:r>
              <a:rPr lang="en" sz="1600" dirty="0"/>
              <a:t>sur 1728h disponibles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XX h/an </a:t>
            </a:r>
            <a:r>
              <a:rPr lang="en" sz="1600" dirty="0"/>
              <a:t>sur 19000h disponibles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643970" y="2846531"/>
            <a:ext cx="4176600" cy="3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Finances </a:t>
            </a:r>
            <a:r>
              <a:rPr lang="fr-FR" sz="1800" b="1" dirty="0" smtClean="0">
                <a:solidFill>
                  <a:srgbClr val="398BA2"/>
                </a:solidFill>
              </a:rPr>
              <a:t>2020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Capital : 10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CA 2020 </a:t>
            </a:r>
            <a:r>
              <a:rPr lang="en" sz="1600" dirty="0"/>
              <a:t>: </a:t>
            </a:r>
            <a:r>
              <a:rPr lang="en" sz="1600" dirty="0" smtClean="0"/>
              <a:t>102k</a:t>
            </a:r>
            <a:r>
              <a:rPr lang="en" sz="1600" dirty="0"/>
              <a:t>€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Soit </a:t>
            </a:r>
            <a:r>
              <a:rPr lang="en" sz="1600" dirty="0" smtClean="0"/>
              <a:t>une diminution de CA = 73k€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Rés</a:t>
            </a:r>
            <a:r>
              <a:rPr lang="en" sz="1600" dirty="0"/>
              <a:t>. Avant IS :  </a:t>
            </a:r>
            <a:r>
              <a:rPr lang="en" sz="1600" dirty="0" smtClean="0"/>
              <a:t>0 </a:t>
            </a:r>
            <a:r>
              <a:rPr lang="en" sz="1600" dirty="0"/>
              <a:t>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Dette en cours : 77 k</a:t>
            </a:r>
            <a:r>
              <a:rPr lang="en" sz="1600" dirty="0" smtClean="0"/>
              <a:t>€ + 45k€ (BPI)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Charges : 125k€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Dont loyer : 40 k</a:t>
            </a:r>
            <a:r>
              <a:rPr lang="en" sz="1600" dirty="0" smtClean="0"/>
              <a:t>€</a:t>
            </a:r>
            <a:endParaRPr sz="1600" dirty="0"/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</a:t>
            </a:r>
            <a:r>
              <a:rPr lang="fr-FR" sz="1800" b="1" i="0" u="none" strike="noStrike" cap="none" dirty="0" smtClean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2020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sz="800"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fr-FR" sz="1600" b="1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0 €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</a:t>
            </a: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 soutien financiers</a:t>
            </a:r>
            <a:endParaRPr sz="18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Prêt BNP avec garantie BPI à taux 0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</a:pPr>
            <a:r>
              <a:rPr lang="fr-FR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45k€</a:t>
            </a:r>
            <a:endParaRPr sz="18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09a1e23a_0_991"/>
          <p:cNvSpPr txBox="1">
            <a:spLocks noGrp="1"/>
          </p:cNvSpPr>
          <p:nvPr>
            <p:ph type="ctrTitle"/>
          </p:nvPr>
        </p:nvSpPr>
        <p:spPr>
          <a:xfrm>
            <a:off x="1546025" y="152400"/>
            <a:ext cx="71373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Statistiques d’activité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7009a1e23a_0_991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7009a1e23a_0_991"/>
          <p:cNvSpPr txBox="1"/>
          <p:nvPr/>
        </p:nvSpPr>
        <p:spPr>
          <a:xfrm>
            <a:off x="1403650" y="2090200"/>
            <a:ext cx="7080000" cy="3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cours</a:t>
            </a:r>
          </a:p>
        </p:txBody>
      </p:sp>
      <p:sp>
        <p:nvSpPr>
          <p:cNvPr id="260" name="Google Shape;260;g7009a1e23a_0_991"/>
          <p:cNvSpPr txBox="1"/>
          <p:nvPr/>
        </p:nvSpPr>
        <p:spPr>
          <a:xfrm>
            <a:off x="1663700" y="1528175"/>
            <a:ext cx="661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 txBox="1">
            <a:spLocks noGrp="1"/>
          </p:cNvSpPr>
          <p:nvPr>
            <p:ph type="ctrTitle"/>
          </p:nvPr>
        </p:nvSpPr>
        <p:spPr>
          <a:xfrm>
            <a:off x="1546025" y="152400"/>
            <a:ext cx="71373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Effet réseau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7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 txBox="1"/>
          <p:nvPr/>
        </p:nvSpPr>
        <p:spPr>
          <a:xfrm>
            <a:off x="1403650" y="2090200"/>
            <a:ext cx="7080000" cy="3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000"/>
              <a:buFont typeface="Source Sans Pro"/>
              <a:buChar char="◎"/>
            </a:pPr>
            <a:r>
              <a:rPr lang="en" sz="2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Pourquoi financer ?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Déployer le réseau national pour retour sur investissement du Centre pilote en augmentant : 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 nombre de clients,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 chiffre d’affaires global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Courbe et statistiques du taux de remplissage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Diffuser le concept et les bonnes pratiques en coordination de soins de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support, </a:t>
            </a: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niveau national</a:t>
            </a:r>
            <a:endParaRPr sz="2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1663700" y="1528175"/>
            <a:ext cx="661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S’appuyer sur 45% de croissance en 5 années d’exercice pour mutualiser les investissements du Centre Pilote 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Le marché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2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BA2"/>
              </a:buClr>
              <a:buSzPts val="2400"/>
              <a:buFont typeface="Source Sans Pro"/>
              <a:buNone/>
            </a:pPr>
            <a:r>
              <a:rPr lang="en" sz="2400" b="0" i="0" u="none" strike="noStrike" cap="none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None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 sz="1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  <a:endParaRPr/>
          </a:p>
        </p:txBody>
      </p:sp>
      <p:sp>
        <p:nvSpPr>
          <p:cNvPr id="279" name="Google Shape;279;p12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009a1e23a_0_953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Et maintenant suivez le guide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7009a1e23a_0_953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7009a1e23a_0_953"/>
          <p:cNvSpPr txBox="1"/>
          <p:nvPr/>
        </p:nvSpPr>
        <p:spPr>
          <a:xfrm>
            <a:off x="1403650" y="1556800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8" name="Google Shape;288;g7009a1e23a_0_953"/>
          <p:cNvSpPr txBox="1"/>
          <p:nvPr/>
        </p:nvSpPr>
        <p:spPr>
          <a:xfrm>
            <a:off x="1663700" y="1528175"/>
            <a:ext cx="6619800" cy="90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VIDEO du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centre : </a:t>
            </a:r>
          </a:p>
          <a:p>
            <a:pPr lvl="0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Video 1 (voix off) : </a:t>
            </a:r>
            <a:r>
              <a:rPr lang="fr-FR" dirty="0">
                <a:hlinkClick r:id="rId4"/>
              </a:rPr>
              <a:t>https://www.youtube.com/watch?v=taF8P2RVJA0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Video 2 :  </a:t>
            </a:r>
            <a:r>
              <a:rPr lang="fr-FR" dirty="0">
                <a:hlinkClick r:id="rId5"/>
              </a:rPr>
              <a:t>https://www.youtube.com/watch?v=AnQaJ8an-Rc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9" name="Google Shape;289;g7009a1e23a_0_9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1585" y="2902128"/>
            <a:ext cx="2665928" cy="177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7009a1e23a_0_9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06227" y="2902128"/>
            <a:ext cx="2999488" cy="177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07526"/>
            <a:ext cx="2880320" cy="197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651" y="3411489"/>
            <a:ext cx="2622309" cy="147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8104" y="2371382"/>
            <a:ext cx="2776308" cy="156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5491" y="4995039"/>
            <a:ext cx="2848556" cy="16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8098" y="4293097"/>
            <a:ext cx="2816310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11760" y="1844824"/>
            <a:ext cx="2592288" cy="145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48064" y="404664"/>
            <a:ext cx="2904323" cy="163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772816"/>
            <a:ext cx="7050051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 txBox="1">
            <a:spLocks noGrp="1"/>
          </p:cNvSpPr>
          <p:nvPr>
            <p:ph type="ctrTitle"/>
          </p:nvPr>
        </p:nvSpPr>
        <p:spPr>
          <a:xfrm>
            <a:off x="819450" y="257175"/>
            <a:ext cx="7858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4ème étage 200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des thérapies complémentaires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7009a1e23a_0_986"/>
          <p:cNvPicPr preferRelativeResize="0"/>
          <p:nvPr/>
        </p:nvPicPr>
        <p:blipFill rotWithShape="1">
          <a:blip r:embed="rId3">
            <a:alphaModFix/>
          </a:blip>
          <a:srcRect t="7820" b="7820"/>
          <a:stretch/>
        </p:blipFill>
        <p:spPr>
          <a:xfrm>
            <a:off x="1989800" y="2415525"/>
            <a:ext cx="5164400" cy="35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7009a1e23a_0_986"/>
          <p:cNvSpPr txBox="1">
            <a:spLocks noGrp="1"/>
          </p:cNvSpPr>
          <p:nvPr>
            <p:ph type="ctrTitle"/>
          </p:nvPr>
        </p:nvSpPr>
        <p:spPr>
          <a:xfrm>
            <a:off x="695625" y="716625"/>
            <a:ext cx="7934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2ème étage 100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Cabinet médical et paramédical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598925" y="3871500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751325" y="4023900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09a1e23a_0_991"/>
          <p:cNvSpPr txBox="1">
            <a:spLocks noGrp="1"/>
          </p:cNvSpPr>
          <p:nvPr>
            <p:ph type="ctrTitle"/>
          </p:nvPr>
        </p:nvSpPr>
        <p:spPr>
          <a:xfrm>
            <a:off x="1546025" y="152400"/>
            <a:ext cx="71373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 smtClean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Merci de votre attention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7009a1e23a_0_991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7009a1e23a_0_991"/>
          <p:cNvSpPr txBox="1"/>
          <p:nvPr/>
        </p:nvSpPr>
        <p:spPr>
          <a:xfrm>
            <a:off x="1663700" y="1528175"/>
            <a:ext cx="661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954072" y="1559305"/>
            <a:ext cx="1160478" cy="11267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56"/>
          <p:cNvSpPr txBox="1">
            <a:spLocks/>
          </p:cNvSpPr>
          <p:nvPr/>
        </p:nvSpPr>
        <p:spPr>
          <a:xfrm>
            <a:off x="388737" y="2695578"/>
            <a:ext cx="2314576" cy="9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>
              <a:spcBef>
                <a:spcPts val="0"/>
              </a:spcBef>
              <a:buFont typeface="Source Sans Pro"/>
              <a:buNone/>
            </a:pPr>
            <a:r>
              <a:rPr lang="en" sz="1100" b="1" dirty="0" smtClean="0">
                <a:solidFill>
                  <a:schemeClr val="accent1"/>
                </a:solidFill>
              </a:rPr>
              <a:t>Evelyne Revellat</a:t>
            </a:r>
          </a:p>
          <a:p>
            <a:pPr algn="ctr">
              <a:spcBef>
                <a:spcPts val="0"/>
              </a:spcBef>
              <a:buFont typeface="Source Sans Pro"/>
              <a:buNone/>
            </a:pPr>
            <a:r>
              <a:rPr lang="en" sz="1100" b="1" dirty="0" smtClean="0">
                <a:solidFill>
                  <a:schemeClr val="accent1"/>
                </a:solidFill>
              </a:rPr>
              <a:t>Fondatrice de Khépri Santé</a:t>
            </a:r>
          </a:p>
          <a:p>
            <a:pPr algn="ctr">
              <a:spcBef>
                <a:spcPts val="0"/>
              </a:spcBef>
              <a:buFont typeface="Source Sans Pro"/>
              <a:buNone/>
            </a:pPr>
            <a:r>
              <a:rPr lang="en" sz="1100" b="1" dirty="0" smtClean="0">
                <a:solidFill>
                  <a:schemeClr val="accent1"/>
                </a:solidFill>
              </a:rPr>
              <a:t>06 60 47 71 64</a:t>
            </a:r>
          </a:p>
          <a:p>
            <a:pPr algn="ctr">
              <a:spcBef>
                <a:spcPts val="0"/>
              </a:spcBef>
              <a:buFont typeface="Source Sans Pro"/>
              <a:buNone/>
            </a:pPr>
            <a:r>
              <a:rPr lang="en" sz="11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1100" dirty="0" smtClean="0">
              <a:solidFill>
                <a:srgbClr val="5AB1C9"/>
              </a:solidFill>
            </a:endParaRPr>
          </a:p>
          <a:p>
            <a:pPr algn="ctr">
              <a:spcBef>
                <a:spcPts val="0"/>
              </a:spcBef>
              <a:buFont typeface="Source Sans Pro"/>
              <a:buNone/>
            </a:pPr>
            <a:r>
              <a:rPr lang="en" sz="1100" b="1" dirty="0" smtClean="0">
                <a:solidFill>
                  <a:schemeClr val="accent1"/>
                </a:solidFill>
              </a:rPr>
              <a:t>www.kheprisante.fr</a:t>
            </a:r>
            <a:endParaRPr lang="en" sz="1100" b="1" dirty="0">
              <a:solidFill>
                <a:schemeClr val="accent1"/>
              </a:solidFill>
            </a:endParaRPr>
          </a:p>
        </p:txBody>
      </p:sp>
      <p:sp>
        <p:nvSpPr>
          <p:cNvPr id="9" name="Shape 156"/>
          <p:cNvSpPr txBox="1">
            <a:spLocks/>
          </p:cNvSpPr>
          <p:nvPr/>
        </p:nvSpPr>
        <p:spPr>
          <a:xfrm>
            <a:off x="388737" y="5810836"/>
            <a:ext cx="1954413" cy="6831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r>
              <a:rPr lang="fr-FR" sz="1000" i="1" dirty="0" err="1" smtClean="0">
                <a:solidFill>
                  <a:schemeClr val="bg2">
                    <a:lumMod val="75000"/>
                  </a:schemeClr>
                </a:solidFill>
              </a:rPr>
              <a:t>Khépri</a:t>
            </a:r>
            <a:r>
              <a:rPr lang="fr-FR" sz="1000" i="1" dirty="0" smtClean="0">
                <a:solidFill>
                  <a:schemeClr val="bg2">
                    <a:lumMod val="75000"/>
                  </a:schemeClr>
                </a:solidFill>
              </a:rPr>
              <a:t> Santé est une enseigne</a:t>
            </a:r>
          </a:p>
          <a:p>
            <a:pPr>
              <a:spcBef>
                <a:spcPts val="0"/>
              </a:spcBef>
              <a:buFont typeface="Arial"/>
              <a:buNone/>
            </a:pPr>
            <a:r>
              <a:rPr lang="fr-FR" sz="1000" i="1" dirty="0" smtClean="0">
                <a:solidFill>
                  <a:schemeClr val="bg2">
                    <a:lumMod val="75000"/>
                  </a:schemeClr>
                </a:solidFill>
              </a:rPr>
              <a:t>du Groupe </a:t>
            </a:r>
            <a:r>
              <a:rPr lang="fr-FR" sz="1000" i="1" dirty="0" err="1" smtClean="0">
                <a:solidFill>
                  <a:schemeClr val="bg2">
                    <a:lumMod val="75000"/>
                  </a:schemeClr>
                </a:solidFill>
              </a:rPr>
              <a:t>Khépri</a:t>
            </a:r>
            <a:r>
              <a:rPr lang="fr-FR" sz="1000" i="1" dirty="0" smtClean="0">
                <a:solidFill>
                  <a:schemeClr val="bg2">
                    <a:lumMod val="75000"/>
                  </a:schemeClr>
                </a:solidFill>
              </a:rPr>
              <a:t> Invest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55687" y="1334400"/>
            <a:ext cx="60276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Mon parcours :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40 ans de carrière, une école de commerce,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une expérience RH dans 2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grands groupes phares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tels que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Hewlett Packard et Etam Prêt à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Porter,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où j’ai été fière de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travailler.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Indépendante en exercice libérale depuis 2000, j’ai plus de 15 ans dans l’accompagnement des personnes en tant que consultante, coach, sophrologue et maintenant dans mes responsabilités de direction de centre. </a:t>
            </a:r>
          </a:p>
          <a:p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Fondatrice de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Espace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de santé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Intégrative que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j’ai créé il y a 5 ans et où j’ai mis en place la coordination de soins en thérapies complémentaires en la structurant selon 4 piliers pour l’organiser et la rendre efficiente sur le plan physique, mental, émotionnel et énergétique.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Entrepreneur humaniste et visionnaire.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Passionnée d’innovation :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J’ai choisi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d’intégrer la thérapie fréquentielle et la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bioresonance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après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avoir fait une étude de marché complète sur les différents produits disponibles aujourd’hui.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Mon intention : Changer le monde en commençant par soi-même afin d’améliorer l’état de bien-être des personnes que j’accompagne.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Aujourd’hui, je vous propose de découvrir une approche complètement nouvelle, qui prend en compte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 terrain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 vécu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les émotions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d’un sujet pour proposer des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protocoles personnalisés et adaptés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Je crée des protocoles grâce à une connaissance d’une trentaine de pratiques thérapeutiques ainsi que de leurs bénéfices en intégrant la thérapie fréquentielle et quantique dans ma démarche.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Je mets en place une stratégie de soins personnalisés en préventif comme en soutien approfondi selon le terrain de la personne en établissant un bilan énergétique individualisé.</a:t>
            </a:r>
          </a:p>
        </p:txBody>
      </p:sp>
    </p:spTree>
    <p:extLst>
      <p:ext uri="{BB962C8B-B14F-4D97-AF65-F5344CB8AC3E}">
        <p14:creationId xmlns:p14="http://schemas.microsoft.com/office/powerpoint/2010/main" val="33974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/>
            </a:r>
            <a:br>
              <a:rPr lang="en" sz="1800"/>
            </a:b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 Solutions intégrées</a:t>
            </a:r>
            <a:endParaRPr sz="279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94575" y="2442575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     dédié aux praticiens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Coordination de soins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Avec 16 unités spécialisées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Et 30 pratiques de thérapies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Un Pôle Santé Pluridisciplinaire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PSPPE Professions médicales et paramédicales 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4 -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Khépri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Pour les praticiens, professionnels de santé et Responsables de Centre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9"/>
            <a:ext cx="5800354" cy="5685029"/>
            <a:chOff x="3201738" y="622489"/>
            <a:chExt cx="5800354" cy="5685029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9"/>
              <a:ext cx="1610413" cy="1409934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endParaRPr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r>
              <a:rPr lang="en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de Santé Intégrative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668675" y="3051879"/>
            <a:ext cx="1296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Coordination de soins de suppport</a:t>
            </a:r>
            <a:endParaRPr sz="16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581672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LogoParisEst v2 rvb 20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0681" y="562325"/>
            <a:ext cx="3559905" cy="156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6972328" y="653105"/>
            <a:ext cx="2029764" cy="13966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/>
          <p:nvPr/>
        </p:nvSpPr>
        <p:spPr>
          <a:xfrm>
            <a:off x="5317800" y="860400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2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2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2"/>
          <p:cNvCxnSpPr>
            <a:endCxn id="74" idx="6"/>
          </p:cNvCxnSpPr>
          <p:nvPr/>
        </p:nvCxnSpPr>
        <p:spPr>
          <a:xfrm flipH="1">
            <a:off x="7788000" y="2087700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2"/>
          <p:cNvSpPr/>
          <p:nvPr/>
        </p:nvSpPr>
        <p:spPr>
          <a:xfrm>
            <a:off x="5515050" y="1057650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 idx="4294967295"/>
          </p:nvPr>
        </p:nvSpPr>
        <p:spPr>
          <a:xfrm>
            <a:off x="371325" y="19147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</a:pPr>
            <a:r>
              <a:rPr lang="en" sz="6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Vocation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4294967295"/>
          </p:nvPr>
        </p:nvSpPr>
        <p:spPr>
          <a:xfrm>
            <a:off x="360675" y="2037950"/>
            <a:ext cx="5056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r>
              <a:rPr lang="en" sz="3000" b="1" i="0" u="none" strike="noStrike" cap="none">
                <a:solidFill>
                  <a:schemeClr val="accent1"/>
                </a:solidFill>
              </a:rPr>
              <a:t>Espace de </a:t>
            </a:r>
            <a:r>
              <a:rPr lang="en" b="1">
                <a:solidFill>
                  <a:schemeClr val="accent1"/>
                </a:solidFill>
              </a:rPr>
              <a:t>S</a:t>
            </a:r>
            <a:r>
              <a:rPr lang="en" sz="3000" b="1" i="0" u="none" strike="noStrike" cap="none">
                <a:solidFill>
                  <a:schemeClr val="accent1"/>
                </a:solidFill>
              </a:rPr>
              <a:t>anté </a:t>
            </a:r>
            <a:r>
              <a:rPr lang="en" b="1">
                <a:solidFill>
                  <a:schemeClr val="accent1"/>
                </a:solidFill>
              </a:rPr>
              <a:t>I</a:t>
            </a:r>
            <a:r>
              <a:rPr lang="en" sz="3000" b="1" i="0" u="none" strike="noStrike" cap="none">
                <a:solidFill>
                  <a:schemeClr val="accent1"/>
                </a:solidFill>
              </a:rPr>
              <a:t>ntégrative</a:t>
            </a:r>
            <a:endParaRPr sz="3000" b="1" i="0" u="none" strike="noStrike" cap="none">
              <a:solidFill>
                <a:schemeClr val="accent1"/>
              </a:solidFill>
            </a:endParaRPr>
          </a:p>
        </p:txBody>
      </p:sp>
      <p:sp>
        <p:nvSpPr>
          <p:cNvPr id="81" name="Google Shape;81;p2"/>
          <p:cNvSpPr txBox="1">
            <a:spLocks noGrp="1"/>
          </p:cNvSpPr>
          <p:nvPr>
            <p:ph type="subTitle" idx="4294967295"/>
          </p:nvPr>
        </p:nvSpPr>
        <p:spPr>
          <a:xfrm>
            <a:off x="688575" y="2965525"/>
            <a:ext cx="70239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r>
              <a:rPr lang="en" sz="3000" b="1" i="0" u="none" strike="noStrike" cap="none" dirty="0">
                <a:solidFill>
                  <a:srgbClr val="263238"/>
                </a:solidFill>
              </a:rPr>
              <a:t>Un espace de coworking dédié aux</a:t>
            </a:r>
            <a:r>
              <a:rPr lang="en" b="1" dirty="0"/>
              <a:t> professionnels de la santé :</a:t>
            </a:r>
            <a:r>
              <a:rPr lang="en" dirty="0"/>
              <a:t> </a:t>
            </a:r>
            <a:endParaRPr sz="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endParaRPr sz="800" i="0" u="none" strike="noStrike" cap="none"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Pour la Prévention des pathologies chroniques</a:t>
            </a:r>
            <a:endParaRPr sz="2400" i="0" u="none" strike="noStrike" cap="none"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Avec une expertise du recrutement des praticiens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Avec une maîtrise de la coordination de soins de supports pour une prise en charge globale des patients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2"/>
          <p:cNvGrpSpPr/>
          <p:nvPr/>
        </p:nvGrpSpPr>
        <p:grpSpPr>
          <a:xfrm>
            <a:off x="6111624" y="1349820"/>
            <a:ext cx="882598" cy="1554910"/>
            <a:chOff x="6718575" y="2318625"/>
            <a:chExt cx="256950" cy="407375"/>
          </a:xfrm>
        </p:grpSpPr>
        <p:sp>
          <p:nvSpPr>
            <p:cNvPr id="83" name="Google Shape;83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9775" y="5635019"/>
            <a:ext cx="1376682" cy="954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</a:t>
            </a:r>
            <a:r>
              <a:rPr lang="en" sz="6400" b="1" dirty="0" smtClean="0"/>
              <a:t>fonctionne de façon autonome de </a:t>
            </a:r>
            <a:r>
              <a:rPr lang="en" sz="6400" b="1" dirty="0"/>
              <a:t>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 smtClean="0"/>
              <a:t>7 jours/7, 365 jours par an, grâce à notre concept</a:t>
            </a:r>
            <a:endParaRPr sz="6400" b="1" dirty="0" smtClean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/>
              <a:t>Le Centre a juste besoin d’un responsable Médecin ou Praticien qui assure le management,</a:t>
            </a:r>
            <a:endParaRPr sz="1400" b="1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/>
              <a:t>le recrutement, la coordination de soins et la communication locale.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61450" cy="1289700"/>
            <a:chOff x="5209825" y="1060359"/>
            <a:chExt cx="36614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520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Besoins des clients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9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 txBox="1">
            <a:spLocks noGrp="1"/>
          </p:cNvSpPr>
          <p:nvPr>
            <p:ph type="body" idx="4294967295"/>
          </p:nvPr>
        </p:nvSpPr>
        <p:spPr>
          <a:xfrm>
            <a:off x="1278474" y="1295400"/>
            <a:ext cx="3868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1" dirty="0">
                <a:solidFill>
                  <a:srgbClr val="5AB1C9"/>
                </a:solidFill>
              </a:rPr>
              <a:t>Professionnels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607D8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 dirty="0"/>
              <a:t>Les thérapeutes ne réalisant pas suffisamment de chiffre d’affaires pour se permettre de louer un cabinet au mois, en recherche de nouveaux clients.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Les jeunes diplômés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ont un emplois à côté de leur activité (reconversion professionnelle)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continuent d’exercer en fin de carrière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préfèrent travailler dans le cadre d’un collectif participatif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4294967295"/>
          </p:nvPr>
        </p:nvSpPr>
        <p:spPr>
          <a:xfrm>
            <a:off x="5139849" y="1295400"/>
            <a:ext cx="35301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1">
                <a:solidFill>
                  <a:srgbClr val="5AB1C9"/>
                </a:solidFill>
              </a:rPr>
              <a:t>Particuliers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Trouver en un seul lieu une trentaine de pratiques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Se faire orienter afin de trouver la pratique la plus adaptée à leur besoin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Une demande croissante concernant les médecines douces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Trouver un thérapeute validé par nos soins afin de se sentir en confiance.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09a1e23a_0_968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Concept et valeurs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7009a1e23a_0_968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7009a1e23a_0_968"/>
          <p:cNvSpPr txBox="1"/>
          <p:nvPr/>
        </p:nvSpPr>
        <p:spPr>
          <a:xfrm>
            <a:off x="1403650" y="1556800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Repose sur un Management participatif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Mise en avant des praticiens pour faciliter leur installation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site web avec système expert de mise en relation clients et praticiens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Portée pédagogique du site vers le client/patient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Développer la prévention des pathologies chroniques en inscrivant les interventions non médicamenteuses dans l’hygiène de vie des clients/patients par la pédagogie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Vers une reconnaissances des thérapies complémentaires bien orchestrées au service des patients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Eviter l’errance thérapeutique pour les douleurs chroniques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09a1e23a_0_978"/>
          <p:cNvSpPr txBox="1">
            <a:spLocks noGrp="1"/>
          </p:cNvSpPr>
          <p:nvPr>
            <p:ph type="ctrTitle"/>
          </p:nvPr>
        </p:nvSpPr>
        <p:spPr>
          <a:xfrm>
            <a:off x="1257425" y="76200"/>
            <a:ext cx="7886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>
                <a:solidFill>
                  <a:srgbClr val="5AB1C9"/>
                </a:solidFill>
              </a:rPr>
              <a:t>Spécialisations et métiers </a:t>
            </a:r>
            <a:r>
              <a:rPr lang="en" sz="3000" dirty="0" smtClean="0">
                <a:solidFill>
                  <a:srgbClr val="5AB1C9"/>
                </a:solidFill>
              </a:rPr>
              <a:t>du </a:t>
            </a:r>
            <a:r>
              <a:rPr lang="en" sz="3000" dirty="0">
                <a:solidFill>
                  <a:srgbClr val="5AB1C9"/>
                </a:solidFill>
              </a:rPr>
              <a:t>Centre</a:t>
            </a:r>
            <a:endParaRPr sz="3000" dirty="0"/>
          </a:p>
        </p:txBody>
      </p:sp>
      <p:pic>
        <p:nvPicPr>
          <p:cNvPr id="159" name="Google Shape;159;g7009a1e23a_0_978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7009a1e23a_0_978"/>
          <p:cNvSpPr txBox="1"/>
          <p:nvPr/>
        </p:nvSpPr>
        <p:spPr>
          <a:xfrm>
            <a:off x="4457825" y="1470300"/>
            <a:ext cx="44484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Professions non conventionnées ou non remboursées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Sophrologie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Thérapie fréquentielle et bioresonance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ypnose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Kinésiologue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Shiatsu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médecine chinoise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médecin ayurvédique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Acupressure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Auriculothérapeute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Musicothérapeute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Praticien en Thérapie brève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Psychanalyse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Acupuncture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 smtClean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Naturopathe </a:t>
            </a: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(arométhéraie, phytothérapie)</a:t>
            </a:r>
            <a:endParaRPr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Neuro-thérapeute</a:t>
            </a:r>
            <a:endParaRPr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Ostéopathe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Coach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 smtClean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Chiropracteur</a:t>
            </a:r>
            <a:endParaRPr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7009a1e23a_0_978"/>
          <p:cNvSpPr txBox="1"/>
          <p:nvPr/>
        </p:nvSpPr>
        <p:spPr>
          <a:xfrm>
            <a:off x="1257425" y="1546500"/>
            <a:ext cx="36159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Professions médicales ou paramédicales</a:t>
            </a:r>
            <a:endParaRPr b="1" dirty="0"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Acupuncteur </a:t>
            </a: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médical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Infirmier(ières)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Pédicure-Podologue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Kinésithérapeute 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Puéricultrice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Diététicienne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Educateur </a:t>
            </a: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spécialisé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Psychologue </a:t>
            </a: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clinicien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Dispositif médical ent thérapie fréquentielle et bioresonance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338729" y="332656"/>
            <a:ext cx="88053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</a:t>
            </a: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Intégrative, 2 espaces distincts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 b="1" dirty="0"/>
              <a:t> </a:t>
            </a: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2598925" y="2020050"/>
            <a:ext cx="3914775" cy="9519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Programmes personnalisés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Récupération  - Reconstruction  Revitalisation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3248700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Roboto"/>
                <a:ea typeface="Roboto"/>
                <a:cs typeface="Roboto"/>
                <a:sym typeface="Roboto"/>
              </a:rPr>
              <a:t>Khépri Santé (SAS)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Roboto"/>
                <a:ea typeface="Roboto"/>
                <a:cs typeface="Roboto"/>
                <a:sym typeface="Roboto"/>
              </a:rPr>
              <a:t>Soins de </a:t>
            </a: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support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4ème étage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3248700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Activité paramédicale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2ème étage (PSPPE)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1839088" y="418038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Professionnels de santé libéraux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744650" y="417765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Thérapies complémentaires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16200000" flipH="1">
            <a:off x="5362081" y="2166181"/>
            <a:ext cx="276750" cy="188828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5400000" flipH="1" flipV="1">
            <a:off x="3439244" y="2131631"/>
            <a:ext cx="276750" cy="195738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g7009a1e23a_0_0"/>
          <p:cNvSpPr/>
          <p:nvPr/>
        </p:nvSpPr>
        <p:spPr>
          <a:xfrm>
            <a:off x="3694150" y="3107850"/>
            <a:ext cx="1803000" cy="1074900"/>
          </a:xfrm>
          <a:prstGeom prst="ellipse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g7009a1e23a_0_0"/>
          <p:cNvSpPr txBox="1"/>
          <p:nvPr/>
        </p:nvSpPr>
        <p:spPr>
          <a:xfrm>
            <a:off x="3817975" y="3382050"/>
            <a:ext cx="1600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g7009a1e23a_0_0"/>
          <p:cNvSpPr txBox="1"/>
          <p:nvPr/>
        </p:nvSpPr>
        <p:spPr>
          <a:xfrm>
            <a:off x="3802900" y="3177825"/>
            <a:ext cx="15381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Prévention et Coordination de soins de support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g7009a1e23a_0_0"/>
          <p:cNvSpPr txBox="1"/>
          <p:nvPr/>
        </p:nvSpPr>
        <p:spPr>
          <a:xfrm>
            <a:off x="2343450" y="1229575"/>
            <a:ext cx="44004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Organigramme fonctionnel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D’un Centre Khépri Santé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>
            <a:stCxn id="148" idx="2"/>
            <a:endCxn id="148" idx="2"/>
          </p:cNvCxnSpPr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666750" y="4929958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: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Articulation de la 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Coordination de soins de confort pour les malades atteints d’affections de longue durée,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-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Intervention non médicamenteuse pour la prise en charge de la </a:t>
            </a: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douleur</a:t>
            </a: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chronique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Application logicielle de suivi des programmes personnalisés.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" name="Connecteur droit 5"/>
          <p:cNvCxnSpPr>
            <a:stCxn id="137" idx="2"/>
          </p:cNvCxnSpPr>
          <p:nvPr/>
        </p:nvCxnSpPr>
        <p:spPr>
          <a:xfrm>
            <a:off x="2598925" y="3871500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513700" y="3867000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4B3115-420F-4E32-B5A5-CFE039D89E6B}"/>
              </a:ext>
            </a:extLst>
          </p:cNvPr>
          <p:cNvSpPr/>
          <p:nvPr/>
        </p:nvSpPr>
        <p:spPr>
          <a:xfrm>
            <a:off x="4163444" y="1527650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INVEST</a:t>
            </a:r>
          </a:p>
          <a:p>
            <a:pPr algn="ctr"/>
            <a:r>
              <a:rPr lang="fr-FR" sz="900" dirty="0"/>
              <a:t>Holding</a:t>
            </a:r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0C6E18-A80A-49FC-B292-B697E8F50B58}"/>
              </a:ext>
            </a:extLst>
          </p:cNvPr>
          <p:cNvSpPr/>
          <p:nvPr/>
        </p:nvSpPr>
        <p:spPr>
          <a:xfrm>
            <a:off x="1330663" y="3844371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SANTE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45D7DC-E80C-4C95-A5BC-36AA45F4C094}"/>
              </a:ext>
            </a:extLst>
          </p:cNvPr>
          <p:cNvSpPr/>
          <p:nvPr/>
        </p:nvSpPr>
        <p:spPr>
          <a:xfrm>
            <a:off x="7532694" y="3802794"/>
            <a:ext cx="1154105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FORMATION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D8BBDFA-0E0E-4B87-A4C7-7BD6BA1DFA1A}"/>
              </a:ext>
            </a:extLst>
          </p:cNvPr>
          <p:cNvSpPr/>
          <p:nvPr/>
        </p:nvSpPr>
        <p:spPr>
          <a:xfrm>
            <a:off x="5857419" y="3800475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VISIAPY</a:t>
            </a:r>
          </a:p>
          <a:p>
            <a:pPr algn="ctr"/>
            <a:r>
              <a:rPr lang="fr-FR" sz="900" dirty="0"/>
              <a:t>SAS</a:t>
            </a:r>
            <a:endParaRPr lang="fr-FR" sz="1050" dirty="0"/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216E6F43-BA45-4554-A664-75CF31092BE3}"/>
              </a:ext>
            </a:extLst>
          </p:cNvPr>
          <p:cNvSpPr txBox="1"/>
          <p:nvPr/>
        </p:nvSpPr>
        <p:spPr>
          <a:xfrm>
            <a:off x="1996093" y="2995103"/>
            <a:ext cx="487161" cy="213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0F721AC3-2E88-4A1A-A974-D29E029B4F9A}"/>
              </a:ext>
            </a:extLst>
          </p:cNvPr>
          <p:cNvSpPr txBox="1"/>
          <p:nvPr/>
        </p:nvSpPr>
        <p:spPr>
          <a:xfrm>
            <a:off x="6355105" y="2987186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CA4110C1-F037-4268-B250-4D41C51CE89B}"/>
              </a:ext>
            </a:extLst>
          </p:cNvPr>
          <p:cNvSpPr txBox="1"/>
          <p:nvPr/>
        </p:nvSpPr>
        <p:spPr>
          <a:xfrm>
            <a:off x="8133023" y="2987186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="" xmlns:a16="http://schemas.microsoft.com/office/drawing/2014/main" id="{163948EF-50FE-43D3-87D1-FD01D65E6E67}"/>
              </a:ext>
            </a:extLst>
          </p:cNvPr>
          <p:cNvSpPr/>
          <p:nvPr/>
        </p:nvSpPr>
        <p:spPr>
          <a:xfrm>
            <a:off x="3173713" y="3737893"/>
            <a:ext cx="2590521" cy="87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Pôle Santé Pluridisciplinaire</a:t>
            </a:r>
          </a:p>
          <a:p>
            <a:pPr algn="ctr"/>
            <a:r>
              <a:rPr lang="fr-FR" sz="1200" b="1" dirty="0"/>
              <a:t>Paris Est</a:t>
            </a:r>
          </a:p>
        </p:txBody>
      </p:sp>
      <p:sp>
        <p:nvSpPr>
          <p:cNvPr id="42" name="Accolade ouvrante 41">
            <a:extLst>
              <a:ext uri="{FF2B5EF4-FFF2-40B4-BE49-F238E27FC236}">
                <a16:creationId xmlns="" xmlns:a16="http://schemas.microsoft.com/office/drawing/2014/main" id="{E2585D72-D401-475C-9FDE-2BC10DE5F43C}"/>
              </a:ext>
            </a:extLst>
          </p:cNvPr>
          <p:cNvSpPr/>
          <p:nvPr/>
        </p:nvSpPr>
        <p:spPr>
          <a:xfrm rot="16200000">
            <a:off x="1780931" y="3476815"/>
            <a:ext cx="340215" cy="3331247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accent6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E068BD4-97FB-4FB6-BD4A-7FEBF620BE6A}"/>
              </a:ext>
            </a:extLst>
          </p:cNvPr>
          <p:cNvSpPr txBox="1"/>
          <p:nvPr/>
        </p:nvSpPr>
        <p:spPr>
          <a:xfrm>
            <a:off x="1312285" y="5344709"/>
            <a:ext cx="128587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Statut Economie Sociale et Solidaire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D3A0CC27-17E9-4667-915E-4CFB055CF501}"/>
              </a:ext>
            </a:extLst>
          </p:cNvPr>
          <p:cNvSpPr txBox="1"/>
          <p:nvPr/>
        </p:nvSpPr>
        <p:spPr>
          <a:xfrm>
            <a:off x="302742" y="3844371"/>
            <a:ext cx="934736" cy="90024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A </a:t>
            </a:r>
            <a:r>
              <a:rPr lang="fr-FR" sz="1050" dirty="0" smtClean="0"/>
              <a:t>créer en 2021 pour séparer la formation du </a:t>
            </a:r>
            <a:r>
              <a:rPr lang="fr-FR" sz="1050" dirty="0" err="1" smtClean="0"/>
              <a:t>co-working</a:t>
            </a:r>
            <a:endParaRPr lang="fr-FR" sz="105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Structuration groupe KHEPRI INVEST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4215791" y="4688501"/>
            <a:ext cx="1065225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/>
              <a:t>Communication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A904A5FB-F918-4E9D-B270-086A2DB5E80B}"/>
              </a:ext>
            </a:extLst>
          </p:cNvPr>
          <p:cNvSpPr txBox="1"/>
          <p:nvPr/>
        </p:nvSpPr>
        <p:spPr>
          <a:xfrm>
            <a:off x="4242098" y="4972863"/>
            <a:ext cx="1034520" cy="4560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Coordination de soins - Thérapies complémentaires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DA726A30-9F66-4B6D-8AA7-9711205D4269}"/>
              </a:ext>
            </a:extLst>
          </p:cNvPr>
          <p:cNvSpPr txBox="1"/>
          <p:nvPr/>
        </p:nvSpPr>
        <p:spPr>
          <a:xfrm>
            <a:off x="5465811" y="2968405"/>
            <a:ext cx="1030170" cy="334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Conseil aux entreprises</a:t>
            </a:r>
            <a:endParaRPr lang="fr-FR" sz="788" b="1" dirty="0"/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F3F3F5F3-1F43-4336-8D2F-820C36B608E1}"/>
              </a:ext>
            </a:extLst>
          </p:cNvPr>
          <p:cNvSpPr txBox="1"/>
          <p:nvPr/>
        </p:nvSpPr>
        <p:spPr>
          <a:xfrm>
            <a:off x="7496138" y="2975771"/>
            <a:ext cx="696899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Formation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2BD76907-7357-41F6-9A34-1E5570EA9542}"/>
              </a:ext>
            </a:extLst>
          </p:cNvPr>
          <p:cNvSpPr txBox="1"/>
          <p:nvPr/>
        </p:nvSpPr>
        <p:spPr>
          <a:xfrm>
            <a:off x="1312285" y="4474566"/>
            <a:ext cx="1304251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7022Z</a:t>
            </a:r>
          </a:p>
          <a:p>
            <a:pPr algn="ctr"/>
            <a:r>
              <a:rPr lang="fr-FR" sz="750" dirty="0"/>
              <a:t>Recherche-développement en sciences humaines et sociales (7220Z)</a:t>
            </a:r>
            <a:endParaRPr lang="fr-FR" sz="750" b="1" dirty="0"/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1DE73D1E-438B-469D-B231-5322BEE6E68A}"/>
              </a:ext>
            </a:extLst>
          </p:cNvPr>
          <p:cNvSpPr txBox="1"/>
          <p:nvPr/>
        </p:nvSpPr>
        <p:spPr>
          <a:xfrm>
            <a:off x="7564493" y="4908109"/>
            <a:ext cx="112230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Ou changer Code APE 8560Z ou 7022Z</a:t>
            </a:r>
          </a:p>
          <a:p>
            <a:pPr algn="ctr"/>
            <a:r>
              <a:rPr lang="fr-FR" sz="750" b="1" dirty="0"/>
              <a:t>Pour la formation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5857419" y="4425669"/>
            <a:ext cx="1304203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6312Z</a:t>
            </a:r>
          </a:p>
          <a:p>
            <a:pPr algn="ctr"/>
            <a:r>
              <a:rPr lang="fr-FR" sz="750" b="1" dirty="0"/>
              <a:t>SIRET 848 156 428 00015</a:t>
            </a:r>
          </a:p>
        </p:txBody>
      </p:sp>
      <p:cxnSp>
        <p:nvCxnSpPr>
          <p:cNvPr id="16" name="Connecteur : en angle 15">
            <a:extLst>
              <a:ext uri="{FF2B5EF4-FFF2-40B4-BE49-F238E27FC236}">
                <a16:creationId xmlns="" xmlns:a16="http://schemas.microsoft.com/office/drawing/2014/main" id="{67325C66-E3C0-4ED1-BEC9-A39B228AE0A8}"/>
              </a:ext>
            </a:extLst>
          </p:cNvPr>
          <p:cNvCxnSpPr/>
          <p:nvPr/>
        </p:nvCxnSpPr>
        <p:spPr>
          <a:xfrm>
            <a:off x="5456286" y="2960354"/>
            <a:ext cx="2740456" cy="8424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ngle 17">
            <a:extLst>
              <a:ext uri="{FF2B5EF4-FFF2-40B4-BE49-F238E27FC236}">
                <a16:creationId xmlns="" xmlns:a16="http://schemas.microsoft.com/office/drawing/2014/main" id="{C79D53A8-F1FB-4B2D-B912-3598CDB8CEE8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rot="16200000" flipH="1">
            <a:off x="4813248" y="2113367"/>
            <a:ext cx="1680240" cy="16939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/>
          <p:nvPr/>
        </p:nvCxnSpPr>
        <p:spPr>
          <a:xfrm rot="5400000">
            <a:off x="2527923" y="1546863"/>
            <a:ext cx="1724136" cy="28327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="" xmlns:a16="http://schemas.microsoft.com/office/drawing/2014/main" id="{15E3671D-7096-4346-BB7E-818654C106B0}"/>
              </a:ext>
            </a:extLst>
          </p:cNvPr>
          <p:cNvCxnSpPr/>
          <p:nvPr/>
        </p:nvCxnSpPr>
        <p:spPr>
          <a:xfrm flipH="1">
            <a:off x="4803970" y="2125910"/>
            <a:ext cx="7150" cy="1598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552349" y="4434414"/>
            <a:ext cx="113445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8690F</a:t>
            </a:r>
          </a:p>
          <a:p>
            <a:pPr algn="ctr"/>
            <a:r>
              <a:rPr lang="fr-FR" sz="750" b="1" dirty="0"/>
              <a:t>SIRET 811445410 00012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0DFD3B39-F576-AE44-87E4-9F9FDB2B5B0F}"/>
              </a:ext>
            </a:extLst>
          </p:cNvPr>
          <p:cNvSpPr txBox="1"/>
          <p:nvPr/>
        </p:nvSpPr>
        <p:spPr>
          <a:xfrm>
            <a:off x="1077513" y="2965971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4359046" y="2972458"/>
            <a:ext cx="883571" cy="334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Gouvernance</a:t>
            </a:r>
          </a:p>
          <a:p>
            <a:pPr algn="ctr"/>
            <a:r>
              <a:rPr lang="fr-FR" sz="788" b="1" dirty="0"/>
              <a:t>médicale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4076700" y="5483982"/>
            <a:ext cx="1354852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Association Loi 1901</a:t>
            </a:r>
          </a:p>
          <a:p>
            <a:pPr algn="ctr"/>
            <a:r>
              <a:rPr lang="fr-FR" sz="750" b="1" dirty="0"/>
              <a:t>Code APE 9499Z</a:t>
            </a:r>
          </a:p>
          <a:p>
            <a:pPr algn="ctr"/>
            <a:r>
              <a:rPr lang="fr-FR" sz="750" b="1" dirty="0"/>
              <a:t>SIRET 850 330 259 00019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567163" y="5360641"/>
            <a:ext cx="111963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N° OF 11940951494</a:t>
            </a:r>
          </a:p>
          <a:p>
            <a:pPr algn="ctr"/>
            <a:r>
              <a:rPr lang="fr-FR" sz="750" b="1" dirty="0"/>
              <a:t>Id-DD 0052300-DataDock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D8BBDFA-0E0E-4B87-A4C7-7BD6BA1DFA1A}"/>
              </a:ext>
            </a:extLst>
          </p:cNvPr>
          <p:cNvSpPr/>
          <p:nvPr/>
        </p:nvSpPr>
        <p:spPr>
          <a:xfrm>
            <a:off x="5875748" y="4896059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ENTREPRISE</a:t>
            </a:r>
          </a:p>
          <a:p>
            <a:pPr algn="ctr"/>
            <a:r>
              <a:rPr lang="fr-FR" sz="900" b="1" dirty="0"/>
              <a:t>(ENSEIGNE)</a:t>
            </a:r>
            <a:endParaRPr lang="fr-FR" sz="1050" b="1" dirty="0"/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4808534" y="2139127"/>
            <a:ext cx="1216365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SIRET 877 646 323 au capital de 280 000€</a:t>
            </a:r>
          </a:p>
          <a:p>
            <a:pPr algn="ctr"/>
            <a:r>
              <a:rPr lang="fr-FR" sz="750" b="1" dirty="0"/>
              <a:t>Amené à devenir Société d’Import/Export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0DFD3B39-F576-AE44-87E4-9F9FDB2B5B0F}"/>
              </a:ext>
            </a:extLst>
          </p:cNvPr>
          <p:cNvSpPr txBox="1"/>
          <p:nvPr/>
        </p:nvSpPr>
        <p:spPr>
          <a:xfrm>
            <a:off x="7313171" y="3274781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DA726A30-9F66-4B6D-8AA7-9711205D4269}"/>
              </a:ext>
            </a:extLst>
          </p:cNvPr>
          <p:cNvSpPr txBox="1"/>
          <p:nvPr/>
        </p:nvSpPr>
        <p:spPr>
          <a:xfrm>
            <a:off x="5873708" y="5502488"/>
            <a:ext cx="128791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/>
              <a:t>Conseil QVT aux entreprises</a:t>
            </a:r>
            <a:br>
              <a:rPr lang="fr-FR" sz="800" b="1" dirty="0"/>
            </a:br>
            <a:r>
              <a:rPr lang="fr-FR" sz="800" b="1" dirty="0" err="1"/>
              <a:t>Télé-consultation</a:t>
            </a:r>
            <a:endParaRPr lang="fr-FR" sz="800" b="1" dirty="0"/>
          </a:p>
          <a:p>
            <a:pPr algn="ctr"/>
            <a:r>
              <a:rPr lang="fr-FR" sz="800" b="1" dirty="0"/>
              <a:t>Conseil informatique aux entreprises</a:t>
            </a:r>
          </a:p>
        </p:txBody>
      </p:sp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1055</Words>
  <Application>Microsoft Office PowerPoint</Application>
  <PresentationFormat>Affichage à l'écran (4:3)</PresentationFormat>
  <Paragraphs>314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Roboto</vt:lpstr>
      <vt:lpstr>Calibri</vt:lpstr>
      <vt:lpstr>Source Sans Pro</vt:lpstr>
      <vt:lpstr>Roboto Slab</vt:lpstr>
      <vt:lpstr>Noto Sans Symbols</vt:lpstr>
      <vt:lpstr>Arial</vt:lpstr>
      <vt:lpstr>Cordelia template</vt:lpstr>
      <vt:lpstr>Présentation PowerPoint</vt:lpstr>
      <vt:lpstr> Khépri Santé Intégrative = 1 expertise en 4 Solutions intégrées</vt:lpstr>
      <vt:lpstr>Vocation</vt:lpstr>
      <vt:lpstr>Démonstration technique du coworking</vt:lpstr>
      <vt:lpstr>Besoins des clients</vt:lpstr>
      <vt:lpstr>Concept et valeurs</vt:lpstr>
      <vt:lpstr>Spécialisations et métiers du Centre</vt:lpstr>
      <vt:lpstr>Espace de Santé Intégrative, 2 espaces distincts</vt:lpstr>
      <vt:lpstr>Présentation PowerPoint</vt:lpstr>
      <vt:lpstr>Chiffres clés du Centre pilote</vt:lpstr>
      <vt:lpstr>Chiffres clés de 2020</vt:lpstr>
      <vt:lpstr>Statistiques d’activité</vt:lpstr>
      <vt:lpstr>Effet réseau</vt:lpstr>
      <vt:lpstr>Le marché</vt:lpstr>
      <vt:lpstr>Et maintenant suivez le guide</vt:lpstr>
      <vt:lpstr>Présentation PowerPoint</vt:lpstr>
      <vt:lpstr>Plan du Centre pilote 4ème étage 200 m2  Entrée séparée des thérapies complémentaires</vt:lpstr>
      <vt:lpstr>Plan du Centre pilote 2ème étage 100 m2  Entrée séparée Cabinet médical et paramédical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25</cp:revision>
  <dcterms:modified xsi:type="dcterms:W3CDTF">2021-02-04T10:00:08Z</dcterms:modified>
</cp:coreProperties>
</file>