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1" r:id="rId7"/>
    <p:sldId id="260" r:id="rId8"/>
    <p:sldId id="263" r:id="rId9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1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46"/>
    <p:restoredTop sz="94629"/>
  </p:normalViewPr>
  <p:slideViewPr>
    <p:cSldViewPr snapToGrid="0">
      <p:cViewPr varScale="1">
        <p:scale>
          <a:sx n="75" d="100"/>
          <a:sy n="75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28T17:00:30.198" idx="1">
    <p:pos x="10" y="10"/>
    <p:text>expliquer "datadocké"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513C8FA-B795-41E8-87E6-D2DFCDDFFA99}"/>
              </a:ext>
            </a:extLst>
          </p:cNvPr>
          <p:cNvSpPr/>
          <p:nvPr/>
        </p:nvSpPr>
        <p:spPr>
          <a:xfrm>
            <a:off x="579520" y="343456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F0C6E18-A80A-49FC-B292-B697E8F50B58}"/>
              </a:ext>
            </a:extLst>
          </p:cNvPr>
          <p:cNvSpPr/>
          <p:nvPr/>
        </p:nvSpPr>
        <p:spPr>
          <a:xfrm>
            <a:off x="3107717" y="3449427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4745D7DC-E80C-4C95-A5BC-36AA45F4C094}"/>
              </a:ext>
            </a:extLst>
          </p:cNvPr>
          <p:cNvSpPr/>
          <p:nvPr/>
        </p:nvSpPr>
        <p:spPr>
          <a:xfrm>
            <a:off x="10043591" y="3444792"/>
            <a:ext cx="1770795" cy="8285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D8BBDFA-0E0E-4B87-A4C7-7BD6BA1DFA1A}"/>
              </a:ext>
            </a:extLst>
          </p:cNvPr>
          <p:cNvSpPr/>
          <p:nvPr/>
        </p:nvSpPr>
        <p:spPr>
          <a:xfrm>
            <a:off x="780989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216E6F43-BA45-4554-A664-75CF31092BE3}"/>
              </a:ext>
            </a:extLst>
          </p:cNvPr>
          <p:cNvSpPr txBox="1"/>
          <p:nvPr/>
        </p:nvSpPr>
        <p:spPr>
          <a:xfrm>
            <a:off x="3842557" y="2850470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0F721AC3-2E88-4A1A-A974-D29E029B4F9A}"/>
              </a:ext>
            </a:extLst>
          </p:cNvPr>
          <p:cNvSpPr txBox="1"/>
          <p:nvPr/>
        </p:nvSpPr>
        <p:spPr>
          <a:xfrm>
            <a:off x="8473473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163948EF-50FE-43D3-87D1-FD01D65E6E67}"/>
              </a:ext>
            </a:extLst>
          </p:cNvPr>
          <p:cNvSpPr/>
          <p:nvPr/>
        </p:nvSpPr>
        <p:spPr>
          <a:xfrm>
            <a:off x="5131371" y="4317347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Pôle Santé Pluridisciplinaire</a:t>
            </a:r>
          </a:p>
          <a:p>
            <a:pPr algn="ctr"/>
            <a:r>
              <a:rPr lang="fr-FR" sz="1600" b="1" dirty="0" smtClean="0"/>
              <a:t>Paris Est</a:t>
            </a:r>
            <a:endParaRPr lang="fr-FR" sz="1600" b="1" dirty="0"/>
          </a:p>
        </p:txBody>
      </p:sp>
      <p:sp>
        <p:nvSpPr>
          <p:cNvPr id="42" name="Accolade ouvrante 41">
            <a:extLst>
              <a:ext uri="{FF2B5EF4-FFF2-40B4-BE49-F238E27FC236}">
                <a16:creationId xmlns="" xmlns:a16="http://schemas.microsoft.com/office/drawing/2014/main" id="{E2585D72-D401-475C-9FDE-2BC10DE5F43C}"/>
              </a:ext>
            </a:extLst>
          </p:cNvPr>
          <p:cNvSpPr/>
          <p:nvPr/>
        </p:nvSpPr>
        <p:spPr>
          <a:xfrm rot="16200000">
            <a:off x="2374574" y="2959352"/>
            <a:ext cx="453620" cy="4441663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CE068BD4-97FB-4FB6-BD4A-7FEBF620BE6A}"/>
              </a:ext>
            </a:extLst>
          </p:cNvPr>
          <p:cNvSpPr txBox="1"/>
          <p:nvPr/>
        </p:nvSpPr>
        <p:spPr>
          <a:xfrm>
            <a:off x="1749713" y="5449878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06C1DFF3-6794-4191-8461-907A13A5B22F}"/>
              </a:ext>
            </a:extLst>
          </p:cNvPr>
          <p:cNvSpPr txBox="1"/>
          <p:nvPr/>
        </p:nvSpPr>
        <p:spPr>
          <a:xfrm>
            <a:off x="5880742" y="5233124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A904A5FB-F918-4E9D-B270-086A2DB5E80B}"/>
              </a:ext>
            </a:extLst>
          </p:cNvPr>
          <p:cNvSpPr txBox="1"/>
          <p:nvPr/>
        </p:nvSpPr>
        <p:spPr>
          <a:xfrm>
            <a:off x="2773290" y="2851798"/>
            <a:ext cx="1175971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Coordination de soins - Thérapies </a:t>
            </a:r>
            <a:r>
              <a:rPr lang="fr-FR" sz="1050" b="1" dirty="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95DDCDD3-C032-4179-9C41-DC13D9B5ED1B}"/>
              </a:ext>
            </a:extLst>
          </p:cNvPr>
          <p:cNvSpPr txBox="1"/>
          <p:nvPr/>
        </p:nvSpPr>
        <p:spPr>
          <a:xfrm>
            <a:off x="310058" y="2797725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DA726A30-9F66-4B6D-8AA7-9711205D4269}"/>
              </a:ext>
            </a:extLst>
          </p:cNvPr>
          <p:cNvSpPr txBox="1"/>
          <p:nvPr/>
        </p:nvSpPr>
        <p:spPr>
          <a:xfrm>
            <a:off x="7275048" y="2649772"/>
            <a:ext cx="1373560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err="1" smtClean="0"/>
              <a:t>Télé-consultation</a:t>
            </a:r>
            <a:endParaRPr lang="fr-FR" sz="1050" b="1" dirty="0" smtClean="0"/>
          </a:p>
          <a:p>
            <a:pPr algn="ctr"/>
            <a:r>
              <a:rPr lang="fr-FR" sz="1050" b="1" dirty="0" smtClean="0"/>
              <a:t>Conseil </a:t>
            </a:r>
            <a:r>
              <a:rPr lang="fr-FR" sz="1050" b="1" dirty="0" smtClean="0"/>
              <a:t>informatique aux </a:t>
            </a:r>
            <a:r>
              <a:rPr lang="fr-FR" sz="1050" b="1" dirty="0" smtClean="0"/>
              <a:t>entreprises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="" xmlns:a16="http://schemas.microsoft.com/office/drawing/2014/main" id="{F3F3F5F3-1F43-4336-8D2F-820C36B608E1}"/>
              </a:ext>
            </a:extLst>
          </p:cNvPr>
          <p:cNvSpPr txBox="1"/>
          <p:nvPr/>
        </p:nvSpPr>
        <p:spPr>
          <a:xfrm>
            <a:off x="9944050" y="3104094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53844958-C17D-4E33-A59A-8505310C8E15}"/>
              </a:ext>
            </a:extLst>
          </p:cNvPr>
          <p:cNvSpPr txBox="1"/>
          <p:nvPr/>
        </p:nvSpPr>
        <p:spPr>
          <a:xfrm>
            <a:off x="859617" y="428735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="" xmlns:a16="http://schemas.microsoft.com/office/drawing/2014/main" id="{2BD76907-7357-41F6-9A34-1E5570EA9542}"/>
              </a:ext>
            </a:extLst>
          </p:cNvPr>
          <p:cNvSpPr txBox="1"/>
          <p:nvPr/>
        </p:nvSpPr>
        <p:spPr>
          <a:xfrm>
            <a:off x="3268068" y="4289688"/>
            <a:ext cx="1408693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7022Z</a:t>
            </a:r>
          </a:p>
          <a:p>
            <a:pPr algn="ctr"/>
            <a:r>
              <a:rPr lang="fr-FR" sz="1000" dirty="0"/>
              <a:t>Recherche-développement en sciences humaines et sociales (7220Z)</a:t>
            </a:r>
            <a:endParaRPr lang="fr-FR" sz="1000" b="1" dirty="0"/>
          </a:p>
        </p:txBody>
      </p:sp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1DE73D1E-438B-469D-B231-5322BEE6E68A}"/>
              </a:ext>
            </a:extLst>
          </p:cNvPr>
          <p:cNvSpPr txBox="1"/>
          <p:nvPr/>
        </p:nvSpPr>
        <p:spPr>
          <a:xfrm>
            <a:off x="10085990" y="4753445"/>
            <a:ext cx="14964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Ou changer Code </a:t>
            </a:r>
            <a:r>
              <a:rPr lang="fr-FR" sz="1000" b="1" dirty="0"/>
              <a:t>APE </a:t>
            </a:r>
            <a:r>
              <a:rPr lang="fr-FR" sz="1000" b="1" dirty="0" smtClean="0"/>
              <a:t>8560Z ou 7022Z</a:t>
            </a:r>
          </a:p>
          <a:p>
            <a:pPr algn="ctr"/>
            <a:r>
              <a:rPr lang="fr-FR" sz="1000" b="1" dirty="0" smtClean="0"/>
              <a:t>Pour la formation</a:t>
            </a:r>
            <a:endParaRPr lang="fr-FR" sz="1000" b="1" dirty="0"/>
          </a:p>
        </p:txBody>
      </p:sp>
      <p:sp>
        <p:nvSpPr>
          <p:cNvPr id="48" name="ZoneTexte 47">
            <a:extLst>
              <a:ext uri="{FF2B5EF4-FFF2-40B4-BE49-F238E27FC236}">
                <a16:creationId xmlns="" xmlns:a16="http://schemas.microsoft.com/office/drawing/2014/main" id="{DAC69F21-F63B-4C8B-A7E8-5DBA6B844ADA}"/>
              </a:ext>
            </a:extLst>
          </p:cNvPr>
          <p:cNvSpPr txBox="1"/>
          <p:nvPr/>
        </p:nvSpPr>
        <p:spPr>
          <a:xfrm>
            <a:off x="7867970" y="4237192"/>
            <a:ext cx="16218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6312Z</a:t>
            </a:r>
          </a:p>
          <a:p>
            <a:pPr algn="ctr"/>
            <a:r>
              <a:rPr lang="fr-FR" sz="1000" b="1" dirty="0" smtClean="0"/>
              <a:t>SIRET 848 </a:t>
            </a:r>
            <a:r>
              <a:rPr lang="fr-FR" sz="1000" b="1" dirty="0"/>
              <a:t>156 428 </a:t>
            </a:r>
            <a:r>
              <a:rPr lang="fr-FR" sz="1000" b="1" dirty="0" smtClean="0"/>
              <a:t>00015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E84F169F-94E6-3245-8CB6-45B59CD56AC8}"/>
              </a:ext>
            </a:extLst>
          </p:cNvPr>
          <p:cNvSpPr txBox="1"/>
          <p:nvPr/>
        </p:nvSpPr>
        <p:spPr>
          <a:xfrm>
            <a:off x="273331" y="358055"/>
            <a:ext cx="1710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Confidentiel</a:t>
            </a:r>
          </a:p>
        </p:txBody>
      </p:sp>
      <p:cxnSp>
        <p:nvCxnSpPr>
          <p:cNvPr id="16" name="Connecteur : en angle 15">
            <a:extLst>
              <a:ext uri="{FF2B5EF4-FFF2-40B4-BE49-F238E27FC236}">
                <a16:creationId xmlns="" xmlns:a16="http://schemas.microsoft.com/office/drawing/2014/main" id="{67325C66-E3C0-4ED1-BEC9-A39B228AE0A8}"/>
              </a:ext>
            </a:extLst>
          </p:cNvPr>
          <p:cNvCxnSpPr/>
          <p:nvPr/>
        </p:nvCxnSpPr>
        <p:spPr>
          <a:xfrm rot="16200000" flipH="1">
            <a:off x="8208735" y="757860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="" xmlns:a16="http://schemas.microsoft.com/office/drawing/2014/main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96926" y="1858784"/>
            <a:ext cx="1748339" cy="13920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="" xmlns:a16="http://schemas.microsoft.com/office/drawing/2014/main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735625" y="910003"/>
            <a:ext cx="1768766" cy="3310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="" xmlns:a16="http://schemas.microsoft.com/office/drawing/2014/main" id="{F8B82A49-CEA5-4882-88B4-14289C32C6C3}"/>
              </a:ext>
            </a:extLst>
          </p:cNvPr>
          <p:cNvCxnSpPr/>
          <p:nvPr/>
        </p:nvCxnSpPr>
        <p:spPr>
          <a:xfrm rot="5400000">
            <a:off x="3478959" y="-350641"/>
            <a:ext cx="1753903" cy="5838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="" xmlns:a16="http://schemas.microsoft.com/office/drawing/2014/main" id="{15E3671D-7096-4346-BB7E-818654C106B0}"/>
              </a:ext>
            </a:extLst>
          </p:cNvPr>
          <p:cNvCxnSpPr/>
          <p:nvPr/>
        </p:nvCxnSpPr>
        <p:spPr>
          <a:xfrm>
            <a:off x="6414827" y="1691546"/>
            <a:ext cx="25412" cy="2610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="" xmlns:a16="http://schemas.microsoft.com/office/drawing/2014/main" id="{B47CC346-19D9-4DCF-B5BE-31C3379C4708}"/>
              </a:ext>
            </a:extLst>
          </p:cNvPr>
          <p:cNvSpPr txBox="1"/>
          <p:nvPr/>
        </p:nvSpPr>
        <p:spPr>
          <a:xfrm>
            <a:off x="10069798" y="4274252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8690F</a:t>
            </a:r>
          </a:p>
          <a:p>
            <a:pPr algn="ctr"/>
            <a:r>
              <a:rPr lang="fr-FR" sz="1000" b="1" dirty="0"/>
              <a:t>SIRET </a:t>
            </a:r>
            <a:r>
              <a:rPr lang="fr-FR" sz="1000" b="1" dirty="0" smtClean="0"/>
              <a:t>811445410 00012</a:t>
            </a:r>
            <a:endParaRPr lang="fr-FR" sz="1000" b="1" dirty="0"/>
          </a:p>
        </p:txBody>
      </p:sp>
      <p:sp>
        <p:nvSpPr>
          <p:cNvPr id="49" name="ZoneTexte 48">
            <a:extLst>
              <a:ext uri="{FF2B5EF4-FFF2-40B4-BE49-F238E27FC236}">
                <a16:creationId xmlns="" xmlns:a16="http://schemas.microsoft.com/office/drawing/2014/main" id="{0DFD3B39-F576-AE44-87E4-9F9FDB2B5B0F}"/>
              </a:ext>
            </a:extLst>
          </p:cNvPr>
          <p:cNvSpPr txBox="1"/>
          <p:nvPr/>
        </p:nvSpPr>
        <p:spPr>
          <a:xfrm>
            <a:off x="2770183" y="2583027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 dirty="0" err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="" xmlns:a16="http://schemas.microsoft.com/office/drawing/2014/main" id="{3BB2CC06-DE6A-E740-AA01-5248925E35AF}"/>
              </a:ext>
            </a:extLst>
          </p:cNvPr>
          <p:cNvSpPr txBox="1"/>
          <p:nvPr/>
        </p:nvSpPr>
        <p:spPr>
          <a:xfrm>
            <a:off x="5826138" y="3601353"/>
            <a:ext cx="1178095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Gouvernance</a:t>
            </a:r>
          </a:p>
          <a:p>
            <a:pPr algn="ctr"/>
            <a:r>
              <a:rPr lang="fr-FR" sz="1050" b="1" dirty="0" smtClean="0"/>
              <a:t>médicale</a:t>
            </a:r>
            <a:endParaRPr lang="fr-FR" sz="1050" b="1" dirty="0"/>
          </a:p>
        </p:txBody>
      </p:sp>
      <p:sp>
        <p:nvSpPr>
          <p:cNvPr id="54" name="ZoneTexte 53">
            <a:extLst>
              <a:ext uri="{FF2B5EF4-FFF2-40B4-BE49-F238E27FC236}">
                <a16:creationId xmlns="" xmlns:a16="http://schemas.microsoft.com/office/drawing/2014/main" id="{DAC69F21-F63B-4C8B-A7E8-5DBA6B844ADA}"/>
              </a:ext>
            </a:extLst>
          </p:cNvPr>
          <p:cNvSpPr txBox="1"/>
          <p:nvPr/>
        </p:nvSpPr>
        <p:spPr>
          <a:xfrm>
            <a:off x="5728570" y="5532850"/>
            <a:ext cx="14838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Association Loi 1901</a:t>
            </a:r>
          </a:p>
          <a:p>
            <a:pPr algn="ctr"/>
            <a:r>
              <a:rPr lang="fr-FR" sz="1000" b="1" dirty="0" smtClean="0"/>
              <a:t>Code </a:t>
            </a:r>
            <a:r>
              <a:rPr lang="fr-FR" sz="1000" b="1" dirty="0"/>
              <a:t>APE </a:t>
            </a:r>
            <a:r>
              <a:rPr lang="fr-FR" sz="1000" b="1" dirty="0" smtClean="0"/>
              <a:t>9499Z</a:t>
            </a:r>
          </a:p>
          <a:p>
            <a:pPr algn="ctr"/>
            <a:r>
              <a:rPr lang="fr-FR" sz="1000" b="1" dirty="0" smtClean="0"/>
              <a:t>SIRET 850 330 259 00019</a:t>
            </a:r>
            <a:endParaRPr lang="fr-FR" sz="1000" b="1" dirty="0"/>
          </a:p>
        </p:txBody>
      </p:sp>
      <p:sp>
        <p:nvSpPr>
          <p:cNvPr id="57" name="ZoneTexte 56">
            <a:extLst>
              <a:ext uri="{FF2B5EF4-FFF2-40B4-BE49-F238E27FC236}">
                <a16:creationId xmlns="" xmlns:a16="http://schemas.microsoft.com/office/drawing/2014/main" id="{B47CC346-19D9-4DCF-B5BE-31C3379C4708}"/>
              </a:ext>
            </a:extLst>
          </p:cNvPr>
          <p:cNvSpPr txBox="1"/>
          <p:nvPr/>
        </p:nvSpPr>
        <p:spPr>
          <a:xfrm>
            <a:off x="10089551" y="5344121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N° OF </a:t>
            </a:r>
            <a:r>
              <a:rPr lang="fr-FR" sz="1000" b="1" dirty="0" smtClean="0"/>
              <a:t>11940951494</a:t>
            </a:r>
          </a:p>
          <a:p>
            <a:pPr algn="ctr"/>
            <a:r>
              <a:rPr lang="fr-FR" sz="1000" b="1" dirty="0"/>
              <a:t>Id-DD 0052300-DataDock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="" xmlns:a16="http://schemas.microsoft.com/office/drawing/2014/main" id="{CE068BD4-97FB-4FB6-BD4A-7FEBF620BE6A}"/>
              </a:ext>
            </a:extLst>
          </p:cNvPr>
          <p:cNvSpPr txBox="1"/>
          <p:nvPr/>
        </p:nvSpPr>
        <p:spPr>
          <a:xfrm>
            <a:off x="10081169" y="5808753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9D8BBDFA-0E0E-4B87-A4C7-7BD6BA1DFA1A}"/>
              </a:ext>
            </a:extLst>
          </p:cNvPr>
          <p:cNvSpPr/>
          <p:nvPr/>
        </p:nvSpPr>
        <p:spPr>
          <a:xfrm>
            <a:off x="7834330" y="483897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KHEPRI ENTREPRISE</a:t>
            </a:r>
            <a:endParaRPr lang="fr-FR" b="1" dirty="0"/>
          </a:p>
          <a:p>
            <a:pPr algn="ctr"/>
            <a:r>
              <a:rPr lang="fr-FR" sz="1200" b="1" dirty="0" smtClean="0"/>
              <a:t>(ENSEIGNE)</a:t>
            </a:r>
            <a:endParaRPr lang="fr-FR" b="1" dirty="0"/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DAC69F21-F63B-4C8B-A7E8-5DBA6B844ADA}"/>
              </a:ext>
            </a:extLst>
          </p:cNvPr>
          <p:cNvSpPr txBox="1"/>
          <p:nvPr/>
        </p:nvSpPr>
        <p:spPr>
          <a:xfrm>
            <a:off x="7300379" y="1709170"/>
            <a:ext cx="16218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SIRET 877 646 323 au capital de 280 000€</a:t>
            </a:r>
          </a:p>
          <a:p>
            <a:pPr algn="ctr"/>
            <a:r>
              <a:rPr lang="fr-FR" sz="1000" b="1" dirty="0" smtClean="0"/>
              <a:t>Amené à devenir Société d’Import/Export</a:t>
            </a:r>
            <a:endParaRPr lang="fr-FR" sz="1000" b="1" dirty="0" smtClean="0"/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2321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Santé : Espace de Santé Intégrative</a:t>
            </a:r>
            <a:r>
              <a:rPr lang="fr-FR" sz="2800" baseline="30000" dirty="0">
                <a:solidFill>
                  <a:srgbClr val="0070C0"/>
                </a:solidFill>
              </a:rPr>
              <a:t> </a:t>
            </a:r>
            <a:r>
              <a:rPr lang="fr-FR" sz="2800" baseline="30000" dirty="0" smtClean="0">
                <a:solidFill>
                  <a:srgbClr val="0070C0"/>
                </a:solidFill>
              </a:rPr>
              <a:t>©</a:t>
            </a:r>
            <a:br>
              <a:rPr lang="fr-FR" sz="2800" baseline="30000" dirty="0" smtClean="0">
                <a:solidFill>
                  <a:srgbClr val="0070C0"/>
                </a:solidFill>
              </a:rPr>
            </a:br>
            <a:r>
              <a:rPr lang="fr-FR" sz="2400" dirty="0" smtClean="0"/>
              <a:t>K.S.I </a:t>
            </a:r>
            <a:r>
              <a:rPr lang="fr-FR" sz="2400" dirty="0"/>
              <a:t>© est une marque déposée</a:t>
            </a:r>
            <a:br>
              <a:rPr lang="fr-FR" sz="2400" dirty="0"/>
            </a:br>
            <a:r>
              <a:rPr lang="fr-FR" sz="2400" dirty="0"/>
              <a:t>Le modèle et la méthode </a:t>
            </a:r>
            <a:r>
              <a:rPr lang="fr-FR" sz="2400" dirty="0" smtClean="0"/>
              <a:t>K.S.I </a:t>
            </a:r>
            <a:r>
              <a:rPr lang="fr-FR" sz="2400" dirty="0"/>
              <a:t>©  sont </a:t>
            </a:r>
            <a:r>
              <a:rPr lang="fr-FR" sz="2400" dirty="0" smtClean="0"/>
              <a:t>protégés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6292"/>
            <a:ext cx="10845800" cy="4270671"/>
          </a:xfrm>
        </p:spPr>
        <p:txBody>
          <a:bodyPr>
            <a:normAutofit/>
          </a:bodyPr>
          <a:lstStyle/>
          <a:p>
            <a:r>
              <a:rPr lang="fr-FR" sz="1600" dirty="0" smtClean="0"/>
              <a:t>Espaces </a:t>
            </a:r>
            <a:r>
              <a:rPr lang="fr-FR" sz="1600" dirty="0"/>
              <a:t>de </a:t>
            </a:r>
            <a:r>
              <a:rPr lang="fr-FR" sz="1600" dirty="0" smtClean="0"/>
              <a:t>Santé Intégrative et de remise </a:t>
            </a:r>
            <a:r>
              <a:rPr lang="fr-FR" sz="1600" dirty="0"/>
              <a:t>en forme </a:t>
            </a:r>
            <a:r>
              <a:rPr lang="fr-FR" sz="1600" dirty="0" smtClean="0"/>
              <a:t>avec une offre </a:t>
            </a:r>
            <a:r>
              <a:rPr lang="fr-FR" sz="1600" dirty="0"/>
              <a:t>de soins, associant </a:t>
            </a:r>
            <a:r>
              <a:rPr lang="fr-FR" sz="1600" dirty="0" smtClean="0"/>
              <a:t>médecine occidentale et </a:t>
            </a:r>
            <a:r>
              <a:rPr lang="fr-FR" sz="1600" dirty="0"/>
              <a:t>thérapies </a:t>
            </a:r>
            <a:r>
              <a:rPr lang="fr-FR" sz="1600" dirty="0" smtClean="0"/>
              <a:t>complémentaires (médecines douces), </a:t>
            </a:r>
            <a:r>
              <a:rPr lang="fr-FR" sz="1600" dirty="0"/>
              <a:t>conjuguant santé et bien-être, aux rythmes </a:t>
            </a:r>
            <a:r>
              <a:rPr lang="fr-FR" sz="1600" dirty="0" smtClean="0"/>
              <a:t>de programmes personnalisés en soins de jours ou ateliers week-end pour </a:t>
            </a:r>
            <a:r>
              <a:rPr lang="fr-FR" sz="1600" dirty="0"/>
              <a:t>le « Mieux-être </a:t>
            </a:r>
            <a:r>
              <a:rPr lang="fr-FR" sz="1600" dirty="0" smtClean="0"/>
              <a:t>».</a:t>
            </a:r>
          </a:p>
          <a:p>
            <a:r>
              <a:rPr lang="fr-FR" sz="1600" dirty="0" smtClean="0"/>
              <a:t>Une </a:t>
            </a:r>
            <a:r>
              <a:rPr lang="fr-FR" sz="1600" dirty="0"/>
              <a:t>réponse </a:t>
            </a:r>
            <a:r>
              <a:rPr lang="fr-FR" sz="1600" dirty="0" smtClean="0"/>
              <a:t>souple </a:t>
            </a:r>
            <a:r>
              <a:rPr lang="fr-FR" sz="1600" dirty="0"/>
              <a:t>et </a:t>
            </a:r>
            <a:r>
              <a:rPr lang="fr-FR" sz="1600" dirty="0" smtClean="0"/>
              <a:t>adaptée pour apporter </a:t>
            </a:r>
            <a:r>
              <a:rPr lang="fr-FR" sz="1600" dirty="0"/>
              <a:t>un soutien face aux maux de notre société : surmenage, stress, prise de poids, mal de dos, reprise activité physique, soutien post-cancer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Concept </a:t>
            </a:r>
            <a:r>
              <a:rPr lang="fr-FR" sz="1600" dirty="0" smtClean="0"/>
              <a:t>se </a:t>
            </a:r>
            <a:r>
              <a:rPr lang="fr-FR" sz="1600" dirty="0"/>
              <a:t>positionne autour de 3 axes : </a:t>
            </a:r>
            <a:r>
              <a:rPr lang="fr-FR" sz="1600" dirty="0" smtClean="0"/>
              <a:t>Prévention, </a:t>
            </a:r>
            <a:r>
              <a:rPr lang="fr-FR" sz="1600" dirty="0" smtClean="0"/>
              <a:t>Santé confort, Vieillissement</a:t>
            </a:r>
            <a:endParaRPr lang="fr-FR" sz="1600" dirty="0"/>
          </a:p>
          <a:p>
            <a:r>
              <a:rPr lang="fr-FR" sz="1600" dirty="0" smtClean="0"/>
              <a:t>Le concept repose sur la Coordination de soins et un label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Labellisation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Développement d’un réseau </a:t>
            </a:r>
            <a:r>
              <a:rPr lang="fr-FR" sz="1600" dirty="0"/>
              <a:t>de </a:t>
            </a:r>
            <a:r>
              <a:rPr lang="fr-FR" sz="1600" dirty="0" smtClean="0"/>
              <a:t>d’Espace labellisés </a:t>
            </a:r>
            <a:r>
              <a:rPr lang="fr-FR" sz="1600" dirty="0" err="1"/>
              <a:t>Khépri</a:t>
            </a:r>
            <a:r>
              <a:rPr lang="fr-FR" sz="1600" dirty="0"/>
              <a:t> Santé Intégrative</a:t>
            </a:r>
            <a:r>
              <a:rPr lang="fr-FR" sz="1600" baseline="30000" dirty="0"/>
              <a:t> </a:t>
            </a:r>
            <a:r>
              <a:rPr lang="fr-FR" sz="1600" baseline="30000" dirty="0" smtClean="0"/>
              <a:t>© </a:t>
            </a:r>
            <a:r>
              <a:rPr lang="fr-FR" sz="1600" dirty="0" smtClean="0"/>
              <a:t> en propre et en succursales (Suisse, Belgique, Saint-Cloud, Tours)</a:t>
            </a:r>
          </a:p>
          <a:p>
            <a:r>
              <a:rPr lang="fr-FR" sz="1600" dirty="0" smtClean="0"/>
              <a:t>Intérêts de la labellisation pour les autres centres de bien-être </a:t>
            </a:r>
            <a:r>
              <a:rPr lang="fr-FR" sz="1600" dirty="0" smtClean="0">
                <a:sym typeface="Wingdings" panose="05000000000000000000" pitchFamily="2" charset="2"/>
              </a:rPr>
              <a:t> développement commercial et garantie qualité</a:t>
            </a:r>
            <a:endParaRPr lang="fr-FR" sz="1600" dirty="0" smtClean="0"/>
          </a:p>
          <a:p>
            <a:r>
              <a:rPr lang="fr-FR" sz="1600" dirty="0" smtClean="0"/>
              <a:t>Concept d’utilisation des salles en Co-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dédié aux professionnels de santé</a:t>
            </a:r>
          </a:p>
          <a:p>
            <a:r>
              <a:rPr lang="fr-FR" sz="1600" dirty="0" smtClean="0"/>
              <a:t>Système d’abonnement pour les clients/patients avec un forfait prépayé se décomptant au fur et à mesure des rendez-vous</a:t>
            </a:r>
            <a:endParaRPr lang="fr-FR" sz="1600" dirty="0"/>
          </a:p>
        </p:txBody>
      </p:sp>
      <p:pic>
        <p:nvPicPr>
          <p:cNvPr id="1026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67" y="424002"/>
            <a:ext cx="145732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2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97961" cy="1185620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Formation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000" b="1" dirty="0" smtClean="0"/>
              <a:t>Processus qualité </a:t>
            </a:r>
            <a:r>
              <a:rPr lang="fr-FR" sz="2000" b="1" dirty="0" err="1" smtClean="0"/>
              <a:t>Qualiopi</a:t>
            </a:r>
            <a:r>
              <a:rPr lang="fr-FR" sz="2000" b="1" dirty="0" smtClean="0"/>
              <a:t> en cours</a:t>
            </a:r>
            <a:br>
              <a:rPr lang="fr-FR" sz="2000" b="1" dirty="0" smtClean="0"/>
            </a:br>
            <a:r>
              <a:rPr lang="fr-FR" sz="2000" b="1" dirty="0" smtClean="0"/>
              <a:t>Point distinctif : Techniques de neurosciences, d’hypnose ou de sophrologie utilisées dans la plupart des apprentissages</a:t>
            </a:r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91337" y="1953538"/>
            <a:ext cx="3480365" cy="3863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F</a:t>
            </a:r>
            <a:r>
              <a:rPr lang="fr-FR" sz="1600" b="1" dirty="0" smtClean="0"/>
              <a:t>ormations </a:t>
            </a:r>
            <a:r>
              <a:rPr lang="fr-FR" sz="1600" b="1" dirty="0"/>
              <a:t>"Santé dans l'entreprise</a:t>
            </a:r>
            <a:r>
              <a:rPr lang="fr-FR" sz="1600" b="1" dirty="0" smtClean="0"/>
              <a:t>"</a:t>
            </a:r>
          </a:p>
          <a:p>
            <a:pPr marL="0" indent="0" algn="ctr">
              <a:buNone/>
            </a:pPr>
            <a:r>
              <a:rPr lang="fr-FR" sz="1600" b="1" dirty="0" smtClean="0"/>
              <a:t>Sous-traitance de l’animation</a:t>
            </a:r>
            <a:endParaRPr lang="fr-FR" sz="1600" dirty="0"/>
          </a:p>
          <a:p>
            <a:pPr lvl="0"/>
            <a:r>
              <a:rPr lang="fr-FR" sz="1200" dirty="0" smtClean="0"/>
              <a:t>Compréhension </a:t>
            </a:r>
            <a:r>
              <a:rPr lang="fr-FR" sz="1200" dirty="0"/>
              <a:t>du stress, gestion du stress, des </a:t>
            </a:r>
            <a:r>
              <a:rPr lang="fr-FR" sz="1200" dirty="0" smtClean="0"/>
              <a:t> </a:t>
            </a:r>
            <a:br>
              <a:rPr lang="fr-FR" sz="1200" dirty="0" smtClean="0"/>
            </a:br>
            <a:r>
              <a:rPr lang="fr-FR" sz="1200" dirty="0" smtClean="0"/>
              <a:t>   émotions </a:t>
            </a:r>
            <a:r>
              <a:rPr lang="fr-FR" sz="1200" dirty="0"/>
              <a:t>et des conflits</a:t>
            </a:r>
            <a:r>
              <a:rPr lang="fr-FR" sz="1200" dirty="0" smtClean="0"/>
              <a:t>,</a:t>
            </a:r>
            <a:endParaRPr lang="fr-FR" sz="1200" dirty="0"/>
          </a:p>
          <a:p>
            <a:pPr lvl="0"/>
            <a:r>
              <a:rPr lang="fr-FR" sz="1200" dirty="0" smtClean="0"/>
              <a:t>Comment </a:t>
            </a:r>
            <a:r>
              <a:rPr lang="fr-FR" sz="1200" dirty="0"/>
              <a:t>aller mieux au travail,</a:t>
            </a:r>
          </a:p>
          <a:p>
            <a:pPr lvl="0"/>
            <a:r>
              <a:rPr lang="fr-FR" sz="1200" dirty="0" smtClean="0"/>
              <a:t>Prise </a:t>
            </a:r>
            <a:r>
              <a:rPr lang="fr-FR" sz="1200" dirty="0"/>
              <a:t>de parole en publique,</a:t>
            </a:r>
          </a:p>
          <a:p>
            <a:pPr lvl="0"/>
            <a:r>
              <a:rPr lang="fr-FR" sz="1200" dirty="0" smtClean="0"/>
              <a:t>Communiquer </a:t>
            </a:r>
            <a:r>
              <a:rPr lang="fr-FR" sz="1200" dirty="0"/>
              <a:t>avec calme,</a:t>
            </a:r>
          </a:p>
          <a:p>
            <a:pPr lvl="0"/>
            <a:r>
              <a:rPr lang="fr-FR" sz="1200" dirty="0" smtClean="0"/>
              <a:t>Manager </a:t>
            </a:r>
            <a:r>
              <a:rPr lang="fr-FR" sz="1200" dirty="0"/>
              <a:t>selon les personnalités,</a:t>
            </a:r>
          </a:p>
          <a:p>
            <a:pPr lvl="0"/>
            <a:r>
              <a:rPr lang="fr-FR" sz="1200" dirty="0" smtClean="0"/>
              <a:t>Management </a:t>
            </a:r>
            <a:r>
              <a:rPr lang="fr-FR" sz="1200" dirty="0"/>
              <a:t>écologique</a:t>
            </a:r>
            <a:r>
              <a:rPr lang="fr-FR" sz="1200" dirty="0" smtClean="0"/>
              <a:t>,</a:t>
            </a:r>
          </a:p>
          <a:p>
            <a:pPr lvl="0"/>
            <a:r>
              <a:rPr lang="fr-FR" sz="1200" dirty="0" smtClean="0"/>
              <a:t>Epanouir </a:t>
            </a:r>
            <a:r>
              <a:rPr lang="fr-FR" sz="1200" dirty="0"/>
              <a:t>et manager,</a:t>
            </a:r>
          </a:p>
          <a:p>
            <a:pPr lvl="0"/>
            <a:r>
              <a:rPr lang="fr-FR" sz="1200" dirty="0" smtClean="0"/>
              <a:t>La </a:t>
            </a:r>
            <a:r>
              <a:rPr lang="fr-FR" sz="1200" dirty="0"/>
              <a:t>retraite, je m'y prépare,</a:t>
            </a:r>
          </a:p>
          <a:p>
            <a:pPr lvl="0"/>
            <a:r>
              <a:rPr lang="fr-FR" sz="1200" dirty="0" smtClean="0"/>
              <a:t>Coaching </a:t>
            </a:r>
            <a:r>
              <a:rPr lang="fr-FR" sz="1200" dirty="0"/>
              <a:t>individuel et/ou collectif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674689" y="1978938"/>
            <a:ext cx="3821112" cy="383766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Formations en propre</a:t>
            </a:r>
          </a:p>
          <a:p>
            <a:r>
              <a:rPr lang="fr-FR" sz="1200" dirty="0" smtClean="0"/>
              <a:t>Formation au Label K.S.I (</a:t>
            </a:r>
            <a:r>
              <a:rPr lang="fr-FR" sz="1200" dirty="0" err="1" smtClean="0"/>
              <a:t>Khépri</a:t>
            </a:r>
            <a:r>
              <a:rPr lang="fr-FR" sz="1200" dirty="0" smtClean="0"/>
              <a:t> Santé Intégrative). Formation holistique à la coordination de soins dédiée aux centres voulant obtenir le </a:t>
            </a:r>
            <a:r>
              <a:rPr lang="fr-FR" sz="1200" b="1" dirty="0" smtClean="0"/>
              <a:t>label </a:t>
            </a:r>
            <a:r>
              <a:rPr lang="fr-FR" sz="1200" b="1" dirty="0" err="1" smtClean="0"/>
              <a:t>Khépri</a:t>
            </a:r>
            <a:r>
              <a:rPr lang="fr-FR" sz="1200" b="1" dirty="0" smtClean="0"/>
              <a:t> Santé Intégrative </a:t>
            </a:r>
            <a:r>
              <a:rPr lang="fr-FR" sz="1200" dirty="0" smtClean="0"/>
              <a:t>de coordination de soins de support. Public concernés :</a:t>
            </a:r>
          </a:p>
          <a:p>
            <a:r>
              <a:rPr lang="fr-FR" sz="1200" dirty="0" smtClean="0"/>
              <a:t>les Responsables de Centre, praticiens, professions médicales</a:t>
            </a:r>
          </a:p>
          <a:p>
            <a:r>
              <a:rPr lang="fr-FR" sz="1200" b="1" dirty="0" smtClean="0">
                <a:sym typeface="Wingdings" panose="05000000000000000000" pitchFamily="2" charset="2"/>
              </a:rPr>
              <a:t> </a:t>
            </a:r>
            <a:r>
              <a:rPr lang="fr-FR" sz="1200" dirty="0" smtClean="0">
                <a:sym typeface="Wingdings" panose="05000000000000000000" pitchFamily="2" charset="2"/>
              </a:rPr>
              <a:t>Formation de 20 jours</a:t>
            </a:r>
            <a:endParaRPr lang="fr-FR" sz="1200" dirty="0"/>
          </a:p>
          <a:p>
            <a:r>
              <a:rPr lang="fr-FR" sz="1200" b="1" dirty="0" smtClean="0"/>
              <a:t>Sophrologie :</a:t>
            </a:r>
            <a:r>
              <a:rPr lang="fr-FR" sz="1200" dirty="0" smtClean="0"/>
              <a:t> La boîte à outil du sophrologue à</a:t>
            </a:r>
            <a:br>
              <a:rPr lang="fr-FR" sz="1200" dirty="0" smtClean="0"/>
            </a:br>
            <a:r>
              <a:rPr lang="fr-FR" sz="1200" dirty="0" smtClean="0"/>
              <a:t>l’usage des managers, des aidants, des parents, des professionnels de la santé.</a:t>
            </a:r>
          </a:p>
          <a:p>
            <a:r>
              <a:rPr lang="fr-FR" sz="1200" dirty="0" smtClean="0"/>
              <a:t>Cohérence cardiaque &amp; </a:t>
            </a:r>
            <a:r>
              <a:rPr lang="fr-FR" sz="1200" dirty="0" err="1" smtClean="0"/>
              <a:t>pulsologie</a:t>
            </a:r>
            <a:endParaRPr lang="fr-FR" sz="1200" dirty="0" smtClean="0"/>
          </a:p>
          <a:p>
            <a:r>
              <a:rPr lang="fr-FR" sz="1200" dirty="0" smtClean="0"/>
              <a:t>Formation à la relation d’aide pour les thérapeutes, personnel médical et aidants</a:t>
            </a:r>
          </a:p>
          <a:p>
            <a:r>
              <a:rPr lang="fr-FR" sz="1200" dirty="0" smtClean="0"/>
              <a:t>Formation pour </a:t>
            </a:r>
            <a:r>
              <a:rPr lang="fr-FR" sz="1200" smtClean="0"/>
              <a:t>les professionnels </a:t>
            </a:r>
            <a:r>
              <a:rPr lang="fr-FR" sz="1200" dirty="0" smtClean="0"/>
              <a:t>soutien des aidants familiaux</a:t>
            </a:r>
          </a:p>
          <a:p>
            <a:r>
              <a:rPr lang="fr-FR" sz="1200" dirty="0" smtClean="0"/>
              <a:t>Formation des aidants familiaux</a:t>
            </a:r>
          </a:p>
        </p:txBody>
      </p:sp>
      <p:sp>
        <p:nvSpPr>
          <p:cNvPr id="6" name="Espace réservé du texte 4"/>
          <p:cNvSpPr txBox="1">
            <a:spLocks/>
          </p:cNvSpPr>
          <p:nvPr/>
        </p:nvSpPr>
        <p:spPr>
          <a:xfrm>
            <a:off x="4483101" y="1965325"/>
            <a:ext cx="3821112" cy="385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Formations en sous-traitance </a:t>
            </a:r>
          </a:p>
          <a:p>
            <a:pPr algn="ctr"/>
            <a:r>
              <a:rPr lang="fr-FR" b="1" dirty="0"/>
              <a:t>d</a:t>
            </a:r>
            <a:r>
              <a:rPr lang="fr-FR" b="1" dirty="0" smtClean="0"/>
              <a:t>u contenu et de l’animation</a:t>
            </a:r>
          </a:p>
          <a:p>
            <a:r>
              <a:rPr lang="fr-FR" sz="1200" dirty="0" smtClean="0"/>
              <a:t>	Formation de Patrick </a:t>
            </a:r>
            <a:r>
              <a:rPr lang="fr-FR" sz="1200" dirty="0" err="1" smtClean="0"/>
              <a:t>Lelu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EFT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BOWEN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Massage assis </a:t>
            </a:r>
            <a:r>
              <a:rPr lang="fr-FR" sz="1200" dirty="0" err="1" smtClean="0"/>
              <a:t>amma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/>
              <a:t>Massage Réflexologie plantaire </a:t>
            </a:r>
            <a:r>
              <a:rPr lang="fr-FR" sz="1200" dirty="0" smtClean="0"/>
              <a:t>thaïe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Massage </a:t>
            </a:r>
            <a:r>
              <a:rPr lang="fr-FR" sz="1200" dirty="0"/>
              <a:t>ayurvédique </a:t>
            </a:r>
            <a:r>
              <a:rPr lang="fr-FR" sz="1200" dirty="0" err="1" smtClean="0"/>
              <a:t>abhyanga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err="1" smtClean="0"/>
              <a:t>Naturo</a:t>
            </a:r>
            <a:r>
              <a:rPr lang="fr-FR" sz="1200" dirty="0" smtClean="0"/>
              <a:t> </a:t>
            </a:r>
            <a:r>
              <a:rPr lang="fr-FR" sz="1200" dirty="0"/>
              <a:t>Conseiller avec des formations en aromathérapie, gemmothérapie, Fleurs de Bach et plantes médicinales avec un cursus sur plusieurs modules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049" y="469900"/>
            <a:ext cx="742950" cy="800735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855" y="5473700"/>
            <a:ext cx="2533745" cy="73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Formation au Label K.S.I. 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Khépri</a:t>
            </a:r>
            <a:r>
              <a:rPr lang="fr-FR" sz="2800" b="1" dirty="0" smtClean="0"/>
              <a:t> Santé Intégrative</a:t>
            </a:r>
            <a:r>
              <a:rPr lang="fr-FR" sz="2800" baseline="30000" dirty="0"/>
              <a:t> ©</a:t>
            </a:r>
            <a:r>
              <a:rPr lang="fr-FR" sz="2800" b="1" dirty="0" smtClean="0"/>
              <a:t>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7140"/>
            <a:ext cx="10515600" cy="51711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FORMATION </a:t>
            </a:r>
            <a:r>
              <a:rPr lang="fr-FR" b="1" dirty="0"/>
              <a:t>A LA METHODE</a:t>
            </a:r>
          </a:p>
          <a:p>
            <a:r>
              <a:rPr lang="fr-FR" dirty="0"/>
              <a:t>Les Intervenants K.S.I</a:t>
            </a:r>
            <a:r>
              <a:rPr lang="fr-FR" baseline="30000" dirty="0"/>
              <a:t>©</a:t>
            </a:r>
            <a:r>
              <a:rPr lang="fr-FR" dirty="0"/>
              <a:t> sont recrutés sur sélection de leurs pratiques professionnelles et de leurs valeurs.</a:t>
            </a:r>
            <a:br>
              <a:rPr lang="fr-FR" dirty="0"/>
            </a:br>
            <a:r>
              <a:rPr lang="fr-FR" dirty="0"/>
              <a:t>Chaque année, une dizaine </a:t>
            </a:r>
            <a:r>
              <a:rPr lang="fr-FR" dirty="0" smtClean="0"/>
              <a:t>d’intervenants </a:t>
            </a:r>
            <a:r>
              <a:rPr lang="fr-FR" dirty="0"/>
              <a:t>sont formés au protocole K.S.I</a:t>
            </a:r>
            <a:r>
              <a:rPr lang="fr-FR" baseline="30000" dirty="0"/>
              <a:t>©</a:t>
            </a:r>
            <a:r>
              <a:rPr lang="fr-FR" dirty="0"/>
              <a:t> .</a:t>
            </a:r>
            <a:br>
              <a:rPr lang="fr-FR" dirty="0"/>
            </a:br>
            <a:r>
              <a:rPr lang="fr-FR" dirty="0"/>
              <a:t>Les Intervenants K.S.I</a:t>
            </a:r>
            <a:r>
              <a:rPr lang="fr-FR" baseline="30000" dirty="0"/>
              <a:t> ©</a:t>
            </a:r>
            <a:r>
              <a:rPr lang="fr-FR" dirty="0"/>
              <a:t> doivent réussir impérativement leur parcours de certification portant sur </a:t>
            </a:r>
            <a:r>
              <a:rPr lang="fr-FR" dirty="0" smtClean="0"/>
              <a:t>5 </a:t>
            </a:r>
            <a:r>
              <a:rPr lang="fr-FR" dirty="0"/>
              <a:t>modules de connaissances et de compétences :</a:t>
            </a:r>
          </a:p>
          <a:p>
            <a:r>
              <a:rPr lang="fr-FR" b="1" u="sng" dirty="0" smtClean="0"/>
              <a:t>Module </a:t>
            </a:r>
            <a:r>
              <a:rPr lang="fr-FR" b="1" u="sng" dirty="0"/>
              <a:t>1 :</a:t>
            </a:r>
            <a:r>
              <a:rPr lang="fr-FR" dirty="0"/>
              <a:t> Acquisition de connaissances en anatomie, métabolisme, physiologie du corps humain, médecine régénératrice. Certification nécessaire pour utiliser officiellement la méthode S.K.I</a:t>
            </a:r>
            <a:r>
              <a:rPr lang="fr-FR" baseline="30000" dirty="0"/>
              <a:t>©</a:t>
            </a:r>
            <a:r>
              <a:rPr lang="fr-FR" dirty="0"/>
              <a:t>. </a:t>
            </a:r>
            <a:r>
              <a:rPr lang="fr-FR" dirty="0" smtClean="0"/>
              <a:t>Qu’est-ce que la coordination de soins de support.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u="sng" dirty="0" smtClean="0"/>
              <a:t> </a:t>
            </a:r>
            <a:r>
              <a:rPr lang="fr-FR" u="sng" dirty="0"/>
              <a:t>2 :</a:t>
            </a:r>
            <a:r>
              <a:rPr lang="fr-FR" dirty="0"/>
              <a:t> Les Intervenants S.K.I</a:t>
            </a:r>
            <a:r>
              <a:rPr lang="fr-FR" baseline="30000" dirty="0"/>
              <a:t>©</a:t>
            </a:r>
            <a:r>
              <a:rPr lang="fr-FR" dirty="0"/>
              <a:t> suivent ensuite </a:t>
            </a:r>
            <a:r>
              <a:rPr lang="fr-FR" dirty="0" smtClean="0"/>
              <a:t>le </a:t>
            </a:r>
            <a:r>
              <a:rPr lang="fr-FR" dirty="0"/>
              <a:t>séminaires pour </a:t>
            </a:r>
            <a:r>
              <a:rPr lang="fr-FR" dirty="0" smtClean="0"/>
              <a:t>savoir faire un inventaire </a:t>
            </a:r>
            <a:r>
              <a:rPr lang="fr-FR" dirty="0"/>
              <a:t>de santé et </a:t>
            </a:r>
            <a:r>
              <a:rPr lang="fr-FR" dirty="0" smtClean="0"/>
              <a:t>suivre la </a:t>
            </a:r>
            <a:r>
              <a:rPr lang="fr-FR" dirty="0"/>
              <a:t>qualité de progression du receveur.</a:t>
            </a:r>
            <a:br>
              <a:rPr lang="fr-FR" dirty="0"/>
            </a:br>
            <a:r>
              <a:rPr lang="fr-FR" dirty="0"/>
              <a:t>Formation à l’utilisation de matériels d’évaluation médicale pour le suivi et la passation de questionnaires qualité.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3 :</a:t>
            </a:r>
            <a:r>
              <a:rPr lang="fr-FR" b="1" dirty="0"/>
              <a:t> </a:t>
            </a: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finalisent leur parcours pour être à même de proposer la mise en place de solutions appropriées</a:t>
            </a:r>
            <a:r>
              <a:rPr lang="fr-FR" dirty="0" smtClean="0"/>
              <a:t>. Apprendre à connaître les différentes Thérapies complémentaires cartographiées.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4 :</a:t>
            </a:r>
            <a:r>
              <a:rPr lang="fr-FR" dirty="0"/>
              <a:t> Spécialisation en fonction du type d’accompagnement et du public accompagné.</a:t>
            </a:r>
            <a:br>
              <a:rPr lang="fr-FR" dirty="0"/>
            </a:br>
            <a:r>
              <a:rPr lang="fr-FR" dirty="0"/>
              <a:t>Intervention en entreprise dans le cadre du Management de la Santé au Travail, Accompagnement des Aidants, Accompagnement individuel des patients.</a:t>
            </a:r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5 : </a:t>
            </a:r>
            <a:r>
              <a:rPr lang="fr-FR" dirty="0"/>
              <a:t>Formation de Responsable </a:t>
            </a:r>
            <a:r>
              <a:rPr lang="fr-FR" dirty="0" smtClean="0"/>
              <a:t>et animation d’Espace </a:t>
            </a:r>
            <a:r>
              <a:rPr lang="fr-FR" dirty="0"/>
              <a:t>de Santé Intégrative : </a:t>
            </a:r>
            <a:r>
              <a:rPr lang="fr-FR" dirty="0" smtClean="0"/>
              <a:t>Management, </a:t>
            </a:r>
            <a:r>
              <a:rPr lang="fr-FR" dirty="0"/>
              <a:t>coaching de thérapeutes, Gestion, Informatique concernant l’utilisation des outils spécifique à </a:t>
            </a:r>
            <a:r>
              <a:rPr lang="fr-FR" dirty="0" err="1"/>
              <a:t>Khépri</a:t>
            </a:r>
            <a:r>
              <a:rPr lang="fr-FR" dirty="0"/>
              <a:t> Santé, Communication, Juridique.</a:t>
            </a:r>
          </a:p>
          <a:p>
            <a:r>
              <a:rPr lang="fr-FR" dirty="0"/>
              <a:t>Les supervisons annuelles sont obligatoires.</a:t>
            </a:r>
            <a:br>
              <a:rPr lang="fr-FR" dirty="0"/>
            </a:b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sont audités régulièrement dans le cadre du Label Qualité S.K.I</a:t>
            </a:r>
            <a:r>
              <a:rPr lang="fr-FR" baseline="30000" dirty="0"/>
              <a:t>©</a:t>
            </a:r>
            <a:endParaRPr lang="fr-FR" dirty="0"/>
          </a:p>
          <a:p>
            <a:r>
              <a:rPr lang="fr-FR" dirty="0" err="1"/>
              <a:t>Khépri</a:t>
            </a:r>
            <a:r>
              <a:rPr lang="fr-FR" dirty="0"/>
              <a:t> Santé Intégrative</a:t>
            </a:r>
            <a:r>
              <a:rPr lang="fr-FR" baseline="30000" dirty="0"/>
              <a:t>©</a:t>
            </a:r>
            <a:r>
              <a:rPr lang="fr-FR" dirty="0"/>
              <a:t> garantie le professionnalisme et l’éthique de ses Intervenants.</a:t>
            </a:r>
            <a:br>
              <a:rPr lang="fr-FR" dirty="0"/>
            </a:br>
            <a:r>
              <a:rPr lang="fr-FR" dirty="0"/>
              <a:t>Le non-respect du règlement d’usage et de la Méthode S.K.I</a:t>
            </a:r>
            <a:r>
              <a:rPr lang="fr-FR" baseline="30000" dirty="0"/>
              <a:t>©</a:t>
            </a:r>
            <a:r>
              <a:rPr lang="fr-FR" dirty="0"/>
              <a:t> remet en question leur autorisation d’utilisation du Label S.K.I</a:t>
            </a:r>
            <a:r>
              <a:rPr lang="fr-FR" baseline="30000" dirty="0" smtClean="0"/>
              <a:t>©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4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491780" cy="784406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Entreprise avec </a:t>
            </a:r>
            <a:r>
              <a:rPr lang="fr-FR" sz="2800" b="1" dirty="0" err="1" smtClean="0">
                <a:solidFill>
                  <a:srgbClr val="0070C0"/>
                </a:solidFill>
              </a:rPr>
              <a:t>Visiapy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(Start Up technologique de la e-santé à l’international)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 err="1" smtClean="0"/>
              <a:t>Visiapy</a:t>
            </a:r>
            <a:r>
              <a:rPr lang="fr-FR" dirty="0" smtClean="0"/>
              <a:t> est un concept Téléconsultation en </a:t>
            </a:r>
            <a:r>
              <a:rPr lang="fr-FR" dirty="0" err="1" smtClean="0"/>
              <a:t>visio</a:t>
            </a:r>
            <a:r>
              <a:rPr lang="fr-FR" dirty="0" smtClean="0"/>
              <a:t> thérapie par Webcam et serveur agréés confidentialité médicale.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Une plateforme de mise en relation des collaborateurs d’entreprises avec des praticiens et des médecins</a:t>
            </a:r>
            <a:r>
              <a:rPr lang="fr-FR" b="1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/>
              <a:t> </a:t>
            </a:r>
            <a:r>
              <a:rPr lang="fr-FR" b="1" dirty="0" smtClean="0"/>
              <a:t>    </a:t>
            </a:r>
            <a:r>
              <a:rPr lang="fr-FR" dirty="0" smtClean="0"/>
              <a:t>permettant à l’entreprise de respecter la réglementation Qualité de Vie au Travail, avec une solution clé 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main.</a:t>
            </a:r>
            <a:endParaRPr lang="fr-FR" dirty="0"/>
          </a:p>
          <a:p>
            <a:r>
              <a:rPr lang="fr-FR" b="1" dirty="0" smtClean="0"/>
              <a:t>Avec un </a:t>
            </a:r>
            <a:r>
              <a:rPr lang="fr-FR" b="1" dirty="0"/>
              <a:t>système </a:t>
            </a:r>
            <a:r>
              <a:rPr lang="fr-FR" b="1" dirty="0" smtClean="0"/>
              <a:t>expert permettant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 smtClean="0"/>
              <a:t>Aux usagers </a:t>
            </a:r>
            <a:r>
              <a:rPr lang="fr-FR" dirty="0"/>
              <a:t>de choisir un spécialiste dans le domaine des thérapies complémentaires, en tenant compte de </a:t>
            </a:r>
            <a:r>
              <a:rPr lang="fr-FR" dirty="0" smtClean="0"/>
              <a:t>leur situation et motifs </a:t>
            </a:r>
            <a:r>
              <a:rPr lang="fr-FR" dirty="0"/>
              <a:t>de </a:t>
            </a:r>
            <a:r>
              <a:rPr lang="fr-FR" dirty="0" smtClean="0"/>
              <a:t>consultation,</a:t>
            </a:r>
            <a:endParaRPr lang="fr-FR" dirty="0"/>
          </a:p>
          <a:p>
            <a:pPr lvl="1"/>
            <a:r>
              <a:rPr lang="fr-FR" dirty="0" smtClean="0"/>
              <a:t>L’utilisation des meilleurs algorithmes de corrélation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compétences des intervenants et </a:t>
            </a:r>
            <a:r>
              <a:rPr lang="fr-FR" dirty="0" smtClean="0"/>
              <a:t>de la problématique d’ensemble des usagers,</a:t>
            </a:r>
            <a:endParaRPr lang="fr-FR" dirty="0"/>
          </a:p>
          <a:p>
            <a:pPr lvl="1"/>
            <a:r>
              <a:rPr lang="fr-FR" dirty="0" smtClean="0"/>
              <a:t>L’</a:t>
            </a:r>
            <a:r>
              <a:rPr lang="fr-FR" dirty="0"/>
              <a:t>o</a:t>
            </a:r>
            <a:r>
              <a:rPr lang="fr-FR" dirty="0" smtClean="0"/>
              <a:t>ptimisation de l'adéquation </a:t>
            </a:r>
            <a:r>
              <a:rPr lang="fr-FR" dirty="0"/>
              <a:t>entre </a:t>
            </a:r>
            <a:r>
              <a:rPr lang="fr-FR" dirty="0" smtClean="0"/>
              <a:t>l’offre des </a:t>
            </a:r>
            <a:r>
              <a:rPr lang="fr-FR" dirty="0"/>
              <a:t>professionnels et les types de demandes de chaque </a:t>
            </a:r>
            <a:r>
              <a:rPr lang="fr-FR" dirty="0" smtClean="0"/>
              <a:t>collaborateur </a:t>
            </a:r>
            <a:r>
              <a:rPr lang="fr-FR" dirty="0"/>
              <a:t>pour </a:t>
            </a:r>
            <a:r>
              <a:rPr lang="fr-FR" dirty="0" smtClean="0"/>
              <a:t>une orientation vers </a:t>
            </a:r>
            <a:r>
              <a:rPr lang="fr-FR" dirty="0"/>
              <a:t>le type de prise en charge adapté à sa situation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La gestion des aspects financiers du budget alloué par l’entreprise dans le cadre de sa contribution à la QVT,</a:t>
            </a:r>
          </a:p>
          <a:p>
            <a:pPr lvl="1"/>
            <a:r>
              <a:rPr lang="fr-FR" dirty="0" smtClean="0"/>
              <a:t>La Possibilité pour l’entreprise d’avoir une analyse des motifs d’absentéisme dans le respect de la confidentialité,</a:t>
            </a:r>
          </a:p>
          <a:p>
            <a:pPr lvl="1"/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Elément distinctif : Accompagnement individuel et personnalisé des collaborateurs expatriés et un programme de prévention du </a:t>
            </a:r>
            <a:r>
              <a:rPr lang="fr-FR" dirty="0" err="1" smtClean="0">
                <a:sym typeface="Wingdings" panose="05000000000000000000" pitchFamily="2" charset="2"/>
              </a:rPr>
              <a:t>Burn</a:t>
            </a:r>
            <a:r>
              <a:rPr lang="fr-FR" dirty="0" smtClean="0">
                <a:sym typeface="Wingdings" panose="05000000000000000000" pitchFamily="2" charset="2"/>
              </a:rPr>
              <a:t> Out des Aidants Actifs</a:t>
            </a:r>
            <a:r>
              <a:rPr lang="fr-FR" dirty="0">
                <a:sym typeface="Wingdings" panose="05000000000000000000" pitchFamily="2" charset="2"/>
              </a:rPr>
              <a:t> </a:t>
            </a: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dirty="0" smtClean="0"/>
          </a:p>
          <a:p>
            <a:r>
              <a:rPr lang="fr-FR" dirty="0" err="1" smtClean="0"/>
              <a:t>Khépri</a:t>
            </a:r>
            <a:r>
              <a:rPr lang="fr-FR" dirty="0" smtClean="0"/>
              <a:t> Entreprise (Enseigne) : Conseil aux entreprises pour le management de la santé au travail </a:t>
            </a:r>
          </a:p>
          <a:p>
            <a:pPr marL="0" indent="0">
              <a:buNone/>
            </a:pPr>
            <a:r>
              <a:rPr lang="fr-FR" b="1" dirty="0" smtClean="0">
                <a:sym typeface="Wingdings" panose="05000000000000000000" pitchFamily="2" charset="2"/>
              </a:rPr>
              <a:t>	 </a:t>
            </a:r>
            <a:r>
              <a:rPr lang="fr-FR" b="1" dirty="0" smtClean="0"/>
              <a:t>Conseil </a:t>
            </a:r>
            <a:r>
              <a:rPr lang="fr-FR" b="1" dirty="0"/>
              <a:t>en stratégie sociale, management du changement et communication</a:t>
            </a:r>
            <a:endParaRPr lang="fr-FR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 descr="logo HD Visiapy R27 V97 B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443095"/>
            <a:ext cx="16859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50" name="Picture 2" descr="LOGO KHEPRI_LARGE_COULEUR RV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09" y="5618372"/>
            <a:ext cx="34305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667875" y="5742407"/>
            <a:ext cx="1165225" cy="3834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649122" y="5731085"/>
            <a:ext cx="2254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mo" panose="020B0604020202020204" pitchFamily="34" charset="0"/>
              </a:rPr>
              <a:t>Entreprise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94726" y="108544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Management de la</a:t>
            </a:r>
          </a:p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santé au travail</a:t>
            </a:r>
            <a:endParaRPr lang="fr-FR" sz="1200" i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6281" cy="70602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 smtClean="0"/>
              <a:t>Projet </a:t>
            </a:r>
            <a:r>
              <a:rPr lang="fr-FR" sz="1400" b="1" dirty="0"/>
              <a:t>de santé:</a:t>
            </a:r>
          </a:p>
          <a:p>
            <a:r>
              <a:rPr lang="fr-FR" sz="1400" dirty="0"/>
              <a:t>Le projet de santé du Pôle Santé Pluridisciplinaire est de créer un réseau de professionnels pouvant travailler ensemble de façon coordonnée, </a:t>
            </a:r>
            <a:r>
              <a:rPr lang="fr-FR" sz="1400" b="1" dirty="0"/>
              <a:t>intégrant les aspects médicaux psycho-sociaux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dirty="0"/>
              <a:t>Le Pôle Santé vise à faciliter l’accès aux soins face à la </a:t>
            </a:r>
            <a:r>
              <a:rPr lang="fr-FR" sz="1400" b="1" dirty="0"/>
              <a:t>désertification </a:t>
            </a:r>
            <a:r>
              <a:rPr lang="fr-FR" sz="1400" b="1" dirty="0" smtClean="0"/>
              <a:t>médicale</a:t>
            </a:r>
            <a:r>
              <a:rPr lang="fr-FR" sz="1400" dirty="0"/>
              <a:t> </a:t>
            </a:r>
            <a:r>
              <a:rPr lang="fr-FR" sz="1400" dirty="0" smtClean="0"/>
              <a:t>en présentant une nouvelle approche.</a:t>
            </a: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/>
              <a:t>1/ Organiser une coordination thérapeutique incluant les aspects </a:t>
            </a:r>
            <a:r>
              <a:rPr lang="fr-FR" sz="1400" b="1" dirty="0" smtClean="0"/>
              <a:t>médicaux et psycho-sociaux </a:t>
            </a:r>
            <a:r>
              <a:rPr lang="fr-FR" sz="1400" b="1" dirty="0"/>
              <a:t>par :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coordination de soins pour </a:t>
            </a:r>
            <a:r>
              <a:rPr lang="fr-FR" sz="1400" dirty="0" smtClean="0"/>
              <a:t>les maladies </a:t>
            </a:r>
            <a:r>
              <a:rPr lang="fr-FR" sz="1400" dirty="0"/>
              <a:t>chroniques,</a:t>
            </a:r>
          </a:p>
          <a:p>
            <a:r>
              <a:rPr lang="fr-FR" sz="1400" dirty="0" smtClean="0"/>
              <a:t>L’éducation </a:t>
            </a:r>
            <a:r>
              <a:rPr lang="fr-FR" sz="1400" dirty="0"/>
              <a:t>thérapeutique pour la prévention,</a:t>
            </a:r>
          </a:p>
          <a:p>
            <a:r>
              <a:rPr lang="fr-FR" sz="1400" dirty="0" smtClean="0"/>
              <a:t>L’Art-thérapie </a:t>
            </a:r>
            <a:r>
              <a:rPr lang="fr-FR" sz="1400" dirty="0"/>
              <a:t>comme vecteur de lien social,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médiation familiale.</a:t>
            </a:r>
          </a:p>
          <a:p>
            <a:pPr marL="0" indent="0">
              <a:buNone/>
            </a:pPr>
            <a:r>
              <a:rPr lang="fr-FR" sz="1400" b="1" dirty="0"/>
              <a:t>2/ Faciliter l’accès aux soins :</a:t>
            </a:r>
            <a:endParaRPr lang="fr-FR" sz="1400" dirty="0"/>
          </a:p>
          <a:p>
            <a:r>
              <a:rPr lang="fr-FR" sz="1400" dirty="0"/>
              <a:t>En créant un fond de solidarité pour une </a:t>
            </a:r>
            <a:r>
              <a:rPr lang="fr-FR" sz="1400" dirty="0" smtClean="0"/>
              <a:t>meilleure prise </a:t>
            </a:r>
            <a:r>
              <a:rPr lang="fr-FR" sz="1400" dirty="0"/>
              <a:t>en charge des soins pour les </a:t>
            </a:r>
            <a:r>
              <a:rPr lang="fr-FR" sz="1400" dirty="0" smtClean="0"/>
              <a:t>patients indigents.</a:t>
            </a:r>
          </a:p>
          <a:p>
            <a:pPr marL="0" indent="0">
              <a:buNone/>
            </a:pPr>
            <a:r>
              <a:rPr lang="fr-FR" sz="1400" b="1" dirty="0" smtClean="0"/>
              <a:t>3/ Assurer la pérennité de l’organisation grâce aux 4 </a:t>
            </a:r>
            <a:r>
              <a:rPr lang="fr-FR" sz="1400" b="1" dirty="0"/>
              <a:t>piliers de fonctionnement </a:t>
            </a:r>
            <a:r>
              <a:rPr lang="fr-FR" sz="1400" b="1" dirty="0" smtClean="0"/>
              <a:t>sur les plans :</a:t>
            </a:r>
            <a:r>
              <a:rPr lang="fr-FR" sz="1400" dirty="0"/>
              <a:t>  </a:t>
            </a:r>
          </a:p>
          <a:p>
            <a:pPr lvl="1"/>
            <a:r>
              <a:rPr lang="fr-FR" sz="1400" dirty="0"/>
              <a:t>Technologique</a:t>
            </a:r>
          </a:p>
          <a:p>
            <a:pPr lvl="1"/>
            <a:r>
              <a:rPr lang="fr-FR" sz="1400" dirty="0" smtClean="0"/>
              <a:t>Humain &amp; managérial</a:t>
            </a:r>
            <a:endParaRPr lang="fr-FR" sz="1400" dirty="0"/>
          </a:p>
          <a:p>
            <a:pPr lvl="1"/>
            <a:r>
              <a:rPr lang="fr-FR" sz="1400" dirty="0" smtClean="0"/>
              <a:t>Economique</a:t>
            </a:r>
            <a:endParaRPr lang="fr-FR" sz="1400" dirty="0"/>
          </a:p>
          <a:p>
            <a:pPr lvl="1"/>
            <a:r>
              <a:rPr lang="fr-FR" sz="1400" dirty="0" smtClean="0"/>
              <a:t>Pédagogique</a:t>
            </a:r>
          </a:p>
        </p:txBody>
      </p:sp>
      <p:pic>
        <p:nvPicPr>
          <p:cNvPr id="3074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063" y="213801"/>
            <a:ext cx="2813348" cy="12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Med: Dispositif </a:t>
            </a:r>
            <a:r>
              <a:rPr lang="fr-FR" sz="2800" b="1" dirty="0">
                <a:solidFill>
                  <a:srgbClr val="0070C0"/>
                </a:solidFill>
              </a:rPr>
              <a:t>pour les professionnels de </a:t>
            </a:r>
            <a:r>
              <a:rPr lang="fr-FR" sz="2800" b="1" dirty="0" smtClean="0">
                <a:solidFill>
                  <a:srgbClr val="0070C0"/>
                </a:solidFill>
              </a:rPr>
              <a:t>santé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2900" b="1" dirty="0" smtClean="0"/>
              <a:t>Une structure juridique privilégiant la flexibilité des recrutements de statuts différents</a:t>
            </a:r>
          </a:p>
          <a:p>
            <a:pPr marL="0" indent="0">
              <a:buNone/>
            </a:pPr>
            <a:r>
              <a:rPr lang="fr-FR" sz="2900" b="1" dirty="0" smtClean="0"/>
              <a:t>de médecins (libéral, salarié, CDI, CDD</a:t>
            </a:r>
            <a:r>
              <a:rPr lang="fr-FR" sz="2900" b="1" dirty="0" smtClean="0"/>
              <a:t>) . </a:t>
            </a:r>
            <a:r>
              <a:rPr lang="fr-FR" sz="2900" dirty="0" smtClean="0"/>
              <a:t>Mais pas forcément indispensable de créer cette branche.</a:t>
            </a:r>
            <a:endParaRPr lang="fr-FR" sz="2900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Faciliter </a:t>
            </a:r>
            <a:r>
              <a:rPr lang="fr-FR" b="1" dirty="0"/>
              <a:t>leur installation </a:t>
            </a:r>
            <a:endParaRPr lang="fr-FR" dirty="0"/>
          </a:p>
          <a:p>
            <a:r>
              <a:rPr lang="fr-FR" b="1" dirty="0" smtClean="0"/>
              <a:t>Contribuer </a:t>
            </a:r>
            <a:r>
              <a:rPr lang="fr-FR" b="1" dirty="0"/>
              <a:t>au développement </a:t>
            </a:r>
            <a:r>
              <a:rPr lang="fr-FR" b="1" dirty="0" smtClean="0"/>
              <a:t>de solutions </a:t>
            </a:r>
            <a:r>
              <a:rPr lang="fr-FR" dirty="0"/>
              <a:t>pour faciliter l’exercice des professionnels indépendants,</a:t>
            </a:r>
          </a:p>
          <a:p>
            <a:r>
              <a:rPr lang="fr-FR" b="1" dirty="0" smtClean="0"/>
              <a:t>Regrouper </a:t>
            </a:r>
            <a:r>
              <a:rPr lang="fr-FR" b="1" dirty="0"/>
              <a:t>des professionnels de santé </a:t>
            </a:r>
            <a:r>
              <a:rPr lang="fr-FR" dirty="0"/>
              <a:t>afin de créer une structure d’exercice coordonné et </a:t>
            </a:r>
            <a:r>
              <a:rPr lang="fr-FR" dirty="0" smtClean="0"/>
              <a:t>pluri-professionnelle,</a:t>
            </a:r>
          </a:p>
          <a:p>
            <a:pPr marL="0" indent="0">
              <a:buNone/>
            </a:pPr>
            <a:r>
              <a:rPr lang="fr-FR" dirty="0" smtClean="0"/>
              <a:t>    en </a:t>
            </a:r>
            <a:r>
              <a:rPr lang="fr-FR" dirty="0"/>
              <a:t>veillant à l’indépendance professionnelle des </a:t>
            </a:r>
            <a:r>
              <a:rPr lang="fr-FR" dirty="0" smtClean="0"/>
              <a:t>praticiens.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Une </a:t>
            </a:r>
            <a:r>
              <a:rPr lang="fr-FR" b="1" dirty="0"/>
              <a:t>solution qui repose sur un concept informatique innovant </a:t>
            </a:r>
            <a:r>
              <a:rPr lang="fr-FR" b="1" dirty="0" smtClean="0"/>
              <a:t>permettant le </a:t>
            </a:r>
            <a:r>
              <a:rPr lang="fr-FR" b="1" dirty="0" err="1" smtClean="0"/>
              <a:t>co-working</a:t>
            </a:r>
            <a:r>
              <a:rPr lang="fr-FR" b="1" dirty="0" smtClean="0"/>
              <a:t> pour les médecins :</a:t>
            </a:r>
            <a:endParaRPr lang="fr-FR" b="1" dirty="0"/>
          </a:p>
          <a:p>
            <a:r>
              <a:rPr lang="fr-FR" b="1" dirty="0" smtClean="0"/>
              <a:t>L’accès </a:t>
            </a:r>
            <a:r>
              <a:rPr lang="fr-FR" b="1" dirty="0"/>
              <a:t>à un planning en ligne </a:t>
            </a:r>
            <a:r>
              <a:rPr lang="fr-FR" dirty="0"/>
              <a:t>pour faire des réservations immédiates, à l'heure, à la semaine ou à l'année,</a:t>
            </a:r>
          </a:p>
          <a:p>
            <a:r>
              <a:rPr lang="fr-FR" b="1" dirty="0" smtClean="0"/>
              <a:t>Des </a:t>
            </a:r>
            <a:r>
              <a:rPr lang="fr-FR" b="1" dirty="0"/>
              <a:t>conditions d’installation au moindre coût</a:t>
            </a:r>
            <a:r>
              <a:rPr lang="fr-FR" dirty="0"/>
              <a:t> grâce à une optimisation du temps et du partage des </a:t>
            </a:r>
            <a:br>
              <a:rPr lang="fr-FR" dirty="0"/>
            </a:br>
            <a:r>
              <a:rPr lang="fr-FR" dirty="0"/>
              <a:t>espaces de travail qui sont </a:t>
            </a:r>
            <a:r>
              <a:rPr lang="fr-FR" dirty="0" smtClean="0"/>
              <a:t>fournis meublés et connectés,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flexibilité d’une tarification </a:t>
            </a:r>
            <a:r>
              <a:rPr lang="fr-FR" dirty="0"/>
              <a:t>avantageuse,</a:t>
            </a:r>
          </a:p>
          <a:p>
            <a:r>
              <a:rPr lang="fr-FR" b="1" dirty="0" smtClean="0"/>
              <a:t>La </a:t>
            </a:r>
            <a:r>
              <a:rPr lang="fr-FR" b="1" dirty="0"/>
              <a:t>souplesse des horaires, </a:t>
            </a:r>
            <a:r>
              <a:rPr lang="fr-FR" dirty="0"/>
              <a:t>idéale pour concilier vie professionnelle et vie personnelle, </a:t>
            </a:r>
            <a:r>
              <a:rPr lang="fr-FR" dirty="0" smtClean="0"/>
              <a:t>le </a:t>
            </a:r>
            <a:r>
              <a:rPr lang="fr-FR" dirty="0"/>
              <a:t>temps partiel,</a:t>
            </a:r>
          </a:p>
          <a:p>
            <a:r>
              <a:rPr lang="fr-FR" b="1" dirty="0" smtClean="0"/>
              <a:t>Sans </a:t>
            </a:r>
            <a:r>
              <a:rPr lang="fr-FR" b="1" dirty="0"/>
              <a:t>aucune prise de risque </a:t>
            </a:r>
            <a:r>
              <a:rPr lang="fr-FR" dirty="0" smtClean="0"/>
              <a:t>ni investissement </a:t>
            </a:r>
            <a:r>
              <a:rPr lang="fr-FR" dirty="0"/>
              <a:t>personnel</a:t>
            </a:r>
            <a:r>
              <a:rPr lang="fr-FR" dirty="0" smtClean="0"/>
              <a:t>.</a:t>
            </a:r>
          </a:p>
        </p:txBody>
      </p:sp>
      <p:pic>
        <p:nvPicPr>
          <p:cNvPr id="4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1" y="424002"/>
            <a:ext cx="1697092" cy="117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16447" y="1240171"/>
            <a:ext cx="863600" cy="38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667238" y="116267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B0F0"/>
                </a:solidFill>
              </a:rPr>
              <a:t>Med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Cette présentation est la pleine et entière propriété de </a:t>
            </a:r>
            <a:r>
              <a:rPr lang="fr-FR" dirty="0" err="1"/>
              <a:t>Khépri</a:t>
            </a:r>
            <a:r>
              <a:rPr lang="fr-FR" dirty="0"/>
              <a:t> Santé.</a:t>
            </a:r>
          </a:p>
          <a:p>
            <a:r>
              <a:rPr lang="fr-FR" dirty="0"/>
              <a:t>S</a:t>
            </a:r>
            <a:r>
              <a:rPr lang="fr-FR" dirty="0" smtClean="0"/>
              <a:t>a </a:t>
            </a:r>
            <a:r>
              <a:rPr lang="fr-FR" dirty="0"/>
              <a:t>forme et son contenu sont réservés </a:t>
            </a:r>
            <a:r>
              <a:rPr lang="fr-FR" dirty="0" smtClean="0"/>
              <a:t>à notre </a:t>
            </a:r>
            <a:r>
              <a:rPr lang="fr-FR" dirty="0"/>
              <a:t>usage interne uniquement. Elles ne peuvent être divulguées à des </a:t>
            </a:r>
            <a:r>
              <a:rPr lang="fr-FR" dirty="0" smtClean="0"/>
              <a:t>tiers sans </a:t>
            </a:r>
            <a:r>
              <a:rPr lang="fr-FR" dirty="0"/>
              <a:t>notre accord.</a:t>
            </a:r>
          </a:p>
        </p:txBody>
      </p:sp>
    </p:spTree>
    <p:extLst>
      <p:ext uri="{BB962C8B-B14F-4D97-AF65-F5344CB8AC3E}">
        <p14:creationId xmlns:p14="http://schemas.microsoft.com/office/powerpoint/2010/main" val="2091480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36220</TotalTime>
  <Words>682</Words>
  <Application>Microsoft Office PowerPoint</Application>
  <PresentationFormat>Grand écran</PresentationFormat>
  <Paragraphs>153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Arimo</vt:lpstr>
      <vt:lpstr>Bookman Old Style</vt:lpstr>
      <vt:lpstr>Calibri</vt:lpstr>
      <vt:lpstr>Calibri Light</vt:lpstr>
      <vt:lpstr>Times New Roman</vt:lpstr>
      <vt:lpstr>Wingdings</vt:lpstr>
      <vt:lpstr>Thème Office</vt:lpstr>
      <vt:lpstr>Présentation PowerPoint</vt:lpstr>
      <vt:lpstr>Khépri Santé : Espace de Santé Intégrative © K.S.I © est une marque déposée Le modèle et la méthode K.S.I ©  sont protégés</vt:lpstr>
      <vt:lpstr>Khépri Formation Processus qualité Qualiopi en cours Point distinctif : Techniques de neurosciences, d’hypnose ou de sophrologie utilisées dans la plupart des apprentissages</vt:lpstr>
      <vt:lpstr>Formation au Label K.S.I. (Khépri Santé Intégrative ©)</vt:lpstr>
      <vt:lpstr>Khépri Entreprise avec Visiapy  (Start Up technologique de la e-santé à l’international)</vt:lpstr>
      <vt:lpstr>Pôle Santé Pluridisciplinaire Paris-Est</vt:lpstr>
      <vt:lpstr>Khépri Med: Dispositif pour les professionnels de santé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109</cp:revision>
  <cp:lastPrinted>2019-12-30T10:32:54Z</cp:lastPrinted>
  <dcterms:created xsi:type="dcterms:W3CDTF">2019-07-02T14:51:40Z</dcterms:created>
  <dcterms:modified xsi:type="dcterms:W3CDTF">2020-06-08T19:25:03Z</dcterms:modified>
</cp:coreProperties>
</file>