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05613" cy="99393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09a1e23a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7009a1e23a_0_96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3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651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6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6460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22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9257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920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646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429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92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3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104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987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816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194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8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609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02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06;p3" descr="Un cycle radial montre la relation entre 4 tâches et un groupe"/>
          <p:cNvGrpSpPr/>
          <p:nvPr/>
        </p:nvGrpSpPr>
        <p:grpSpPr>
          <a:xfrm>
            <a:off x="1893638" y="644675"/>
            <a:ext cx="5800354" cy="5685030"/>
            <a:chOff x="3201738" y="622488"/>
            <a:chExt cx="5800354" cy="5685030"/>
          </a:xfrm>
        </p:grpSpPr>
        <p:sp>
          <p:nvSpPr>
            <p:cNvPr id="19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26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116;p3"/>
          <p:cNvSpPr/>
          <p:nvPr/>
        </p:nvSpPr>
        <p:spPr>
          <a:xfrm>
            <a:off x="3624785" y="2204859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endParaRPr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r>
              <a:rPr lang="en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de Santé Intégrative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17;p3"/>
          <p:cNvSpPr txBox="1"/>
          <p:nvPr/>
        </p:nvSpPr>
        <p:spPr>
          <a:xfrm>
            <a:off x="6360575" y="3093691"/>
            <a:ext cx="1296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Coordination de soins de suppport</a:t>
            </a:r>
            <a:endParaRPr sz="1600" b="1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0815" y="2603859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9;p3" descr="LogoParisEst v2 rvb 20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0815" y="604137"/>
            <a:ext cx="3543177" cy="16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6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763" y="5554687"/>
            <a:ext cx="2978401" cy="775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rgbClr val="0070C0"/>
                </a:solidFill>
              </a:rPr>
              <a:t>CONTACTS</a:t>
            </a:r>
            <a:endParaRPr lang="fr-FR" sz="3200" b="1" spc="-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1600" b="1" spc="-1" dirty="0" smtClean="0">
                <a:solidFill>
                  <a:srgbClr val="0070C0"/>
                </a:solidFill>
              </a:rPr>
              <a:t>Nicole…….</a:t>
            </a:r>
          </a:p>
          <a:p>
            <a:pPr>
              <a:lnSpc>
                <a:spcPct val="100000"/>
              </a:lnSpc>
            </a:pPr>
            <a:endParaRPr lang="fr-FR" sz="1600" b="1" spc="-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b="1" spc="-1" dirty="0" smtClean="0">
                <a:solidFill>
                  <a:srgbClr val="0070C0"/>
                </a:solidFill>
              </a:rPr>
              <a:t>Mireille…</a:t>
            </a:r>
            <a:endParaRPr lang="fr-FR" sz="1600" b="1" spc="-1" dirty="0">
              <a:solidFill>
                <a:srgbClr val="0070C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5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09a1e23a_0_968"/>
          <p:cNvSpPr txBox="1">
            <a:spLocks noGrp="1"/>
          </p:cNvSpPr>
          <p:nvPr>
            <p:ph type="ctrTitle"/>
          </p:nvPr>
        </p:nvSpPr>
        <p:spPr>
          <a:xfrm>
            <a:off x="1546025" y="655608"/>
            <a:ext cx="7137300" cy="89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SOMMAIRE L’AUTO-ENTREPRISE</a:t>
            </a:r>
            <a:endParaRPr sz="3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7009a1e23a_0_968"/>
          <p:cNvSpPr txBox="1"/>
          <p:nvPr/>
        </p:nvSpPr>
        <p:spPr>
          <a:xfrm>
            <a:off x="1546025" y="1884006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LA CREATION : 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 smtClean="0">
                <a:solidFill>
                  <a:srgbClr val="404040"/>
                </a:solidFill>
                <a:latin typeface="Trebuchet MS"/>
              </a:rPr>
              <a:t>Les </a:t>
            </a: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plafonds de chiffre d’affaires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Comment devenir 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auto-entrepreneur</a:t>
            </a: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 ?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choix au moment de la création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enregistrements nécessaires</a:t>
            </a:r>
          </a:p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LA GESTION :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obligations comptables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charges en 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auto-entreprise</a:t>
            </a:r>
            <a:endParaRPr lang="fr-FR" sz="1600" spc="-1" dirty="0">
              <a:solidFill>
                <a:srgbClr val="404040"/>
              </a:solidFill>
              <a:latin typeface="Trebuchet MS"/>
            </a:endParaRP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déclarations de CA</a:t>
            </a: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L’imposition en 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auto-entreprise</a:t>
            </a:r>
            <a:endParaRPr lang="fr-FR" sz="1600" spc="-1" dirty="0">
              <a:solidFill>
                <a:srgbClr val="404040"/>
              </a:solidFill>
              <a:latin typeface="Trebuchet MS"/>
            </a:endParaRPr>
          </a:p>
          <a:p>
            <a:pPr marL="286110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404040"/>
                </a:solidFill>
                <a:latin typeface="Trebuchet MS"/>
              </a:rPr>
              <a:t>Les factures de l’</a:t>
            </a:r>
            <a:r>
              <a:rPr lang="fr-FR" sz="1600" spc="-1" dirty="0" err="1">
                <a:solidFill>
                  <a:srgbClr val="404040"/>
                </a:solidFill>
                <a:latin typeface="Trebuchet MS"/>
              </a:rPr>
              <a:t>auto-entrepreneur</a:t>
            </a:r>
            <a:endParaRPr lang="fr-FR" sz="1600" spc="-1" dirty="0">
              <a:solidFill>
                <a:srgbClr val="404040"/>
              </a:solidFill>
              <a:latin typeface="Trebuchet MS"/>
            </a:endParaRPr>
          </a:p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LA PROTECTION SOCIALE</a:t>
            </a:r>
            <a:endParaRPr lang="fr-FR" sz="1600" spc="-1" dirty="0">
              <a:solidFill>
                <a:srgbClr val="404040"/>
              </a:solidFill>
              <a:latin typeface="Trebuchet MS"/>
            </a:endParaRPr>
          </a:p>
          <a:p>
            <a:pPr marL="1200510" lvl="2" indent="-285750">
              <a:spcBef>
                <a:spcPts val="828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1600" b="1" spc="-1" dirty="0">
                <a:solidFill>
                  <a:srgbClr val="404040"/>
                </a:solidFill>
                <a:latin typeface="Trebuchet MS"/>
              </a:rPr>
              <a:t>LES ASSURANCES</a:t>
            </a:r>
          </a:p>
        </p:txBody>
      </p:sp>
      <p:pic>
        <p:nvPicPr>
          <p:cNvPr id="5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84" y="5780023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7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plafonds de Chiffre d’affaires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 lnSpcReduction="10000"/>
          </a:bodyPr>
          <a:lstStyle/>
          <a:p>
            <a:pPr marL="1600560" lvl="4" indent="0">
              <a:spcBef>
                <a:spcPts val="828"/>
              </a:spcBef>
              <a:buClr>
                <a:srgbClr val="90C226"/>
              </a:buClr>
              <a:buNone/>
            </a:pPr>
            <a:r>
              <a:rPr lang="fr-FR" sz="2800" spc="-1" dirty="0">
                <a:solidFill>
                  <a:srgbClr val="0070C0"/>
                </a:solidFill>
              </a:rPr>
              <a:t>2 seuils :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Pour l’éligibilité au </a:t>
            </a:r>
            <a:r>
              <a:rPr lang="fr-FR" sz="1490" b="1" spc="-1" dirty="0">
                <a:solidFill>
                  <a:srgbClr val="0070C0"/>
                </a:solidFill>
              </a:rPr>
              <a:t>régime </a:t>
            </a:r>
            <a:r>
              <a:rPr lang="fr-FR" sz="1490" b="1" spc="-1" dirty="0" err="1">
                <a:solidFill>
                  <a:srgbClr val="0070C0"/>
                </a:solidFill>
              </a:rPr>
              <a:t>auto-entrepreneur</a:t>
            </a:r>
            <a:r>
              <a:rPr lang="fr-FR" sz="1490" b="1" spc="-1" dirty="0">
                <a:solidFill>
                  <a:srgbClr val="0070C0"/>
                </a:solidFill>
              </a:rPr>
              <a:t> </a:t>
            </a:r>
            <a:r>
              <a:rPr lang="fr-FR" sz="1490" spc="-1" dirty="0">
                <a:solidFill>
                  <a:srgbClr val="404040"/>
                </a:solidFill>
              </a:rPr>
              <a:t>: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72 600 € de CA HT par an pour les prestations de services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commerciales, artisanales et libérales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176 200 € de CA HT par an pour les activités de ventes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Pour la </a:t>
            </a:r>
            <a:r>
              <a:rPr lang="fr-FR" sz="1490" b="1" spc="-1" dirty="0">
                <a:solidFill>
                  <a:srgbClr val="0070C0"/>
                </a:solidFill>
              </a:rPr>
              <a:t>franchise en base de TVA </a:t>
            </a:r>
            <a:r>
              <a:rPr lang="fr-FR" sz="1490" spc="-1" dirty="0">
                <a:solidFill>
                  <a:srgbClr val="404040"/>
                </a:solidFill>
              </a:rPr>
              <a:t>(exonération sous le seuil) :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34 400 € de CA HT par an pour les prestations de services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85 800 € de CA HT par an pour les </a:t>
            </a:r>
            <a:r>
              <a:rPr lang="fr-FR" sz="1490" spc="-1" dirty="0" smtClean="0">
                <a:solidFill>
                  <a:srgbClr val="404040"/>
                </a:solidFill>
              </a:rPr>
              <a:t>ventes</a:t>
            </a:r>
            <a:endParaRPr lang="fr-FR" sz="1490" spc="-1" dirty="0">
              <a:solidFill>
                <a:srgbClr val="40404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La création de l’</a:t>
            </a:r>
            <a:r>
              <a:rPr lang="fr-FR" sz="3200" spc="-1" dirty="0" err="1">
                <a:solidFill>
                  <a:srgbClr val="0070C0"/>
                </a:solidFill>
              </a:rPr>
              <a:t>Auto-entreprise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b="1" spc="-1" dirty="0">
                <a:solidFill>
                  <a:srgbClr val="404040"/>
                </a:solidFill>
              </a:rPr>
              <a:t>Les activités libérales sont créées sur le site officiel de l’URSSAF.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Un numéro d’immatriculation de l’activité est attribué (numéro SIRET)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330" b="1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Choix à faire lors de la création :</a:t>
            </a:r>
            <a:endParaRPr lang="fr-FR" sz="1490" b="1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Le mode d’imposition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La périodicité des déclarations de CA (mensuelle ou trimestrielle)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L’option pour le régime de l’EIRL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330" b="1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Matérialisation de la création par la réception des documents suivants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Avis de situation INSEE avec numéro SIREN et code APE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Notification d’affiliation au régime de sécurité sociale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330" b="1" spc="-1" dirty="0">
                <a:solidFill>
                  <a:srgbClr val="404040"/>
                </a:solidFill>
              </a:rPr>
              <a:t>Mémento fiscal du SIE (</a:t>
            </a:r>
            <a:r>
              <a:rPr lang="fr-FR" sz="1330" b="1" spc="-1" dirty="0" err="1">
                <a:solidFill>
                  <a:srgbClr val="404040"/>
                </a:solidFill>
              </a:rPr>
              <a:t>DGFiP</a:t>
            </a:r>
            <a:r>
              <a:rPr lang="fr-FR" sz="1330" b="1" spc="-1" dirty="0">
                <a:solidFill>
                  <a:srgbClr val="404040"/>
                </a:solidFill>
              </a:rPr>
              <a:t>)</a:t>
            </a:r>
            <a:endParaRPr lang="fr-FR" sz="1330" b="1" spc="-1" dirty="0">
              <a:solidFill>
                <a:srgbClr val="40404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7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enregistrements nécessaires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 marL="360" indent="0">
              <a:spcBef>
                <a:spcPts val="828"/>
              </a:spcBef>
              <a:buClr>
                <a:srgbClr val="90C226"/>
              </a:buClr>
              <a:buNone/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Création des espaces professionnels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Sur le site des impôts : </a:t>
            </a:r>
            <a:r>
              <a:rPr lang="fr-FR" sz="1490" u="sng" spc="-1" dirty="0">
                <a:solidFill>
                  <a:srgbClr val="404040"/>
                </a:solidFill>
              </a:rPr>
              <a:t>Impôts.gouv.fr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Sur le site de l’URSSAF : </a:t>
            </a:r>
            <a:r>
              <a:rPr lang="fr-FR" sz="1490" u="sng" spc="-1" dirty="0">
                <a:solidFill>
                  <a:srgbClr val="404040"/>
                </a:solidFill>
              </a:rPr>
              <a:t>autoentrepreneur.urssaf.fr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Premières déclarations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CA sur autoentrepreneur.urssaf.fr après 3 mois d’activité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Cotisation Foncière des Entreprises (CFE) avant le 31 décembre de l’année de création</a:t>
            </a:r>
            <a:endParaRPr lang="fr-FR" sz="1490" spc="-1" dirty="0">
              <a:solidFill>
                <a:srgbClr val="40404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2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obligations comptables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 fontScale="92500" lnSpcReduction="20000"/>
          </a:bodyPr>
          <a:lstStyle/>
          <a:p>
            <a:pPr marL="360" indent="0">
              <a:spcBef>
                <a:spcPts val="828"/>
              </a:spcBef>
              <a:buClr>
                <a:srgbClr val="90C226"/>
              </a:buClr>
              <a:buNone/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Ouverture d’un </a:t>
            </a:r>
            <a:r>
              <a:rPr lang="fr-FR" sz="1600" b="1" spc="-1" dirty="0">
                <a:solidFill>
                  <a:srgbClr val="404040"/>
                </a:solidFill>
              </a:rPr>
              <a:t>compte bancaire </a:t>
            </a:r>
            <a:r>
              <a:rPr lang="fr-FR" sz="1490" spc="-1" dirty="0">
                <a:solidFill>
                  <a:srgbClr val="404040"/>
                </a:solidFill>
              </a:rPr>
              <a:t>dédié non obligatoire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mais recommandé (obligation pour CA &gt; 10 K€ pendant 2 ans)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Tenue de </a:t>
            </a:r>
            <a:r>
              <a:rPr lang="fr-FR" sz="1600" b="1" spc="-1" dirty="0">
                <a:solidFill>
                  <a:srgbClr val="404040"/>
                </a:solidFill>
              </a:rPr>
              <a:t>livres de comptes </a:t>
            </a:r>
            <a:r>
              <a:rPr lang="fr-FR" sz="1490" spc="-1" dirty="0">
                <a:solidFill>
                  <a:srgbClr val="404040"/>
                </a:solidFill>
              </a:rPr>
              <a:t>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Livre des recettes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Livre des achats</a:t>
            </a:r>
          </a:p>
          <a:p>
            <a:pPr marL="457560" lvl="1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600" b="1" spc="-1" dirty="0">
                <a:solidFill>
                  <a:srgbClr val="404040"/>
                </a:solidFill>
              </a:rPr>
              <a:t>Facturation</a:t>
            </a:r>
            <a:r>
              <a:rPr lang="fr-FR" sz="1490" spc="-1" dirty="0">
                <a:solidFill>
                  <a:srgbClr val="404040"/>
                </a:solidFill>
              </a:rPr>
              <a:t> des clients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Les factures doivent être documentées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Elles doivent comporter des mentions obligatoires :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Nom et prénom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Numéro SIREN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Date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Mention « TVA non applicable – art. 293B du CGI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Numérotation chronologique et continue</a:t>
            </a:r>
            <a:endParaRPr lang="fr-FR" sz="1490" spc="-1" dirty="0">
              <a:solidFill>
                <a:srgbClr val="40404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4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charges en </a:t>
            </a:r>
            <a:r>
              <a:rPr lang="fr-FR" sz="3200" spc="-1" dirty="0" err="1">
                <a:solidFill>
                  <a:srgbClr val="0070C0"/>
                </a:solidFill>
              </a:rPr>
              <a:t>auto-entreprise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 lnSpcReduction="10000"/>
          </a:bodyPr>
          <a:lstStyle/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Les cotisations sociales en 2021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22% du CA pour les prestations de services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12,8% du CA pour les activités de ventes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Si vous bénéficiez de l’ACRE :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Exonération partielle de cotisations sociales :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Divisées par 2 pour la première année d’activité, soit :</a:t>
            </a:r>
          </a:p>
          <a:p>
            <a:pPr marL="1654920" lvl="3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11% du CA pour les prestations de service</a:t>
            </a:r>
          </a:p>
          <a:p>
            <a:pPr marL="1654920" lvl="3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6,4% pour les ventes</a:t>
            </a:r>
          </a:p>
          <a:p>
            <a:pPr marL="1654920" lvl="3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NB : avant la réforme de 2020, l’exonération portait</a:t>
            </a:r>
          </a:p>
          <a:p>
            <a:pPr marL="3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	sur les 3 premières années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CFE : entre 200 € et 3 600 € par an ; exonérations possibles</a:t>
            </a:r>
            <a:endParaRPr lang="fr-FR" sz="1490" spc="-1" dirty="0">
              <a:solidFill>
                <a:srgbClr val="40404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0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spc="-1" dirty="0">
                <a:solidFill>
                  <a:srgbClr val="0070C0"/>
                </a:solidFill>
              </a:rPr>
              <a:t>Les déclarations de CA</a:t>
            </a:r>
            <a:endParaRPr lang="fr-FR" sz="3200" spc="-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QUOI ?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 chiffre d’affaires encaissé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Déclaration à 0 € si absence d’encaissement</a:t>
            </a: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QUAND ?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Au mois ou au trimestre, selon choix à la création</a:t>
            </a:r>
          </a:p>
          <a:p>
            <a:pPr marL="1197720" lvl="2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Déclaration « au mois » conseillée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Le mois de l’encaissement (et non le mois de facturation)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Première déclaration après 3 mois d’activité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endParaRPr lang="fr-FR" sz="1490" spc="-1" dirty="0">
              <a:solidFill>
                <a:srgbClr val="404040"/>
              </a:solidFill>
            </a:endParaRPr>
          </a:p>
          <a:p>
            <a:pPr marL="283320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OU ?</a:t>
            </a:r>
          </a:p>
          <a:p>
            <a:pPr marL="740520" lvl="1" indent="-282960">
              <a:spcBef>
                <a:spcPts val="828"/>
              </a:spcBef>
              <a:buClr>
                <a:srgbClr val="90C226"/>
              </a:buClr>
            </a:pPr>
            <a:r>
              <a:rPr lang="fr-FR" sz="1490" spc="-1" dirty="0">
                <a:solidFill>
                  <a:srgbClr val="404040"/>
                </a:solidFill>
              </a:rPr>
              <a:t>Obligatoirement sur le site de l’URSSAF</a:t>
            </a:r>
            <a:endParaRPr lang="fr-FR" sz="1490" spc="-1" dirty="0">
              <a:solidFill>
                <a:srgbClr val="40404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359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0070C0"/>
                </a:solidFill>
              </a:rPr>
              <a:t>LA PROTECTION </a:t>
            </a:r>
            <a:r>
              <a:rPr lang="fr-FR" sz="3200" b="1" spc="-1" dirty="0" smtClean="0">
                <a:solidFill>
                  <a:srgbClr val="0070C0"/>
                </a:solidFill>
              </a:rPr>
              <a:t>SOCIALE</a:t>
            </a:r>
            <a:r>
              <a:rPr lang="fr-FR" sz="3200" b="1" spc="-1" dirty="0">
                <a:solidFill>
                  <a:srgbClr val="0070C0"/>
                </a:solidFill>
              </a:rPr>
              <a:t/>
            </a:r>
            <a:br>
              <a:rPr lang="fr-FR" sz="3200" b="1" spc="-1" dirty="0">
                <a:solidFill>
                  <a:srgbClr val="0070C0"/>
                </a:solidFill>
              </a:rPr>
            </a:br>
            <a:r>
              <a:rPr lang="fr-FR" sz="3200" b="1" spc="-1" dirty="0">
                <a:solidFill>
                  <a:srgbClr val="0070C0"/>
                </a:solidFill>
              </a:rPr>
              <a:t>LES ASSURANCES</a:t>
            </a:r>
            <a:endParaRPr lang="fr-FR" sz="3200" b="1" spc="-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03194"/>
            <a:ext cx="6347714" cy="4438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1600" b="1" spc="-1" dirty="0">
              <a:solidFill>
                <a:srgbClr val="0070C0"/>
              </a:solidFill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9" y="5944347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8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1751</TotalTime>
  <Words>462</Words>
  <Application>Microsoft Office PowerPoint</Application>
  <PresentationFormat>Affichage à l'écran (4:3)</PresentationFormat>
  <Paragraphs>114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Trebuchet MS</vt:lpstr>
      <vt:lpstr>Wingdings 3</vt:lpstr>
      <vt:lpstr>Arial</vt:lpstr>
      <vt:lpstr>Facette</vt:lpstr>
      <vt:lpstr>Présentation PowerPoint</vt:lpstr>
      <vt:lpstr>SOMMAIRE L’AUTO-ENTREPRISE</vt:lpstr>
      <vt:lpstr>Les plafonds de Chiffre d’affaires</vt:lpstr>
      <vt:lpstr>La création de l’Auto-entreprise</vt:lpstr>
      <vt:lpstr>Les enregistrements nécessaires</vt:lpstr>
      <vt:lpstr>Les obligations comptables</vt:lpstr>
      <vt:lpstr>Les charges en auto-entreprise</vt:lpstr>
      <vt:lpstr>Les déclarations de CA</vt:lpstr>
      <vt:lpstr>LA PROTECTION SOCIALE LES ASSURANCES</vt:lpstr>
      <vt:lpstr>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38</cp:revision>
  <dcterms:modified xsi:type="dcterms:W3CDTF">2021-03-16T07:21:38Z</dcterms:modified>
</cp:coreProperties>
</file>