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57" r:id="rId4"/>
    <p:sldId id="262" r:id="rId5"/>
    <p:sldId id="258" r:id="rId6"/>
    <p:sldId id="261" r:id="rId7"/>
    <p:sldId id="260" r:id="rId8"/>
    <p:sldId id="263" r:id="rId9"/>
  </p:sldIdLst>
  <p:sldSz cx="12192000" cy="6858000"/>
  <p:notesSz cx="6797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Windows" initials="UW" lastIdx="1" clrIdx="0">
    <p:extLst>
      <p:ext uri="{19B8F6BF-5375-455C-9EA6-DF929625EA0E}">
        <p15:presenceInfo xmlns:p15="http://schemas.microsoft.com/office/powerpoint/2012/main" userId="Utilisateu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2" autoAdjust="0"/>
    <p:restoredTop sz="94629"/>
  </p:normalViewPr>
  <p:slideViewPr>
    <p:cSldViewPr snapToGrid="0">
      <p:cViewPr>
        <p:scale>
          <a:sx n="100" d="100"/>
          <a:sy n="100" d="100"/>
        </p:scale>
        <p:origin x="72" y="-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28T17:00:30.198" idx="1">
    <p:pos x="10" y="10"/>
    <p:text>expliquer "datadocké"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F71CAFB-0717-415A-B354-55CCC22F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CACD4DA-6446-41C0-8002-2D50B54B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B27E94-5453-445B-87E4-EE0B4063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13D959-142A-4A77-8736-111E70E3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AF535D9-A576-4C71-BCC4-BA46B12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AA9EA7-EAB6-4192-B5D3-61EAE267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0D5E364-F472-4C4D-BC9D-2F648654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7CDCD4-1FAD-4B8B-BFC0-CFDF0032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4484B8F-7DFF-4AF4-9741-ECB05BDB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8FA36E1-33E3-407E-98C6-E6ECCFAD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1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9E8A4BA-1588-4B7E-B3F7-B3F73D3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FF55A2D-EB04-4E2D-B963-E25EB712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02F7319-EF15-4251-A691-20D2993E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E7A3D5-58E7-4D95-801C-62A83B02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12070E9-C054-4DBD-B586-25EC09E8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865374B-F428-49B0-A017-A7621956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5230127-DD0D-4C0A-8970-7BD1C6348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FB75438-110E-4E2C-99B8-75A7AF1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057BB2-2AB6-4EBC-861D-5C36A6D8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FCFBE1-ACC7-4FAE-B189-99F651A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277381-E258-4674-8801-08C9A8D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037279C-1D57-4B57-BE32-FFA7A4B5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BFB4D0-9CA5-41E0-A2B9-1CB3508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665B62-135C-430D-85AB-EDB328A9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BD837C-1ADA-4207-ABB7-C83700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5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7D39AB-F59D-4B2E-95E8-794539B0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F977CF3-548C-44F2-B8E8-610887F5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A472C4E-D82A-439F-9819-AA26E6D2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68EABFA-EA89-40E8-9216-F23E0B63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270AF9F-71FD-44A2-BD88-109FB50F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45EF4A-DB1F-4AE2-BE76-749AC0E9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6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6DC361-4198-46E7-9466-4093E184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6DD1E8E-08F8-4283-A2F6-6A6E7B58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CD92E58-9A1F-4044-8E04-5EC4D0ED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574B177-B830-437C-9FEB-CDFADE2E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D545CCC0-E2FB-41A3-AF15-711EF79E4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F1D5E12-9E8B-4018-B1B9-6EFF265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AEC820E-5C7F-4ED2-AD74-2D83F9AD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59D1E7A-D185-400C-86DB-FA6ACE7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1F895F-B06E-47DF-801E-40ACAF75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FE3F014-2368-44FE-914B-38EE18E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D597E48-EBB5-4867-A40D-CB0FBC43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C0FF912-98C0-4EBF-BA76-22894F3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D503DF5-CC15-43F7-8C7B-B42C4D96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B4FAA329-B922-4AE5-A708-252394D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F48BC88-2545-4DD4-9FCD-D12D770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D60140-E603-4F59-B6B1-9BFB8E6D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D22FDAC-09D4-4D9B-9CBF-80DE962E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5442BA88-A0E9-4793-86EE-FC7560C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B61506C-30EB-4305-BDD3-E4EF472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8B4B297-B65A-4C09-A284-47EF62B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33BC6AF-4D78-4B5F-8064-E5213D4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5FF756-BBD0-4440-8EDB-BCDDC06B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8044A42-34F2-46E4-8B28-D283D748A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BB920CC-E77E-4FF4-8FC2-4D82B44CD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C35E562-AAA3-4074-AC7F-00661498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05BF6B4-2CD6-464E-B360-B5A72DD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07D636-4FE0-4703-9CEF-F96483C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34E750D-6DC4-4F77-80D5-B70BA82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F88C547-0A47-492A-BADF-DF888EAF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3DFFD08-8AF2-4618-BCA1-49BF44E91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0A527E4-93E1-4C40-912C-C93E1218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5F0CDC1-3C45-4FE7-8C23-FDB447578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3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74B3115-420F-4E32-B5A5-CFE039D89E6B}"/>
              </a:ext>
            </a:extLst>
          </p:cNvPr>
          <p:cNvSpPr/>
          <p:nvPr/>
        </p:nvSpPr>
        <p:spPr>
          <a:xfrm>
            <a:off x="5687444" y="1527651"/>
            <a:ext cx="1285874" cy="59258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KHEPRI INVEST</a:t>
            </a:r>
          </a:p>
          <a:p>
            <a:pPr algn="ctr"/>
            <a:r>
              <a:rPr lang="fr-FR" sz="900" dirty="0"/>
              <a:t>Holding</a:t>
            </a:r>
            <a:endParaRPr lang="fr-FR" sz="105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F0C6E18-A80A-49FC-B292-B697E8F50B58}"/>
              </a:ext>
            </a:extLst>
          </p:cNvPr>
          <p:cNvSpPr/>
          <p:nvPr/>
        </p:nvSpPr>
        <p:spPr>
          <a:xfrm>
            <a:off x="2854663" y="3844372"/>
            <a:ext cx="1285874" cy="59258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KHEPRI SANTE</a:t>
            </a:r>
          </a:p>
          <a:p>
            <a:pPr algn="ctr"/>
            <a:r>
              <a:rPr lang="fr-FR" sz="900" dirty="0"/>
              <a:t>SAS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745D7DC-E80C-4C95-A5BC-36AA45F4C094}"/>
              </a:ext>
            </a:extLst>
          </p:cNvPr>
          <p:cNvSpPr/>
          <p:nvPr/>
        </p:nvSpPr>
        <p:spPr>
          <a:xfrm>
            <a:off x="9056695" y="3802795"/>
            <a:ext cx="1154105" cy="62138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KHEPRI FORMATION</a:t>
            </a:r>
          </a:p>
          <a:p>
            <a:pPr algn="ctr"/>
            <a:r>
              <a:rPr lang="fr-FR" sz="900" dirty="0"/>
              <a:t>SAS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381419" y="3800476"/>
            <a:ext cx="1285874" cy="59258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VISIAPY</a:t>
            </a:r>
          </a:p>
          <a:p>
            <a:pPr algn="ctr"/>
            <a:r>
              <a:rPr lang="fr-FR" sz="900" dirty="0"/>
              <a:t>SAS</a:t>
            </a:r>
            <a:endParaRPr lang="fr-FR" sz="105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216E6F43-BA45-4554-A664-75CF31092BE3}"/>
              </a:ext>
            </a:extLst>
          </p:cNvPr>
          <p:cNvSpPr txBox="1"/>
          <p:nvPr/>
        </p:nvSpPr>
        <p:spPr>
          <a:xfrm>
            <a:off x="3520094" y="2995104"/>
            <a:ext cx="487161" cy="21358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88" b="1" dirty="0"/>
              <a:t>100%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0F721AC3-2E88-4A1A-A974-D29E029B4F9A}"/>
              </a:ext>
            </a:extLst>
          </p:cNvPr>
          <p:cNvSpPr txBox="1"/>
          <p:nvPr/>
        </p:nvSpPr>
        <p:spPr>
          <a:xfrm>
            <a:off x="7879106" y="2987187"/>
            <a:ext cx="592585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88" b="1" dirty="0"/>
              <a:t>100%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CA4110C1-F037-4268-B250-4D41C51CE89B}"/>
              </a:ext>
            </a:extLst>
          </p:cNvPr>
          <p:cNvSpPr txBox="1"/>
          <p:nvPr/>
        </p:nvSpPr>
        <p:spPr>
          <a:xfrm>
            <a:off x="9657024" y="2987187"/>
            <a:ext cx="592585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88" b="1" dirty="0"/>
              <a:t>100%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xmlns="" id="{163948EF-50FE-43D3-87D1-FD01D65E6E67}"/>
              </a:ext>
            </a:extLst>
          </p:cNvPr>
          <p:cNvSpPr/>
          <p:nvPr/>
        </p:nvSpPr>
        <p:spPr>
          <a:xfrm>
            <a:off x="4697714" y="3737893"/>
            <a:ext cx="2590521" cy="8765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Pôle Santé Pluridisciplinaire</a:t>
            </a:r>
          </a:p>
          <a:p>
            <a:pPr algn="ctr"/>
            <a:r>
              <a:rPr lang="fr-FR" sz="1200" b="1" dirty="0"/>
              <a:t>Paris Est</a:t>
            </a:r>
          </a:p>
        </p:txBody>
      </p:sp>
      <p:sp>
        <p:nvSpPr>
          <p:cNvPr id="42" name="Accolade ouvrante 41">
            <a:extLst>
              <a:ext uri="{FF2B5EF4-FFF2-40B4-BE49-F238E27FC236}">
                <a16:creationId xmlns:a16="http://schemas.microsoft.com/office/drawing/2014/main" xmlns="" id="{E2585D72-D401-475C-9FDE-2BC10DE5F43C}"/>
              </a:ext>
            </a:extLst>
          </p:cNvPr>
          <p:cNvSpPr/>
          <p:nvPr/>
        </p:nvSpPr>
        <p:spPr>
          <a:xfrm rot="16200000">
            <a:off x="3304932" y="3476816"/>
            <a:ext cx="340215" cy="3331247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050" dirty="0">
              <a:solidFill>
                <a:schemeClr val="accent6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2836285" y="5344710"/>
            <a:ext cx="1285874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Statut Economie Sociale et Solidaire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D3A0CC27-17E9-4667-915E-4CFB055CF501}"/>
              </a:ext>
            </a:extLst>
          </p:cNvPr>
          <p:cNvSpPr txBox="1"/>
          <p:nvPr/>
        </p:nvSpPr>
        <p:spPr>
          <a:xfrm>
            <a:off x="1826742" y="3844371"/>
            <a:ext cx="934736" cy="90024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A </a:t>
            </a:r>
            <a:r>
              <a:rPr lang="fr-FR" sz="1050" dirty="0"/>
              <a:t>créer en 2021 pour séparer la formation du </a:t>
            </a:r>
            <a:r>
              <a:rPr lang="fr-FR" sz="1050" dirty="0" err="1"/>
              <a:t>co-working</a:t>
            </a:r>
            <a:endParaRPr lang="fr-FR" sz="105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6AF9A10-BB91-40A7-A817-9FDCFCCEDF36}"/>
              </a:ext>
            </a:extLst>
          </p:cNvPr>
          <p:cNvSpPr/>
          <p:nvPr/>
        </p:nvSpPr>
        <p:spPr>
          <a:xfrm>
            <a:off x="3174137" y="506519"/>
            <a:ext cx="5839287" cy="372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 dirty="0"/>
              <a:t>Structuration groupe KHEPRI INVEST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06C1DFF3-6794-4191-8461-907A13A5B22F}"/>
              </a:ext>
            </a:extLst>
          </p:cNvPr>
          <p:cNvSpPr txBox="1"/>
          <p:nvPr/>
        </p:nvSpPr>
        <p:spPr>
          <a:xfrm>
            <a:off x="5194905" y="4640986"/>
            <a:ext cx="1651567" cy="3348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sz="788" dirty="0" smtClean="0"/>
              <a:t>Communication des activités médico psycho sociales</a:t>
            </a:r>
            <a:endParaRPr lang="fr-FR" sz="788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A904A5FB-F918-4E9D-B270-086A2DB5E80B}"/>
              </a:ext>
            </a:extLst>
          </p:cNvPr>
          <p:cNvSpPr txBox="1"/>
          <p:nvPr/>
        </p:nvSpPr>
        <p:spPr>
          <a:xfrm>
            <a:off x="5196588" y="5015986"/>
            <a:ext cx="1649379" cy="5773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788" b="1" dirty="0" smtClean="0"/>
              <a:t>Programmes de revitalisation</a:t>
            </a:r>
          </a:p>
          <a:p>
            <a:pPr algn="ctr"/>
            <a:r>
              <a:rPr lang="fr-FR" sz="788" b="1" dirty="0" smtClean="0"/>
              <a:t>Soutien aux aidants</a:t>
            </a:r>
          </a:p>
          <a:p>
            <a:pPr algn="ctr"/>
            <a:r>
              <a:rPr lang="fr-FR" sz="788" b="1" dirty="0" smtClean="0"/>
              <a:t>Ateliers collectifs</a:t>
            </a:r>
          </a:p>
          <a:p>
            <a:pPr algn="ctr"/>
            <a:r>
              <a:rPr lang="fr-FR" sz="788" b="1" dirty="0" smtClean="0"/>
              <a:t>Colloques santé</a:t>
            </a:r>
            <a:endParaRPr lang="fr-FR" sz="788" b="1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DA726A30-9F66-4B6D-8AA7-9711205D4269}"/>
              </a:ext>
            </a:extLst>
          </p:cNvPr>
          <p:cNvSpPr txBox="1"/>
          <p:nvPr/>
        </p:nvSpPr>
        <p:spPr>
          <a:xfrm>
            <a:off x="6989811" y="2968406"/>
            <a:ext cx="1030170" cy="3348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788" b="1" dirty="0"/>
              <a:t>Conseil aux entreprises</a:t>
            </a:r>
            <a:endParaRPr lang="fr-FR" sz="788" b="1" dirty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F3F3F5F3-1F43-4336-8D2F-820C36B608E1}"/>
              </a:ext>
            </a:extLst>
          </p:cNvPr>
          <p:cNvSpPr txBox="1"/>
          <p:nvPr/>
        </p:nvSpPr>
        <p:spPr>
          <a:xfrm>
            <a:off x="9020139" y="2975772"/>
            <a:ext cx="696899" cy="2135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788" b="1" dirty="0"/>
              <a:t>Formation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2BD76907-7357-41F6-9A34-1E5570EA9542}"/>
              </a:ext>
            </a:extLst>
          </p:cNvPr>
          <p:cNvSpPr txBox="1"/>
          <p:nvPr/>
        </p:nvSpPr>
        <p:spPr>
          <a:xfrm>
            <a:off x="2836286" y="4474566"/>
            <a:ext cx="1304251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/>
              <a:t>Code APE 7022Z</a:t>
            </a:r>
          </a:p>
          <a:p>
            <a:pPr algn="ctr"/>
            <a:r>
              <a:rPr lang="fr-FR" sz="750" dirty="0"/>
              <a:t>Recherche-développement en sciences humaines et sociales (7220Z)</a:t>
            </a:r>
            <a:endParaRPr lang="fr-FR" sz="750" b="1" dirty="0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1DE73D1E-438B-469D-B231-5322BEE6E68A}"/>
              </a:ext>
            </a:extLst>
          </p:cNvPr>
          <p:cNvSpPr txBox="1"/>
          <p:nvPr/>
        </p:nvSpPr>
        <p:spPr>
          <a:xfrm>
            <a:off x="9088493" y="4908109"/>
            <a:ext cx="1122306" cy="4385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/>
              <a:t>Ou changer Code APE 8560Z ou 7022Z</a:t>
            </a:r>
          </a:p>
          <a:p>
            <a:pPr algn="ctr"/>
            <a:r>
              <a:rPr lang="fr-FR" sz="750" b="1" dirty="0"/>
              <a:t>Pour la formation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381420" y="4406620"/>
            <a:ext cx="1304203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/>
              <a:t>Code APE 6312Z</a:t>
            </a:r>
          </a:p>
          <a:p>
            <a:pPr algn="ctr"/>
            <a:r>
              <a:rPr lang="fr-FR" sz="750" b="1" dirty="0"/>
              <a:t>SIRET 848 156 428 00015</a:t>
            </a:r>
          </a:p>
        </p:txBody>
      </p:sp>
      <p:cxnSp>
        <p:nvCxnSpPr>
          <p:cNvPr id="16" name="Connecteur : en angle 15">
            <a:extLst>
              <a:ext uri="{FF2B5EF4-FFF2-40B4-BE49-F238E27FC236}">
                <a16:creationId xmlns:a16="http://schemas.microsoft.com/office/drawing/2014/main" xmlns="" id="{67325C66-E3C0-4ED1-BEC9-A39B228AE0A8}"/>
              </a:ext>
            </a:extLst>
          </p:cNvPr>
          <p:cNvCxnSpPr/>
          <p:nvPr/>
        </p:nvCxnSpPr>
        <p:spPr>
          <a:xfrm>
            <a:off x="6980286" y="2960354"/>
            <a:ext cx="2740456" cy="8424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xmlns="" id="{C79D53A8-F1FB-4B2D-B912-3598CDB8CEE8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rot="16200000" flipH="1">
            <a:off x="6337248" y="2113368"/>
            <a:ext cx="1680240" cy="16939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xmlns="" id="{46264E12-578D-4CF4-9D79-F5F2C6C20C63}"/>
              </a:ext>
            </a:extLst>
          </p:cNvPr>
          <p:cNvCxnSpPr/>
          <p:nvPr/>
        </p:nvCxnSpPr>
        <p:spPr>
          <a:xfrm rot="5400000">
            <a:off x="4051923" y="1546864"/>
            <a:ext cx="1724136" cy="283278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xmlns="" id="{15E3671D-7096-4346-BB7E-818654C106B0}"/>
              </a:ext>
            </a:extLst>
          </p:cNvPr>
          <p:cNvCxnSpPr/>
          <p:nvPr/>
        </p:nvCxnSpPr>
        <p:spPr>
          <a:xfrm flipH="1">
            <a:off x="6327970" y="2125911"/>
            <a:ext cx="7150" cy="15983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9076349" y="4434415"/>
            <a:ext cx="1134450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/>
              <a:t>Code APE 8690F</a:t>
            </a:r>
          </a:p>
          <a:p>
            <a:pPr algn="ctr"/>
            <a:r>
              <a:rPr lang="fr-FR" sz="750" b="1" dirty="0"/>
              <a:t>SIRET 811445410 00012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0DFD3B39-F576-AE44-87E4-9F9FDB2B5B0F}"/>
              </a:ext>
            </a:extLst>
          </p:cNvPr>
          <p:cNvSpPr txBox="1"/>
          <p:nvPr/>
        </p:nvSpPr>
        <p:spPr>
          <a:xfrm>
            <a:off x="2601514" y="2965972"/>
            <a:ext cx="883571" cy="2135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788" b="1" dirty="0"/>
              <a:t>Co-</a:t>
            </a:r>
            <a:r>
              <a:rPr lang="fr-FR" sz="788" b="1" dirty="0" err="1"/>
              <a:t>working</a:t>
            </a:r>
            <a:endParaRPr lang="fr-FR" sz="788" b="1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3BB2CC06-DE6A-E740-AA01-5248925E35AF}"/>
              </a:ext>
            </a:extLst>
          </p:cNvPr>
          <p:cNvSpPr txBox="1"/>
          <p:nvPr/>
        </p:nvSpPr>
        <p:spPr>
          <a:xfrm>
            <a:off x="5883047" y="2972459"/>
            <a:ext cx="883571" cy="3348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788" b="1" dirty="0"/>
              <a:t>Gouvernance</a:t>
            </a:r>
          </a:p>
          <a:p>
            <a:pPr algn="ctr"/>
            <a:r>
              <a:rPr lang="fr-FR" sz="788" b="1" dirty="0"/>
              <a:t>médicale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5343262" y="5637412"/>
            <a:ext cx="1354852" cy="4385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/>
              <a:t>Association Loi 1901</a:t>
            </a:r>
          </a:p>
          <a:p>
            <a:pPr algn="ctr"/>
            <a:r>
              <a:rPr lang="fr-FR" sz="750" b="1" dirty="0"/>
              <a:t>Code APE 9499Z</a:t>
            </a:r>
          </a:p>
          <a:p>
            <a:pPr algn="ctr"/>
            <a:r>
              <a:rPr lang="fr-FR" sz="750" b="1" dirty="0"/>
              <a:t>SIRET 850 330 259 00019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9091163" y="5360641"/>
            <a:ext cx="1119636" cy="4385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/>
              <a:t>N° OF 11940951494</a:t>
            </a:r>
          </a:p>
          <a:p>
            <a:pPr algn="ctr"/>
            <a:r>
              <a:rPr lang="fr-FR" sz="750" b="1" dirty="0"/>
              <a:t>Id-DD 0052300-DataDock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399748" y="4896060"/>
            <a:ext cx="1285874" cy="59258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KHEPRI ENTREPRISE</a:t>
            </a:r>
          </a:p>
          <a:p>
            <a:pPr algn="ctr"/>
            <a:r>
              <a:rPr lang="fr-FR" sz="900" b="1" dirty="0"/>
              <a:t>(ENSEIGNE)</a:t>
            </a:r>
            <a:endParaRPr lang="fr-FR" sz="1050" b="1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6332535" y="2139127"/>
            <a:ext cx="1216365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/>
              <a:t>SIRET 877 646 323 au capital de 280 000€</a:t>
            </a:r>
          </a:p>
          <a:p>
            <a:pPr algn="ctr"/>
            <a:r>
              <a:rPr lang="fr-FR" sz="750" b="1" dirty="0"/>
              <a:t>Amené à devenir Société d’Import/Export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xmlns="" id="{0DFD3B39-F576-AE44-87E4-9F9FDB2B5B0F}"/>
              </a:ext>
            </a:extLst>
          </p:cNvPr>
          <p:cNvSpPr txBox="1"/>
          <p:nvPr/>
        </p:nvSpPr>
        <p:spPr>
          <a:xfrm>
            <a:off x="8837172" y="3274782"/>
            <a:ext cx="883571" cy="2135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788" b="1" dirty="0"/>
              <a:t>Co-</a:t>
            </a:r>
            <a:r>
              <a:rPr lang="fr-FR" sz="788" b="1" dirty="0" err="1"/>
              <a:t>working</a:t>
            </a:r>
            <a:endParaRPr lang="fr-FR" sz="788" b="1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DA726A30-9F66-4B6D-8AA7-9711205D4269}"/>
              </a:ext>
            </a:extLst>
          </p:cNvPr>
          <p:cNvSpPr txBox="1"/>
          <p:nvPr/>
        </p:nvSpPr>
        <p:spPr>
          <a:xfrm>
            <a:off x="7397708" y="5502488"/>
            <a:ext cx="128791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800" b="1" dirty="0"/>
              <a:t>Conseil QVT aux entreprises</a:t>
            </a:r>
            <a:br>
              <a:rPr lang="fr-FR" sz="800" b="1" dirty="0"/>
            </a:br>
            <a:r>
              <a:rPr lang="fr-FR" sz="800" b="1" dirty="0" err="1"/>
              <a:t>Télé-consultation</a:t>
            </a:r>
            <a:endParaRPr lang="fr-FR" sz="800" b="1" dirty="0"/>
          </a:p>
          <a:p>
            <a:pPr algn="ctr"/>
            <a:r>
              <a:rPr lang="fr-FR" sz="800" b="1" dirty="0"/>
              <a:t>Conseil informatique aux entreprises</a:t>
            </a:r>
          </a:p>
        </p:txBody>
      </p:sp>
    </p:spTree>
    <p:extLst>
      <p:ext uri="{BB962C8B-B14F-4D97-AF65-F5344CB8AC3E}">
        <p14:creationId xmlns:p14="http://schemas.microsoft.com/office/powerpoint/2010/main" val="321848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2321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Santé : Espace de Santé Intégrative</a:t>
            </a:r>
            <a:r>
              <a:rPr lang="fr-FR" sz="2800" baseline="30000" dirty="0">
                <a:solidFill>
                  <a:srgbClr val="0070C0"/>
                </a:solidFill>
              </a:rPr>
              <a:t> </a:t>
            </a:r>
            <a:r>
              <a:rPr lang="fr-FR" sz="2800" baseline="30000" dirty="0" smtClean="0">
                <a:solidFill>
                  <a:srgbClr val="0070C0"/>
                </a:solidFill>
              </a:rPr>
              <a:t>©</a:t>
            </a:r>
            <a:br>
              <a:rPr lang="fr-FR" sz="2800" baseline="30000" dirty="0" smtClean="0">
                <a:solidFill>
                  <a:srgbClr val="0070C0"/>
                </a:solidFill>
              </a:rPr>
            </a:br>
            <a:r>
              <a:rPr lang="fr-FR" sz="2400" dirty="0" smtClean="0"/>
              <a:t>K.S.I </a:t>
            </a:r>
            <a:r>
              <a:rPr lang="fr-FR" sz="2400" dirty="0"/>
              <a:t>© est une marque déposée</a:t>
            </a:r>
            <a:br>
              <a:rPr lang="fr-FR" sz="2400" dirty="0"/>
            </a:br>
            <a:r>
              <a:rPr lang="fr-FR" sz="2400" dirty="0"/>
              <a:t>Le modèle et la méthode </a:t>
            </a:r>
            <a:r>
              <a:rPr lang="fr-FR" sz="2400" dirty="0" smtClean="0"/>
              <a:t>K.S.I </a:t>
            </a:r>
            <a:r>
              <a:rPr lang="fr-FR" sz="2400" dirty="0"/>
              <a:t>©  sont </a:t>
            </a:r>
            <a:r>
              <a:rPr lang="fr-FR" sz="2400" dirty="0" smtClean="0"/>
              <a:t>protégés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06292"/>
            <a:ext cx="10845800" cy="4270671"/>
          </a:xfrm>
        </p:spPr>
        <p:txBody>
          <a:bodyPr>
            <a:normAutofit/>
          </a:bodyPr>
          <a:lstStyle/>
          <a:p>
            <a:r>
              <a:rPr lang="fr-FR" sz="1600" dirty="0" smtClean="0"/>
              <a:t>Espaces </a:t>
            </a:r>
            <a:r>
              <a:rPr lang="fr-FR" sz="1600" dirty="0"/>
              <a:t>de </a:t>
            </a:r>
            <a:r>
              <a:rPr lang="fr-FR" sz="1600" dirty="0" smtClean="0"/>
              <a:t>Santé Intégrative et de remise </a:t>
            </a:r>
            <a:r>
              <a:rPr lang="fr-FR" sz="1600" dirty="0"/>
              <a:t>en forme </a:t>
            </a:r>
            <a:r>
              <a:rPr lang="fr-FR" sz="1600" dirty="0" smtClean="0"/>
              <a:t>avec une offre </a:t>
            </a:r>
            <a:r>
              <a:rPr lang="fr-FR" sz="1600" dirty="0"/>
              <a:t>de soins, associant </a:t>
            </a:r>
            <a:r>
              <a:rPr lang="fr-FR" sz="1600" dirty="0" smtClean="0"/>
              <a:t>médecine occidentale et </a:t>
            </a:r>
            <a:r>
              <a:rPr lang="fr-FR" sz="1600" dirty="0"/>
              <a:t>thérapies </a:t>
            </a:r>
            <a:r>
              <a:rPr lang="fr-FR" sz="1600" dirty="0" smtClean="0"/>
              <a:t>complémentaires (médecines douces), </a:t>
            </a:r>
            <a:r>
              <a:rPr lang="fr-FR" sz="1600" dirty="0"/>
              <a:t>conjuguant santé et bien-être, aux rythmes </a:t>
            </a:r>
            <a:r>
              <a:rPr lang="fr-FR" sz="1600" dirty="0" smtClean="0"/>
              <a:t>de programmes personnalisés en soins de jours ou ateliers week-end pour </a:t>
            </a:r>
            <a:r>
              <a:rPr lang="fr-FR" sz="1600" dirty="0"/>
              <a:t>le « Mieux-être </a:t>
            </a:r>
            <a:r>
              <a:rPr lang="fr-FR" sz="1600" dirty="0" smtClean="0"/>
              <a:t>».</a:t>
            </a:r>
          </a:p>
          <a:p>
            <a:r>
              <a:rPr lang="fr-FR" sz="1600" dirty="0" smtClean="0"/>
              <a:t>Une </a:t>
            </a:r>
            <a:r>
              <a:rPr lang="fr-FR" sz="1600" dirty="0"/>
              <a:t>réponse </a:t>
            </a:r>
            <a:r>
              <a:rPr lang="fr-FR" sz="1600" dirty="0" smtClean="0"/>
              <a:t>souple </a:t>
            </a:r>
            <a:r>
              <a:rPr lang="fr-FR" sz="1600" dirty="0"/>
              <a:t>et </a:t>
            </a:r>
            <a:r>
              <a:rPr lang="fr-FR" sz="1600" dirty="0" smtClean="0"/>
              <a:t>adaptée pour apporter </a:t>
            </a:r>
            <a:r>
              <a:rPr lang="fr-FR" sz="1600" dirty="0"/>
              <a:t>un soutien face aux maux de notre société : surmenage, stress, prise de poids, mal de dos, reprise activité physique, soutien post-cancer</a:t>
            </a:r>
            <a:r>
              <a:rPr lang="fr-FR" sz="1600" dirty="0" smtClean="0"/>
              <a:t>.</a:t>
            </a:r>
          </a:p>
          <a:p>
            <a:r>
              <a:rPr lang="fr-FR" sz="1600" dirty="0"/>
              <a:t>Le Concept </a:t>
            </a:r>
            <a:r>
              <a:rPr lang="fr-FR" sz="1600" dirty="0" smtClean="0"/>
              <a:t>se </a:t>
            </a:r>
            <a:r>
              <a:rPr lang="fr-FR" sz="1600" dirty="0"/>
              <a:t>positionne autour de 3 axes : </a:t>
            </a:r>
            <a:r>
              <a:rPr lang="fr-FR" sz="1600" dirty="0" smtClean="0"/>
              <a:t>Prévention, Santé confort, Vieillissement</a:t>
            </a:r>
            <a:endParaRPr lang="fr-FR" sz="1600" dirty="0"/>
          </a:p>
          <a:p>
            <a:r>
              <a:rPr lang="fr-FR" sz="1600" dirty="0" smtClean="0"/>
              <a:t>Le concept repose sur la Coordination de soins et un label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Labellisation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Développement d’un réseau </a:t>
            </a:r>
            <a:r>
              <a:rPr lang="fr-FR" sz="1600" dirty="0"/>
              <a:t>de </a:t>
            </a:r>
            <a:r>
              <a:rPr lang="fr-FR" sz="1600" dirty="0" smtClean="0"/>
              <a:t>d’Espace labellisés </a:t>
            </a:r>
            <a:r>
              <a:rPr lang="fr-FR" sz="1600" dirty="0" err="1"/>
              <a:t>Khépri</a:t>
            </a:r>
            <a:r>
              <a:rPr lang="fr-FR" sz="1600" dirty="0"/>
              <a:t> Santé Intégrative</a:t>
            </a:r>
            <a:r>
              <a:rPr lang="fr-FR" sz="1600" baseline="30000" dirty="0"/>
              <a:t> </a:t>
            </a:r>
            <a:r>
              <a:rPr lang="fr-FR" sz="1600" baseline="30000" dirty="0" smtClean="0"/>
              <a:t>© </a:t>
            </a:r>
            <a:r>
              <a:rPr lang="fr-FR" sz="1600" dirty="0" smtClean="0"/>
              <a:t> en propre et en succursales (Suisse, Belgique, Saint-Cloud, Tours)</a:t>
            </a:r>
          </a:p>
          <a:p>
            <a:r>
              <a:rPr lang="fr-FR" sz="1600" dirty="0" smtClean="0"/>
              <a:t>Intérêts de la labellisation pour les autres centres de bien-être </a:t>
            </a:r>
            <a:r>
              <a:rPr lang="fr-FR" sz="1600" dirty="0" smtClean="0">
                <a:sym typeface="Wingdings" panose="05000000000000000000" pitchFamily="2" charset="2"/>
              </a:rPr>
              <a:t> développement commercial et garantie qualité</a:t>
            </a:r>
            <a:endParaRPr lang="fr-FR" sz="1600" dirty="0" smtClean="0"/>
          </a:p>
          <a:p>
            <a:r>
              <a:rPr lang="fr-FR" sz="1600" dirty="0" smtClean="0"/>
              <a:t>Concept d’utilisation des salles en Co-</a:t>
            </a:r>
            <a:r>
              <a:rPr lang="fr-FR" sz="1600" dirty="0" err="1" smtClean="0"/>
              <a:t>working</a:t>
            </a:r>
            <a:r>
              <a:rPr lang="fr-FR" sz="1600" dirty="0" smtClean="0"/>
              <a:t> dédié aux professionnels de santé</a:t>
            </a:r>
          </a:p>
          <a:p>
            <a:r>
              <a:rPr lang="fr-FR" sz="1600" dirty="0" smtClean="0"/>
              <a:t>Système d’abonnement pour les clients/patients avec un forfait prépayé se décomptant au fur et à mesure des rendez-vous</a:t>
            </a:r>
            <a:endParaRPr lang="fr-FR" sz="1600" dirty="0"/>
          </a:p>
        </p:txBody>
      </p:sp>
      <p:pic>
        <p:nvPicPr>
          <p:cNvPr id="1026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67" y="424002"/>
            <a:ext cx="1457325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2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97961" cy="1185620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Formation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000" b="1" dirty="0" smtClean="0"/>
              <a:t>Processus qualité </a:t>
            </a:r>
            <a:r>
              <a:rPr lang="fr-FR" sz="2000" b="1" dirty="0" err="1" smtClean="0"/>
              <a:t>Qualiopi</a:t>
            </a:r>
            <a:r>
              <a:rPr lang="fr-FR" sz="2000" b="1" dirty="0" smtClean="0"/>
              <a:t> en cours</a:t>
            </a:r>
            <a:br>
              <a:rPr lang="fr-FR" sz="2000" b="1" dirty="0" smtClean="0"/>
            </a:br>
            <a:r>
              <a:rPr lang="fr-FR" sz="2000" b="1" dirty="0" smtClean="0"/>
              <a:t>Point distinctif : Techniques de neurosciences, d’hypnose ou de sophrologie utilisées dans la plupart des apprentissages</a:t>
            </a:r>
            <a:endParaRPr lang="fr-FR" sz="2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91337" y="1953538"/>
            <a:ext cx="3480365" cy="38630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b="1" dirty="0"/>
              <a:t>F</a:t>
            </a:r>
            <a:r>
              <a:rPr lang="fr-FR" sz="1600" b="1" dirty="0" smtClean="0"/>
              <a:t>ormations </a:t>
            </a:r>
            <a:r>
              <a:rPr lang="fr-FR" sz="1600" b="1" dirty="0"/>
              <a:t>"Santé dans l'entreprise</a:t>
            </a:r>
            <a:r>
              <a:rPr lang="fr-FR" sz="1600" b="1" dirty="0" smtClean="0"/>
              <a:t>"</a:t>
            </a:r>
          </a:p>
          <a:p>
            <a:pPr marL="0" indent="0" algn="ctr">
              <a:buNone/>
            </a:pPr>
            <a:r>
              <a:rPr lang="fr-FR" sz="1600" b="1" dirty="0" smtClean="0"/>
              <a:t>Sous-traitance de l’animation</a:t>
            </a:r>
            <a:endParaRPr lang="fr-FR" sz="1600" dirty="0"/>
          </a:p>
          <a:p>
            <a:pPr lvl="0"/>
            <a:r>
              <a:rPr lang="fr-FR" sz="1200" dirty="0" smtClean="0"/>
              <a:t>Compréhension </a:t>
            </a:r>
            <a:r>
              <a:rPr lang="fr-FR" sz="1200" dirty="0"/>
              <a:t>du stress, gestion du stress, des </a:t>
            </a:r>
            <a:r>
              <a:rPr lang="fr-FR" sz="1200" dirty="0" smtClean="0"/>
              <a:t> </a:t>
            </a:r>
            <a:br>
              <a:rPr lang="fr-FR" sz="1200" dirty="0" smtClean="0"/>
            </a:br>
            <a:r>
              <a:rPr lang="fr-FR" sz="1200" dirty="0" smtClean="0"/>
              <a:t>   émotions </a:t>
            </a:r>
            <a:r>
              <a:rPr lang="fr-FR" sz="1200" dirty="0"/>
              <a:t>et des conflits</a:t>
            </a:r>
            <a:r>
              <a:rPr lang="fr-FR" sz="1200" dirty="0" smtClean="0"/>
              <a:t>,</a:t>
            </a:r>
            <a:endParaRPr lang="fr-FR" sz="1200" dirty="0"/>
          </a:p>
          <a:p>
            <a:pPr lvl="0"/>
            <a:r>
              <a:rPr lang="fr-FR" sz="1200" dirty="0" smtClean="0"/>
              <a:t>Comment </a:t>
            </a:r>
            <a:r>
              <a:rPr lang="fr-FR" sz="1200" dirty="0"/>
              <a:t>aller mieux au travail,</a:t>
            </a:r>
          </a:p>
          <a:p>
            <a:pPr lvl="0"/>
            <a:r>
              <a:rPr lang="fr-FR" sz="1200" dirty="0" smtClean="0"/>
              <a:t>Prise </a:t>
            </a:r>
            <a:r>
              <a:rPr lang="fr-FR" sz="1200" dirty="0"/>
              <a:t>de parole en publique,</a:t>
            </a:r>
          </a:p>
          <a:p>
            <a:pPr lvl="0"/>
            <a:r>
              <a:rPr lang="fr-FR" sz="1200" dirty="0" smtClean="0"/>
              <a:t>Communiquer </a:t>
            </a:r>
            <a:r>
              <a:rPr lang="fr-FR" sz="1200" dirty="0"/>
              <a:t>avec calme,</a:t>
            </a:r>
          </a:p>
          <a:p>
            <a:pPr lvl="0"/>
            <a:r>
              <a:rPr lang="fr-FR" sz="1200" dirty="0" smtClean="0"/>
              <a:t>Manager </a:t>
            </a:r>
            <a:r>
              <a:rPr lang="fr-FR" sz="1200" dirty="0"/>
              <a:t>selon les personnalités,</a:t>
            </a:r>
          </a:p>
          <a:p>
            <a:pPr lvl="0"/>
            <a:r>
              <a:rPr lang="fr-FR" sz="1200" dirty="0" smtClean="0"/>
              <a:t>Management </a:t>
            </a:r>
            <a:r>
              <a:rPr lang="fr-FR" sz="1200" dirty="0"/>
              <a:t>écologique</a:t>
            </a:r>
            <a:r>
              <a:rPr lang="fr-FR" sz="1200" dirty="0" smtClean="0"/>
              <a:t>,</a:t>
            </a:r>
          </a:p>
          <a:p>
            <a:pPr lvl="0"/>
            <a:r>
              <a:rPr lang="fr-FR" sz="1200" dirty="0" smtClean="0"/>
              <a:t>Epanouir </a:t>
            </a:r>
            <a:r>
              <a:rPr lang="fr-FR" sz="1200" dirty="0"/>
              <a:t>et manager,</a:t>
            </a:r>
          </a:p>
          <a:p>
            <a:pPr lvl="0"/>
            <a:r>
              <a:rPr lang="fr-FR" sz="1200" dirty="0" smtClean="0"/>
              <a:t>La </a:t>
            </a:r>
            <a:r>
              <a:rPr lang="fr-FR" sz="1200" dirty="0"/>
              <a:t>retraite, je m'y prépare,</a:t>
            </a:r>
          </a:p>
          <a:p>
            <a:pPr lvl="0"/>
            <a:r>
              <a:rPr lang="fr-FR" sz="1200" dirty="0" smtClean="0"/>
              <a:t>Coaching </a:t>
            </a:r>
            <a:r>
              <a:rPr lang="fr-FR" sz="1200" dirty="0"/>
              <a:t>individuel et/ou collectif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>
          <a:xfrm>
            <a:off x="674689" y="1978938"/>
            <a:ext cx="3821112" cy="3837662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 smtClean="0"/>
              <a:t>Formations en propre</a:t>
            </a:r>
          </a:p>
          <a:p>
            <a:r>
              <a:rPr lang="fr-FR" sz="1200" dirty="0" smtClean="0"/>
              <a:t>Formation au Label K.S.I (</a:t>
            </a:r>
            <a:r>
              <a:rPr lang="fr-FR" sz="1200" dirty="0" err="1" smtClean="0"/>
              <a:t>Khépri</a:t>
            </a:r>
            <a:r>
              <a:rPr lang="fr-FR" sz="1200" dirty="0" smtClean="0"/>
              <a:t> Santé Intégrative). Formation holistique à la coordination de soins dédiée aux centres voulant obtenir le </a:t>
            </a:r>
            <a:r>
              <a:rPr lang="fr-FR" sz="1200" b="1" dirty="0" smtClean="0"/>
              <a:t>label </a:t>
            </a:r>
            <a:r>
              <a:rPr lang="fr-FR" sz="1200" b="1" dirty="0" err="1" smtClean="0"/>
              <a:t>Khépri</a:t>
            </a:r>
            <a:r>
              <a:rPr lang="fr-FR" sz="1200" b="1" dirty="0" smtClean="0"/>
              <a:t> Santé Intégrative </a:t>
            </a:r>
            <a:r>
              <a:rPr lang="fr-FR" sz="1200" dirty="0" smtClean="0"/>
              <a:t>de coordination de soins de support. Public concernés :</a:t>
            </a:r>
          </a:p>
          <a:p>
            <a:r>
              <a:rPr lang="fr-FR" sz="1200" dirty="0" smtClean="0"/>
              <a:t>les Responsables de Centre, praticiens, professions médicales</a:t>
            </a:r>
          </a:p>
          <a:p>
            <a:r>
              <a:rPr lang="fr-FR" sz="1200" b="1" dirty="0" smtClean="0">
                <a:sym typeface="Wingdings" panose="05000000000000000000" pitchFamily="2" charset="2"/>
              </a:rPr>
              <a:t> </a:t>
            </a:r>
            <a:r>
              <a:rPr lang="fr-FR" sz="1200" dirty="0" smtClean="0">
                <a:sym typeface="Wingdings" panose="05000000000000000000" pitchFamily="2" charset="2"/>
              </a:rPr>
              <a:t>Formation de 20 jours</a:t>
            </a:r>
            <a:endParaRPr lang="fr-FR" sz="1200" dirty="0"/>
          </a:p>
          <a:p>
            <a:r>
              <a:rPr lang="fr-FR" sz="1200" b="1" dirty="0" smtClean="0"/>
              <a:t>Sophrologie :</a:t>
            </a:r>
            <a:r>
              <a:rPr lang="fr-FR" sz="1200" dirty="0" smtClean="0"/>
              <a:t> La boîte à outil du sophrologue à</a:t>
            </a:r>
            <a:br>
              <a:rPr lang="fr-FR" sz="1200" dirty="0" smtClean="0"/>
            </a:br>
            <a:r>
              <a:rPr lang="fr-FR" sz="1200" dirty="0" smtClean="0"/>
              <a:t>l’usage des managers, des aidants, des parents, des professionnels de la santé.</a:t>
            </a:r>
          </a:p>
          <a:p>
            <a:r>
              <a:rPr lang="fr-FR" sz="1200" dirty="0" smtClean="0"/>
              <a:t>Cohérence cardiaque &amp; </a:t>
            </a:r>
            <a:r>
              <a:rPr lang="fr-FR" sz="1200" dirty="0" err="1" smtClean="0"/>
              <a:t>pulsologie</a:t>
            </a:r>
            <a:endParaRPr lang="fr-FR" sz="1200" dirty="0" smtClean="0"/>
          </a:p>
          <a:p>
            <a:r>
              <a:rPr lang="fr-FR" sz="1200" dirty="0" smtClean="0"/>
              <a:t>Formation à la relation d’aide pour les thérapeutes, personnel médical et aidants</a:t>
            </a:r>
          </a:p>
          <a:p>
            <a:r>
              <a:rPr lang="fr-FR" sz="1200" dirty="0" smtClean="0"/>
              <a:t>Formation pour </a:t>
            </a:r>
            <a:r>
              <a:rPr lang="fr-FR" sz="1200" smtClean="0"/>
              <a:t>les professionnels </a:t>
            </a:r>
            <a:r>
              <a:rPr lang="fr-FR" sz="1200" dirty="0" smtClean="0"/>
              <a:t>soutien des aidants familiaux</a:t>
            </a:r>
          </a:p>
          <a:p>
            <a:r>
              <a:rPr lang="fr-FR" sz="1200" dirty="0" smtClean="0"/>
              <a:t>Formation des aidants familiaux</a:t>
            </a:r>
          </a:p>
        </p:txBody>
      </p:sp>
      <p:sp>
        <p:nvSpPr>
          <p:cNvPr id="6" name="Espace réservé du texte 4"/>
          <p:cNvSpPr txBox="1">
            <a:spLocks/>
          </p:cNvSpPr>
          <p:nvPr/>
        </p:nvSpPr>
        <p:spPr>
          <a:xfrm>
            <a:off x="4483101" y="1965325"/>
            <a:ext cx="3821112" cy="3851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/>
              <a:t>Formations en sous-traitance </a:t>
            </a:r>
          </a:p>
          <a:p>
            <a:pPr algn="ctr"/>
            <a:r>
              <a:rPr lang="fr-FR" b="1" dirty="0"/>
              <a:t>d</a:t>
            </a:r>
            <a:r>
              <a:rPr lang="fr-FR" b="1" dirty="0" smtClean="0"/>
              <a:t>u contenu et de l’animation</a:t>
            </a:r>
          </a:p>
          <a:p>
            <a:r>
              <a:rPr lang="fr-FR" sz="1200" dirty="0" smtClean="0"/>
              <a:t>	Formation de Patrick </a:t>
            </a:r>
            <a:r>
              <a:rPr lang="fr-FR" sz="1200" dirty="0" err="1" smtClean="0"/>
              <a:t>Lelu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EFT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BOWEN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Massage assis </a:t>
            </a:r>
            <a:r>
              <a:rPr lang="fr-FR" sz="1200" dirty="0" err="1" smtClean="0"/>
              <a:t>amma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/>
              <a:t>Massage Réflexologie plantaire </a:t>
            </a:r>
            <a:r>
              <a:rPr lang="fr-FR" sz="1200" dirty="0" smtClean="0"/>
              <a:t>thaïe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Massage </a:t>
            </a:r>
            <a:r>
              <a:rPr lang="fr-FR" sz="1200" dirty="0"/>
              <a:t>ayurvédique </a:t>
            </a:r>
            <a:r>
              <a:rPr lang="fr-FR" sz="1200" dirty="0" err="1" smtClean="0"/>
              <a:t>abhyanga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err="1" smtClean="0"/>
              <a:t>Naturo</a:t>
            </a:r>
            <a:r>
              <a:rPr lang="fr-FR" sz="1200" dirty="0" smtClean="0"/>
              <a:t> </a:t>
            </a:r>
            <a:r>
              <a:rPr lang="fr-FR" sz="1200" dirty="0"/>
              <a:t>Conseiller avec des formations en aromathérapie, gemmothérapie, Fleurs de Bach et plantes médicinales avec un cursus sur plusieurs modules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049" y="469900"/>
            <a:ext cx="742950" cy="800735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855" y="5473700"/>
            <a:ext cx="2533745" cy="73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2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Formation au Label K.S.I. </a:t>
            </a:r>
            <a:r>
              <a:rPr lang="fr-FR" sz="2800" b="1" dirty="0" smtClean="0"/>
              <a:t>(</a:t>
            </a:r>
            <a:r>
              <a:rPr lang="fr-FR" sz="2800" b="1" dirty="0" err="1" smtClean="0"/>
              <a:t>Khépri</a:t>
            </a:r>
            <a:r>
              <a:rPr lang="fr-FR" sz="2800" b="1" dirty="0" smtClean="0"/>
              <a:t> Santé Intégrative</a:t>
            </a:r>
            <a:r>
              <a:rPr lang="fr-FR" sz="2800" baseline="30000" dirty="0"/>
              <a:t> ©</a:t>
            </a:r>
            <a:r>
              <a:rPr lang="fr-FR" sz="2800" b="1" dirty="0" smtClean="0"/>
              <a:t>)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7140"/>
            <a:ext cx="10515600" cy="51711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FORMATION </a:t>
            </a:r>
            <a:r>
              <a:rPr lang="fr-FR" b="1" dirty="0"/>
              <a:t>A LA METHODE</a:t>
            </a:r>
          </a:p>
          <a:p>
            <a:r>
              <a:rPr lang="fr-FR" dirty="0"/>
              <a:t>Les Intervenants K.S.I</a:t>
            </a:r>
            <a:r>
              <a:rPr lang="fr-FR" baseline="30000" dirty="0"/>
              <a:t>©</a:t>
            </a:r>
            <a:r>
              <a:rPr lang="fr-FR" dirty="0"/>
              <a:t> sont recrutés sur sélection de leurs pratiques professionnelles et de leurs valeurs.</a:t>
            </a:r>
            <a:br>
              <a:rPr lang="fr-FR" dirty="0"/>
            </a:br>
            <a:r>
              <a:rPr lang="fr-FR" dirty="0"/>
              <a:t>Chaque année, une dizaine </a:t>
            </a:r>
            <a:r>
              <a:rPr lang="fr-FR" dirty="0" smtClean="0"/>
              <a:t>d’intervenants </a:t>
            </a:r>
            <a:r>
              <a:rPr lang="fr-FR" dirty="0"/>
              <a:t>sont formés au protocole K.S.I</a:t>
            </a:r>
            <a:r>
              <a:rPr lang="fr-FR" baseline="30000" dirty="0"/>
              <a:t>©</a:t>
            </a:r>
            <a:r>
              <a:rPr lang="fr-FR" dirty="0"/>
              <a:t> .</a:t>
            </a:r>
            <a:br>
              <a:rPr lang="fr-FR" dirty="0"/>
            </a:br>
            <a:r>
              <a:rPr lang="fr-FR" dirty="0"/>
              <a:t>Les Intervenants K.S.I</a:t>
            </a:r>
            <a:r>
              <a:rPr lang="fr-FR" baseline="30000" dirty="0"/>
              <a:t> ©</a:t>
            </a:r>
            <a:r>
              <a:rPr lang="fr-FR" dirty="0"/>
              <a:t> doivent réussir impérativement leur parcours de certification portant sur </a:t>
            </a:r>
            <a:r>
              <a:rPr lang="fr-FR" dirty="0" smtClean="0"/>
              <a:t>5 </a:t>
            </a:r>
            <a:r>
              <a:rPr lang="fr-FR" dirty="0"/>
              <a:t>modules de connaissances et de compétences :</a:t>
            </a:r>
          </a:p>
          <a:p>
            <a:r>
              <a:rPr lang="fr-FR" b="1" u="sng" dirty="0" smtClean="0"/>
              <a:t>Module </a:t>
            </a:r>
            <a:r>
              <a:rPr lang="fr-FR" b="1" u="sng" dirty="0"/>
              <a:t>1 :</a:t>
            </a:r>
            <a:r>
              <a:rPr lang="fr-FR" dirty="0"/>
              <a:t> Acquisition de connaissances en anatomie, métabolisme, physiologie du corps humain, médecine régénératrice. Certification nécessaire pour utiliser officiellement la méthode S.K.I</a:t>
            </a:r>
            <a:r>
              <a:rPr lang="fr-FR" baseline="30000" dirty="0"/>
              <a:t>©</a:t>
            </a:r>
            <a:r>
              <a:rPr lang="fr-FR" dirty="0"/>
              <a:t>. </a:t>
            </a:r>
            <a:r>
              <a:rPr lang="fr-FR" dirty="0" smtClean="0"/>
              <a:t>Qu’est-ce que la coordination de soins de support.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u="sng" dirty="0" smtClean="0"/>
              <a:t> </a:t>
            </a:r>
            <a:r>
              <a:rPr lang="fr-FR" u="sng" dirty="0"/>
              <a:t>2 :</a:t>
            </a:r>
            <a:r>
              <a:rPr lang="fr-FR" dirty="0"/>
              <a:t> Les Intervenants S.K.I</a:t>
            </a:r>
            <a:r>
              <a:rPr lang="fr-FR" baseline="30000" dirty="0"/>
              <a:t>©</a:t>
            </a:r>
            <a:r>
              <a:rPr lang="fr-FR" dirty="0"/>
              <a:t> suivent ensuite </a:t>
            </a:r>
            <a:r>
              <a:rPr lang="fr-FR" dirty="0" smtClean="0"/>
              <a:t>le </a:t>
            </a:r>
            <a:r>
              <a:rPr lang="fr-FR" dirty="0"/>
              <a:t>séminaires pour </a:t>
            </a:r>
            <a:r>
              <a:rPr lang="fr-FR" dirty="0" smtClean="0"/>
              <a:t>savoir faire un inventaire </a:t>
            </a:r>
            <a:r>
              <a:rPr lang="fr-FR" dirty="0"/>
              <a:t>de santé et </a:t>
            </a:r>
            <a:r>
              <a:rPr lang="fr-FR" dirty="0" smtClean="0"/>
              <a:t>suivre la </a:t>
            </a:r>
            <a:r>
              <a:rPr lang="fr-FR" dirty="0"/>
              <a:t>qualité de progression du receveur.</a:t>
            </a:r>
            <a:br>
              <a:rPr lang="fr-FR" dirty="0"/>
            </a:br>
            <a:r>
              <a:rPr lang="fr-FR" dirty="0"/>
              <a:t>Formation à l’utilisation de matériels d’évaluation médicale pour le suivi et la passation de questionnaires qualité.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3 :</a:t>
            </a:r>
            <a:r>
              <a:rPr lang="fr-FR" b="1" dirty="0"/>
              <a:t> </a:t>
            </a: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finalisent leur parcours pour être à même de proposer la mise en place de solutions appropriées</a:t>
            </a:r>
            <a:r>
              <a:rPr lang="fr-FR" dirty="0" smtClean="0"/>
              <a:t>. Apprendre à connaître les différentes Thérapies complémentaires cartographiées.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4 :</a:t>
            </a:r>
            <a:r>
              <a:rPr lang="fr-FR" dirty="0"/>
              <a:t> Spécialisation en fonction du type d’accompagnement et du public accompagné.</a:t>
            </a:r>
            <a:br>
              <a:rPr lang="fr-FR" dirty="0"/>
            </a:br>
            <a:r>
              <a:rPr lang="fr-FR" dirty="0"/>
              <a:t>Intervention en entreprise dans le cadre du Management de la Santé au Travail, Accompagnement des Aidants, Accompagnement individuel des patients.</a:t>
            </a:r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5 : </a:t>
            </a:r>
            <a:r>
              <a:rPr lang="fr-FR" dirty="0"/>
              <a:t>Formation de Responsable </a:t>
            </a:r>
            <a:r>
              <a:rPr lang="fr-FR" dirty="0" smtClean="0"/>
              <a:t>et animation d’Espace </a:t>
            </a:r>
            <a:r>
              <a:rPr lang="fr-FR" dirty="0"/>
              <a:t>de Santé Intégrative : </a:t>
            </a:r>
            <a:r>
              <a:rPr lang="fr-FR" dirty="0" smtClean="0"/>
              <a:t>Management, </a:t>
            </a:r>
            <a:r>
              <a:rPr lang="fr-FR" dirty="0"/>
              <a:t>coaching de thérapeutes, Gestion, Informatique concernant l’utilisation des outils spécifique à </a:t>
            </a:r>
            <a:r>
              <a:rPr lang="fr-FR" dirty="0" err="1"/>
              <a:t>Khépri</a:t>
            </a:r>
            <a:r>
              <a:rPr lang="fr-FR" dirty="0"/>
              <a:t> Santé, Communication, Juridique.</a:t>
            </a:r>
          </a:p>
          <a:p>
            <a:r>
              <a:rPr lang="fr-FR" dirty="0"/>
              <a:t>Les supervisons annuelles sont obligatoires.</a:t>
            </a:r>
            <a:br>
              <a:rPr lang="fr-FR" dirty="0"/>
            </a:b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sont audités régulièrement dans le cadre du Label Qualité S.K.I</a:t>
            </a:r>
            <a:r>
              <a:rPr lang="fr-FR" baseline="30000" dirty="0"/>
              <a:t>©</a:t>
            </a:r>
            <a:endParaRPr lang="fr-FR" dirty="0"/>
          </a:p>
          <a:p>
            <a:r>
              <a:rPr lang="fr-FR" dirty="0" err="1"/>
              <a:t>Khépri</a:t>
            </a:r>
            <a:r>
              <a:rPr lang="fr-FR" dirty="0"/>
              <a:t> Santé Intégrative</a:t>
            </a:r>
            <a:r>
              <a:rPr lang="fr-FR" baseline="30000" dirty="0"/>
              <a:t>©</a:t>
            </a:r>
            <a:r>
              <a:rPr lang="fr-FR" dirty="0"/>
              <a:t> garantie le professionnalisme et l’éthique de ses Intervenants.</a:t>
            </a:r>
            <a:br>
              <a:rPr lang="fr-FR" dirty="0"/>
            </a:br>
            <a:r>
              <a:rPr lang="fr-FR" dirty="0"/>
              <a:t>Le non-respect du règlement d’usage et de la Méthode S.K.I</a:t>
            </a:r>
            <a:r>
              <a:rPr lang="fr-FR" baseline="30000" dirty="0"/>
              <a:t>©</a:t>
            </a:r>
            <a:r>
              <a:rPr lang="fr-FR" dirty="0"/>
              <a:t> remet en question leur autorisation d’utilisation du Label S.K.I</a:t>
            </a:r>
            <a:r>
              <a:rPr lang="fr-FR" baseline="30000" dirty="0" smtClean="0"/>
              <a:t>©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94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491780" cy="784406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Entreprise avec </a:t>
            </a:r>
            <a:r>
              <a:rPr lang="fr-FR" sz="2800" b="1" dirty="0" err="1" smtClean="0">
                <a:solidFill>
                  <a:srgbClr val="0070C0"/>
                </a:solidFill>
              </a:rPr>
              <a:t>Visiapy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800" b="1" dirty="0" smtClean="0">
                <a:solidFill>
                  <a:srgbClr val="0070C0"/>
                </a:solidFill>
              </a:rPr>
              <a:t>(Start Up technologique de la e-santé à l’international)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48445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 err="1" smtClean="0"/>
              <a:t>Visiapy</a:t>
            </a:r>
            <a:r>
              <a:rPr lang="fr-FR" dirty="0" smtClean="0"/>
              <a:t> est un concept Téléconsultation en </a:t>
            </a:r>
            <a:r>
              <a:rPr lang="fr-FR" dirty="0" err="1" smtClean="0"/>
              <a:t>visio</a:t>
            </a:r>
            <a:r>
              <a:rPr lang="fr-FR" dirty="0" smtClean="0"/>
              <a:t> thérapie par Webcam et serveur agréés confidentialité médicale.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Une plateforme de mise en relation des collaborateurs d’entreprises avec des praticiens et des médecins</a:t>
            </a:r>
            <a:r>
              <a:rPr lang="fr-FR" b="1" dirty="0" smtClean="0"/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dirty="0"/>
              <a:t> </a:t>
            </a:r>
            <a:r>
              <a:rPr lang="fr-FR" b="1" dirty="0" smtClean="0"/>
              <a:t>    </a:t>
            </a:r>
            <a:r>
              <a:rPr lang="fr-FR" dirty="0" smtClean="0"/>
              <a:t>permettant à l’entreprise de respecter la réglementation Qualité de Vie au Travail, avec une solution clé 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 </a:t>
            </a:r>
            <a:r>
              <a:rPr lang="fr-FR" dirty="0" smtClean="0"/>
              <a:t>    main.</a:t>
            </a:r>
            <a:endParaRPr lang="fr-FR" dirty="0"/>
          </a:p>
          <a:p>
            <a:r>
              <a:rPr lang="fr-FR" b="1" dirty="0" smtClean="0"/>
              <a:t>Avec un </a:t>
            </a:r>
            <a:r>
              <a:rPr lang="fr-FR" b="1" dirty="0"/>
              <a:t>système </a:t>
            </a:r>
            <a:r>
              <a:rPr lang="fr-FR" b="1" dirty="0" smtClean="0"/>
              <a:t>expert permettant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endParaRPr lang="fr-FR" b="1" dirty="0"/>
          </a:p>
          <a:p>
            <a:pPr lvl="1"/>
            <a:r>
              <a:rPr lang="fr-FR" dirty="0" smtClean="0"/>
              <a:t>Aux usagers </a:t>
            </a:r>
            <a:r>
              <a:rPr lang="fr-FR" dirty="0"/>
              <a:t>de choisir un spécialiste dans le domaine des thérapies complémentaires, en tenant compte de </a:t>
            </a:r>
            <a:r>
              <a:rPr lang="fr-FR" dirty="0" smtClean="0"/>
              <a:t>leur situation et motifs </a:t>
            </a:r>
            <a:r>
              <a:rPr lang="fr-FR" dirty="0"/>
              <a:t>de </a:t>
            </a:r>
            <a:r>
              <a:rPr lang="fr-FR" dirty="0" smtClean="0"/>
              <a:t>consultation,</a:t>
            </a:r>
            <a:endParaRPr lang="fr-FR" dirty="0"/>
          </a:p>
          <a:p>
            <a:pPr lvl="1"/>
            <a:r>
              <a:rPr lang="fr-FR" dirty="0" smtClean="0"/>
              <a:t>L’utilisation des meilleurs algorithmes de corrélation </a:t>
            </a: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dirty="0"/>
              <a:t>compétences des intervenants et </a:t>
            </a:r>
            <a:r>
              <a:rPr lang="fr-FR" dirty="0" smtClean="0"/>
              <a:t>de la problématique d’ensemble des usagers,</a:t>
            </a:r>
            <a:endParaRPr lang="fr-FR" dirty="0"/>
          </a:p>
          <a:p>
            <a:pPr lvl="1"/>
            <a:r>
              <a:rPr lang="fr-FR" dirty="0" smtClean="0"/>
              <a:t>L’</a:t>
            </a:r>
            <a:r>
              <a:rPr lang="fr-FR" dirty="0"/>
              <a:t>o</a:t>
            </a:r>
            <a:r>
              <a:rPr lang="fr-FR" dirty="0" smtClean="0"/>
              <a:t>ptimisation de l'adéquation </a:t>
            </a:r>
            <a:r>
              <a:rPr lang="fr-FR" dirty="0"/>
              <a:t>entre </a:t>
            </a:r>
            <a:r>
              <a:rPr lang="fr-FR" dirty="0" smtClean="0"/>
              <a:t>l’offre des </a:t>
            </a:r>
            <a:r>
              <a:rPr lang="fr-FR" dirty="0"/>
              <a:t>professionnels et les types de demandes de chaque </a:t>
            </a:r>
            <a:r>
              <a:rPr lang="fr-FR" dirty="0" smtClean="0"/>
              <a:t>collaborateur </a:t>
            </a:r>
            <a:r>
              <a:rPr lang="fr-FR" dirty="0"/>
              <a:t>pour </a:t>
            </a:r>
            <a:r>
              <a:rPr lang="fr-FR" dirty="0" smtClean="0"/>
              <a:t>une orientation vers </a:t>
            </a:r>
            <a:r>
              <a:rPr lang="fr-FR" dirty="0"/>
              <a:t>le type de prise en charge adapté à sa situation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La gestion des aspects financiers du budget alloué par l’entreprise dans le cadre de sa contribution à la QVT,</a:t>
            </a:r>
          </a:p>
          <a:p>
            <a:pPr lvl="1"/>
            <a:r>
              <a:rPr lang="fr-FR" dirty="0" smtClean="0"/>
              <a:t>La Possibilité pour l’entreprise d’avoir une analyse des motifs d’absentéisme dans le respect de la confidentialité,</a:t>
            </a:r>
          </a:p>
          <a:p>
            <a:pPr lvl="1"/>
            <a:endParaRPr lang="fr-FR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Elément distinctif : Accompagnement individuel et personnalisé des collaborateurs expatriés et un programme de prévention du </a:t>
            </a:r>
            <a:r>
              <a:rPr lang="fr-FR" dirty="0" err="1" smtClean="0">
                <a:sym typeface="Wingdings" panose="05000000000000000000" pitchFamily="2" charset="2"/>
              </a:rPr>
              <a:t>Burn</a:t>
            </a:r>
            <a:r>
              <a:rPr lang="fr-FR" dirty="0" smtClean="0">
                <a:sym typeface="Wingdings" panose="05000000000000000000" pitchFamily="2" charset="2"/>
              </a:rPr>
              <a:t> Out des Aidants Actifs</a:t>
            </a:r>
            <a:r>
              <a:rPr lang="fr-FR" dirty="0">
                <a:sym typeface="Wingdings" panose="05000000000000000000" pitchFamily="2" charset="2"/>
              </a:rPr>
              <a:t> </a:t>
            </a:r>
            <a:endParaRPr lang="fr-F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dirty="0" smtClean="0"/>
          </a:p>
          <a:p>
            <a:r>
              <a:rPr lang="fr-FR" dirty="0" err="1" smtClean="0"/>
              <a:t>Khépri</a:t>
            </a:r>
            <a:r>
              <a:rPr lang="fr-FR" dirty="0" smtClean="0"/>
              <a:t> Entreprise (Enseigne) : Conseil aux entreprises pour le management de la santé au travail </a:t>
            </a:r>
          </a:p>
          <a:p>
            <a:pPr marL="0" indent="0">
              <a:buNone/>
            </a:pPr>
            <a:r>
              <a:rPr lang="fr-FR" b="1" dirty="0" smtClean="0">
                <a:sym typeface="Wingdings" panose="05000000000000000000" pitchFamily="2" charset="2"/>
              </a:rPr>
              <a:t>	 </a:t>
            </a:r>
            <a:r>
              <a:rPr lang="fr-FR" b="1" dirty="0" smtClean="0"/>
              <a:t>Conseil </a:t>
            </a:r>
            <a:r>
              <a:rPr lang="fr-FR" b="1" dirty="0"/>
              <a:t>en stratégie sociale, management du changement et communication</a:t>
            </a:r>
            <a:endParaRPr lang="fr-FR" dirty="0"/>
          </a:p>
          <a:p>
            <a:pPr lvl="1"/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 descr="logo HD Visiapy R27 V97 B1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443095"/>
            <a:ext cx="16859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50" name="Picture 2" descr="LOGO KHEPRI_LARGE_COULEUR RVB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709" y="5618372"/>
            <a:ext cx="34305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667875" y="5742407"/>
            <a:ext cx="1165225" cy="3834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649122" y="5731085"/>
            <a:ext cx="22542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mo" panose="020B0604020202020204" pitchFamily="34" charset="0"/>
              </a:rPr>
              <a:t>Entreprise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794726" y="1085445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Management de la</a:t>
            </a:r>
          </a:p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santé au travail</a:t>
            </a:r>
            <a:endParaRPr lang="fr-FR" sz="1200" i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9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76281" cy="70602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Pôle Santé Pluridisciplinaire Paris-Est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71154"/>
            <a:ext cx="10515600" cy="553865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 smtClean="0"/>
              <a:t>Projet </a:t>
            </a:r>
            <a:r>
              <a:rPr lang="fr-FR" sz="1400" b="1" dirty="0"/>
              <a:t>de santé:</a:t>
            </a:r>
          </a:p>
          <a:p>
            <a:r>
              <a:rPr lang="fr-FR" sz="1400" dirty="0"/>
              <a:t>Le projet de santé du Pôle Santé Pluridisciplinaire est de créer un réseau de professionnels pouvant travailler ensemble de façon coordonnée, </a:t>
            </a:r>
            <a:r>
              <a:rPr lang="fr-FR" sz="1400" b="1" dirty="0"/>
              <a:t>intégrant les aspects médicaux psycho-sociaux</a:t>
            </a:r>
            <a:r>
              <a:rPr lang="fr-FR" sz="1400" dirty="0" smtClean="0"/>
              <a:t>.</a:t>
            </a:r>
            <a:endParaRPr lang="fr-FR" sz="1400" dirty="0"/>
          </a:p>
          <a:p>
            <a:r>
              <a:rPr lang="fr-FR" sz="1400" dirty="0"/>
              <a:t>Le Pôle Santé vise à faciliter l’accès aux soins face à la </a:t>
            </a:r>
            <a:r>
              <a:rPr lang="fr-FR" sz="1400" b="1" dirty="0"/>
              <a:t>désertification </a:t>
            </a:r>
            <a:r>
              <a:rPr lang="fr-FR" sz="1400" b="1" dirty="0" smtClean="0"/>
              <a:t>médicale</a:t>
            </a:r>
            <a:r>
              <a:rPr lang="fr-FR" sz="1400" dirty="0"/>
              <a:t> </a:t>
            </a:r>
            <a:r>
              <a:rPr lang="fr-FR" sz="1400" dirty="0" smtClean="0"/>
              <a:t>en présentant une nouvelle approche.</a:t>
            </a: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/>
              <a:t>1/ Organiser une coordination thérapeutique incluant les aspects </a:t>
            </a:r>
            <a:r>
              <a:rPr lang="fr-FR" sz="1400" b="1" dirty="0" smtClean="0"/>
              <a:t>médicaux et psycho-sociaux </a:t>
            </a:r>
            <a:r>
              <a:rPr lang="fr-FR" sz="1400" b="1" dirty="0"/>
              <a:t>par :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coordination de soins pour </a:t>
            </a:r>
            <a:r>
              <a:rPr lang="fr-FR" sz="1400" dirty="0" smtClean="0"/>
              <a:t>les maladies </a:t>
            </a:r>
            <a:r>
              <a:rPr lang="fr-FR" sz="1400" dirty="0"/>
              <a:t>chroniques,</a:t>
            </a:r>
          </a:p>
          <a:p>
            <a:r>
              <a:rPr lang="fr-FR" sz="1400" dirty="0" smtClean="0"/>
              <a:t>L’éducation </a:t>
            </a:r>
            <a:r>
              <a:rPr lang="fr-FR" sz="1400" dirty="0"/>
              <a:t>thérapeutique pour la prévention,</a:t>
            </a:r>
          </a:p>
          <a:p>
            <a:r>
              <a:rPr lang="fr-FR" sz="1400" dirty="0" smtClean="0"/>
              <a:t>L’Art-thérapie </a:t>
            </a:r>
            <a:r>
              <a:rPr lang="fr-FR" sz="1400" dirty="0"/>
              <a:t>comme vecteur de lien social,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médiation familiale.</a:t>
            </a:r>
          </a:p>
          <a:p>
            <a:pPr marL="0" indent="0">
              <a:buNone/>
            </a:pPr>
            <a:r>
              <a:rPr lang="fr-FR" sz="1400" b="1" dirty="0"/>
              <a:t>2/ Faciliter l’accès aux soins :</a:t>
            </a:r>
            <a:endParaRPr lang="fr-FR" sz="1400" dirty="0"/>
          </a:p>
          <a:p>
            <a:r>
              <a:rPr lang="fr-FR" sz="1400" dirty="0"/>
              <a:t>En créant un fond de solidarité pour une </a:t>
            </a:r>
            <a:r>
              <a:rPr lang="fr-FR" sz="1400" dirty="0" smtClean="0"/>
              <a:t>meilleure prise </a:t>
            </a:r>
            <a:r>
              <a:rPr lang="fr-FR" sz="1400" dirty="0"/>
              <a:t>en charge des soins pour les </a:t>
            </a:r>
            <a:r>
              <a:rPr lang="fr-FR" sz="1400" dirty="0" smtClean="0"/>
              <a:t>patients indigents.</a:t>
            </a:r>
          </a:p>
          <a:p>
            <a:pPr marL="0" indent="0">
              <a:buNone/>
            </a:pPr>
            <a:r>
              <a:rPr lang="fr-FR" sz="1400" b="1" dirty="0" smtClean="0"/>
              <a:t>3/ Assurer la pérennité de l’organisation grâce aux 4 </a:t>
            </a:r>
            <a:r>
              <a:rPr lang="fr-FR" sz="1400" b="1" dirty="0"/>
              <a:t>piliers de fonctionnement </a:t>
            </a:r>
            <a:r>
              <a:rPr lang="fr-FR" sz="1400" b="1" dirty="0" smtClean="0"/>
              <a:t>sur les plans :</a:t>
            </a:r>
            <a:r>
              <a:rPr lang="fr-FR" sz="1400" dirty="0"/>
              <a:t>  </a:t>
            </a:r>
          </a:p>
          <a:p>
            <a:pPr lvl="1"/>
            <a:r>
              <a:rPr lang="fr-FR" sz="1400" dirty="0" smtClean="0"/>
              <a:t>Technologique (Verbatim : </a:t>
            </a:r>
            <a:r>
              <a:rPr lang="fr-FR" sz="1400" dirty="0" err="1" smtClean="0"/>
              <a:t>Serious</a:t>
            </a:r>
            <a:r>
              <a:rPr lang="fr-FR" sz="1400" dirty="0" smtClean="0"/>
              <a:t> Game pour la bientraitance des aidants)</a:t>
            </a:r>
            <a:endParaRPr lang="fr-FR" sz="1400" dirty="0"/>
          </a:p>
          <a:p>
            <a:pPr lvl="1"/>
            <a:r>
              <a:rPr lang="fr-FR" sz="1400" dirty="0" smtClean="0"/>
              <a:t>Humain &amp; managérial</a:t>
            </a:r>
            <a:endParaRPr lang="fr-FR" sz="1400" dirty="0"/>
          </a:p>
          <a:p>
            <a:pPr lvl="1"/>
            <a:r>
              <a:rPr lang="fr-FR" sz="1400" dirty="0" smtClean="0"/>
              <a:t>Economique</a:t>
            </a:r>
            <a:endParaRPr lang="fr-FR" sz="1400" dirty="0"/>
          </a:p>
          <a:p>
            <a:pPr lvl="1"/>
            <a:r>
              <a:rPr lang="fr-FR" sz="1400" dirty="0" smtClean="0"/>
              <a:t>Pédagogique</a:t>
            </a:r>
          </a:p>
        </p:txBody>
      </p:sp>
      <p:pic>
        <p:nvPicPr>
          <p:cNvPr id="3074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063" y="213801"/>
            <a:ext cx="2813348" cy="12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9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Med: Dispositif </a:t>
            </a:r>
            <a:r>
              <a:rPr lang="fr-FR" sz="2800" b="1" dirty="0">
                <a:solidFill>
                  <a:srgbClr val="0070C0"/>
                </a:solidFill>
              </a:rPr>
              <a:t>pour les professionnels de </a:t>
            </a:r>
            <a:r>
              <a:rPr lang="fr-FR" sz="2800" b="1" dirty="0" smtClean="0">
                <a:solidFill>
                  <a:srgbClr val="0070C0"/>
                </a:solidFill>
              </a:rPr>
              <a:t>santé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48837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2900" b="1" dirty="0" smtClean="0"/>
              <a:t>Une structure juridique privilégiant la flexibilité des recrutements de statuts différents</a:t>
            </a:r>
          </a:p>
          <a:p>
            <a:pPr marL="0" indent="0">
              <a:buNone/>
            </a:pPr>
            <a:r>
              <a:rPr lang="fr-FR" sz="2900" b="1" dirty="0" smtClean="0"/>
              <a:t>de médecins (libéral, salarié, CDI, CDD) . </a:t>
            </a:r>
            <a:r>
              <a:rPr lang="fr-FR" sz="2900" dirty="0" smtClean="0"/>
              <a:t>Mais pas forcément indispensable de créer cette branche.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Faciliter </a:t>
            </a:r>
            <a:r>
              <a:rPr lang="fr-FR" b="1" dirty="0"/>
              <a:t>leur installation </a:t>
            </a:r>
            <a:endParaRPr lang="fr-FR" dirty="0"/>
          </a:p>
          <a:p>
            <a:r>
              <a:rPr lang="fr-FR" b="1" dirty="0" smtClean="0"/>
              <a:t>Contribuer </a:t>
            </a:r>
            <a:r>
              <a:rPr lang="fr-FR" b="1" dirty="0"/>
              <a:t>au développement </a:t>
            </a:r>
            <a:r>
              <a:rPr lang="fr-FR" b="1" dirty="0" smtClean="0"/>
              <a:t>de solutions </a:t>
            </a:r>
            <a:r>
              <a:rPr lang="fr-FR" dirty="0"/>
              <a:t>pour faciliter l’exercice des professionnels indépendants,</a:t>
            </a:r>
          </a:p>
          <a:p>
            <a:r>
              <a:rPr lang="fr-FR" b="1" dirty="0" smtClean="0"/>
              <a:t>Regrouper </a:t>
            </a:r>
            <a:r>
              <a:rPr lang="fr-FR" b="1" dirty="0"/>
              <a:t>des professionnels de santé </a:t>
            </a:r>
            <a:r>
              <a:rPr lang="fr-FR" dirty="0"/>
              <a:t>afin de créer une structure d’exercice coordonné et </a:t>
            </a:r>
            <a:r>
              <a:rPr lang="fr-FR" dirty="0" smtClean="0"/>
              <a:t>pluri-professionnelle,</a:t>
            </a:r>
          </a:p>
          <a:p>
            <a:pPr marL="0" indent="0">
              <a:buNone/>
            </a:pPr>
            <a:r>
              <a:rPr lang="fr-FR" dirty="0" smtClean="0"/>
              <a:t>    en </a:t>
            </a:r>
            <a:r>
              <a:rPr lang="fr-FR" dirty="0"/>
              <a:t>veillant à l’indépendance professionnelle des </a:t>
            </a:r>
            <a:r>
              <a:rPr lang="fr-FR" dirty="0" smtClean="0"/>
              <a:t>praticiens.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Une </a:t>
            </a:r>
            <a:r>
              <a:rPr lang="fr-FR" b="1" dirty="0"/>
              <a:t>solution qui repose sur un concept informatique innovant </a:t>
            </a:r>
            <a:r>
              <a:rPr lang="fr-FR" b="1" dirty="0" smtClean="0"/>
              <a:t>permettant le </a:t>
            </a:r>
            <a:r>
              <a:rPr lang="fr-FR" b="1" dirty="0" err="1" smtClean="0"/>
              <a:t>co-working</a:t>
            </a:r>
            <a:r>
              <a:rPr lang="fr-FR" b="1" dirty="0" smtClean="0"/>
              <a:t> pour les médecins :</a:t>
            </a:r>
            <a:endParaRPr lang="fr-FR" b="1" dirty="0"/>
          </a:p>
          <a:p>
            <a:r>
              <a:rPr lang="fr-FR" b="1" dirty="0" smtClean="0"/>
              <a:t>L’accès </a:t>
            </a:r>
            <a:r>
              <a:rPr lang="fr-FR" b="1" dirty="0"/>
              <a:t>à un planning en ligne </a:t>
            </a:r>
            <a:r>
              <a:rPr lang="fr-FR" dirty="0"/>
              <a:t>pour faire des réservations immédiates, à l'heure, à la semaine ou à l'année,</a:t>
            </a:r>
          </a:p>
          <a:p>
            <a:r>
              <a:rPr lang="fr-FR" b="1" dirty="0" smtClean="0"/>
              <a:t>Des </a:t>
            </a:r>
            <a:r>
              <a:rPr lang="fr-FR" b="1" dirty="0"/>
              <a:t>conditions d’installation au moindre coût</a:t>
            </a:r>
            <a:r>
              <a:rPr lang="fr-FR" dirty="0"/>
              <a:t> grâce à une optimisation du temps et du partage des </a:t>
            </a:r>
            <a:br>
              <a:rPr lang="fr-FR" dirty="0"/>
            </a:br>
            <a:r>
              <a:rPr lang="fr-FR" dirty="0"/>
              <a:t>espaces de travail qui sont </a:t>
            </a:r>
            <a:r>
              <a:rPr lang="fr-FR" dirty="0" smtClean="0"/>
              <a:t>fournis meublés et connectés,</a:t>
            </a:r>
            <a:endParaRPr lang="fr-FR" dirty="0"/>
          </a:p>
          <a:p>
            <a:r>
              <a:rPr lang="fr-FR" b="1" dirty="0" smtClean="0"/>
              <a:t>La </a:t>
            </a:r>
            <a:r>
              <a:rPr lang="fr-FR" b="1" dirty="0"/>
              <a:t>flexibilité d’une tarification </a:t>
            </a:r>
            <a:r>
              <a:rPr lang="fr-FR" dirty="0"/>
              <a:t>avantageuse,</a:t>
            </a:r>
          </a:p>
          <a:p>
            <a:r>
              <a:rPr lang="fr-FR" b="1" dirty="0" smtClean="0"/>
              <a:t>La </a:t>
            </a:r>
            <a:r>
              <a:rPr lang="fr-FR" b="1" dirty="0"/>
              <a:t>souplesse des horaires, </a:t>
            </a:r>
            <a:r>
              <a:rPr lang="fr-FR" dirty="0"/>
              <a:t>idéale pour concilier vie professionnelle et vie personnelle, </a:t>
            </a:r>
            <a:r>
              <a:rPr lang="fr-FR" dirty="0" smtClean="0"/>
              <a:t>le </a:t>
            </a:r>
            <a:r>
              <a:rPr lang="fr-FR" dirty="0"/>
              <a:t>temps partiel,</a:t>
            </a:r>
          </a:p>
          <a:p>
            <a:r>
              <a:rPr lang="fr-FR" b="1" dirty="0" smtClean="0"/>
              <a:t>Sans </a:t>
            </a:r>
            <a:r>
              <a:rPr lang="fr-FR" b="1" dirty="0"/>
              <a:t>aucune prise de risque </a:t>
            </a:r>
            <a:r>
              <a:rPr lang="fr-FR" dirty="0" smtClean="0"/>
              <a:t>ni investissement </a:t>
            </a:r>
            <a:r>
              <a:rPr lang="fr-FR" dirty="0"/>
              <a:t>personnel</a:t>
            </a:r>
            <a:r>
              <a:rPr lang="fr-FR" dirty="0" smtClean="0"/>
              <a:t>.</a:t>
            </a:r>
          </a:p>
        </p:txBody>
      </p:sp>
      <p:pic>
        <p:nvPicPr>
          <p:cNvPr id="4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1" y="424002"/>
            <a:ext cx="1697092" cy="117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16447" y="1240171"/>
            <a:ext cx="863600" cy="383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667238" y="1162670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B0F0"/>
                </a:solidFill>
              </a:rPr>
              <a:t>Med</a:t>
            </a:r>
            <a:endParaRPr lang="fr-FR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Cette présentation est la pleine et entière propriété de </a:t>
            </a:r>
            <a:r>
              <a:rPr lang="fr-FR" dirty="0" err="1"/>
              <a:t>Khépri</a:t>
            </a:r>
            <a:r>
              <a:rPr lang="fr-FR" dirty="0"/>
              <a:t> Santé.</a:t>
            </a:r>
          </a:p>
          <a:p>
            <a:r>
              <a:rPr lang="fr-FR" dirty="0"/>
              <a:t>S</a:t>
            </a:r>
            <a:r>
              <a:rPr lang="fr-FR" dirty="0" smtClean="0"/>
              <a:t>a </a:t>
            </a:r>
            <a:r>
              <a:rPr lang="fr-FR" dirty="0"/>
              <a:t>forme et son contenu sont réservés </a:t>
            </a:r>
            <a:r>
              <a:rPr lang="fr-FR" dirty="0" smtClean="0"/>
              <a:t>à notre </a:t>
            </a:r>
            <a:r>
              <a:rPr lang="fr-FR" dirty="0"/>
              <a:t>usage interne uniquement. Elles ne peuvent être divulguées à des </a:t>
            </a:r>
            <a:r>
              <a:rPr lang="fr-FR" dirty="0" smtClean="0"/>
              <a:t>tiers sans </a:t>
            </a:r>
            <a:r>
              <a:rPr lang="fr-FR" dirty="0"/>
              <a:t>notre accord.</a:t>
            </a:r>
          </a:p>
        </p:txBody>
      </p:sp>
    </p:spTree>
    <p:extLst>
      <p:ext uri="{BB962C8B-B14F-4D97-AF65-F5344CB8AC3E}">
        <p14:creationId xmlns:p14="http://schemas.microsoft.com/office/powerpoint/2010/main" val="209148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36353</TotalTime>
  <Words>685</Words>
  <Application>Microsoft Office PowerPoint</Application>
  <PresentationFormat>Grand écran</PresentationFormat>
  <Paragraphs>151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Arimo</vt:lpstr>
      <vt:lpstr>Bookman Old Style</vt:lpstr>
      <vt:lpstr>Calibri</vt:lpstr>
      <vt:lpstr>Calibri Light</vt:lpstr>
      <vt:lpstr>Wingdings</vt:lpstr>
      <vt:lpstr>Thème Office</vt:lpstr>
      <vt:lpstr>Présentation PowerPoint</vt:lpstr>
      <vt:lpstr>Khépri Santé : Espace de Santé Intégrative © K.S.I © est une marque déposée Le modèle et la méthode K.S.I ©  sont protégés</vt:lpstr>
      <vt:lpstr>Khépri Formation Processus qualité Qualiopi en cours Point distinctif : Techniques de neurosciences, d’hypnose ou de sophrologie utilisées dans la plupart des apprentissages</vt:lpstr>
      <vt:lpstr>Formation au Label K.S.I. (Khépri Santé Intégrative ©)</vt:lpstr>
      <vt:lpstr>Khépri Entreprise avec Visiapy  (Start Up technologique de la e-santé à l’international)</vt:lpstr>
      <vt:lpstr>Pôle Santé Pluridisciplinaire Paris-Est</vt:lpstr>
      <vt:lpstr>Khépri Med: Dispositif pour les professionnels de santé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Gary Cohen</dc:creator>
  <cp:lastModifiedBy>Utilisateur Windows</cp:lastModifiedBy>
  <cp:revision>114</cp:revision>
  <cp:lastPrinted>2020-08-04T09:03:53Z</cp:lastPrinted>
  <dcterms:created xsi:type="dcterms:W3CDTF">2019-07-02T14:51:40Z</dcterms:created>
  <dcterms:modified xsi:type="dcterms:W3CDTF">2021-02-04T10:17:11Z</dcterms:modified>
</cp:coreProperties>
</file>