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62" r:id="rId5"/>
    <p:sldId id="258" r:id="rId6"/>
    <p:sldId id="261" r:id="rId7"/>
    <p:sldId id="260" r:id="rId8"/>
    <p:sldId id="263" r:id="rId9"/>
  </p:sldIdLst>
  <p:sldSz cx="12192000" cy="6858000"/>
  <p:notesSz cx="6797675" cy="9929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tilisateur Windows" initials="UW" lastIdx="1" clrIdx="0">
    <p:extLst>
      <p:ext uri="{19B8F6BF-5375-455C-9EA6-DF929625EA0E}">
        <p15:presenceInfo xmlns:p15="http://schemas.microsoft.com/office/powerpoint/2012/main" userId="Utilisateur Window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437FF"/>
    <a:srgbClr val="D88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46"/>
    <p:restoredTop sz="94629"/>
  </p:normalViewPr>
  <p:slideViewPr>
    <p:cSldViewPr snapToGrid="0">
      <p:cViewPr varScale="1">
        <p:scale>
          <a:sx n="75" d="100"/>
          <a:sy n="75" d="100"/>
        </p:scale>
        <p:origin x="62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9-12-28T17:00:30.198" idx="1">
    <p:pos x="10" y="10"/>
    <p:text>expliquer "datadocké"</p:text>
    <p:extLst>
      <p:ext uri="{C676402C-5697-4E1C-873F-D02D1690AC5C}">
        <p15:threadingInfo xmlns:p15="http://schemas.microsoft.com/office/powerpoint/2012/main" timeZoneBias="-6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5F71CAFB-0717-415A-B354-55CCC22F7C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5CACD4DA-6446-41C0-8002-2D50B54B58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FBB27E94-5453-445B-87E4-EE0B40637A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3F1CA-D2CA-47C7-AB57-BF59333BBBA5}" type="datetimeFigureOut">
              <a:rPr lang="fr-FR" smtClean="0"/>
              <a:t>04/02/2021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0313D959-142A-4A77-8736-111E70E3D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5AF535D9-A576-4C71-BCC4-BA46B1289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6FD85-6654-46FF-8629-1260475F23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668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6BAA9EA7-EAB6-4192-B5D3-61EAE2677B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C0D5E364-F472-4C4D-BC9D-2F6486543B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3E7CDCD4-1FAD-4B8B-BFC0-CFDF00325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3F1CA-D2CA-47C7-AB57-BF59333BBBA5}" type="datetimeFigureOut">
              <a:rPr lang="fr-FR" smtClean="0"/>
              <a:t>04/02/2021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44484B8F-7DFF-4AF4-9741-ECB05BDBB7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78FA36E1-33E3-407E-98C6-E6ECCFAD3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6FD85-6654-46FF-8629-1260475F23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9196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xmlns="" id="{69E8A4BA-1588-4B7E-B3F7-B3F73D3CE7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EFF55A2D-EB04-4E2D-B963-E25EB712F9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802F7319-EF15-4251-A691-20D2993E45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3F1CA-D2CA-47C7-AB57-BF59333BBBA5}" type="datetimeFigureOut">
              <a:rPr lang="fr-FR" smtClean="0"/>
              <a:t>04/02/2021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5FE7A3D5-58E7-4D95-801C-62A83B02E1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412070E9-C054-4DBD-B586-25EC09E84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6FD85-6654-46FF-8629-1260475F23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797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D865374B-F428-49B0-A017-A7621956E4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05230127-DD0D-4C0A-8970-7BD1C63485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6FB75438-110E-4E2C-99B8-75A7AF1D52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3F1CA-D2CA-47C7-AB57-BF59333BBBA5}" type="datetimeFigureOut">
              <a:rPr lang="fr-FR" smtClean="0"/>
              <a:t>04/02/2021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A0057BB2-2AB6-4EBC-861D-5C36A6D86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A5FCFBE1-ACC7-4FAE-B189-99F651AB1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6FD85-6654-46FF-8629-1260475F23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4455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FE277381-E258-4674-8801-08C9A8DAC5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2037279C-1D57-4B57-BE32-FFA7A4B539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98BFB4D0-9CA5-41E0-A2B9-1CB350869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3F1CA-D2CA-47C7-AB57-BF59333BBBA5}" type="datetimeFigureOut">
              <a:rPr lang="fr-FR" smtClean="0"/>
              <a:t>04/02/2021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B7665B62-135C-430D-85AB-EDB328A9C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6DBD837C-1ADA-4207-ABB7-C8370060B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6FD85-6654-46FF-8629-1260475F23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5574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A17D39AB-F59D-4B2E-95E8-794539B0B9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5F977CF3-548C-44F2-B8E8-610887F5A3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1A472C4E-D82A-439F-9819-AA26E6D202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468EABFA-EA89-40E8-9216-F23E0B6310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3F1CA-D2CA-47C7-AB57-BF59333BBBA5}" type="datetimeFigureOut">
              <a:rPr lang="fr-FR" smtClean="0"/>
              <a:t>04/02/2021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5270AF9F-71FD-44A2-BD88-109FB50F2A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BB45EF4A-DB1F-4AE2-BE76-749AC0E981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6FD85-6654-46FF-8629-1260475F23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6688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EA6DC361-4198-46E7-9466-4093E184E9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C6DD1E8E-08F8-4283-A2F6-6A6E7B5881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6CD92E58-9A1F-4044-8E04-5EC4D0ED60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xmlns="" id="{5574B177-B830-437C-9FEB-CDFADE2EE8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xmlns="" id="{D545CCC0-E2FB-41A3-AF15-711EF79E45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xmlns="" id="{DF1D5E12-9E8B-4018-B1B9-6EFF265FE1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3F1CA-D2CA-47C7-AB57-BF59333BBBA5}" type="datetimeFigureOut">
              <a:rPr lang="fr-FR" smtClean="0"/>
              <a:t>04/02/2021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xmlns="" id="{2AEC820E-5C7F-4ED2-AD74-2D83F9AD3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xmlns="" id="{359D1E7A-D185-400C-86DB-FA6ACE721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6FD85-6654-46FF-8629-1260475F23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9120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9F1F895F-B06E-47DF-801E-40ACAF7574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xmlns="" id="{9FE3F014-2368-44FE-914B-38EE18EDB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3F1CA-D2CA-47C7-AB57-BF59333BBBA5}" type="datetimeFigureOut">
              <a:rPr lang="fr-FR" smtClean="0"/>
              <a:t>04/02/2021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8D597E48-EBB5-4867-A40D-CB0FBC4375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6C0FF912-98C0-4EBF-BA76-22894F342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6FD85-6654-46FF-8629-1260475F23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6136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xmlns="" id="{AD503DF5-CC15-43F7-8C7B-B42C4D96E5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3F1CA-D2CA-47C7-AB57-BF59333BBBA5}" type="datetimeFigureOut">
              <a:rPr lang="fr-FR" smtClean="0"/>
              <a:t>04/02/2021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xmlns="" id="{B4FAA329-B922-4AE5-A708-252394D6E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xmlns="" id="{1F48BC88-2545-4DD4-9FCD-D12D770F4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6FD85-6654-46FF-8629-1260475F23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0770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69D60140-E603-4F59-B6B1-9BFB8E6D6C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DD22FDAC-09D4-4D9B-9CBF-80DE962ED7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5442BA88-A0E9-4793-86EE-FC7560C16F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3B61506C-30EB-4305-BDD3-E4EF472ED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3F1CA-D2CA-47C7-AB57-BF59333BBBA5}" type="datetimeFigureOut">
              <a:rPr lang="fr-FR" smtClean="0"/>
              <a:t>04/02/2021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88B4B297-B65A-4C09-A284-47EF62B251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F33BC6AF-4D78-4B5F-8064-E5213D400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6FD85-6654-46FF-8629-1260475F23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2736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195FF756-BBD0-4440-8EDB-BCDDC06BEB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xmlns="" id="{98044A42-34F2-46E4-8B28-D283D748A8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7BB920CC-E77E-4FF4-8FC2-4D82B44CD1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BC35E562-AAA3-4074-AC7F-00661498D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3F1CA-D2CA-47C7-AB57-BF59333BBBA5}" type="datetimeFigureOut">
              <a:rPr lang="fr-FR" smtClean="0"/>
              <a:t>04/02/2021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205BF6B4-2CD6-464E-B360-B5A72DDF0B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F107D636-4FE0-4703-9CEF-F96483C88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6FD85-6654-46FF-8629-1260475F23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0431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xmlns="" id="{934E750D-6DC4-4F77-80D5-B70BA8286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7F88C547-0A47-492A-BADF-DF888EAFCC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E3DFFD08-8AF2-4618-BCA1-49BF44E91D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13F1CA-D2CA-47C7-AB57-BF59333BBBA5}" type="datetimeFigureOut">
              <a:rPr lang="fr-FR" smtClean="0"/>
              <a:t>04/02/2021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F0A527E4-93E1-4C40-912C-C93E1218D0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F5F0CDC1-3C45-4FE7-8C23-FDB447578D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86FD85-6654-46FF-8629-1260475F23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5934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Relationship Id="rId4" Type="http://schemas.openxmlformats.org/officeDocument/2006/relationships/comments" Target="../comments/commen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3513C8FA-B795-41E8-87E6-D2DFCDDFFA99}"/>
              </a:ext>
            </a:extLst>
          </p:cNvPr>
          <p:cNvSpPr/>
          <p:nvPr/>
        </p:nvSpPr>
        <p:spPr>
          <a:xfrm>
            <a:off x="579520" y="3434564"/>
            <a:ext cx="1714499" cy="790113"/>
          </a:xfrm>
          <a:prstGeom prst="rect">
            <a:avLst/>
          </a:prstGeom>
          <a:solidFill>
            <a:schemeClr val="accent5">
              <a:lumMod val="50000"/>
            </a:schemeClr>
          </a:solidFill>
          <a:ln w="28575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/>
              <a:t>KHEPRI MED</a:t>
            </a:r>
          </a:p>
          <a:p>
            <a:pPr algn="ctr"/>
            <a:r>
              <a:rPr lang="fr-FR" sz="1200" dirty="0"/>
              <a:t>SAS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774B3115-420F-4E32-B5A5-CFE039D89E6B}"/>
              </a:ext>
            </a:extLst>
          </p:cNvPr>
          <p:cNvSpPr/>
          <p:nvPr/>
        </p:nvSpPr>
        <p:spPr>
          <a:xfrm>
            <a:off x="6417799" y="890548"/>
            <a:ext cx="1714499" cy="790113"/>
          </a:xfrm>
          <a:prstGeom prst="rect">
            <a:avLst/>
          </a:prstGeom>
          <a:solidFill>
            <a:schemeClr val="accent5">
              <a:lumMod val="50000"/>
            </a:schemeClr>
          </a:solidFill>
          <a:ln w="28575">
            <a:solidFill>
              <a:schemeClr val="accent1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/>
              <a:t>KHEPRI INVEST</a:t>
            </a:r>
          </a:p>
          <a:p>
            <a:pPr algn="ctr"/>
            <a:r>
              <a:rPr lang="fr-FR" sz="1200" dirty="0"/>
              <a:t>Holding</a:t>
            </a:r>
            <a:endParaRPr lang="fr-FR" sz="140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4F0C6E18-A80A-49FC-B292-B697E8F50B58}"/>
              </a:ext>
            </a:extLst>
          </p:cNvPr>
          <p:cNvSpPr/>
          <p:nvPr/>
        </p:nvSpPr>
        <p:spPr>
          <a:xfrm>
            <a:off x="3107717" y="3449427"/>
            <a:ext cx="1714499" cy="790113"/>
          </a:xfrm>
          <a:prstGeom prst="rect">
            <a:avLst/>
          </a:prstGeom>
          <a:solidFill>
            <a:schemeClr val="accent5">
              <a:lumMod val="50000"/>
            </a:schemeClr>
          </a:solidFill>
          <a:ln w="28575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/>
              <a:t>KHEPRI SANTE</a:t>
            </a:r>
          </a:p>
          <a:p>
            <a:pPr algn="ctr"/>
            <a:r>
              <a:rPr lang="fr-FR" sz="1200" dirty="0"/>
              <a:t>SAS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4745D7DC-E80C-4C95-A5BC-36AA45F4C094}"/>
              </a:ext>
            </a:extLst>
          </p:cNvPr>
          <p:cNvSpPr/>
          <p:nvPr/>
        </p:nvSpPr>
        <p:spPr>
          <a:xfrm>
            <a:off x="10043591" y="3444792"/>
            <a:ext cx="1770795" cy="828513"/>
          </a:xfrm>
          <a:prstGeom prst="rect">
            <a:avLst/>
          </a:prstGeom>
          <a:solidFill>
            <a:schemeClr val="accent5">
              <a:lumMod val="50000"/>
            </a:schemeClr>
          </a:solidFill>
          <a:ln w="28575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/>
              <a:t>KHEPRI FORMATION</a:t>
            </a:r>
          </a:p>
          <a:p>
            <a:pPr algn="ctr"/>
            <a:r>
              <a:rPr lang="fr-FR" sz="1200" dirty="0"/>
              <a:t>SAS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9D8BBDFA-0E0E-4B87-A4C7-7BD6BA1DFA1A}"/>
              </a:ext>
            </a:extLst>
          </p:cNvPr>
          <p:cNvSpPr/>
          <p:nvPr/>
        </p:nvSpPr>
        <p:spPr>
          <a:xfrm>
            <a:off x="7809891" y="3429000"/>
            <a:ext cx="1714499" cy="790113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/>
              <a:t>VISIAPY</a:t>
            </a:r>
          </a:p>
          <a:p>
            <a:pPr algn="ctr"/>
            <a:r>
              <a:rPr lang="fr-FR" sz="1200" dirty="0"/>
              <a:t>SAS</a:t>
            </a:r>
            <a:endParaRPr lang="fr-FR" dirty="0"/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xmlns="" id="{1916AFB6-1B27-42E8-A19E-0143E91DA4E3}"/>
              </a:ext>
            </a:extLst>
          </p:cNvPr>
          <p:cNvSpPr txBox="1"/>
          <p:nvPr/>
        </p:nvSpPr>
        <p:spPr>
          <a:xfrm>
            <a:off x="1188706" y="2839914"/>
            <a:ext cx="79011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b="1" dirty="0"/>
              <a:t>100%</a:t>
            </a: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xmlns="" id="{216E6F43-BA45-4554-A664-75CF31092BE3}"/>
              </a:ext>
            </a:extLst>
          </p:cNvPr>
          <p:cNvSpPr txBox="1"/>
          <p:nvPr/>
        </p:nvSpPr>
        <p:spPr>
          <a:xfrm>
            <a:off x="3842557" y="2850470"/>
            <a:ext cx="649548" cy="26161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050" b="1" dirty="0"/>
              <a:t>100%</a:t>
            </a:r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xmlns="" id="{0F721AC3-2E88-4A1A-A974-D29E029B4F9A}"/>
              </a:ext>
            </a:extLst>
          </p:cNvPr>
          <p:cNvSpPr txBox="1"/>
          <p:nvPr/>
        </p:nvSpPr>
        <p:spPr>
          <a:xfrm>
            <a:off x="8473473" y="2839914"/>
            <a:ext cx="79011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b="1" dirty="0"/>
              <a:t>100%</a:t>
            </a: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xmlns="" id="{CA4110C1-F037-4268-B250-4D41C51CE89B}"/>
              </a:ext>
            </a:extLst>
          </p:cNvPr>
          <p:cNvSpPr txBox="1"/>
          <p:nvPr/>
        </p:nvSpPr>
        <p:spPr>
          <a:xfrm>
            <a:off x="10844030" y="2839914"/>
            <a:ext cx="79011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b="1" dirty="0"/>
              <a:t>100%</a:t>
            </a:r>
          </a:p>
        </p:txBody>
      </p:sp>
      <p:sp>
        <p:nvSpPr>
          <p:cNvPr id="38" name="Ellipse 37">
            <a:extLst>
              <a:ext uri="{FF2B5EF4-FFF2-40B4-BE49-F238E27FC236}">
                <a16:creationId xmlns:a16="http://schemas.microsoft.com/office/drawing/2014/main" xmlns="" id="{163948EF-50FE-43D3-87D1-FD01D65E6E67}"/>
              </a:ext>
            </a:extLst>
          </p:cNvPr>
          <p:cNvSpPr/>
          <p:nvPr/>
        </p:nvSpPr>
        <p:spPr>
          <a:xfrm>
            <a:off x="5131371" y="4317347"/>
            <a:ext cx="2554273" cy="8700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/>
              <a:t>Pôle Santé Pluridisciplinaire</a:t>
            </a:r>
          </a:p>
          <a:p>
            <a:pPr algn="ctr"/>
            <a:r>
              <a:rPr lang="fr-FR" sz="1600" b="1" dirty="0" smtClean="0"/>
              <a:t>Paris Est</a:t>
            </a:r>
            <a:endParaRPr lang="fr-FR" sz="1600" b="1" dirty="0"/>
          </a:p>
        </p:txBody>
      </p:sp>
      <p:sp>
        <p:nvSpPr>
          <p:cNvPr id="42" name="Accolade ouvrante 41">
            <a:extLst>
              <a:ext uri="{FF2B5EF4-FFF2-40B4-BE49-F238E27FC236}">
                <a16:creationId xmlns:a16="http://schemas.microsoft.com/office/drawing/2014/main" xmlns="" id="{E2585D72-D401-475C-9FDE-2BC10DE5F43C}"/>
              </a:ext>
            </a:extLst>
          </p:cNvPr>
          <p:cNvSpPr/>
          <p:nvPr/>
        </p:nvSpPr>
        <p:spPr>
          <a:xfrm rot="16200000">
            <a:off x="2374574" y="2959352"/>
            <a:ext cx="453620" cy="4441663"/>
          </a:xfrm>
          <a:prstGeom prst="leftBrace">
            <a:avLst/>
          </a:prstGeom>
          <a:ln>
            <a:solidFill>
              <a:schemeClr val="accent6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accent6"/>
              </a:solidFill>
            </a:endParaRPr>
          </a:p>
        </p:txBody>
      </p:sp>
      <p:sp>
        <p:nvSpPr>
          <p:cNvPr id="43" name="ZoneTexte 42">
            <a:extLst>
              <a:ext uri="{FF2B5EF4-FFF2-40B4-BE49-F238E27FC236}">
                <a16:creationId xmlns:a16="http://schemas.microsoft.com/office/drawing/2014/main" xmlns="" id="{CE068BD4-97FB-4FB6-BD4A-7FEBF620BE6A}"/>
              </a:ext>
            </a:extLst>
          </p:cNvPr>
          <p:cNvSpPr txBox="1"/>
          <p:nvPr/>
        </p:nvSpPr>
        <p:spPr>
          <a:xfrm>
            <a:off x="1749713" y="5449878"/>
            <a:ext cx="1714499" cy="83099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600" dirty="0"/>
              <a:t>S</a:t>
            </a:r>
            <a:r>
              <a:rPr lang="fr-FR" sz="1600" dirty="0" smtClean="0"/>
              <a:t>tatut Economie Sociale et Solidaire</a:t>
            </a:r>
            <a:endParaRPr lang="fr-FR" sz="1600" dirty="0"/>
          </a:p>
        </p:txBody>
      </p:sp>
      <p:sp>
        <p:nvSpPr>
          <p:cNvPr id="44" name="ZoneTexte 43">
            <a:extLst>
              <a:ext uri="{FF2B5EF4-FFF2-40B4-BE49-F238E27FC236}">
                <a16:creationId xmlns:a16="http://schemas.microsoft.com/office/drawing/2014/main" xmlns="" id="{D3A0CC27-17E9-4667-915E-4CFB055CF501}"/>
              </a:ext>
            </a:extLst>
          </p:cNvPr>
          <p:cNvSpPr txBox="1"/>
          <p:nvPr/>
        </p:nvSpPr>
        <p:spPr>
          <a:xfrm>
            <a:off x="606579" y="6333145"/>
            <a:ext cx="1043709" cy="307777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00" dirty="0"/>
              <a:t>A créer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C6AF9A10-BB91-40A7-A817-9FDCFCCEDF36}"/>
              </a:ext>
            </a:extLst>
          </p:cNvPr>
          <p:cNvSpPr/>
          <p:nvPr/>
        </p:nvSpPr>
        <p:spPr>
          <a:xfrm>
            <a:off x="2200181" y="53058"/>
            <a:ext cx="7785716" cy="4960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/>
              <a:t>Structuration groupe </a:t>
            </a:r>
            <a:r>
              <a:rPr lang="fr-FR" sz="2000" b="1" dirty="0" smtClean="0"/>
              <a:t>KHEPRI INVEST</a:t>
            </a:r>
            <a:endParaRPr lang="fr-FR" sz="2000" b="1" dirty="0"/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xmlns="" id="{06C1DFF3-6794-4191-8461-907A13A5B22F}"/>
              </a:ext>
            </a:extLst>
          </p:cNvPr>
          <p:cNvSpPr txBox="1"/>
          <p:nvPr/>
        </p:nvSpPr>
        <p:spPr>
          <a:xfrm>
            <a:off x="5880742" y="5233124"/>
            <a:ext cx="1136017" cy="25391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fr-FR"/>
            </a:defPPr>
            <a:lvl1pPr algn="ctr">
              <a:defRPr sz="1050" b="1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fr-FR" dirty="0"/>
              <a:t>Communication</a:t>
            </a:r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xmlns="" id="{A904A5FB-F918-4E9D-B270-086A2DB5E80B}"/>
              </a:ext>
            </a:extLst>
          </p:cNvPr>
          <p:cNvSpPr txBox="1"/>
          <p:nvPr/>
        </p:nvSpPr>
        <p:spPr>
          <a:xfrm>
            <a:off x="2773290" y="2851798"/>
            <a:ext cx="1175971" cy="57708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050" b="1" dirty="0" smtClean="0"/>
              <a:t>Coordination de soins - Thérapies </a:t>
            </a:r>
            <a:r>
              <a:rPr lang="fr-FR" sz="1050" b="1" dirty="0"/>
              <a:t>complémentaires</a:t>
            </a: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xmlns="" id="{95DDCDD3-C032-4179-9C41-DC13D9B5ED1B}"/>
              </a:ext>
            </a:extLst>
          </p:cNvPr>
          <p:cNvSpPr txBox="1"/>
          <p:nvPr/>
        </p:nvSpPr>
        <p:spPr>
          <a:xfrm>
            <a:off x="310058" y="2797725"/>
            <a:ext cx="1108795" cy="57708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050" b="1" dirty="0"/>
              <a:t>Activité médicale </a:t>
            </a:r>
            <a:r>
              <a:rPr lang="fr-FR" sz="1000" b="1" dirty="0"/>
              <a:t>paramédicale</a:t>
            </a:r>
            <a:r>
              <a:rPr lang="fr-FR" sz="1050" b="1" dirty="0"/>
              <a:t> </a:t>
            </a:r>
          </a:p>
        </p:txBody>
      </p:sp>
      <p:sp>
        <p:nvSpPr>
          <p:cNvPr id="39" name="ZoneTexte 38">
            <a:extLst>
              <a:ext uri="{FF2B5EF4-FFF2-40B4-BE49-F238E27FC236}">
                <a16:creationId xmlns:a16="http://schemas.microsoft.com/office/drawing/2014/main" xmlns="" id="{DA726A30-9F66-4B6D-8AA7-9711205D4269}"/>
              </a:ext>
            </a:extLst>
          </p:cNvPr>
          <p:cNvSpPr txBox="1"/>
          <p:nvPr/>
        </p:nvSpPr>
        <p:spPr>
          <a:xfrm>
            <a:off x="6768548" y="2573572"/>
            <a:ext cx="1892760" cy="73866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050" b="1" dirty="0"/>
              <a:t>Conseil QVT aux </a:t>
            </a:r>
            <a:r>
              <a:rPr lang="fr-FR" sz="1050" b="1" dirty="0" smtClean="0"/>
              <a:t>entreprises</a:t>
            </a:r>
            <a:r>
              <a:rPr lang="fr-FR" sz="1050" b="1" dirty="0" smtClean="0"/>
              <a:t/>
            </a:r>
            <a:br>
              <a:rPr lang="fr-FR" sz="1050" b="1" dirty="0" smtClean="0"/>
            </a:br>
            <a:r>
              <a:rPr lang="fr-FR" sz="1050" b="1" dirty="0" err="1" smtClean="0"/>
              <a:t>Télé-consultation</a:t>
            </a:r>
            <a:endParaRPr lang="fr-FR" sz="1050" b="1" dirty="0" smtClean="0"/>
          </a:p>
          <a:p>
            <a:pPr algn="ctr"/>
            <a:r>
              <a:rPr lang="fr-FR" sz="1050" b="1" dirty="0" smtClean="0"/>
              <a:t>Conseil informatique aux </a:t>
            </a:r>
            <a:r>
              <a:rPr lang="fr-FR" sz="1050" b="1" dirty="0" smtClean="0"/>
              <a:t>entreprises</a:t>
            </a:r>
          </a:p>
        </p:txBody>
      </p:sp>
      <p:sp>
        <p:nvSpPr>
          <p:cNvPr id="45" name="ZoneTexte 44">
            <a:extLst>
              <a:ext uri="{FF2B5EF4-FFF2-40B4-BE49-F238E27FC236}">
                <a16:creationId xmlns:a16="http://schemas.microsoft.com/office/drawing/2014/main" xmlns="" id="{F3F3F5F3-1F43-4336-8D2F-820C36B608E1}"/>
              </a:ext>
            </a:extLst>
          </p:cNvPr>
          <p:cNvSpPr txBox="1"/>
          <p:nvPr/>
        </p:nvSpPr>
        <p:spPr>
          <a:xfrm>
            <a:off x="9944050" y="3104094"/>
            <a:ext cx="929199" cy="25391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050" b="1" dirty="0"/>
              <a:t>Formation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53844958-C17D-4E33-A59A-8505310C8E15}"/>
              </a:ext>
            </a:extLst>
          </p:cNvPr>
          <p:cNvSpPr txBox="1"/>
          <p:nvPr/>
        </p:nvSpPr>
        <p:spPr>
          <a:xfrm>
            <a:off x="859617" y="4287351"/>
            <a:ext cx="1154303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000" b="1" dirty="0"/>
              <a:t>Code APE 7022Z</a:t>
            </a:r>
          </a:p>
        </p:txBody>
      </p:sp>
      <p:sp>
        <p:nvSpPr>
          <p:cNvPr id="46" name="ZoneTexte 45">
            <a:extLst>
              <a:ext uri="{FF2B5EF4-FFF2-40B4-BE49-F238E27FC236}">
                <a16:creationId xmlns:a16="http://schemas.microsoft.com/office/drawing/2014/main" xmlns="" id="{2BD76907-7357-41F6-9A34-1E5570EA9542}"/>
              </a:ext>
            </a:extLst>
          </p:cNvPr>
          <p:cNvSpPr txBox="1"/>
          <p:nvPr/>
        </p:nvSpPr>
        <p:spPr>
          <a:xfrm>
            <a:off x="3268068" y="4289688"/>
            <a:ext cx="1408693" cy="86177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000" b="1" dirty="0"/>
              <a:t>Code APE </a:t>
            </a:r>
            <a:r>
              <a:rPr lang="fr-FR" sz="1000" b="1" dirty="0" smtClean="0"/>
              <a:t>7022Z</a:t>
            </a:r>
          </a:p>
          <a:p>
            <a:pPr algn="ctr"/>
            <a:r>
              <a:rPr lang="fr-FR" sz="1000" dirty="0"/>
              <a:t>Recherche-développement en sciences humaines et sociales (7220Z)</a:t>
            </a:r>
            <a:endParaRPr lang="fr-FR" sz="1000" b="1" dirty="0"/>
          </a:p>
        </p:txBody>
      </p:sp>
      <p:sp>
        <p:nvSpPr>
          <p:cNvPr id="47" name="ZoneTexte 46">
            <a:extLst>
              <a:ext uri="{FF2B5EF4-FFF2-40B4-BE49-F238E27FC236}">
                <a16:creationId xmlns:a16="http://schemas.microsoft.com/office/drawing/2014/main" xmlns="" id="{1DE73D1E-438B-469D-B231-5322BEE6E68A}"/>
              </a:ext>
            </a:extLst>
          </p:cNvPr>
          <p:cNvSpPr txBox="1"/>
          <p:nvPr/>
        </p:nvSpPr>
        <p:spPr>
          <a:xfrm>
            <a:off x="10085990" y="4753445"/>
            <a:ext cx="1496408" cy="5539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000" b="1" dirty="0" smtClean="0"/>
              <a:t>Ou changer Code </a:t>
            </a:r>
            <a:r>
              <a:rPr lang="fr-FR" sz="1000" b="1" dirty="0"/>
              <a:t>APE </a:t>
            </a:r>
            <a:r>
              <a:rPr lang="fr-FR" sz="1000" b="1" dirty="0" smtClean="0"/>
              <a:t>8560Z ou 7022Z</a:t>
            </a:r>
          </a:p>
          <a:p>
            <a:pPr algn="ctr"/>
            <a:r>
              <a:rPr lang="fr-FR" sz="1000" b="1" dirty="0" smtClean="0"/>
              <a:t>Pour la formation</a:t>
            </a:r>
            <a:endParaRPr lang="fr-FR" sz="1000" b="1" dirty="0"/>
          </a:p>
        </p:txBody>
      </p:sp>
      <p:sp>
        <p:nvSpPr>
          <p:cNvPr id="48" name="ZoneTexte 47">
            <a:extLst>
              <a:ext uri="{FF2B5EF4-FFF2-40B4-BE49-F238E27FC236}">
                <a16:creationId xmlns:a16="http://schemas.microsoft.com/office/drawing/2014/main" xmlns="" id="{DAC69F21-F63B-4C8B-A7E8-5DBA6B844ADA}"/>
              </a:ext>
            </a:extLst>
          </p:cNvPr>
          <p:cNvSpPr txBox="1"/>
          <p:nvPr/>
        </p:nvSpPr>
        <p:spPr>
          <a:xfrm>
            <a:off x="7867970" y="4237192"/>
            <a:ext cx="1621820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000" b="1" dirty="0"/>
              <a:t>Code APE </a:t>
            </a:r>
            <a:r>
              <a:rPr lang="fr-FR" sz="1000" b="1" dirty="0" smtClean="0"/>
              <a:t>6312Z</a:t>
            </a:r>
          </a:p>
          <a:p>
            <a:pPr algn="ctr"/>
            <a:r>
              <a:rPr lang="fr-FR" sz="1000" b="1" dirty="0" smtClean="0"/>
              <a:t>SIRET 848 </a:t>
            </a:r>
            <a:r>
              <a:rPr lang="fr-FR" sz="1000" b="1" dirty="0"/>
              <a:t>156 428 </a:t>
            </a:r>
            <a:r>
              <a:rPr lang="fr-FR" sz="1000" b="1" dirty="0" smtClean="0"/>
              <a:t>00015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xmlns="" id="{E84F169F-94E6-3245-8CB6-45B59CD56AC8}"/>
              </a:ext>
            </a:extLst>
          </p:cNvPr>
          <p:cNvSpPr txBox="1"/>
          <p:nvPr/>
        </p:nvSpPr>
        <p:spPr>
          <a:xfrm>
            <a:off x="273331" y="358055"/>
            <a:ext cx="17102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u="sng" dirty="0">
                <a:solidFill>
                  <a:srgbClr val="C00000"/>
                </a:solidFill>
                <a:cs typeface="Times New Roman" panose="02020603050405020304" pitchFamily="18" charset="0"/>
              </a:rPr>
              <a:t>Confidentiel</a:t>
            </a:r>
          </a:p>
        </p:txBody>
      </p:sp>
      <p:cxnSp>
        <p:nvCxnSpPr>
          <p:cNvPr id="16" name="Connecteur : en angle 15">
            <a:extLst>
              <a:ext uri="{FF2B5EF4-FFF2-40B4-BE49-F238E27FC236}">
                <a16:creationId xmlns:a16="http://schemas.microsoft.com/office/drawing/2014/main" xmlns="" id="{67325C66-E3C0-4ED1-BEC9-A39B228AE0A8}"/>
              </a:ext>
            </a:extLst>
          </p:cNvPr>
          <p:cNvCxnSpPr/>
          <p:nvPr/>
        </p:nvCxnSpPr>
        <p:spPr>
          <a:xfrm rot="16200000" flipH="1">
            <a:off x="8208735" y="757860"/>
            <a:ext cx="1748338" cy="3615711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 : en angle 17">
            <a:extLst>
              <a:ext uri="{FF2B5EF4-FFF2-40B4-BE49-F238E27FC236}">
                <a16:creationId xmlns:a16="http://schemas.microsoft.com/office/drawing/2014/main" xmlns="" id="{C79D53A8-F1FB-4B2D-B912-3598CDB8CEE8}"/>
              </a:ext>
            </a:extLst>
          </p:cNvPr>
          <p:cNvCxnSpPr>
            <a:stCxn id="12" idx="2"/>
            <a:endCxn id="15" idx="0"/>
          </p:cNvCxnSpPr>
          <p:nvPr/>
        </p:nvCxnSpPr>
        <p:spPr>
          <a:xfrm rot="16200000" flipH="1">
            <a:off x="7096926" y="1858784"/>
            <a:ext cx="1748339" cy="1392092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 : en angle 23">
            <a:extLst>
              <a:ext uri="{FF2B5EF4-FFF2-40B4-BE49-F238E27FC236}">
                <a16:creationId xmlns:a16="http://schemas.microsoft.com/office/drawing/2014/main" xmlns="" id="{46264E12-578D-4CF4-9D79-F5F2C6C20C63}"/>
              </a:ext>
            </a:extLst>
          </p:cNvPr>
          <p:cNvCxnSpPr>
            <a:stCxn id="12" idx="2"/>
            <a:endCxn id="13" idx="0"/>
          </p:cNvCxnSpPr>
          <p:nvPr/>
        </p:nvCxnSpPr>
        <p:spPr>
          <a:xfrm rot="5400000">
            <a:off x="4735625" y="910003"/>
            <a:ext cx="1768766" cy="3310082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cteur : en angle 51">
            <a:extLst>
              <a:ext uri="{FF2B5EF4-FFF2-40B4-BE49-F238E27FC236}">
                <a16:creationId xmlns:a16="http://schemas.microsoft.com/office/drawing/2014/main" xmlns="" id="{F8B82A49-CEA5-4882-88B4-14289C32C6C3}"/>
              </a:ext>
            </a:extLst>
          </p:cNvPr>
          <p:cNvCxnSpPr/>
          <p:nvPr/>
        </p:nvCxnSpPr>
        <p:spPr>
          <a:xfrm rot="5400000">
            <a:off x="3478959" y="-350641"/>
            <a:ext cx="1753903" cy="5838279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cteur droit avec flèche 54">
            <a:extLst>
              <a:ext uri="{FF2B5EF4-FFF2-40B4-BE49-F238E27FC236}">
                <a16:creationId xmlns:a16="http://schemas.microsoft.com/office/drawing/2014/main" xmlns="" id="{15E3671D-7096-4346-BB7E-818654C106B0}"/>
              </a:ext>
            </a:extLst>
          </p:cNvPr>
          <p:cNvCxnSpPr/>
          <p:nvPr/>
        </p:nvCxnSpPr>
        <p:spPr>
          <a:xfrm>
            <a:off x="6414827" y="1691546"/>
            <a:ext cx="25412" cy="261066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ZoneTexte 62">
            <a:extLst>
              <a:ext uri="{FF2B5EF4-FFF2-40B4-BE49-F238E27FC236}">
                <a16:creationId xmlns:a16="http://schemas.microsoft.com/office/drawing/2014/main" xmlns="" id="{B47CC346-19D9-4DCF-B5BE-31C3379C4708}"/>
              </a:ext>
            </a:extLst>
          </p:cNvPr>
          <p:cNvSpPr txBox="1"/>
          <p:nvPr/>
        </p:nvSpPr>
        <p:spPr>
          <a:xfrm>
            <a:off x="10069798" y="4274252"/>
            <a:ext cx="1512600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000" b="1" dirty="0"/>
              <a:t>Code APE </a:t>
            </a:r>
            <a:r>
              <a:rPr lang="fr-FR" sz="1000" b="1" dirty="0" smtClean="0"/>
              <a:t>8690F</a:t>
            </a:r>
          </a:p>
          <a:p>
            <a:pPr algn="ctr"/>
            <a:r>
              <a:rPr lang="fr-FR" sz="1000" b="1" dirty="0"/>
              <a:t>SIRET </a:t>
            </a:r>
            <a:r>
              <a:rPr lang="fr-FR" sz="1000" b="1" dirty="0" smtClean="0"/>
              <a:t>811445410 00012</a:t>
            </a:r>
            <a:endParaRPr lang="fr-FR" sz="1000" b="1" dirty="0"/>
          </a:p>
        </p:txBody>
      </p:sp>
      <p:sp>
        <p:nvSpPr>
          <p:cNvPr id="49" name="ZoneTexte 48">
            <a:extLst>
              <a:ext uri="{FF2B5EF4-FFF2-40B4-BE49-F238E27FC236}">
                <a16:creationId xmlns:a16="http://schemas.microsoft.com/office/drawing/2014/main" xmlns="" id="{0DFD3B39-F576-AE44-87E4-9F9FDB2B5B0F}"/>
              </a:ext>
            </a:extLst>
          </p:cNvPr>
          <p:cNvSpPr txBox="1"/>
          <p:nvPr/>
        </p:nvSpPr>
        <p:spPr>
          <a:xfrm>
            <a:off x="2770183" y="2583027"/>
            <a:ext cx="1178095" cy="25391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050" b="1" dirty="0"/>
              <a:t>Co-</a:t>
            </a:r>
            <a:r>
              <a:rPr lang="fr-FR" sz="1050" b="1" dirty="0" err="1"/>
              <a:t>working</a:t>
            </a:r>
            <a:endParaRPr lang="fr-FR" sz="1050" b="1" dirty="0"/>
          </a:p>
        </p:txBody>
      </p:sp>
      <p:sp>
        <p:nvSpPr>
          <p:cNvPr id="51" name="ZoneTexte 50">
            <a:extLst>
              <a:ext uri="{FF2B5EF4-FFF2-40B4-BE49-F238E27FC236}">
                <a16:creationId xmlns:a16="http://schemas.microsoft.com/office/drawing/2014/main" xmlns="" id="{3BB2CC06-DE6A-E740-AA01-5248925E35AF}"/>
              </a:ext>
            </a:extLst>
          </p:cNvPr>
          <p:cNvSpPr txBox="1"/>
          <p:nvPr/>
        </p:nvSpPr>
        <p:spPr>
          <a:xfrm>
            <a:off x="5826138" y="3601353"/>
            <a:ext cx="1178095" cy="41549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050" b="1" dirty="0" smtClean="0"/>
              <a:t>Gouvernance</a:t>
            </a:r>
          </a:p>
          <a:p>
            <a:pPr algn="ctr"/>
            <a:r>
              <a:rPr lang="fr-FR" sz="1050" b="1" dirty="0" smtClean="0"/>
              <a:t>médicale</a:t>
            </a:r>
            <a:endParaRPr lang="fr-FR" sz="1050" b="1" dirty="0"/>
          </a:p>
        </p:txBody>
      </p:sp>
      <p:sp>
        <p:nvSpPr>
          <p:cNvPr id="54" name="ZoneTexte 53">
            <a:extLst>
              <a:ext uri="{FF2B5EF4-FFF2-40B4-BE49-F238E27FC236}">
                <a16:creationId xmlns:a16="http://schemas.microsoft.com/office/drawing/2014/main" xmlns="" id="{DAC69F21-F63B-4C8B-A7E8-5DBA6B844ADA}"/>
              </a:ext>
            </a:extLst>
          </p:cNvPr>
          <p:cNvSpPr txBox="1"/>
          <p:nvPr/>
        </p:nvSpPr>
        <p:spPr>
          <a:xfrm>
            <a:off x="5728570" y="5532850"/>
            <a:ext cx="1483848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000" b="1" dirty="0" smtClean="0"/>
              <a:t>Association Loi 1901</a:t>
            </a:r>
          </a:p>
          <a:p>
            <a:pPr algn="ctr"/>
            <a:r>
              <a:rPr lang="fr-FR" sz="1000" b="1" dirty="0" smtClean="0"/>
              <a:t>Code </a:t>
            </a:r>
            <a:r>
              <a:rPr lang="fr-FR" sz="1000" b="1" dirty="0"/>
              <a:t>APE </a:t>
            </a:r>
            <a:r>
              <a:rPr lang="fr-FR" sz="1000" b="1" dirty="0" smtClean="0"/>
              <a:t>9499Z</a:t>
            </a:r>
          </a:p>
          <a:p>
            <a:pPr algn="ctr"/>
            <a:r>
              <a:rPr lang="fr-FR" sz="1000" b="1" dirty="0" smtClean="0"/>
              <a:t>SIRET 850 330 259 00019</a:t>
            </a:r>
            <a:endParaRPr lang="fr-FR" sz="1000" b="1" dirty="0"/>
          </a:p>
        </p:txBody>
      </p:sp>
      <p:sp>
        <p:nvSpPr>
          <p:cNvPr id="57" name="ZoneTexte 56">
            <a:extLst>
              <a:ext uri="{FF2B5EF4-FFF2-40B4-BE49-F238E27FC236}">
                <a16:creationId xmlns:a16="http://schemas.microsoft.com/office/drawing/2014/main" xmlns="" id="{B47CC346-19D9-4DCF-B5BE-31C3379C4708}"/>
              </a:ext>
            </a:extLst>
          </p:cNvPr>
          <p:cNvSpPr txBox="1"/>
          <p:nvPr/>
        </p:nvSpPr>
        <p:spPr>
          <a:xfrm>
            <a:off x="10089551" y="5344121"/>
            <a:ext cx="1512600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000" b="1" dirty="0"/>
              <a:t>N° OF </a:t>
            </a:r>
            <a:r>
              <a:rPr lang="fr-FR" sz="1000" b="1" dirty="0" smtClean="0"/>
              <a:t>11940951494</a:t>
            </a:r>
          </a:p>
          <a:p>
            <a:pPr algn="ctr"/>
            <a:r>
              <a:rPr lang="fr-FR" sz="1000" b="1" dirty="0"/>
              <a:t>Id-DD 0052300-DataDock</a:t>
            </a:r>
          </a:p>
        </p:txBody>
      </p:sp>
      <p:sp>
        <p:nvSpPr>
          <p:cNvPr id="58" name="ZoneTexte 57">
            <a:extLst>
              <a:ext uri="{FF2B5EF4-FFF2-40B4-BE49-F238E27FC236}">
                <a16:creationId xmlns:a16="http://schemas.microsoft.com/office/drawing/2014/main" xmlns="" id="{CE068BD4-97FB-4FB6-BD4A-7FEBF620BE6A}"/>
              </a:ext>
            </a:extLst>
          </p:cNvPr>
          <p:cNvSpPr txBox="1"/>
          <p:nvPr/>
        </p:nvSpPr>
        <p:spPr>
          <a:xfrm>
            <a:off x="10081169" y="5808753"/>
            <a:ext cx="1714499" cy="83099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600" dirty="0"/>
              <a:t>S</a:t>
            </a:r>
            <a:r>
              <a:rPr lang="fr-FR" sz="1600" dirty="0" smtClean="0"/>
              <a:t>tatut Economie Sociale et Solidaire</a:t>
            </a:r>
            <a:endParaRPr lang="fr-FR" sz="1600" dirty="0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xmlns="" id="{9D8BBDFA-0E0E-4B87-A4C7-7BD6BA1DFA1A}"/>
              </a:ext>
            </a:extLst>
          </p:cNvPr>
          <p:cNvSpPr/>
          <p:nvPr/>
        </p:nvSpPr>
        <p:spPr>
          <a:xfrm>
            <a:off x="7834330" y="4838978"/>
            <a:ext cx="1714499" cy="790113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KHEPRI ENTREPRISE</a:t>
            </a:r>
            <a:endParaRPr lang="fr-FR" b="1" dirty="0"/>
          </a:p>
          <a:p>
            <a:pPr algn="ctr"/>
            <a:r>
              <a:rPr lang="fr-FR" sz="1200" b="1" dirty="0" smtClean="0"/>
              <a:t>(ENSEIGNE)</a:t>
            </a:r>
            <a:endParaRPr lang="fr-FR" b="1" dirty="0"/>
          </a:p>
        </p:txBody>
      </p:sp>
      <p:sp>
        <p:nvSpPr>
          <p:cNvPr id="40" name="ZoneTexte 39">
            <a:extLst>
              <a:ext uri="{FF2B5EF4-FFF2-40B4-BE49-F238E27FC236}">
                <a16:creationId xmlns:a16="http://schemas.microsoft.com/office/drawing/2014/main" xmlns="" id="{DAC69F21-F63B-4C8B-A7E8-5DBA6B844ADA}"/>
              </a:ext>
            </a:extLst>
          </p:cNvPr>
          <p:cNvSpPr txBox="1"/>
          <p:nvPr/>
        </p:nvSpPr>
        <p:spPr>
          <a:xfrm>
            <a:off x="7274979" y="1683770"/>
            <a:ext cx="1621820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000" b="1" dirty="0" smtClean="0"/>
              <a:t>SIRET 877 646 323 au capital de 280 000€</a:t>
            </a:r>
          </a:p>
          <a:p>
            <a:pPr algn="ctr"/>
            <a:r>
              <a:rPr lang="fr-FR" sz="1000" b="1" dirty="0" smtClean="0"/>
              <a:t>Amené à devenir Société d’Import/Export</a:t>
            </a:r>
          </a:p>
        </p:txBody>
      </p:sp>
    </p:spTree>
    <p:extLst>
      <p:ext uri="{BB962C8B-B14F-4D97-AF65-F5344CB8AC3E}">
        <p14:creationId xmlns:p14="http://schemas.microsoft.com/office/powerpoint/2010/main" val="1467819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82321"/>
          </a:xfrm>
        </p:spPr>
        <p:txBody>
          <a:bodyPr>
            <a:normAutofit/>
          </a:bodyPr>
          <a:lstStyle/>
          <a:p>
            <a:r>
              <a:rPr lang="fr-FR" sz="2800" b="1" dirty="0" err="1" smtClean="0">
                <a:solidFill>
                  <a:srgbClr val="0070C0"/>
                </a:solidFill>
              </a:rPr>
              <a:t>Khépri</a:t>
            </a:r>
            <a:r>
              <a:rPr lang="fr-FR" sz="2800" b="1" dirty="0" smtClean="0">
                <a:solidFill>
                  <a:srgbClr val="0070C0"/>
                </a:solidFill>
              </a:rPr>
              <a:t> Santé : Espace de Santé Intégrative</a:t>
            </a:r>
            <a:r>
              <a:rPr lang="fr-FR" sz="2800" baseline="30000" dirty="0">
                <a:solidFill>
                  <a:srgbClr val="0070C0"/>
                </a:solidFill>
              </a:rPr>
              <a:t> </a:t>
            </a:r>
            <a:r>
              <a:rPr lang="fr-FR" sz="2800" baseline="30000" dirty="0" smtClean="0">
                <a:solidFill>
                  <a:srgbClr val="0070C0"/>
                </a:solidFill>
              </a:rPr>
              <a:t>©</a:t>
            </a:r>
            <a:br>
              <a:rPr lang="fr-FR" sz="2800" baseline="30000" dirty="0" smtClean="0">
                <a:solidFill>
                  <a:srgbClr val="0070C0"/>
                </a:solidFill>
              </a:rPr>
            </a:br>
            <a:r>
              <a:rPr lang="fr-FR" sz="2400" dirty="0" smtClean="0"/>
              <a:t>K.S.I </a:t>
            </a:r>
            <a:r>
              <a:rPr lang="fr-FR" sz="2400" dirty="0"/>
              <a:t>© est une marque déposée</a:t>
            </a:r>
            <a:br>
              <a:rPr lang="fr-FR" sz="2400" dirty="0"/>
            </a:br>
            <a:r>
              <a:rPr lang="fr-FR" sz="2400" dirty="0"/>
              <a:t>Le modèle et la méthode </a:t>
            </a:r>
            <a:r>
              <a:rPr lang="fr-FR" sz="2400" dirty="0" smtClean="0"/>
              <a:t>K.S.I </a:t>
            </a:r>
            <a:r>
              <a:rPr lang="fr-FR" sz="2400" dirty="0"/>
              <a:t>©  sont </a:t>
            </a:r>
            <a:r>
              <a:rPr lang="fr-FR" sz="2400" dirty="0" smtClean="0"/>
              <a:t>protégés</a:t>
            </a:r>
            <a:endParaRPr lang="fr-FR" sz="28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906292"/>
            <a:ext cx="10845800" cy="4270671"/>
          </a:xfrm>
        </p:spPr>
        <p:txBody>
          <a:bodyPr>
            <a:normAutofit/>
          </a:bodyPr>
          <a:lstStyle/>
          <a:p>
            <a:r>
              <a:rPr lang="fr-FR" sz="1600" dirty="0" smtClean="0"/>
              <a:t>Espaces </a:t>
            </a:r>
            <a:r>
              <a:rPr lang="fr-FR" sz="1600" dirty="0"/>
              <a:t>de </a:t>
            </a:r>
            <a:r>
              <a:rPr lang="fr-FR" sz="1600" dirty="0" smtClean="0"/>
              <a:t>Santé Intégrative et de remise </a:t>
            </a:r>
            <a:r>
              <a:rPr lang="fr-FR" sz="1600" dirty="0"/>
              <a:t>en forme </a:t>
            </a:r>
            <a:r>
              <a:rPr lang="fr-FR" sz="1600" dirty="0" smtClean="0"/>
              <a:t>avec une offre </a:t>
            </a:r>
            <a:r>
              <a:rPr lang="fr-FR" sz="1600" dirty="0"/>
              <a:t>de soins, associant </a:t>
            </a:r>
            <a:r>
              <a:rPr lang="fr-FR" sz="1600" dirty="0" smtClean="0"/>
              <a:t>médecine occidentale et </a:t>
            </a:r>
            <a:r>
              <a:rPr lang="fr-FR" sz="1600" dirty="0"/>
              <a:t>thérapies </a:t>
            </a:r>
            <a:r>
              <a:rPr lang="fr-FR" sz="1600" dirty="0" smtClean="0"/>
              <a:t>complémentaires (médecines douces), </a:t>
            </a:r>
            <a:r>
              <a:rPr lang="fr-FR" sz="1600" dirty="0"/>
              <a:t>conjuguant santé et bien-être, aux rythmes </a:t>
            </a:r>
            <a:r>
              <a:rPr lang="fr-FR" sz="1600" dirty="0" smtClean="0"/>
              <a:t>de programmes personnalisés en soins de jours ou ateliers week-end pour </a:t>
            </a:r>
            <a:r>
              <a:rPr lang="fr-FR" sz="1600" dirty="0"/>
              <a:t>le « Mieux-être </a:t>
            </a:r>
            <a:r>
              <a:rPr lang="fr-FR" sz="1600" dirty="0" smtClean="0"/>
              <a:t>».</a:t>
            </a:r>
          </a:p>
          <a:p>
            <a:r>
              <a:rPr lang="fr-FR" sz="1600" dirty="0" smtClean="0"/>
              <a:t>Une </a:t>
            </a:r>
            <a:r>
              <a:rPr lang="fr-FR" sz="1600" dirty="0"/>
              <a:t>réponse </a:t>
            </a:r>
            <a:r>
              <a:rPr lang="fr-FR" sz="1600" dirty="0" smtClean="0"/>
              <a:t>souple </a:t>
            </a:r>
            <a:r>
              <a:rPr lang="fr-FR" sz="1600" dirty="0"/>
              <a:t>et </a:t>
            </a:r>
            <a:r>
              <a:rPr lang="fr-FR" sz="1600" dirty="0" smtClean="0"/>
              <a:t>adaptée pour apporter </a:t>
            </a:r>
            <a:r>
              <a:rPr lang="fr-FR" sz="1600" dirty="0"/>
              <a:t>un soutien face aux maux de notre société : surmenage, stress, prise de poids, mal de dos, reprise activité physique, soutien post-cancer</a:t>
            </a:r>
            <a:r>
              <a:rPr lang="fr-FR" sz="1600" dirty="0" smtClean="0"/>
              <a:t>.</a:t>
            </a:r>
          </a:p>
          <a:p>
            <a:r>
              <a:rPr lang="fr-FR" sz="1600" dirty="0"/>
              <a:t>Le Concept </a:t>
            </a:r>
            <a:r>
              <a:rPr lang="fr-FR" sz="1600" dirty="0" smtClean="0"/>
              <a:t>se </a:t>
            </a:r>
            <a:r>
              <a:rPr lang="fr-FR" sz="1600" dirty="0"/>
              <a:t>positionne autour de 3 axes : </a:t>
            </a:r>
            <a:r>
              <a:rPr lang="fr-FR" sz="1600" dirty="0" smtClean="0"/>
              <a:t>Prévention, Santé confort, Vieillissement</a:t>
            </a:r>
            <a:endParaRPr lang="fr-FR" sz="1600" dirty="0"/>
          </a:p>
          <a:p>
            <a:r>
              <a:rPr lang="fr-FR" sz="1600" dirty="0" smtClean="0"/>
              <a:t>Le concept repose sur la Coordination de soins et un label </a:t>
            </a:r>
            <a:r>
              <a:rPr lang="fr-FR" sz="1600" dirty="0" err="1" smtClean="0"/>
              <a:t>Khépri</a:t>
            </a:r>
            <a:r>
              <a:rPr lang="fr-FR" sz="1600" dirty="0" smtClean="0"/>
              <a:t> Santé Intégrative</a:t>
            </a:r>
            <a:r>
              <a:rPr lang="fr-FR" sz="1600" baseline="30000" dirty="0"/>
              <a:t> ©</a:t>
            </a:r>
            <a:endParaRPr lang="fr-FR" sz="1600" dirty="0" smtClean="0"/>
          </a:p>
          <a:p>
            <a:r>
              <a:rPr lang="fr-FR" sz="1600" dirty="0" smtClean="0"/>
              <a:t>Labellisation </a:t>
            </a:r>
            <a:r>
              <a:rPr lang="fr-FR" sz="1600" dirty="0" err="1" smtClean="0"/>
              <a:t>Khépri</a:t>
            </a:r>
            <a:r>
              <a:rPr lang="fr-FR" sz="1600" dirty="0" smtClean="0"/>
              <a:t> Santé Intégrative</a:t>
            </a:r>
            <a:r>
              <a:rPr lang="fr-FR" sz="1600" baseline="30000" dirty="0"/>
              <a:t> ©</a:t>
            </a:r>
            <a:endParaRPr lang="fr-FR" sz="1600" dirty="0" smtClean="0"/>
          </a:p>
          <a:p>
            <a:r>
              <a:rPr lang="fr-FR" sz="1600" dirty="0" smtClean="0"/>
              <a:t>Développement d’un réseau </a:t>
            </a:r>
            <a:r>
              <a:rPr lang="fr-FR" sz="1600" dirty="0"/>
              <a:t>de </a:t>
            </a:r>
            <a:r>
              <a:rPr lang="fr-FR" sz="1600" dirty="0" smtClean="0"/>
              <a:t>d’Espace labellisés </a:t>
            </a:r>
            <a:r>
              <a:rPr lang="fr-FR" sz="1600" dirty="0" err="1"/>
              <a:t>Khépri</a:t>
            </a:r>
            <a:r>
              <a:rPr lang="fr-FR" sz="1600" dirty="0"/>
              <a:t> Santé Intégrative</a:t>
            </a:r>
            <a:r>
              <a:rPr lang="fr-FR" sz="1600" baseline="30000" dirty="0"/>
              <a:t> </a:t>
            </a:r>
            <a:r>
              <a:rPr lang="fr-FR" sz="1600" baseline="30000" dirty="0" smtClean="0"/>
              <a:t>© </a:t>
            </a:r>
            <a:r>
              <a:rPr lang="fr-FR" sz="1600" dirty="0" smtClean="0"/>
              <a:t> en propre et en succursales (Suisse, Belgique, Saint-Cloud, Tours)</a:t>
            </a:r>
          </a:p>
          <a:p>
            <a:r>
              <a:rPr lang="fr-FR" sz="1600" dirty="0" smtClean="0"/>
              <a:t>Intérêts de la labellisation pour les autres centres de bien-être </a:t>
            </a:r>
            <a:r>
              <a:rPr lang="fr-FR" sz="1600" dirty="0" smtClean="0">
                <a:sym typeface="Wingdings" panose="05000000000000000000" pitchFamily="2" charset="2"/>
              </a:rPr>
              <a:t> développement commercial et garantie qualité</a:t>
            </a:r>
            <a:endParaRPr lang="fr-FR" sz="1600" dirty="0" smtClean="0"/>
          </a:p>
          <a:p>
            <a:r>
              <a:rPr lang="fr-FR" sz="1600" dirty="0" smtClean="0"/>
              <a:t>Concept d’utilisation des salles en Co-</a:t>
            </a:r>
            <a:r>
              <a:rPr lang="fr-FR" sz="1600" dirty="0" err="1" smtClean="0"/>
              <a:t>working</a:t>
            </a:r>
            <a:r>
              <a:rPr lang="fr-FR" sz="1600" dirty="0" smtClean="0"/>
              <a:t> dédié aux professionnels de santé</a:t>
            </a:r>
          </a:p>
          <a:p>
            <a:r>
              <a:rPr lang="fr-FR" sz="1600" dirty="0" smtClean="0"/>
              <a:t>Système d’abonnement pour les clients/patients avec un forfait prépayé se décomptant au fur et à mesure des rendez-vous</a:t>
            </a:r>
            <a:endParaRPr lang="fr-FR" sz="1600" dirty="0"/>
          </a:p>
        </p:txBody>
      </p:sp>
      <p:pic>
        <p:nvPicPr>
          <p:cNvPr id="1026" name="Picture 2" descr="LOGO KHEPRI_COMPACT_COULEUR RVB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2267" y="424002"/>
            <a:ext cx="1457325" cy="1011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40289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10597961" cy="1185620"/>
          </a:xfrm>
        </p:spPr>
        <p:txBody>
          <a:bodyPr>
            <a:normAutofit fontScale="90000"/>
          </a:bodyPr>
          <a:lstStyle/>
          <a:p>
            <a:r>
              <a:rPr lang="fr-FR" sz="2800" b="1" dirty="0" err="1" smtClean="0">
                <a:solidFill>
                  <a:srgbClr val="0070C0"/>
                </a:solidFill>
              </a:rPr>
              <a:t>Khépri</a:t>
            </a:r>
            <a:r>
              <a:rPr lang="fr-FR" sz="2800" b="1" dirty="0" smtClean="0">
                <a:solidFill>
                  <a:srgbClr val="0070C0"/>
                </a:solidFill>
              </a:rPr>
              <a:t> Formation</a:t>
            </a:r>
            <a:br>
              <a:rPr lang="fr-FR" sz="2800" b="1" dirty="0" smtClean="0">
                <a:solidFill>
                  <a:srgbClr val="0070C0"/>
                </a:solidFill>
              </a:rPr>
            </a:br>
            <a:r>
              <a:rPr lang="fr-FR" sz="2000" b="1" dirty="0" smtClean="0"/>
              <a:t>Processus qualité </a:t>
            </a:r>
            <a:r>
              <a:rPr lang="fr-FR" sz="2000" b="1" dirty="0" err="1" smtClean="0"/>
              <a:t>Qualiopi</a:t>
            </a:r>
            <a:r>
              <a:rPr lang="fr-FR" sz="2000" b="1" dirty="0" smtClean="0"/>
              <a:t> en cours</a:t>
            </a:r>
            <a:br>
              <a:rPr lang="fr-FR" sz="2000" b="1" dirty="0" smtClean="0"/>
            </a:br>
            <a:r>
              <a:rPr lang="fr-FR" sz="2000" b="1" dirty="0" smtClean="0"/>
              <a:t>Point distinctif : Techniques de neurosciences, d’hypnose ou de sophrologie utilisées dans la plupart des apprentissages</a:t>
            </a:r>
            <a:endParaRPr lang="fr-FR" sz="2000" b="1" dirty="0"/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8391337" y="1953538"/>
            <a:ext cx="3480365" cy="386306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1600" b="1" dirty="0"/>
              <a:t>F</a:t>
            </a:r>
            <a:r>
              <a:rPr lang="fr-FR" sz="1600" b="1" dirty="0" smtClean="0"/>
              <a:t>ormations </a:t>
            </a:r>
            <a:r>
              <a:rPr lang="fr-FR" sz="1600" b="1" dirty="0"/>
              <a:t>"Santé dans l'entreprise</a:t>
            </a:r>
            <a:r>
              <a:rPr lang="fr-FR" sz="1600" b="1" dirty="0" smtClean="0"/>
              <a:t>"</a:t>
            </a:r>
          </a:p>
          <a:p>
            <a:pPr marL="0" indent="0" algn="ctr">
              <a:buNone/>
            </a:pPr>
            <a:r>
              <a:rPr lang="fr-FR" sz="1600" b="1" dirty="0" smtClean="0"/>
              <a:t>Sous-traitance de l’animation</a:t>
            </a:r>
            <a:endParaRPr lang="fr-FR" sz="1600" dirty="0"/>
          </a:p>
          <a:p>
            <a:pPr lvl="0"/>
            <a:r>
              <a:rPr lang="fr-FR" sz="1200" dirty="0" smtClean="0"/>
              <a:t>Compréhension </a:t>
            </a:r>
            <a:r>
              <a:rPr lang="fr-FR" sz="1200" dirty="0"/>
              <a:t>du stress, gestion du stress, des </a:t>
            </a:r>
            <a:r>
              <a:rPr lang="fr-FR" sz="1200" dirty="0" smtClean="0"/>
              <a:t> </a:t>
            </a:r>
            <a:br>
              <a:rPr lang="fr-FR" sz="1200" dirty="0" smtClean="0"/>
            </a:br>
            <a:r>
              <a:rPr lang="fr-FR" sz="1200" dirty="0" smtClean="0"/>
              <a:t>   émotions </a:t>
            </a:r>
            <a:r>
              <a:rPr lang="fr-FR" sz="1200" dirty="0"/>
              <a:t>et des conflits</a:t>
            </a:r>
            <a:r>
              <a:rPr lang="fr-FR" sz="1200" dirty="0" smtClean="0"/>
              <a:t>,</a:t>
            </a:r>
            <a:endParaRPr lang="fr-FR" sz="1200" dirty="0"/>
          </a:p>
          <a:p>
            <a:pPr lvl="0"/>
            <a:r>
              <a:rPr lang="fr-FR" sz="1200" dirty="0" smtClean="0"/>
              <a:t>Comment </a:t>
            </a:r>
            <a:r>
              <a:rPr lang="fr-FR" sz="1200" dirty="0"/>
              <a:t>aller mieux au travail,</a:t>
            </a:r>
          </a:p>
          <a:p>
            <a:pPr lvl="0"/>
            <a:r>
              <a:rPr lang="fr-FR" sz="1200" dirty="0" smtClean="0"/>
              <a:t>Prise </a:t>
            </a:r>
            <a:r>
              <a:rPr lang="fr-FR" sz="1200" dirty="0"/>
              <a:t>de parole en publique,</a:t>
            </a:r>
          </a:p>
          <a:p>
            <a:pPr lvl="0"/>
            <a:r>
              <a:rPr lang="fr-FR" sz="1200" dirty="0" smtClean="0"/>
              <a:t>Communiquer </a:t>
            </a:r>
            <a:r>
              <a:rPr lang="fr-FR" sz="1200" dirty="0"/>
              <a:t>avec calme,</a:t>
            </a:r>
          </a:p>
          <a:p>
            <a:pPr lvl="0"/>
            <a:r>
              <a:rPr lang="fr-FR" sz="1200" dirty="0" smtClean="0"/>
              <a:t>Manager </a:t>
            </a:r>
            <a:r>
              <a:rPr lang="fr-FR" sz="1200" dirty="0"/>
              <a:t>selon les personnalités,</a:t>
            </a:r>
          </a:p>
          <a:p>
            <a:pPr lvl="0"/>
            <a:r>
              <a:rPr lang="fr-FR" sz="1200" dirty="0" smtClean="0"/>
              <a:t>Management </a:t>
            </a:r>
            <a:r>
              <a:rPr lang="fr-FR" sz="1200" dirty="0"/>
              <a:t>écologique</a:t>
            </a:r>
            <a:r>
              <a:rPr lang="fr-FR" sz="1200" dirty="0" smtClean="0"/>
              <a:t>,</a:t>
            </a:r>
          </a:p>
          <a:p>
            <a:pPr lvl="0"/>
            <a:r>
              <a:rPr lang="fr-FR" sz="1200" dirty="0" smtClean="0"/>
              <a:t>Epanouir </a:t>
            </a:r>
            <a:r>
              <a:rPr lang="fr-FR" sz="1200" dirty="0"/>
              <a:t>et manager,</a:t>
            </a:r>
          </a:p>
          <a:p>
            <a:pPr lvl="0"/>
            <a:r>
              <a:rPr lang="fr-FR" sz="1200" dirty="0" smtClean="0"/>
              <a:t>La </a:t>
            </a:r>
            <a:r>
              <a:rPr lang="fr-FR" sz="1200" dirty="0"/>
              <a:t>retraite, je m'y prépare,</a:t>
            </a:r>
          </a:p>
          <a:p>
            <a:pPr lvl="0"/>
            <a:r>
              <a:rPr lang="fr-FR" sz="1200" dirty="0" smtClean="0"/>
              <a:t>Coaching </a:t>
            </a:r>
            <a:r>
              <a:rPr lang="fr-FR" sz="1200" dirty="0"/>
              <a:t>individuel et/ou collectif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half" idx="2"/>
          </p:nvPr>
        </p:nvSpPr>
        <p:spPr>
          <a:xfrm>
            <a:off x="674689" y="1978938"/>
            <a:ext cx="3821112" cy="3837662"/>
          </a:xfrm>
        </p:spPr>
        <p:txBody>
          <a:bodyPr>
            <a:normAutofit lnSpcReduction="10000"/>
          </a:bodyPr>
          <a:lstStyle/>
          <a:p>
            <a:pPr algn="ctr"/>
            <a:r>
              <a:rPr lang="fr-FR" b="1" dirty="0" smtClean="0"/>
              <a:t>Formations en propre</a:t>
            </a:r>
          </a:p>
          <a:p>
            <a:r>
              <a:rPr lang="fr-FR" sz="1200" dirty="0" smtClean="0"/>
              <a:t>Formation au Label K.S.I (</a:t>
            </a:r>
            <a:r>
              <a:rPr lang="fr-FR" sz="1200" dirty="0" err="1" smtClean="0"/>
              <a:t>Khépri</a:t>
            </a:r>
            <a:r>
              <a:rPr lang="fr-FR" sz="1200" dirty="0" smtClean="0"/>
              <a:t> Santé Intégrative). Formation holistique à la coordination de soins dédiée aux centres voulant obtenir le </a:t>
            </a:r>
            <a:r>
              <a:rPr lang="fr-FR" sz="1200" b="1" dirty="0" smtClean="0"/>
              <a:t>label </a:t>
            </a:r>
            <a:r>
              <a:rPr lang="fr-FR" sz="1200" b="1" dirty="0" err="1" smtClean="0"/>
              <a:t>Khépri</a:t>
            </a:r>
            <a:r>
              <a:rPr lang="fr-FR" sz="1200" b="1" dirty="0" smtClean="0"/>
              <a:t> Santé Intégrative </a:t>
            </a:r>
            <a:r>
              <a:rPr lang="fr-FR" sz="1200" dirty="0" smtClean="0"/>
              <a:t>de coordination de soins de support. Public concernés :</a:t>
            </a:r>
          </a:p>
          <a:p>
            <a:r>
              <a:rPr lang="fr-FR" sz="1200" dirty="0" smtClean="0"/>
              <a:t>les Responsables de Centre, praticiens, professions médicales</a:t>
            </a:r>
          </a:p>
          <a:p>
            <a:r>
              <a:rPr lang="fr-FR" sz="1200" b="1" dirty="0" smtClean="0">
                <a:sym typeface="Wingdings" panose="05000000000000000000" pitchFamily="2" charset="2"/>
              </a:rPr>
              <a:t> </a:t>
            </a:r>
            <a:r>
              <a:rPr lang="fr-FR" sz="1200" dirty="0" smtClean="0">
                <a:sym typeface="Wingdings" panose="05000000000000000000" pitchFamily="2" charset="2"/>
              </a:rPr>
              <a:t>Formation de 20 jours</a:t>
            </a:r>
            <a:endParaRPr lang="fr-FR" sz="1200" dirty="0"/>
          </a:p>
          <a:p>
            <a:r>
              <a:rPr lang="fr-FR" sz="1200" b="1" dirty="0" smtClean="0"/>
              <a:t>Sophrologie :</a:t>
            </a:r>
            <a:r>
              <a:rPr lang="fr-FR" sz="1200" dirty="0" smtClean="0"/>
              <a:t> La boîte à outil du sophrologue à</a:t>
            </a:r>
            <a:br>
              <a:rPr lang="fr-FR" sz="1200" dirty="0" smtClean="0"/>
            </a:br>
            <a:r>
              <a:rPr lang="fr-FR" sz="1200" dirty="0" smtClean="0"/>
              <a:t>l’usage des managers, des aidants, des parents, des professionnels de la santé.</a:t>
            </a:r>
          </a:p>
          <a:p>
            <a:r>
              <a:rPr lang="fr-FR" sz="1200" dirty="0" smtClean="0"/>
              <a:t>Cohérence cardiaque &amp; </a:t>
            </a:r>
            <a:r>
              <a:rPr lang="fr-FR" sz="1200" dirty="0" err="1" smtClean="0"/>
              <a:t>pulsologie</a:t>
            </a:r>
            <a:endParaRPr lang="fr-FR" sz="1200" dirty="0" smtClean="0"/>
          </a:p>
          <a:p>
            <a:r>
              <a:rPr lang="fr-FR" sz="1200" dirty="0" smtClean="0"/>
              <a:t>Formation à la relation d’aide pour les thérapeutes, personnel médical et aidants</a:t>
            </a:r>
          </a:p>
          <a:p>
            <a:r>
              <a:rPr lang="fr-FR" sz="1200" dirty="0" smtClean="0"/>
              <a:t>Formation pour </a:t>
            </a:r>
            <a:r>
              <a:rPr lang="fr-FR" sz="1200" smtClean="0"/>
              <a:t>les professionnels </a:t>
            </a:r>
            <a:r>
              <a:rPr lang="fr-FR" sz="1200" dirty="0" smtClean="0"/>
              <a:t>soutien des aidants familiaux</a:t>
            </a:r>
          </a:p>
          <a:p>
            <a:r>
              <a:rPr lang="fr-FR" sz="1200" dirty="0" smtClean="0"/>
              <a:t>Formation des aidants familiaux</a:t>
            </a:r>
          </a:p>
        </p:txBody>
      </p:sp>
      <p:sp>
        <p:nvSpPr>
          <p:cNvPr id="6" name="Espace réservé du texte 4"/>
          <p:cNvSpPr txBox="1">
            <a:spLocks/>
          </p:cNvSpPr>
          <p:nvPr/>
        </p:nvSpPr>
        <p:spPr>
          <a:xfrm>
            <a:off x="4483101" y="1965325"/>
            <a:ext cx="3821112" cy="38512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b="1" dirty="0" smtClean="0"/>
              <a:t>Formations en sous-traitance </a:t>
            </a:r>
          </a:p>
          <a:p>
            <a:pPr algn="ctr"/>
            <a:r>
              <a:rPr lang="fr-FR" b="1" dirty="0"/>
              <a:t>d</a:t>
            </a:r>
            <a:r>
              <a:rPr lang="fr-FR" b="1" dirty="0" smtClean="0"/>
              <a:t>u contenu et de l’animation</a:t>
            </a:r>
          </a:p>
          <a:p>
            <a:r>
              <a:rPr lang="fr-FR" sz="1200" dirty="0" smtClean="0"/>
              <a:t>	Formation de Patrick </a:t>
            </a:r>
            <a:r>
              <a:rPr lang="fr-FR" sz="1200" dirty="0" err="1" smtClean="0"/>
              <a:t>Lelu</a:t>
            </a:r>
            <a:endParaRPr lang="fr-FR" sz="1200" dirty="0" smtClean="0"/>
          </a:p>
          <a:p>
            <a:pPr marL="171450" indent="-171450">
              <a:buFontTx/>
              <a:buChar char="-"/>
            </a:pPr>
            <a:r>
              <a:rPr lang="fr-FR" sz="1200" dirty="0" smtClean="0"/>
              <a:t>EFT</a:t>
            </a:r>
          </a:p>
          <a:p>
            <a:pPr marL="171450" indent="-171450">
              <a:buFontTx/>
              <a:buChar char="-"/>
            </a:pPr>
            <a:r>
              <a:rPr lang="fr-FR" sz="1200" dirty="0" smtClean="0"/>
              <a:t>BOWEN</a:t>
            </a:r>
          </a:p>
          <a:p>
            <a:pPr marL="171450" indent="-171450">
              <a:buFontTx/>
              <a:buChar char="-"/>
            </a:pPr>
            <a:r>
              <a:rPr lang="fr-FR" sz="1200" dirty="0"/>
              <a:t>Massage assis </a:t>
            </a:r>
            <a:r>
              <a:rPr lang="fr-FR" sz="1200" dirty="0" err="1" smtClean="0"/>
              <a:t>amma</a:t>
            </a:r>
            <a:endParaRPr lang="fr-FR" sz="1200" dirty="0" smtClean="0"/>
          </a:p>
          <a:p>
            <a:pPr marL="171450" indent="-171450">
              <a:buFontTx/>
              <a:buChar char="-"/>
            </a:pPr>
            <a:r>
              <a:rPr lang="fr-FR" sz="1200" dirty="0"/>
              <a:t>Massage Réflexologie plantaire </a:t>
            </a:r>
            <a:r>
              <a:rPr lang="fr-FR" sz="1200" dirty="0" smtClean="0"/>
              <a:t>thaïe</a:t>
            </a:r>
          </a:p>
          <a:p>
            <a:pPr marL="171450" indent="-171450">
              <a:buFontTx/>
              <a:buChar char="-"/>
            </a:pPr>
            <a:r>
              <a:rPr lang="fr-FR" sz="1200" dirty="0" smtClean="0"/>
              <a:t>Massage </a:t>
            </a:r>
            <a:r>
              <a:rPr lang="fr-FR" sz="1200" dirty="0"/>
              <a:t>ayurvédique </a:t>
            </a:r>
            <a:r>
              <a:rPr lang="fr-FR" sz="1200" dirty="0" err="1" smtClean="0"/>
              <a:t>abhyanga</a:t>
            </a:r>
            <a:endParaRPr lang="fr-FR" sz="1200" dirty="0" smtClean="0"/>
          </a:p>
          <a:p>
            <a:pPr marL="171450" indent="-171450">
              <a:buFontTx/>
              <a:buChar char="-"/>
            </a:pPr>
            <a:r>
              <a:rPr lang="fr-FR" sz="1200" dirty="0" err="1" smtClean="0"/>
              <a:t>Naturo</a:t>
            </a:r>
            <a:r>
              <a:rPr lang="fr-FR" sz="1200" dirty="0" smtClean="0"/>
              <a:t> </a:t>
            </a:r>
            <a:r>
              <a:rPr lang="fr-FR" sz="1200" dirty="0"/>
              <a:t>Conseiller avec des formations en aromathérapie, gemmothérapie, Fleurs de Bach et plantes médicinales avec un cursus sur plusieurs modules</a:t>
            </a:r>
          </a:p>
          <a:p>
            <a:pPr marL="171450" indent="-171450">
              <a:buFontTx/>
              <a:buChar char="-"/>
            </a:pPr>
            <a:endParaRPr lang="fr-FR" sz="1200" dirty="0" smtClean="0"/>
          </a:p>
          <a:p>
            <a:endParaRPr lang="fr-FR" dirty="0"/>
          </a:p>
        </p:txBody>
      </p:sp>
      <p:pic>
        <p:nvPicPr>
          <p:cNvPr id="7" name="Image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4049" y="469900"/>
            <a:ext cx="742950" cy="800735"/>
          </a:xfrm>
          <a:prstGeom prst="rect">
            <a:avLst/>
          </a:prstGeom>
        </p:spPr>
      </p:pic>
      <p:pic>
        <p:nvPicPr>
          <p:cNvPr id="8" name="Image 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3855" y="5473700"/>
            <a:ext cx="2533745" cy="732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1221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0715"/>
          </a:xfrm>
        </p:spPr>
        <p:txBody>
          <a:bodyPr>
            <a:normAutofit/>
          </a:bodyPr>
          <a:lstStyle/>
          <a:p>
            <a:r>
              <a:rPr lang="fr-FR" sz="2800" b="1" dirty="0" smtClean="0">
                <a:solidFill>
                  <a:srgbClr val="0070C0"/>
                </a:solidFill>
              </a:rPr>
              <a:t>Formation au Label K.S.I. </a:t>
            </a:r>
            <a:r>
              <a:rPr lang="fr-FR" sz="2800" b="1" dirty="0" smtClean="0"/>
              <a:t>(</a:t>
            </a:r>
            <a:r>
              <a:rPr lang="fr-FR" sz="2800" b="1" dirty="0" err="1" smtClean="0"/>
              <a:t>Khépri</a:t>
            </a:r>
            <a:r>
              <a:rPr lang="fr-FR" sz="2800" b="1" dirty="0" smtClean="0"/>
              <a:t> Santé Intégrative</a:t>
            </a:r>
            <a:r>
              <a:rPr lang="fr-FR" sz="2800" baseline="30000" dirty="0"/>
              <a:t> ©</a:t>
            </a:r>
            <a:r>
              <a:rPr lang="fr-FR" sz="2800" b="1" dirty="0" smtClean="0"/>
              <a:t>)</a:t>
            </a:r>
            <a:endParaRPr lang="fr-FR" sz="28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247140"/>
            <a:ext cx="10515600" cy="5171123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fr-FR" b="1" dirty="0" smtClean="0"/>
              <a:t>FORMATION </a:t>
            </a:r>
            <a:r>
              <a:rPr lang="fr-FR" b="1" dirty="0"/>
              <a:t>A LA METHODE</a:t>
            </a:r>
          </a:p>
          <a:p>
            <a:r>
              <a:rPr lang="fr-FR" dirty="0"/>
              <a:t>Les Intervenants K.S.I</a:t>
            </a:r>
            <a:r>
              <a:rPr lang="fr-FR" baseline="30000" dirty="0"/>
              <a:t>©</a:t>
            </a:r>
            <a:r>
              <a:rPr lang="fr-FR" dirty="0"/>
              <a:t> sont recrutés sur sélection de leurs pratiques professionnelles et de leurs valeurs.</a:t>
            </a:r>
            <a:br>
              <a:rPr lang="fr-FR" dirty="0"/>
            </a:br>
            <a:r>
              <a:rPr lang="fr-FR" dirty="0"/>
              <a:t>Chaque année, une dizaine </a:t>
            </a:r>
            <a:r>
              <a:rPr lang="fr-FR" dirty="0" smtClean="0"/>
              <a:t>d’intervenants </a:t>
            </a:r>
            <a:r>
              <a:rPr lang="fr-FR" dirty="0"/>
              <a:t>sont formés au protocole K.S.I</a:t>
            </a:r>
            <a:r>
              <a:rPr lang="fr-FR" baseline="30000" dirty="0"/>
              <a:t>©</a:t>
            </a:r>
            <a:r>
              <a:rPr lang="fr-FR" dirty="0"/>
              <a:t> .</a:t>
            </a:r>
            <a:br>
              <a:rPr lang="fr-FR" dirty="0"/>
            </a:br>
            <a:r>
              <a:rPr lang="fr-FR" dirty="0"/>
              <a:t>Les Intervenants K.S.I</a:t>
            </a:r>
            <a:r>
              <a:rPr lang="fr-FR" baseline="30000" dirty="0"/>
              <a:t> ©</a:t>
            </a:r>
            <a:r>
              <a:rPr lang="fr-FR" dirty="0"/>
              <a:t> doivent réussir impérativement leur parcours de certification portant sur </a:t>
            </a:r>
            <a:r>
              <a:rPr lang="fr-FR" dirty="0" smtClean="0"/>
              <a:t>5 </a:t>
            </a:r>
            <a:r>
              <a:rPr lang="fr-FR" dirty="0"/>
              <a:t>modules de connaissances et de compétences :</a:t>
            </a:r>
          </a:p>
          <a:p>
            <a:r>
              <a:rPr lang="fr-FR" b="1" u="sng" dirty="0" smtClean="0"/>
              <a:t>Module </a:t>
            </a:r>
            <a:r>
              <a:rPr lang="fr-FR" b="1" u="sng" dirty="0"/>
              <a:t>1 :</a:t>
            </a:r>
            <a:r>
              <a:rPr lang="fr-FR" dirty="0"/>
              <a:t> Acquisition de connaissances en anatomie, métabolisme, physiologie du corps humain, médecine régénératrice. Certification nécessaire pour utiliser officiellement la méthode S.K.I</a:t>
            </a:r>
            <a:r>
              <a:rPr lang="fr-FR" baseline="30000" dirty="0"/>
              <a:t>©</a:t>
            </a:r>
            <a:r>
              <a:rPr lang="fr-FR" dirty="0"/>
              <a:t>. </a:t>
            </a:r>
            <a:r>
              <a:rPr lang="fr-FR" dirty="0" smtClean="0"/>
              <a:t>Qu’est-ce que la coordination de soins de support.</a:t>
            </a:r>
            <a:endParaRPr lang="fr-FR" dirty="0"/>
          </a:p>
          <a:p>
            <a:r>
              <a:rPr lang="fr-FR" b="1" u="sng" dirty="0"/>
              <a:t>Module</a:t>
            </a:r>
            <a:r>
              <a:rPr lang="fr-FR" u="sng" dirty="0" smtClean="0"/>
              <a:t> </a:t>
            </a:r>
            <a:r>
              <a:rPr lang="fr-FR" u="sng" dirty="0"/>
              <a:t>2 :</a:t>
            </a:r>
            <a:r>
              <a:rPr lang="fr-FR" dirty="0"/>
              <a:t> Les Intervenants S.K.I</a:t>
            </a:r>
            <a:r>
              <a:rPr lang="fr-FR" baseline="30000" dirty="0"/>
              <a:t>©</a:t>
            </a:r>
            <a:r>
              <a:rPr lang="fr-FR" dirty="0"/>
              <a:t> suivent ensuite </a:t>
            </a:r>
            <a:r>
              <a:rPr lang="fr-FR" dirty="0" smtClean="0"/>
              <a:t>le </a:t>
            </a:r>
            <a:r>
              <a:rPr lang="fr-FR" dirty="0"/>
              <a:t>séminaires pour </a:t>
            </a:r>
            <a:r>
              <a:rPr lang="fr-FR" dirty="0" smtClean="0"/>
              <a:t>savoir faire un inventaire </a:t>
            </a:r>
            <a:r>
              <a:rPr lang="fr-FR" dirty="0"/>
              <a:t>de santé et </a:t>
            </a:r>
            <a:r>
              <a:rPr lang="fr-FR" dirty="0" smtClean="0"/>
              <a:t>suivre la </a:t>
            </a:r>
            <a:r>
              <a:rPr lang="fr-FR" dirty="0"/>
              <a:t>qualité de progression du receveur.</a:t>
            </a:r>
            <a:br>
              <a:rPr lang="fr-FR" dirty="0"/>
            </a:br>
            <a:r>
              <a:rPr lang="fr-FR" dirty="0"/>
              <a:t>Formation à l’utilisation de matériels d’évaluation médicale pour le suivi et la passation de questionnaires qualité.</a:t>
            </a:r>
            <a:br>
              <a:rPr lang="fr-FR" dirty="0"/>
            </a:br>
            <a:r>
              <a:rPr lang="fr-FR" dirty="0"/>
              <a:t/>
            </a:r>
            <a:br>
              <a:rPr lang="fr-FR" dirty="0"/>
            </a:br>
            <a:r>
              <a:rPr lang="fr-FR" b="1" u="sng" dirty="0"/>
              <a:t>Module</a:t>
            </a:r>
            <a:r>
              <a:rPr lang="fr-FR" b="1" u="sng" dirty="0" smtClean="0"/>
              <a:t> </a:t>
            </a:r>
            <a:r>
              <a:rPr lang="fr-FR" b="1" u="sng" dirty="0"/>
              <a:t>3 :</a:t>
            </a:r>
            <a:r>
              <a:rPr lang="fr-FR" b="1" dirty="0"/>
              <a:t> </a:t>
            </a:r>
            <a:r>
              <a:rPr lang="fr-FR" dirty="0"/>
              <a:t>Les Intervenants S.K.I</a:t>
            </a:r>
            <a:r>
              <a:rPr lang="fr-FR" baseline="30000" dirty="0"/>
              <a:t> ©</a:t>
            </a:r>
            <a:r>
              <a:rPr lang="fr-FR" dirty="0"/>
              <a:t> finalisent leur parcours pour être à même de proposer la mise en place de solutions appropriées</a:t>
            </a:r>
            <a:r>
              <a:rPr lang="fr-FR" dirty="0" smtClean="0"/>
              <a:t>. Apprendre à connaître les différentes Thérapies complémentaires cartographiées.</a:t>
            </a:r>
            <a:endParaRPr lang="fr-FR" dirty="0"/>
          </a:p>
          <a:p>
            <a:r>
              <a:rPr lang="fr-FR" b="1" u="sng" dirty="0"/>
              <a:t>Module</a:t>
            </a:r>
            <a:r>
              <a:rPr lang="fr-FR" b="1" u="sng" dirty="0" smtClean="0"/>
              <a:t> </a:t>
            </a:r>
            <a:r>
              <a:rPr lang="fr-FR" b="1" u="sng" dirty="0"/>
              <a:t>4 :</a:t>
            </a:r>
            <a:r>
              <a:rPr lang="fr-FR" dirty="0"/>
              <a:t> Spécialisation en fonction du type d’accompagnement et du public accompagné.</a:t>
            </a:r>
            <a:br>
              <a:rPr lang="fr-FR" dirty="0"/>
            </a:br>
            <a:r>
              <a:rPr lang="fr-FR" dirty="0"/>
              <a:t>Intervention en entreprise dans le cadre du Management de la Santé au Travail, Accompagnement des Aidants, Accompagnement individuel des patients.</a:t>
            </a:r>
          </a:p>
          <a:p>
            <a:r>
              <a:rPr lang="fr-FR" b="1" u="sng" dirty="0"/>
              <a:t>Module</a:t>
            </a:r>
            <a:r>
              <a:rPr lang="fr-FR" b="1" u="sng" dirty="0" smtClean="0"/>
              <a:t> </a:t>
            </a:r>
            <a:r>
              <a:rPr lang="fr-FR" b="1" u="sng" dirty="0"/>
              <a:t>5 : </a:t>
            </a:r>
            <a:r>
              <a:rPr lang="fr-FR" dirty="0"/>
              <a:t>Formation de Responsable </a:t>
            </a:r>
            <a:r>
              <a:rPr lang="fr-FR" dirty="0" smtClean="0"/>
              <a:t>et animation d’Espace </a:t>
            </a:r>
            <a:r>
              <a:rPr lang="fr-FR" dirty="0"/>
              <a:t>de Santé Intégrative : </a:t>
            </a:r>
            <a:r>
              <a:rPr lang="fr-FR" dirty="0" smtClean="0"/>
              <a:t>Management, </a:t>
            </a:r>
            <a:r>
              <a:rPr lang="fr-FR" dirty="0"/>
              <a:t>coaching de thérapeutes, Gestion, Informatique concernant l’utilisation des outils spécifique à </a:t>
            </a:r>
            <a:r>
              <a:rPr lang="fr-FR" dirty="0" err="1"/>
              <a:t>Khépri</a:t>
            </a:r>
            <a:r>
              <a:rPr lang="fr-FR" dirty="0"/>
              <a:t> Santé, Communication, Juridique.</a:t>
            </a:r>
          </a:p>
          <a:p>
            <a:r>
              <a:rPr lang="fr-FR" dirty="0"/>
              <a:t>Les supervisons annuelles sont obligatoires.</a:t>
            </a:r>
            <a:br>
              <a:rPr lang="fr-FR" dirty="0"/>
            </a:br>
            <a:r>
              <a:rPr lang="fr-FR" dirty="0"/>
              <a:t>Les Intervenants S.K.I</a:t>
            </a:r>
            <a:r>
              <a:rPr lang="fr-FR" baseline="30000" dirty="0"/>
              <a:t> ©</a:t>
            </a:r>
            <a:r>
              <a:rPr lang="fr-FR" dirty="0"/>
              <a:t> sont audités régulièrement dans le cadre du Label Qualité S.K.I</a:t>
            </a:r>
            <a:r>
              <a:rPr lang="fr-FR" baseline="30000" dirty="0"/>
              <a:t>©</a:t>
            </a:r>
            <a:endParaRPr lang="fr-FR" dirty="0"/>
          </a:p>
          <a:p>
            <a:r>
              <a:rPr lang="fr-FR" dirty="0" err="1"/>
              <a:t>Khépri</a:t>
            </a:r>
            <a:r>
              <a:rPr lang="fr-FR" dirty="0"/>
              <a:t> Santé Intégrative</a:t>
            </a:r>
            <a:r>
              <a:rPr lang="fr-FR" baseline="30000" dirty="0"/>
              <a:t>©</a:t>
            </a:r>
            <a:r>
              <a:rPr lang="fr-FR" dirty="0"/>
              <a:t> garantie le professionnalisme et l’éthique de ses Intervenants.</a:t>
            </a:r>
            <a:br>
              <a:rPr lang="fr-FR" dirty="0"/>
            </a:br>
            <a:r>
              <a:rPr lang="fr-FR" dirty="0"/>
              <a:t>Le non-respect du règlement d’usage et de la Méthode S.K.I</a:t>
            </a:r>
            <a:r>
              <a:rPr lang="fr-FR" baseline="30000" dirty="0"/>
              <a:t>©</a:t>
            </a:r>
            <a:r>
              <a:rPr lang="fr-FR" dirty="0"/>
              <a:t> remet en question leur autorisation d’utilisation du Label S.K.I</a:t>
            </a:r>
            <a:r>
              <a:rPr lang="fr-FR" baseline="30000" dirty="0" smtClean="0"/>
              <a:t>©</a:t>
            </a:r>
            <a:r>
              <a:rPr lang="fr-F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49461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8491780" cy="784406"/>
          </a:xfrm>
        </p:spPr>
        <p:txBody>
          <a:bodyPr>
            <a:normAutofit fontScale="90000"/>
          </a:bodyPr>
          <a:lstStyle/>
          <a:p>
            <a:r>
              <a:rPr lang="fr-FR" sz="2800" b="1" dirty="0" err="1" smtClean="0">
                <a:solidFill>
                  <a:srgbClr val="0070C0"/>
                </a:solidFill>
              </a:rPr>
              <a:t>Khépri</a:t>
            </a:r>
            <a:r>
              <a:rPr lang="fr-FR" sz="2800" b="1" dirty="0" smtClean="0">
                <a:solidFill>
                  <a:srgbClr val="0070C0"/>
                </a:solidFill>
              </a:rPr>
              <a:t> Entreprise avec </a:t>
            </a:r>
            <a:r>
              <a:rPr lang="fr-FR" sz="2800" b="1" dirty="0" err="1" smtClean="0">
                <a:solidFill>
                  <a:srgbClr val="0070C0"/>
                </a:solidFill>
              </a:rPr>
              <a:t>Visiapy</a:t>
            </a:r>
            <a:r>
              <a:rPr lang="fr-FR" sz="2800" b="1" dirty="0" smtClean="0">
                <a:solidFill>
                  <a:srgbClr val="0070C0"/>
                </a:solidFill>
              </a:rPr>
              <a:t> </a:t>
            </a:r>
            <a:br>
              <a:rPr lang="fr-FR" sz="2800" b="1" dirty="0" smtClean="0">
                <a:solidFill>
                  <a:srgbClr val="0070C0"/>
                </a:solidFill>
              </a:rPr>
            </a:br>
            <a:r>
              <a:rPr lang="fr-FR" sz="2800" b="1" dirty="0" smtClean="0">
                <a:solidFill>
                  <a:srgbClr val="0070C0"/>
                </a:solidFill>
              </a:rPr>
              <a:t>(Start Up technologique de la e-santé à l’international)</a:t>
            </a:r>
            <a:endParaRPr lang="fr-FR" sz="2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332411"/>
            <a:ext cx="10515600" cy="4844552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fr-FR" dirty="0" err="1" smtClean="0"/>
              <a:t>Visiapy</a:t>
            </a:r>
            <a:r>
              <a:rPr lang="fr-FR" dirty="0" smtClean="0"/>
              <a:t> est un concept Téléconsultation en </a:t>
            </a:r>
            <a:r>
              <a:rPr lang="fr-FR" dirty="0" err="1" smtClean="0"/>
              <a:t>visio</a:t>
            </a:r>
            <a:r>
              <a:rPr lang="fr-FR" dirty="0" smtClean="0"/>
              <a:t> thérapie par Webcam et serveur agréés confidentialité médicale.</a:t>
            </a:r>
          </a:p>
          <a:p>
            <a:pPr marL="0" indent="0">
              <a:buNone/>
            </a:pPr>
            <a:endParaRPr lang="fr-FR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fr-FR" b="1" dirty="0"/>
              <a:t>Une plateforme de mise en relation des collaborateurs d’entreprises avec des praticiens et des médecins</a:t>
            </a:r>
            <a:r>
              <a:rPr lang="fr-FR" b="1" dirty="0" smtClean="0"/>
              <a:t>,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b="1" dirty="0"/>
              <a:t> </a:t>
            </a:r>
            <a:r>
              <a:rPr lang="fr-FR" b="1" dirty="0" smtClean="0"/>
              <a:t>    </a:t>
            </a:r>
            <a:r>
              <a:rPr lang="fr-FR" dirty="0" smtClean="0"/>
              <a:t>permettant à l’entreprise de respecter la réglementation Qualité de Vie au Travail, avec une solution clé en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dirty="0"/>
              <a:t> </a:t>
            </a:r>
            <a:r>
              <a:rPr lang="fr-FR" dirty="0" smtClean="0"/>
              <a:t>    main.</a:t>
            </a:r>
            <a:endParaRPr lang="fr-FR" dirty="0"/>
          </a:p>
          <a:p>
            <a:r>
              <a:rPr lang="fr-FR" b="1" dirty="0" smtClean="0"/>
              <a:t>Avec un </a:t>
            </a:r>
            <a:r>
              <a:rPr lang="fr-FR" b="1" dirty="0"/>
              <a:t>système </a:t>
            </a:r>
            <a:r>
              <a:rPr lang="fr-FR" b="1" dirty="0" smtClean="0"/>
              <a:t>expert permettant</a:t>
            </a:r>
            <a:r>
              <a:rPr lang="fr-FR" b="1" dirty="0"/>
              <a:t> </a:t>
            </a:r>
            <a:r>
              <a:rPr lang="fr-FR" b="1" dirty="0" smtClean="0"/>
              <a:t>:</a:t>
            </a:r>
            <a:endParaRPr lang="fr-FR" b="1" dirty="0"/>
          </a:p>
          <a:p>
            <a:pPr lvl="1"/>
            <a:r>
              <a:rPr lang="fr-FR" dirty="0" smtClean="0"/>
              <a:t>Aux usagers </a:t>
            </a:r>
            <a:r>
              <a:rPr lang="fr-FR" dirty="0"/>
              <a:t>de choisir un spécialiste dans le domaine des thérapies complémentaires, en tenant compte de </a:t>
            </a:r>
            <a:r>
              <a:rPr lang="fr-FR" dirty="0" smtClean="0"/>
              <a:t>leur situation et motifs </a:t>
            </a:r>
            <a:r>
              <a:rPr lang="fr-FR" dirty="0"/>
              <a:t>de </a:t>
            </a:r>
            <a:r>
              <a:rPr lang="fr-FR" dirty="0" smtClean="0"/>
              <a:t>consultation,</a:t>
            </a:r>
            <a:endParaRPr lang="fr-FR" dirty="0"/>
          </a:p>
          <a:p>
            <a:pPr lvl="1"/>
            <a:r>
              <a:rPr lang="fr-FR" dirty="0" smtClean="0"/>
              <a:t>L’utilisation des meilleurs algorithmes de corrélation </a:t>
            </a:r>
            <a:r>
              <a:rPr lang="fr-FR" dirty="0"/>
              <a:t>d</a:t>
            </a:r>
            <a:r>
              <a:rPr lang="fr-FR" dirty="0" smtClean="0"/>
              <a:t>es </a:t>
            </a:r>
            <a:r>
              <a:rPr lang="fr-FR" dirty="0"/>
              <a:t>compétences des intervenants et </a:t>
            </a:r>
            <a:r>
              <a:rPr lang="fr-FR" dirty="0" smtClean="0"/>
              <a:t>de la problématique d’ensemble des usagers,</a:t>
            </a:r>
            <a:endParaRPr lang="fr-FR" dirty="0"/>
          </a:p>
          <a:p>
            <a:pPr lvl="1"/>
            <a:r>
              <a:rPr lang="fr-FR" dirty="0" smtClean="0"/>
              <a:t>L’</a:t>
            </a:r>
            <a:r>
              <a:rPr lang="fr-FR" dirty="0"/>
              <a:t>o</a:t>
            </a:r>
            <a:r>
              <a:rPr lang="fr-FR" dirty="0" smtClean="0"/>
              <a:t>ptimisation de l'adéquation </a:t>
            </a:r>
            <a:r>
              <a:rPr lang="fr-FR" dirty="0"/>
              <a:t>entre </a:t>
            </a:r>
            <a:r>
              <a:rPr lang="fr-FR" dirty="0" smtClean="0"/>
              <a:t>l’offre des </a:t>
            </a:r>
            <a:r>
              <a:rPr lang="fr-FR" dirty="0"/>
              <a:t>professionnels et les types de demandes de chaque </a:t>
            </a:r>
            <a:r>
              <a:rPr lang="fr-FR" dirty="0" smtClean="0"/>
              <a:t>collaborateur </a:t>
            </a:r>
            <a:r>
              <a:rPr lang="fr-FR" dirty="0"/>
              <a:t>pour </a:t>
            </a:r>
            <a:r>
              <a:rPr lang="fr-FR" dirty="0" smtClean="0"/>
              <a:t>une orientation vers </a:t>
            </a:r>
            <a:r>
              <a:rPr lang="fr-FR" dirty="0"/>
              <a:t>le type de prise en charge adapté à sa situation</a:t>
            </a:r>
            <a:r>
              <a:rPr lang="fr-FR" dirty="0" smtClean="0"/>
              <a:t>.</a:t>
            </a:r>
          </a:p>
          <a:p>
            <a:pPr lvl="1"/>
            <a:r>
              <a:rPr lang="fr-FR" dirty="0" smtClean="0"/>
              <a:t>La gestion des aspects financiers du budget alloué par l’entreprise dans le cadre de sa contribution à la QVT,</a:t>
            </a:r>
          </a:p>
          <a:p>
            <a:pPr lvl="1"/>
            <a:r>
              <a:rPr lang="fr-FR" dirty="0" smtClean="0"/>
              <a:t>La Possibilité pour l’entreprise d’avoir une analyse des motifs d’absentéisme dans le respect de la confidentialité,</a:t>
            </a:r>
          </a:p>
          <a:p>
            <a:pPr lvl="1"/>
            <a:endParaRPr lang="fr-FR" dirty="0" smtClean="0"/>
          </a:p>
          <a:p>
            <a:pPr>
              <a:buFont typeface="Wingdings" panose="05000000000000000000" pitchFamily="2" charset="2"/>
              <a:buChar char="è"/>
            </a:pPr>
            <a:r>
              <a:rPr lang="fr-FR" dirty="0" smtClean="0">
                <a:sym typeface="Wingdings" panose="05000000000000000000" pitchFamily="2" charset="2"/>
              </a:rPr>
              <a:t>Elément distinctif : Accompagnement individuel et personnalisé des collaborateurs expatriés et un programme de prévention du </a:t>
            </a:r>
            <a:r>
              <a:rPr lang="fr-FR" dirty="0" err="1" smtClean="0">
                <a:sym typeface="Wingdings" panose="05000000000000000000" pitchFamily="2" charset="2"/>
              </a:rPr>
              <a:t>Burn</a:t>
            </a:r>
            <a:r>
              <a:rPr lang="fr-FR" dirty="0" smtClean="0">
                <a:sym typeface="Wingdings" panose="05000000000000000000" pitchFamily="2" charset="2"/>
              </a:rPr>
              <a:t> Out des Aidants Actifs</a:t>
            </a:r>
            <a:r>
              <a:rPr lang="fr-FR" dirty="0">
                <a:sym typeface="Wingdings" panose="05000000000000000000" pitchFamily="2" charset="2"/>
              </a:rPr>
              <a:t> </a:t>
            </a:r>
            <a:endParaRPr lang="fr-FR" dirty="0" smtClean="0">
              <a:sym typeface="Wingdings" panose="05000000000000000000" pitchFamily="2" charset="2"/>
            </a:endParaRPr>
          </a:p>
          <a:p>
            <a:pPr>
              <a:buFont typeface="Wingdings" panose="05000000000000000000" pitchFamily="2" charset="2"/>
              <a:buChar char="è"/>
            </a:pPr>
            <a:endParaRPr lang="fr-FR" dirty="0" smtClean="0"/>
          </a:p>
          <a:p>
            <a:r>
              <a:rPr lang="fr-FR" dirty="0" err="1" smtClean="0"/>
              <a:t>Khépri</a:t>
            </a:r>
            <a:r>
              <a:rPr lang="fr-FR" dirty="0" smtClean="0"/>
              <a:t> Entreprise (Enseigne) : Conseil aux entreprises pour le management de la santé au travail </a:t>
            </a:r>
          </a:p>
          <a:p>
            <a:pPr marL="0" indent="0">
              <a:buNone/>
            </a:pPr>
            <a:r>
              <a:rPr lang="fr-FR" b="1" dirty="0" smtClean="0">
                <a:sym typeface="Wingdings" panose="05000000000000000000" pitchFamily="2" charset="2"/>
              </a:rPr>
              <a:t>	 </a:t>
            </a:r>
            <a:r>
              <a:rPr lang="fr-FR" b="1" dirty="0" smtClean="0"/>
              <a:t>Conseil </a:t>
            </a:r>
            <a:r>
              <a:rPr lang="fr-FR" b="1" dirty="0"/>
              <a:t>en stratégie sociale, management du changement et communication</a:t>
            </a:r>
            <a:endParaRPr lang="fr-FR" dirty="0"/>
          </a:p>
          <a:p>
            <a:pPr lvl="1"/>
            <a:endParaRPr lang="fr-FR" dirty="0" smtClean="0"/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4" name="Picture 3" descr="logo HD Visiapy R27 V97 B19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7875" y="443095"/>
            <a:ext cx="1685925" cy="706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2050" name="Picture 2" descr="LOGO KHEPRI_LARGE_COULEUR RVB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7709" y="5618372"/>
            <a:ext cx="3430588" cy="719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6" name="ZoneTexte 5"/>
          <p:cNvSpPr txBox="1"/>
          <p:nvPr/>
        </p:nvSpPr>
        <p:spPr>
          <a:xfrm>
            <a:off x="9667875" y="5742407"/>
            <a:ext cx="1165225" cy="3834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9649122" y="5731085"/>
            <a:ext cx="2254250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600" b="1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Arimo" panose="020B0604020202020204" pitchFamily="34" charset="0"/>
              </a:rPr>
              <a:t>Entreprise</a:t>
            </a: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rgbClr val="00B0F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9794726" y="1085445"/>
            <a:ext cx="15568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i="1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Management de la</a:t>
            </a:r>
          </a:p>
          <a:p>
            <a:r>
              <a:rPr lang="fr-FR" sz="1200" i="1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santé au travail</a:t>
            </a:r>
            <a:endParaRPr lang="fr-FR" sz="1200" i="1" dirty="0">
              <a:solidFill>
                <a:srgbClr val="0070C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7987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8476281" cy="706029"/>
          </a:xfrm>
        </p:spPr>
        <p:txBody>
          <a:bodyPr>
            <a:normAutofit/>
          </a:bodyPr>
          <a:lstStyle/>
          <a:p>
            <a:r>
              <a:rPr lang="fr-FR" sz="2800" b="1" dirty="0" smtClean="0">
                <a:solidFill>
                  <a:srgbClr val="0070C0"/>
                </a:solidFill>
              </a:rPr>
              <a:t>Pôle Santé Pluridisciplinaire Paris-Est</a:t>
            </a:r>
            <a:endParaRPr lang="fr-FR" sz="2800" b="1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071154"/>
            <a:ext cx="10515600" cy="5538651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fr-FR" sz="1400" b="1" dirty="0" smtClean="0"/>
          </a:p>
          <a:p>
            <a:pPr marL="0" indent="0">
              <a:buNone/>
            </a:pPr>
            <a:r>
              <a:rPr lang="fr-FR" sz="1400" b="1" dirty="0" smtClean="0"/>
              <a:t>Projet </a:t>
            </a:r>
            <a:r>
              <a:rPr lang="fr-FR" sz="1400" b="1" dirty="0"/>
              <a:t>de santé:</a:t>
            </a:r>
          </a:p>
          <a:p>
            <a:r>
              <a:rPr lang="fr-FR" sz="1400" dirty="0"/>
              <a:t>Le projet de santé du Pôle Santé Pluridisciplinaire est de créer un réseau de professionnels pouvant travailler ensemble de façon coordonnée, </a:t>
            </a:r>
            <a:r>
              <a:rPr lang="fr-FR" sz="1400" b="1" dirty="0"/>
              <a:t>intégrant les aspects médicaux psycho-sociaux</a:t>
            </a:r>
            <a:r>
              <a:rPr lang="fr-FR" sz="1400" dirty="0" smtClean="0"/>
              <a:t>.</a:t>
            </a:r>
            <a:endParaRPr lang="fr-FR" sz="1400" dirty="0"/>
          </a:p>
          <a:p>
            <a:r>
              <a:rPr lang="fr-FR" sz="1400" dirty="0"/>
              <a:t>Le Pôle Santé vise à faciliter l’accès aux soins face à la </a:t>
            </a:r>
            <a:r>
              <a:rPr lang="fr-FR" sz="1400" b="1" dirty="0"/>
              <a:t>désertification </a:t>
            </a:r>
            <a:r>
              <a:rPr lang="fr-FR" sz="1400" b="1" dirty="0" smtClean="0"/>
              <a:t>médicale</a:t>
            </a:r>
            <a:r>
              <a:rPr lang="fr-FR" sz="1400" dirty="0"/>
              <a:t> </a:t>
            </a:r>
            <a:r>
              <a:rPr lang="fr-FR" sz="1400" dirty="0" smtClean="0"/>
              <a:t>en présentant une nouvelle approche.</a:t>
            </a:r>
            <a:endParaRPr lang="fr-FR" sz="1400" b="1" dirty="0" smtClean="0"/>
          </a:p>
          <a:p>
            <a:pPr marL="0" indent="0">
              <a:buNone/>
            </a:pPr>
            <a:r>
              <a:rPr lang="fr-FR" sz="1400" b="1" dirty="0"/>
              <a:t>1/ Organiser une coordination thérapeutique incluant les aspects </a:t>
            </a:r>
            <a:r>
              <a:rPr lang="fr-FR" sz="1400" b="1" dirty="0" smtClean="0"/>
              <a:t>médicaux et psycho-sociaux </a:t>
            </a:r>
            <a:r>
              <a:rPr lang="fr-FR" sz="1400" b="1" dirty="0"/>
              <a:t>par :</a:t>
            </a:r>
          </a:p>
          <a:p>
            <a:r>
              <a:rPr lang="fr-FR" sz="1400" dirty="0" smtClean="0"/>
              <a:t>La </a:t>
            </a:r>
            <a:r>
              <a:rPr lang="fr-FR" sz="1400" dirty="0"/>
              <a:t>coordination de soins pour </a:t>
            </a:r>
            <a:r>
              <a:rPr lang="fr-FR" sz="1400" dirty="0" smtClean="0"/>
              <a:t>les maladies </a:t>
            </a:r>
            <a:r>
              <a:rPr lang="fr-FR" sz="1400" dirty="0"/>
              <a:t>chroniques,</a:t>
            </a:r>
          </a:p>
          <a:p>
            <a:r>
              <a:rPr lang="fr-FR" sz="1400" dirty="0" smtClean="0"/>
              <a:t>L’éducation </a:t>
            </a:r>
            <a:r>
              <a:rPr lang="fr-FR" sz="1400" dirty="0"/>
              <a:t>thérapeutique pour la prévention,</a:t>
            </a:r>
          </a:p>
          <a:p>
            <a:r>
              <a:rPr lang="fr-FR" sz="1400" dirty="0" smtClean="0"/>
              <a:t>L’Art-thérapie </a:t>
            </a:r>
            <a:r>
              <a:rPr lang="fr-FR" sz="1400" dirty="0"/>
              <a:t>comme vecteur de lien social,</a:t>
            </a:r>
          </a:p>
          <a:p>
            <a:r>
              <a:rPr lang="fr-FR" sz="1400" dirty="0" smtClean="0"/>
              <a:t>La </a:t>
            </a:r>
            <a:r>
              <a:rPr lang="fr-FR" sz="1400" dirty="0"/>
              <a:t>médiation familiale.</a:t>
            </a:r>
          </a:p>
          <a:p>
            <a:pPr marL="0" indent="0">
              <a:buNone/>
            </a:pPr>
            <a:r>
              <a:rPr lang="fr-FR" sz="1400" b="1" dirty="0"/>
              <a:t>2/ Faciliter l’accès aux soins :</a:t>
            </a:r>
            <a:endParaRPr lang="fr-FR" sz="1400" dirty="0"/>
          </a:p>
          <a:p>
            <a:r>
              <a:rPr lang="fr-FR" sz="1400" dirty="0"/>
              <a:t>En créant un fond de solidarité pour une </a:t>
            </a:r>
            <a:r>
              <a:rPr lang="fr-FR" sz="1400" dirty="0" smtClean="0"/>
              <a:t>meilleure prise </a:t>
            </a:r>
            <a:r>
              <a:rPr lang="fr-FR" sz="1400" dirty="0"/>
              <a:t>en charge des soins pour les </a:t>
            </a:r>
            <a:r>
              <a:rPr lang="fr-FR" sz="1400" dirty="0" smtClean="0"/>
              <a:t>patients indigents.</a:t>
            </a:r>
          </a:p>
          <a:p>
            <a:pPr marL="0" indent="0">
              <a:buNone/>
            </a:pPr>
            <a:r>
              <a:rPr lang="fr-FR" sz="1400" b="1" dirty="0" smtClean="0"/>
              <a:t>3/ Assurer la pérennité de l’organisation grâce aux 4 </a:t>
            </a:r>
            <a:r>
              <a:rPr lang="fr-FR" sz="1400" b="1" dirty="0"/>
              <a:t>piliers de fonctionnement </a:t>
            </a:r>
            <a:r>
              <a:rPr lang="fr-FR" sz="1400" b="1" dirty="0" smtClean="0"/>
              <a:t>sur les plans :</a:t>
            </a:r>
            <a:r>
              <a:rPr lang="fr-FR" sz="1400" dirty="0"/>
              <a:t>  </a:t>
            </a:r>
          </a:p>
          <a:p>
            <a:pPr lvl="1"/>
            <a:r>
              <a:rPr lang="fr-FR" sz="1400" dirty="0" smtClean="0"/>
              <a:t>Technologique (Verbatim : </a:t>
            </a:r>
            <a:r>
              <a:rPr lang="fr-FR" sz="1400" dirty="0" err="1" smtClean="0"/>
              <a:t>Serious</a:t>
            </a:r>
            <a:r>
              <a:rPr lang="fr-FR" sz="1400" dirty="0" smtClean="0"/>
              <a:t> Game pour la bientraitance des aidants)</a:t>
            </a:r>
            <a:endParaRPr lang="fr-FR" sz="1400" dirty="0"/>
          </a:p>
          <a:p>
            <a:pPr lvl="1"/>
            <a:r>
              <a:rPr lang="fr-FR" sz="1400" dirty="0" smtClean="0"/>
              <a:t>Humain &amp; managérial</a:t>
            </a:r>
            <a:endParaRPr lang="fr-FR" sz="1400" dirty="0"/>
          </a:p>
          <a:p>
            <a:pPr lvl="1"/>
            <a:r>
              <a:rPr lang="fr-FR" sz="1400" dirty="0" smtClean="0"/>
              <a:t>Economique</a:t>
            </a:r>
            <a:endParaRPr lang="fr-FR" sz="1400" dirty="0"/>
          </a:p>
          <a:p>
            <a:pPr lvl="1"/>
            <a:r>
              <a:rPr lang="fr-FR" sz="1400" dirty="0" smtClean="0"/>
              <a:t>Pédagogique</a:t>
            </a:r>
          </a:p>
        </p:txBody>
      </p:sp>
      <p:pic>
        <p:nvPicPr>
          <p:cNvPr id="3074" name="Picture 2" descr="LogoParisEst v2 rvb 200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4063" y="213801"/>
            <a:ext cx="2813348" cy="1233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76909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9092"/>
          </a:xfrm>
        </p:spPr>
        <p:txBody>
          <a:bodyPr>
            <a:normAutofit/>
          </a:bodyPr>
          <a:lstStyle/>
          <a:p>
            <a:r>
              <a:rPr lang="fr-FR" sz="2800" b="1" dirty="0" err="1" smtClean="0">
                <a:solidFill>
                  <a:srgbClr val="0070C0"/>
                </a:solidFill>
              </a:rPr>
              <a:t>Khépri</a:t>
            </a:r>
            <a:r>
              <a:rPr lang="fr-FR" sz="2800" b="1" dirty="0" smtClean="0">
                <a:solidFill>
                  <a:srgbClr val="0070C0"/>
                </a:solidFill>
              </a:rPr>
              <a:t> Med: Dispositif </a:t>
            </a:r>
            <a:r>
              <a:rPr lang="fr-FR" sz="2800" b="1" dirty="0">
                <a:solidFill>
                  <a:srgbClr val="0070C0"/>
                </a:solidFill>
              </a:rPr>
              <a:t>pour les professionnels de </a:t>
            </a:r>
            <a:r>
              <a:rPr lang="fr-FR" sz="2800" b="1" dirty="0" smtClean="0">
                <a:solidFill>
                  <a:srgbClr val="0070C0"/>
                </a:solidFill>
              </a:rPr>
              <a:t>santé</a:t>
            </a:r>
            <a:endParaRPr lang="fr-FR" sz="2800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293223"/>
            <a:ext cx="10515600" cy="488374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fr-FR" sz="2900" b="1" dirty="0" smtClean="0"/>
              <a:t>Une structure juridique privilégiant la flexibilité des recrutements de statuts différents</a:t>
            </a:r>
          </a:p>
          <a:p>
            <a:pPr marL="0" indent="0">
              <a:buNone/>
            </a:pPr>
            <a:r>
              <a:rPr lang="fr-FR" sz="2900" b="1" dirty="0" smtClean="0"/>
              <a:t>de médecins (libéral, salarié, CDI, CDD) . </a:t>
            </a:r>
            <a:r>
              <a:rPr lang="fr-FR" sz="2900" dirty="0" smtClean="0"/>
              <a:t>Mais pas forcément indispensable de créer cette branche.</a:t>
            </a:r>
          </a:p>
          <a:p>
            <a:pPr marL="0" indent="0">
              <a:buNone/>
            </a:pPr>
            <a:endParaRPr lang="fr-FR" b="1" dirty="0" smtClean="0"/>
          </a:p>
          <a:p>
            <a:pPr marL="0" indent="0">
              <a:buNone/>
            </a:pPr>
            <a:r>
              <a:rPr lang="fr-FR" b="1" dirty="0" smtClean="0"/>
              <a:t>Faciliter </a:t>
            </a:r>
            <a:r>
              <a:rPr lang="fr-FR" b="1" dirty="0"/>
              <a:t>leur installation </a:t>
            </a:r>
            <a:endParaRPr lang="fr-FR" dirty="0"/>
          </a:p>
          <a:p>
            <a:r>
              <a:rPr lang="fr-FR" b="1" dirty="0" smtClean="0"/>
              <a:t>Contribuer </a:t>
            </a:r>
            <a:r>
              <a:rPr lang="fr-FR" b="1" dirty="0"/>
              <a:t>au développement </a:t>
            </a:r>
            <a:r>
              <a:rPr lang="fr-FR" b="1" dirty="0" smtClean="0"/>
              <a:t>de solutions </a:t>
            </a:r>
            <a:r>
              <a:rPr lang="fr-FR" dirty="0"/>
              <a:t>pour faciliter l’exercice des professionnels indépendants,</a:t>
            </a:r>
          </a:p>
          <a:p>
            <a:r>
              <a:rPr lang="fr-FR" b="1" dirty="0" smtClean="0"/>
              <a:t>Regrouper </a:t>
            </a:r>
            <a:r>
              <a:rPr lang="fr-FR" b="1" dirty="0"/>
              <a:t>des professionnels de santé </a:t>
            </a:r>
            <a:r>
              <a:rPr lang="fr-FR" dirty="0"/>
              <a:t>afin de créer une structure d’exercice coordonné et </a:t>
            </a:r>
            <a:r>
              <a:rPr lang="fr-FR" dirty="0" smtClean="0"/>
              <a:t>pluri-professionnelle,</a:t>
            </a:r>
          </a:p>
          <a:p>
            <a:pPr marL="0" indent="0">
              <a:buNone/>
            </a:pPr>
            <a:r>
              <a:rPr lang="fr-FR" dirty="0" smtClean="0"/>
              <a:t>    en </a:t>
            </a:r>
            <a:r>
              <a:rPr lang="fr-FR" dirty="0"/>
              <a:t>veillant à l’indépendance professionnelle des </a:t>
            </a:r>
            <a:r>
              <a:rPr lang="fr-FR" dirty="0" smtClean="0"/>
              <a:t>praticiens.</a:t>
            </a:r>
          </a:p>
          <a:p>
            <a:pPr marL="0" indent="0">
              <a:buNone/>
            </a:pPr>
            <a:endParaRPr lang="fr-FR" b="1" dirty="0" smtClean="0"/>
          </a:p>
          <a:p>
            <a:pPr marL="0" indent="0">
              <a:buNone/>
            </a:pPr>
            <a:r>
              <a:rPr lang="fr-FR" b="1" dirty="0" smtClean="0"/>
              <a:t>Une </a:t>
            </a:r>
            <a:r>
              <a:rPr lang="fr-FR" b="1" dirty="0"/>
              <a:t>solution qui repose sur un concept informatique innovant </a:t>
            </a:r>
            <a:r>
              <a:rPr lang="fr-FR" b="1" dirty="0" smtClean="0"/>
              <a:t>permettant le </a:t>
            </a:r>
            <a:r>
              <a:rPr lang="fr-FR" b="1" dirty="0" err="1" smtClean="0"/>
              <a:t>co-working</a:t>
            </a:r>
            <a:r>
              <a:rPr lang="fr-FR" b="1" dirty="0" smtClean="0"/>
              <a:t> pour les médecins :</a:t>
            </a:r>
            <a:endParaRPr lang="fr-FR" b="1" dirty="0"/>
          </a:p>
          <a:p>
            <a:r>
              <a:rPr lang="fr-FR" b="1" dirty="0" smtClean="0"/>
              <a:t>L’accès </a:t>
            </a:r>
            <a:r>
              <a:rPr lang="fr-FR" b="1" dirty="0"/>
              <a:t>à un planning en ligne </a:t>
            </a:r>
            <a:r>
              <a:rPr lang="fr-FR" dirty="0"/>
              <a:t>pour faire des réservations immédiates, à l'heure, à la semaine ou à l'année,</a:t>
            </a:r>
          </a:p>
          <a:p>
            <a:r>
              <a:rPr lang="fr-FR" b="1" dirty="0" smtClean="0"/>
              <a:t>Des </a:t>
            </a:r>
            <a:r>
              <a:rPr lang="fr-FR" b="1" dirty="0"/>
              <a:t>conditions d’installation au moindre coût</a:t>
            </a:r>
            <a:r>
              <a:rPr lang="fr-FR" dirty="0"/>
              <a:t> grâce à une optimisation du temps et du partage des </a:t>
            </a:r>
            <a:br>
              <a:rPr lang="fr-FR" dirty="0"/>
            </a:br>
            <a:r>
              <a:rPr lang="fr-FR" dirty="0"/>
              <a:t>espaces de travail qui sont </a:t>
            </a:r>
            <a:r>
              <a:rPr lang="fr-FR" dirty="0" smtClean="0"/>
              <a:t>fournis meublés et connectés,</a:t>
            </a:r>
            <a:endParaRPr lang="fr-FR" dirty="0"/>
          </a:p>
          <a:p>
            <a:r>
              <a:rPr lang="fr-FR" b="1" dirty="0" smtClean="0"/>
              <a:t>La </a:t>
            </a:r>
            <a:r>
              <a:rPr lang="fr-FR" b="1" dirty="0"/>
              <a:t>flexibilité d’une tarification </a:t>
            </a:r>
            <a:r>
              <a:rPr lang="fr-FR" dirty="0"/>
              <a:t>avantageuse,</a:t>
            </a:r>
          </a:p>
          <a:p>
            <a:r>
              <a:rPr lang="fr-FR" b="1" dirty="0" smtClean="0"/>
              <a:t>La </a:t>
            </a:r>
            <a:r>
              <a:rPr lang="fr-FR" b="1" dirty="0"/>
              <a:t>souplesse des horaires, </a:t>
            </a:r>
            <a:r>
              <a:rPr lang="fr-FR" dirty="0"/>
              <a:t>idéale pour concilier vie professionnelle et vie personnelle, </a:t>
            </a:r>
            <a:r>
              <a:rPr lang="fr-FR" dirty="0" smtClean="0"/>
              <a:t>le </a:t>
            </a:r>
            <a:r>
              <a:rPr lang="fr-FR" dirty="0"/>
              <a:t>temps partiel,</a:t>
            </a:r>
          </a:p>
          <a:p>
            <a:r>
              <a:rPr lang="fr-FR" b="1" dirty="0" smtClean="0"/>
              <a:t>Sans </a:t>
            </a:r>
            <a:r>
              <a:rPr lang="fr-FR" b="1" dirty="0"/>
              <a:t>aucune prise de risque </a:t>
            </a:r>
            <a:r>
              <a:rPr lang="fr-FR" dirty="0" smtClean="0"/>
              <a:t>ni investissement </a:t>
            </a:r>
            <a:r>
              <a:rPr lang="fr-FR" dirty="0"/>
              <a:t>personnel</a:t>
            </a:r>
            <a:r>
              <a:rPr lang="fr-FR" dirty="0" smtClean="0"/>
              <a:t>.</a:t>
            </a:r>
          </a:p>
        </p:txBody>
      </p:sp>
      <p:pic>
        <p:nvPicPr>
          <p:cNvPr id="4" name="Picture 2" descr="LOGO KHEPRI_COMPACT_COULEUR RVB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2501" y="424002"/>
            <a:ext cx="1697092" cy="1177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10716447" y="1240171"/>
            <a:ext cx="863600" cy="3831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Med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10667238" y="1162670"/>
            <a:ext cx="8723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 smtClean="0">
                <a:solidFill>
                  <a:srgbClr val="00B0F0"/>
                </a:solidFill>
              </a:rPr>
              <a:t>Med</a:t>
            </a:r>
            <a:endParaRPr lang="fr-FR" sz="28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5620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Cette présentation est la pleine et entière propriété de </a:t>
            </a:r>
            <a:r>
              <a:rPr lang="fr-FR" dirty="0" err="1"/>
              <a:t>Khépri</a:t>
            </a:r>
            <a:r>
              <a:rPr lang="fr-FR" dirty="0"/>
              <a:t> Santé.</a:t>
            </a:r>
          </a:p>
          <a:p>
            <a:r>
              <a:rPr lang="fr-FR" dirty="0"/>
              <a:t>S</a:t>
            </a:r>
            <a:r>
              <a:rPr lang="fr-FR" dirty="0" smtClean="0"/>
              <a:t>a </a:t>
            </a:r>
            <a:r>
              <a:rPr lang="fr-FR" dirty="0"/>
              <a:t>forme et son contenu sont réservés </a:t>
            </a:r>
            <a:r>
              <a:rPr lang="fr-FR" dirty="0" smtClean="0"/>
              <a:t>à notre </a:t>
            </a:r>
            <a:r>
              <a:rPr lang="fr-FR" dirty="0"/>
              <a:t>usage interne uniquement. Elles ne peuvent être divulguées à des </a:t>
            </a:r>
            <a:r>
              <a:rPr lang="fr-FR" dirty="0" smtClean="0"/>
              <a:t>tiers sans </a:t>
            </a:r>
            <a:r>
              <a:rPr lang="fr-FR" dirty="0"/>
              <a:t>notre accord.</a:t>
            </a:r>
          </a:p>
        </p:txBody>
      </p:sp>
    </p:spTree>
    <p:extLst>
      <p:ext uri="{BB962C8B-B14F-4D97-AF65-F5344CB8AC3E}">
        <p14:creationId xmlns:p14="http://schemas.microsoft.com/office/powerpoint/2010/main" val="209148065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36330</TotalTime>
  <Words>681</Words>
  <Application>Microsoft Office PowerPoint</Application>
  <PresentationFormat>Grand écran</PresentationFormat>
  <Paragraphs>153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6" baseType="lpstr">
      <vt:lpstr>Arial</vt:lpstr>
      <vt:lpstr>Arimo</vt:lpstr>
      <vt:lpstr>Bookman Old Style</vt:lpstr>
      <vt:lpstr>Calibri</vt:lpstr>
      <vt:lpstr>Calibri Light</vt:lpstr>
      <vt:lpstr>Times New Roman</vt:lpstr>
      <vt:lpstr>Wingdings</vt:lpstr>
      <vt:lpstr>Thème Office</vt:lpstr>
      <vt:lpstr>Présentation PowerPoint</vt:lpstr>
      <vt:lpstr>Khépri Santé : Espace de Santé Intégrative © K.S.I © est une marque déposée Le modèle et la méthode K.S.I ©  sont protégés</vt:lpstr>
      <vt:lpstr>Khépri Formation Processus qualité Qualiopi en cours Point distinctif : Techniques de neurosciences, d’hypnose ou de sophrologie utilisées dans la plupart des apprentissages</vt:lpstr>
      <vt:lpstr>Formation au Label K.S.I. (Khépri Santé Intégrative ©)</vt:lpstr>
      <vt:lpstr>Khépri Entreprise avec Visiapy  (Start Up technologique de la e-santé à l’international)</vt:lpstr>
      <vt:lpstr>Pôle Santé Pluridisciplinaire Paris-Est</vt:lpstr>
      <vt:lpstr>Khépri Med: Dispositif pour les professionnels de santé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Gary Cohen</dc:creator>
  <cp:lastModifiedBy>Utilisateur Windows</cp:lastModifiedBy>
  <cp:revision>113</cp:revision>
  <cp:lastPrinted>2020-08-04T09:03:53Z</cp:lastPrinted>
  <dcterms:created xsi:type="dcterms:W3CDTF">2019-07-02T14:51:40Z</dcterms:created>
  <dcterms:modified xsi:type="dcterms:W3CDTF">2021-02-04T09:53:45Z</dcterms:modified>
</cp:coreProperties>
</file>