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7" r:id="rId3"/>
    <p:sldId id="259" r:id="rId4"/>
    <p:sldId id="261" r:id="rId5"/>
    <p:sldId id="264" r:id="rId6"/>
    <p:sldId id="278" r:id="rId7"/>
    <p:sldId id="279" r:id="rId8"/>
    <p:sldId id="280" r:id="rId9"/>
    <p:sldId id="281" r:id="rId10"/>
    <p:sldId id="282" r:id="rId11"/>
  </p:sldIdLst>
  <p:sldSz cx="9144000" cy="6858000" type="screen4x3"/>
  <p:notesSz cx="6805613" cy="9939338"/>
  <p:embeddedFontLst>
    <p:embeddedFont>
      <p:font typeface="Source Sans Pro" panose="020B0604020202020204" charset="0"/>
      <p:regular r:id="rId13"/>
      <p:bold r:id="rId14"/>
      <p:italic r:id="rId15"/>
      <p:boldItalic r:id="rId16"/>
    </p:embeddedFont>
    <p:embeddedFont>
      <p:font typeface="Roboto Slab" panose="020B060402020202020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6" roundtripDataSignature="AMtx7mgdEmb+P6Jl9T2/CfUwlAGGN7a6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109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88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656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7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85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09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4533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808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5846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610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71CAFB-0717-415A-B354-55CCC22F7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CACD4DA-6446-41C0-8002-2D50B54B5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BB27E94-5453-445B-87E4-EE0B4063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3F1CA-D2CA-47C7-AB57-BF59333BBBA5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313D959-142A-4A77-8736-111E70E3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AF535D9-A576-4C71-BCC4-BA46B128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86FD85-6654-46FF-8629-1260475F2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09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3" descr="connections-0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40" name="Google Shape;40;p23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41" name="Google Shape;41;p23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EA"/>
                </a:buClr>
                <a:buSzPts val="6000"/>
                <a:buFont typeface="Source Sans Pro"/>
                <a:buNone/>
              </a:pPr>
              <a:r>
                <a:rPr lang="en" sz="6000" b="1" i="0" u="none" strike="noStrike" cap="none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/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" name="Google Shape;44;p23"/>
          <p:cNvCxnSpPr>
            <a:endCxn id="42" idx="1"/>
          </p:cNvCxnSpPr>
          <p:nvPr/>
        </p:nvCxnSpPr>
        <p:spPr>
          <a:xfrm>
            <a:off x="3742095" y="871979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23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46;p23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e.revellat@kheprisant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hyperlink" Target="mailto:isabelle.marcy@kheprisante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subTitle" idx="4294967295"/>
          </p:nvPr>
        </p:nvSpPr>
        <p:spPr>
          <a:xfrm>
            <a:off x="612750" y="4005173"/>
            <a:ext cx="41964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Evelyne Revellat &amp; Isab</a:t>
            </a:r>
            <a:r>
              <a:rPr lang="en" sz="1800" b="1" dirty="0">
                <a:solidFill>
                  <a:schemeClr val="accent4"/>
                </a:solidFill>
              </a:rPr>
              <a:t>elle Marcy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06 60 47 71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64      -     06 </a:t>
            </a: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42 78 18 63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sng" strike="noStrike" cap="none" dirty="0">
                <a:solidFill>
                  <a:srgbClr val="5AB1C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evelyne.revellat@kheprisante.fr</a:t>
            </a:r>
            <a:endParaRPr sz="1800" b="1" dirty="0">
              <a:solidFill>
                <a:srgbClr val="5AB1C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u="sng" dirty="0">
                <a:solidFill>
                  <a:schemeClr val="hlink"/>
                </a:solidFill>
                <a:hlinkClick r:id="rId4"/>
              </a:rPr>
              <a:t>isabelle.marcy@kheprisante.fr</a:t>
            </a:r>
            <a:endParaRPr sz="1800" b="1" dirty="0">
              <a:solidFill>
                <a:srgbClr val="5AB1C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www.kheprisante.fr</a:t>
            </a:r>
            <a:endParaRPr sz="1800" b="1" i="0" u="none" strike="noStrike" cap="none" dirty="0">
              <a:solidFill>
                <a:schemeClr val="accent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188 Grande rue Charles de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Gaulle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94130 </a:t>
            </a: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Nogent-sur-Marne</a:t>
            </a:r>
            <a:endParaRPr dirty="0"/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5537" y="2132856"/>
            <a:ext cx="6527225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23681" y="4122338"/>
            <a:ext cx="2677596" cy="1785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fr-FR" sz="30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Plan à 5 ans</a:t>
            </a:r>
            <a:endParaRPr sz="30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55575" y="1251624"/>
            <a:ext cx="7632900" cy="471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2021 :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Qualiopi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Khépri Formation Organisme Certificateur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Refonte du Site Web du Pôle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Constitution de la SCI Nogent pour l’acquisition du local disponible au 2ème étage</a:t>
            </a:r>
            <a:endParaRPr lang="en" sz="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2022 :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Recrutement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JNA février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Espace professionnel disponible pour faire de Nogent le Centre Pilote</a:t>
            </a:r>
          </a:p>
          <a:p>
            <a:pPr marL="0" indent="-114300">
              <a:spcBef>
                <a:spcPts val="0"/>
              </a:spcBef>
            </a:pPr>
            <a:r>
              <a:rPr lang="en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Centre Ecole de Danse à la Garenne-Colombe, </a:t>
            </a:r>
            <a:r>
              <a:rPr lang="en" sz="1600" b="1" dirty="0">
                <a:latin typeface="Calibri" panose="020F0502020204030204" pitchFamily="34" charset="0"/>
                <a:cs typeface="Calibri" panose="020F0502020204030204" pitchFamily="34" charset="0"/>
              </a:rPr>
              <a:t>Tours, Lyon, </a:t>
            </a: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Grenoble, Oise</a:t>
            </a: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2023 :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Recrutement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Label Sport et Santé, Centre anti-douleur, Label Balinae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Centres : Annecy, Bordeaux, Nantes, 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2024 : 5 centres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2025 : 5 centres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2026 : 5 Centres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9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9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74B3115-420F-4E32-B5A5-CFE039D89E6B}"/>
              </a:ext>
            </a:extLst>
          </p:cNvPr>
          <p:cNvSpPr/>
          <p:nvPr/>
        </p:nvSpPr>
        <p:spPr>
          <a:xfrm>
            <a:off x="4163444" y="1527650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INVEST</a:t>
            </a:r>
          </a:p>
          <a:p>
            <a:pPr algn="ctr"/>
            <a:r>
              <a:rPr lang="fr-FR" sz="900" dirty="0"/>
              <a:t>Holding</a:t>
            </a:r>
            <a:endParaRPr lang="fr-FR" sz="105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F0C6E18-A80A-49FC-B292-B697E8F50B58}"/>
              </a:ext>
            </a:extLst>
          </p:cNvPr>
          <p:cNvSpPr/>
          <p:nvPr/>
        </p:nvSpPr>
        <p:spPr>
          <a:xfrm>
            <a:off x="1330663" y="3844371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SANTE</a:t>
            </a:r>
          </a:p>
          <a:p>
            <a:pPr algn="ctr"/>
            <a:r>
              <a:rPr lang="fr-FR" sz="900" dirty="0"/>
              <a:t>SAS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745D7DC-E80C-4C95-A5BC-36AA45F4C094}"/>
              </a:ext>
            </a:extLst>
          </p:cNvPr>
          <p:cNvSpPr/>
          <p:nvPr/>
        </p:nvSpPr>
        <p:spPr>
          <a:xfrm>
            <a:off x="7532694" y="3802794"/>
            <a:ext cx="1154105" cy="6213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FORMATION</a:t>
            </a:r>
          </a:p>
          <a:p>
            <a:pPr algn="ctr"/>
            <a:r>
              <a:rPr lang="fr-FR" sz="900" dirty="0"/>
              <a:t>SAS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D8BBDFA-0E0E-4B87-A4C7-7BD6BA1DFA1A}"/>
              </a:ext>
            </a:extLst>
          </p:cNvPr>
          <p:cNvSpPr/>
          <p:nvPr/>
        </p:nvSpPr>
        <p:spPr>
          <a:xfrm>
            <a:off x="5857419" y="3800475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VISIAPY</a:t>
            </a:r>
          </a:p>
          <a:p>
            <a:pPr algn="ctr"/>
            <a:r>
              <a:rPr lang="fr-FR" sz="900" dirty="0"/>
              <a:t>SAS</a:t>
            </a:r>
            <a:endParaRPr lang="fr-FR" sz="1050" dirty="0"/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216E6F43-BA45-4554-A664-75CF31092BE3}"/>
              </a:ext>
            </a:extLst>
          </p:cNvPr>
          <p:cNvSpPr txBox="1"/>
          <p:nvPr/>
        </p:nvSpPr>
        <p:spPr>
          <a:xfrm>
            <a:off x="1996093" y="2995103"/>
            <a:ext cx="487161" cy="2135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100%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0F721AC3-2E88-4A1A-A974-D29E029B4F9A}"/>
              </a:ext>
            </a:extLst>
          </p:cNvPr>
          <p:cNvSpPr txBox="1"/>
          <p:nvPr/>
        </p:nvSpPr>
        <p:spPr>
          <a:xfrm>
            <a:off x="6355105" y="2987186"/>
            <a:ext cx="59258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100%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CA4110C1-F037-4268-B250-4D41C51CE89B}"/>
              </a:ext>
            </a:extLst>
          </p:cNvPr>
          <p:cNvSpPr txBox="1"/>
          <p:nvPr/>
        </p:nvSpPr>
        <p:spPr>
          <a:xfrm>
            <a:off x="8133023" y="2987186"/>
            <a:ext cx="59258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100%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="" xmlns:a16="http://schemas.microsoft.com/office/drawing/2014/main" id="{163948EF-50FE-43D3-87D1-FD01D65E6E67}"/>
              </a:ext>
            </a:extLst>
          </p:cNvPr>
          <p:cNvSpPr/>
          <p:nvPr/>
        </p:nvSpPr>
        <p:spPr>
          <a:xfrm>
            <a:off x="3173713" y="3737893"/>
            <a:ext cx="2590521" cy="876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Pôle Santé Pluridisciplinaire</a:t>
            </a:r>
          </a:p>
          <a:p>
            <a:pPr algn="ctr"/>
            <a:r>
              <a:rPr lang="fr-FR" sz="1200" b="1" dirty="0"/>
              <a:t>Paris Est</a:t>
            </a:r>
          </a:p>
        </p:txBody>
      </p:sp>
      <p:sp>
        <p:nvSpPr>
          <p:cNvPr id="42" name="Accolade ouvrante 41">
            <a:extLst>
              <a:ext uri="{FF2B5EF4-FFF2-40B4-BE49-F238E27FC236}">
                <a16:creationId xmlns="" xmlns:a16="http://schemas.microsoft.com/office/drawing/2014/main" id="{E2585D72-D401-475C-9FDE-2BC10DE5F43C}"/>
              </a:ext>
            </a:extLst>
          </p:cNvPr>
          <p:cNvSpPr/>
          <p:nvPr/>
        </p:nvSpPr>
        <p:spPr>
          <a:xfrm rot="16200000">
            <a:off x="1780931" y="3476815"/>
            <a:ext cx="340215" cy="3331247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chemeClr val="accent6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CE068BD4-97FB-4FB6-BD4A-7FEBF620BE6A}"/>
              </a:ext>
            </a:extLst>
          </p:cNvPr>
          <p:cNvSpPr txBox="1"/>
          <p:nvPr/>
        </p:nvSpPr>
        <p:spPr>
          <a:xfrm>
            <a:off x="1312285" y="5344709"/>
            <a:ext cx="128587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Statut Economie Sociale et Solidaire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D3A0CC27-17E9-4667-915E-4CFB055CF501}"/>
              </a:ext>
            </a:extLst>
          </p:cNvPr>
          <p:cNvSpPr txBox="1"/>
          <p:nvPr/>
        </p:nvSpPr>
        <p:spPr>
          <a:xfrm>
            <a:off x="302742" y="3844371"/>
            <a:ext cx="934736" cy="90024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A </a:t>
            </a:r>
            <a:r>
              <a:rPr lang="fr-FR" sz="1050" dirty="0" smtClean="0"/>
              <a:t>créer en 2021 pour séparer la formation du </a:t>
            </a:r>
            <a:r>
              <a:rPr lang="fr-FR" sz="1050" dirty="0" err="1" smtClean="0"/>
              <a:t>co-working</a:t>
            </a:r>
            <a:endParaRPr lang="fr-FR" sz="105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6AF9A10-BB91-40A7-A817-9FDCFCCEDF36}"/>
              </a:ext>
            </a:extLst>
          </p:cNvPr>
          <p:cNvSpPr/>
          <p:nvPr/>
        </p:nvSpPr>
        <p:spPr>
          <a:xfrm>
            <a:off x="1650136" y="506519"/>
            <a:ext cx="5839287" cy="372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Structuration groupe KHEPRI INVEST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06C1DFF3-6794-4191-8461-907A13A5B22F}"/>
              </a:ext>
            </a:extLst>
          </p:cNvPr>
          <p:cNvSpPr txBox="1"/>
          <p:nvPr/>
        </p:nvSpPr>
        <p:spPr>
          <a:xfrm>
            <a:off x="4215791" y="4688501"/>
            <a:ext cx="1065225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788" dirty="0"/>
              <a:t>Communication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A904A5FB-F918-4E9D-B270-086A2DB5E80B}"/>
              </a:ext>
            </a:extLst>
          </p:cNvPr>
          <p:cNvSpPr txBox="1"/>
          <p:nvPr/>
        </p:nvSpPr>
        <p:spPr>
          <a:xfrm>
            <a:off x="4242098" y="4972863"/>
            <a:ext cx="1034520" cy="4560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Coordination de soins - Thérapies complémentaires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="" xmlns:a16="http://schemas.microsoft.com/office/drawing/2014/main" id="{DA726A30-9F66-4B6D-8AA7-9711205D4269}"/>
              </a:ext>
            </a:extLst>
          </p:cNvPr>
          <p:cNvSpPr txBox="1"/>
          <p:nvPr/>
        </p:nvSpPr>
        <p:spPr>
          <a:xfrm>
            <a:off x="5465811" y="2968405"/>
            <a:ext cx="1030170" cy="3348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 smtClean="0"/>
              <a:t>Conseil aux entreprises</a:t>
            </a:r>
            <a:endParaRPr lang="fr-FR" sz="788" b="1" dirty="0"/>
          </a:p>
        </p:txBody>
      </p:sp>
      <p:sp>
        <p:nvSpPr>
          <p:cNvPr id="45" name="ZoneTexte 44">
            <a:extLst>
              <a:ext uri="{FF2B5EF4-FFF2-40B4-BE49-F238E27FC236}">
                <a16:creationId xmlns="" xmlns:a16="http://schemas.microsoft.com/office/drawing/2014/main" id="{F3F3F5F3-1F43-4336-8D2F-820C36B608E1}"/>
              </a:ext>
            </a:extLst>
          </p:cNvPr>
          <p:cNvSpPr txBox="1"/>
          <p:nvPr/>
        </p:nvSpPr>
        <p:spPr>
          <a:xfrm>
            <a:off x="7496138" y="2975771"/>
            <a:ext cx="696899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Formation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="" xmlns:a16="http://schemas.microsoft.com/office/drawing/2014/main" id="{2BD76907-7357-41F6-9A34-1E5570EA9542}"/>
              </a:ext>
            </a:extLst>
          </p:cNvPr>
          <p:cNvSpPr txBox="1"/>
          <p:nvPr/>
        </p:nvSpPr>
        <p:spPr>
          <a:xfrm>
            <a:off x="1312285" y="4474566"/>
            <a:ext cx="1304251" cy="669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Code APE 7022Z</a:t>
            </a:r>
          </a:p>
          <a:p>
            <a:pPr algn="ctr"/>
            <a:r>
              <a:rPr lang="fr-FR" sz="750" dirty="0"/>
              <a:t>Recherche-développement en sciences humaines et sociales (7220Z)</a:t>
            </a:r>
            <a:endParaRPr lang="fr-FR" sz="750" b="1" dirty="0"/>
          </a:p>
        </p:txBody>
      </p:sp>
      <p:sp>
        <p:nvSpPr>
          <p:cNvPr id="47" name="ZoneTexte 46">
            <a:extLst>
              <a:ext uri="{FF2B5EF4-FFF2-40B4-BE49-F238E27FC236}">
                <a16:creationId xmlns="" xmlns:a16="http://schemas.microsoft.com/office/drawing/2014/main" id="{1DE73D1E-438B-469D-B231-5322BEE6E68A}"/>
              </a:ext>
            </a:extLst>
          </p:cNvPr>
          <p:cNvSpPr txBox="1"/>
          <p:nvPr/>
        </p:nvSpPr>
        <p:spPr>
          <a:xfrm>
            <a:off x="7564493" y="4908109"/>
            <a:ext cx="1122306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Ou changer Code APE 8560Z ou 7022Z</a:t>
            </a:r>
          </a:p>
          <a:p>
            <a:pPr algn="ctr"/>
            <a:r>
              <a:rPr lang="fr-FR" sz="750" b="1" dirty="0"/>
              <a:t>Pour la formation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DAC69F21-F63B-4C8B-A7E8-5DBA6B844ADA}"/>
              </a:ext>
            </a:extLst>
          </p:cNvPr>
          <p:cNvSpPr txBox="1"/>
          <p:nvPr/>
        </p:nvSpPr>
        <p:spPr>
          <a:xfrm>
            <a:off x="5857419" y="4425669"/>
            <a:ext cx="1304203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Code APE 6312Z</a:t>
            </a:r>
          </a:p>
          <a:p>
            <a:pPr algn="ctr"/>
            <a:r>
              <a:rPr lang="fr-FR" sz="750" b="1" dirty="0"/>
              <a:t>SIRET 848 156 428 00015</a:t>
            </a:r>
          </a:p>
        </p:txBody>
      </p:sp>
      <p:cxnSp>
        <p:nvCxnSpPr>
          <p:cNvPr id="16" name="Connecteur : en angle 15">
            <a:extLst>
              <a:ext uri="{FF2B5EF4-FFF2-40B4-BE49-F238E27FC236}">
                <a16:creationId xmlns="" xmlns:a16="http://schemas.microsoft.com/office/drawing/2014/main" id="{67325C66-E3C0-4ED1-BEC9-A39B228AE0A8}"/>
              </a:ext>
            </a:extLst>
          </p:cNvPr>
          <p:cNvCxnSpPr/>
          <p:nvPr/>
        </p:nvCxnSpPr>
        <p:spPr>
          <a:xfrm>
            <a:off x="5456286" y="2960354"/>
            <a:ext cx="2740456" cy="8424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 : en angle 17">
            <a:extLst>
              <a:ext uri="{FF2B5EF4-FFF2-40B4-BE49-F238E27FC236}">
                <a16:creationId xmlns="" xmlns:a16="http://schemas.microsoft.com/office/drawing/2014/main" id="{C79D53A8-F1FB-4B2D-B912-3598CDB8CEE8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 rot="16200000" flipH="1">
            <a:off x="4813248" y="2113367"/>
            <a:ext cx="1680240" cy="16939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ngle 23">
            <a:extLst>
              <a:ext uri="{FF2B5EF4-FFF2-40B4-BE49-F238E27FC236}">
                <a16:creationId xmlns="" xmlns:a16="http://schemas.microsoft.com/office/drawing/2014/main" id="{46264E12-578D-4CF4-9D79-F5F2C6C20C63}"/>
              </a:ext>
            </a:extLst>
          </p:cNvPr>
          <p:cNvCxnSpPr/>
          <p:nvPr/>
        </p:nvCxnSpPr>
        <p:spPr>
          <a:xfrm rot="5400000">
            <a:off x="2527923" y="1546863"/>
            <a:ext cx="1724136" cy="283278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="" xmlns:a16="http://schemas.microsoft.com/office/drawing/2014/main" id="{15E3671D-7096-4346-BB7E-818654C106B0}"/>
              </a:ext>
            </a:extLst>
          </p:cNvPr>
          <p:cNvCxnSpPr/>
          <p:nvPr/>
        </p:nvCxnSpPr>
        <p:spPr>
          <a:xfrm flipH="1">
            <a:off x="4803970" y="2125910"/>
            <a:ext cx="7150" cy="1598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B47CC346-19D9-4DCF-B5BE-31C3379C4708}"/>
              </a:ext>
            </a:extLst>
          </p:cNvPr>
          <p:cNvSpPr txBox="1"/>
          <p:nvPr/>
        </p:nvSpPr>
        <p:spPr>
          <a:xfrm>
            <a:off x="7552349" y="4434414"/>
            <a:ext cx="1134450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Code APE 8690F</a:t>
            </a:r>
          </a:p>
          <a:p>
            <a:pPr algn="ctr"/>
            <a:r>
              <a:rPr lang="fr-FR" sz="750" b="1" dirty="0"/>
              <a:t>SIRET 811445410 00012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="" xmlns:a16="http://schemas.microsoft.com/office/drawing/2014/main" id="{0DFD3B39-F576-AE44-87E4-9F9FDB2B5B0F}"/>
              </a:ext>
            </a:extLst>
          </p:cNvPr>
          <p:cNvSpPr txBox="1"/>
          <p:nvPr/>
        </p:nvSpPr>
        <p:spPr>
          <a:xfrm>
            <a:off x="1077513" y="2965971"/>
            <a:ext cx="883571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Co-</a:t>
            </a:r>
            <a:r>
              <a:rPr lang="fr-FR" sz="788" b="1" dirty="0" err="1"/>
              <a:t>working</a:t>
            </a:r>
            <a:endParaRPr lang="fr-FR" sz="788" b="1" dirty="0"/>
          </a:p>
        </p:txBody>
      </p:sp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3BB2CC06-DE6A-E740-AA01-5248925E35AF}"/>
              </a:ext>
            </a:extLst>
          </p:cNvPr>
          <p:cNvSpPr txBox="1"/>
          <p:nvPr/>
        </p:nvSpPr>
        <p:spPr>
          <a:xfrm>
            <a:off x="4359046" y="2972458"/>
            <a:ext cx="883571" cy="3348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Gouvernance</a:t>
            </a:r>
          </a:p>
          <a:p>
            <a:pPr algn="ctr"/>
            <a:r>
              <a:rPr lang="fr-FR" sz="788" b="1" dirty="0"/>
              <a:t>médicale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="" xmlns:a16="http://schemas.microsoft.com/office/drawing/2014/main" id="{DAC69F21-F63B-4C8B-A7E8-5DBA6B844ADA}"/>
              </a:ext>
            </a:extLst>
          </p:cNvPr>
          <p:cNvSpPr txBox="1"/>
          <p:nvPr/>
        </p:nvSpPr>
        <p:spPr>
          <a:xfrm>
            <a:off x="4076700" y="5483982"/>
            <a:ext cx="1354852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Association Loi 1901</a:t>
            </a:r>
          </a:p>
          <a:p>
            <a:pPr algn="ctr"/>
            <a:r>
              <a:rPr lang="fr-FR" sz="750" b="1" dirty="0"/>
              <a:t>Code APE 9499Z</a:t>
            </a:r>
          </a:p>
          <a:p>
            <a:pPr algn="ctr"/>
            <a:r>
              <a:rPr lang="fr-FR" sz="750" b="1" dirty="0"/>
              <a:t>SIRET 850 330 259 00019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="" xmlns:a16="http://schemas.microsoft.com/office/drawing/2014/main" id="{B47CC346-19D9-4DCF-B5BE-31C3379C4708}"/>
              </a:ext>
            </a:extLst>
          </p:cNvPr>
          <p:cNvSpPr txBox="1"/>
          <p:nvPr/>
        </p:nvSpPr>
        <p:spPr>
          <a:xfrm>
            <a:off x="7567163" y="5360641"/>
            <a:ext cx="1119636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N° OF 11940951494</a:t>
            </a:r>
          </a:p>
          <a:p>
            <a:pPr algn="ctr"/>
            <a:r>
              <a:rPr lang="fr-FR" sz="750" b="1" dirty="0"/>
              <a:t>Id-DD 0052300-DataDock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9D8BBDFA-0E0E-4B87-A4C7-7BD6BA1DFA1A}"/>
              </a:ext>
            </a:extLst>
          </p:cNvPr>
          <p:cNvSpPr/>
          <p:nvPr/>
        </p:nvSpPr>
        <p:spPr>
          <a:xfrm>
            <a:off x="5875748" y="4896059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ENTREPRISE</a:t>
            </a:r>
          </a:p>
          <a:p>
            <a:pPr algn="ctr"/>
            <a:r>
              <a:rPr lang="fr-FR" sz="900" b="1" dirty="0"/>
              <a:t>(ENSEIGNE)</a:t>
            </a:r>
            <a:endParaRPr lang="fr-FR" sz="1050" b="1" dirty="0"/>
          </a:p>
        </p:txBody>
      </p: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DAC69F21-F63B-4C8B-A7E8-5DBA6B844ADA}"/>
              </a:ext>
            </a:extLst>
          </p:cNvPr>
          <p:cNvSpPr txBox="1"/>
          <p:nvPr/>
        </p:nvSpPr>
        <p:spPr>
          <a:xfrm>
            <a:off x="4808534" y="2139127"/>
            <a:ext cx="1216365" cy="669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SIRET 877 646 323 au capital de 280 000€</a:t>
            </a:r>
          </a:p>
          <a:p>
            <a:pPr algn="ctr"/>
            <a:r>
              <a:rPr lang="fr-FR" sz="750" b="1" dirty="0"/>
              <a:t>Amené à devenir Société d’Import/Export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="" xmlns:a16="http://schemas.microsoft.com/office/drawing/2014/main" id="{0DFD3B39-F576-AE44-87E4-9F9FDB2B5B0F}"/>
              </a:ext>
            </a:extLst>
          </p:cNvPr>
          <p:cNvSpPr txBox="1"/>
          <p:nvPr/>
        </p:nvSpPr>
        <p:spPr>
          <a:xfrm>
            <a:off x="7313171" y="3274781"/>
            <a:ext cx="883571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Co-</a:t>
            </a:r>
            <a:r>
              <a:rPr lang="fr-FR" sz="788" b="1" dirty="0" err="1"/>
              <a:t>working</a:t>
            </a:r>
            <a:endParaRPr lang="fr-FR" sz="788" b="1" dirty="0"/>
          </a:p>
        </p:txBody>
      </p:sp>
      <p:sp>
        <p:nvSpPr>
          <p:cNvPr id="35" name="ZoneTexte 34">
            <a:extLst>
              <a:ext uri="{FF2B5EF4-FFF2-40B4-BE49-F238E27FC236}">
                <a16:creationId xmlns="" xmlns:a16="http://schemas.microsoft.com/office/drawing/2014/main" id="{DA726A30-9F66-4B6D-8AA7-9711205D4269}"/>
              </a:ext>
            </a:extLst>
          </p:cNvPr>
          <p:cNvSpPr txBox="1"/>
          <p:nvPr/>
        </p:nvSpPr>
        <p:spPr>
          <a:xfrm>
            <a:off x="5873708" y="5502488"/>
            <a:ext cx="128791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b="1" dirty="0"/>
              <a:t>Conseil QVT aux entreprises</a:t>
            </a:r>
            <a:br>
              <a:rPr lang="fr-FR" sz="800" b="1" dirty="0"/>
            </a:br>
            <a:r>
              <a:rPr lang="fr-FR" sz="800" b="1" dirty="0" err="1"/>
              <a:t>Télé-consultation</a:t>
            </a:r>
            <a:endParaRPr lang="fr-FR" sz="800" b="1" dirty="0"/>
          </a:p>
          <a:p>
            <a:pPr algn="ctr"/>
            <a:r>
              <a:rPr lang="fr-FR" sz="800" b="1" dirty="0"/>
              <a:t>Conseil informatique aux </a:t>
            </a:r>
            <a:r>
              <a:rPr lang="fr-FR" sz="800" b="1" dirty="0" smtClean="0"/>
              <a:t>centres </a:t>
            </a:r>
            <a:br>
              <a:rPr lang="fr-FR" sz="800" b="1" dirty="0" smtClean="0"/>
            </a:br>
            <a:r>
              <a:rPr lang="fr-FR" sz="800" b="1" dirty="0" smtClean="0"/>
              <a:t>de bien-être</a:t>
            </a:r>
            <a:endParaRPr lang="fr-FR" sz="800" b="1" dirty="0"/>
          </a:p>
        </p:txBody>
      </p:sp>
    </p:spTree>
    <p:extLst>
      <p:ext uri="{BB962C8B-B14F-4D97-AF65-F5344CB8AC3E}">
        <p14:creationId xmlns:p14="http://schemas.microsoft.com/office/powerpoint/2010/main" val="3780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338725" y="562325"/>
            <a:ext cx="8805300" cy="15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dirty="0"/>
              <a:t/>
            </a:r>
            <a:br>
              <a:rPr lang="en" sz="1800" dirty="0"/>
            </a:b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Khépri Santé Intégrative =</a:t>
            </a:r>
            <a:b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 expertise en</a:t>
            </a:r>
            <a:endParaRPr sz="279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279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Solutions intégrées</a:t>
            </a:r>
            <a:endParaRPr sz="279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359428" y="2123601"/>
            <a:ext cx="4415400" cy="3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" sz="1400" b="1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Hébergement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buClr>
                <a:schemeClr val="dk1"/>
              </a:buClr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Un espace de coworking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dédié aux 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praticiens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Prestations de santé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Un Pôle </a:t>
            </a:r>
            <a:r>
              <a:rPr lang="en" sz="1400" b="1" dirty="0" smtClean="0">
                <a:latin typeface="Calibri"/>
                <a:ea typeface="Calibri"/>
                <a:cs typeface="Calibri"/>
                <a:sym typeface="Calibri"/>
              </a:rPr>
              <a:t>Santé 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PSPPE</a:t>
            </a:r>
          </a:p>
          <a:p>
            <a:pPr marL="0" lvl="0" indent="0">
              <a:buNone/>
            </a:pPr>
            <a:r>
              <a:rPr lang="fr-FR" sz="1800" b="1" dirty="0" smtClean="0">
                <a:latin typeface="Calibri"/>
                <a:ea typeface="Calibri"/>
                <a:cs typeface="Calibri"/>
                <a:sym typeface="Calibri"/>
              </a:rPr>
              <a:t>Programmes personnalisés</a:t>
            </a:r>
          </a:p>
          <a:p>
            <a:pPr marL="0" lvl="0" indent="0">
              <a:buNone/>
            </a:pPr>
            <a:endParaRPr lang="fr-FR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1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Centre de Formation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Source Sans Pro"/>
              <a:buNone/>
            </a:pP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Centre de formation pour </a:t>
            </a: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les praticiens, professionnels de santé et Responsables de Centre</a:t>
            </a:r>
            <a:endParaRPr sz="1800" dirty="0"/>
          </a:p>
        </p:txBody>
      </p:sp>
      <p:grpSp>
        <p:nvGrpSpPr>
          <p:cNvPr id="106" name="Google Shape;106;p3" descr="Un cycle radial montre la relation entre 4 tâches et un groupe"/>
          <p:cNvGrpSpPr/>
          <p:nvPr/>
        </p:nvGrpSpPr>
        <p:grpSpPr>
          <a:xfrm>
            <a:off x="3201738" y="622488"/>
            <a:ext cx="5800354" cy="5685030"/>
            <a:chOff x="3201738" y="622488"/>
            <a:chExt cx="5800354" cy="5685030"/>
          </a:xfrm>
        </p:grpSpPr>
        <p:sp>
          <p:nvSpPr>
            <p:cNvPr id="107" name="Google Shape;107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0800000"/>
                <a:gd name="adj2" fmla="val 162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5400000"/>
                <a:gd name="adj2" fmla="val 108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0"/>
                <a:gd name="adj2" fmla="val 54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6200000"/>
                <a:gd name="adj2" fmla="val 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 title="Task 1"/>
            <p:cNvSpPr/>
            <p:nvPr/>
          </p:nvSpPr>
          <p:spPr>
            <a:xfrm>
              <a:off x="5354372" y="622488"/>
              <a:ext cx="1770328" cy="1501291"/>
            </a:xfrm>
            <a:custGeom>
              <a:avLst/>
              <a:gdLst/>
              <a:ahLst/>
              <a:cxnLst/>
              <a:rect l="l" t="t" r="r" b="b"/>
              <a:pathLst>
                <a:path w="1610413" h="1409934" extrusionOk="0">
                  <a:moveTo>
                    <a:pt x="0" y="704967"/>
                  </a:moveTo>
                  <a:cubicBezTo>
                    <a:pt x="0" y="315624"/>
                    <a:pt x="360503" y="0"/>
                    <a:pt x="805207" y="0"/>
                  </a:cubicBezTo>
                  <a:cubicBezTo>
                    <a:pt x="1249911" y="0"/>
                    <a:pt x="1610414" y="315624"/>
                    <a:pt x="1610414" y="704967"/>
                  </a:cubicBezTo>
                  <a:cubicBezTo>
                    <a:pt x="1610414" y="1094310"/>
                    <a:pt x="1249911" y="1409934"/>
                    <a:pt x="805207" y="1409934"/>
                  </a:cubicBezTo>
                  <a:cubicBezTo>
                    <a:pt x="360503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56150" tIns="226800" rIns="256150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 title="Task 2"/>
            <p:cNvSpPr/>
            <p:nvPr/>
          </p:nvSpPr>
          <p:spPr>
            <a:xfrm>
              <a:off x="7592158" y="2760036"/>
              <a:ext cx="1409934" cy="1409934"/>
            </a:xfrm>
            <a:custGeom>
              <a:avLst/>
              <a:gdLst/>
              <a:ahLst/>
              <a:cxnLst/>
              <a:rect l="l" t="t" r="r" b="b"/>
              <a:pathLst>
                <a:path w="1409934" h="1409934" extrusionOk="0">
                  <a:moveTo>
                    <a:pt x="0" y="704967"/>
                  </a:moveTo>
                  <a:cubicBezTo>
                    <a:pt x="0" y="315624"/>
                    <a:pt x="315624" y="0"/>
                    <a:pt x="704967" y="0"/>
                  </a:cubicBezTo>
                  <a:cubicBezTo>
                    <a:pt x="1094310" y="0"/>
                    <a:pt x="1409934" y="315624"/>
                    <a:pt x="1409934" y="704967"/>
                  </a:cubicBezTo>
                  <a:cubicBezTo>
                    <a:pt x="1409934" y="1094310"/>
                    <a:pt x="1094310" y="1409934"/>
                    <a:pt x="704967" y="1409934"/>
                  </a:cubicBezTo>
                  <a:cubicBezTo>
                    <a:pt x="315624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1250" tIns="271250" rIns="271250" bIns="271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endPara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 title="Task 3"/>
            <p:cNvSpPr/>
            <p:nvPr/>
          </p:nvSpPr>
          <p:spPr>
            <a:xfrm>
              <a:off x="5383381" y="4897584"/>
              <a:ext cx="1552394" cy="1409934"/>
            </a:xfrm>
            <a:custGeom>
              <a:avLst/>
              <a:gdLst/>
              <a:ahLst/>
              <a:cxnLst/>
              <a:rect l="l" t="t" r="r" b="b"/>
              <a:pathLst>
                <a:path w="1552394" h="1409934" extrusionOk="0">
                  <a:moveTo>
                    <a:pt x="0" y="704967"/>
                  </a:moveTo>
                  <a:cubicBezTo>
                    <a:pt x="0" y="315624"/>
                    <a:pt x="347515" y="0"/>
                    <a:pt x="776197" y="0"/>
                  </a:cubicBezTo>
                  <a:cubicBezTo>
                    <a:pt x="1204879" y="0"/>
                    <a:pt x="1552394" y="315624"/>
                    <a:pt x="1552394" y="704967"/>
                  </a:cubicBezTo>
                  <a:cubicBezTo>
                    <a:pt x="1552394" y="1094310"/>
                    <a:pt x="1204879" y="1409934"/>
                    <a:pt x="776197" y="1409934"/>
                  </a:cubicBezTo>
                  <a:cubicBezTo>
                    <a:pt x="347515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5100" tIns="224250" rIns="245100" bIns="224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Khépri Formation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114" name="Google Shape;114;p3" title="Task 4"/>
            <p:cNvSpPr/>
            <p:nvPr/>
          </p:nvSpPr>
          <p:spPr>
            <a:xfrm>
              <a:off x="3201738" y="2760036"/>
              <a:ext cx="1640585" cy="1409934"/>
            </a:xfrm>
            <a:custGeom>
              <a:avLst/>
              <a:gdLst/>
              <a:ahLst/>
              <a:cxnLst/>
              <a:rect l="l" t="t" r="r" b="b"/>
              <a:pathLst>
                <a:path w="1640585" h="1409934" extrusionOk="0">
                  <a:moveTo>
                    <a:pt x="0" y="704967"/>
                  </a:moveTo>
                  <a:cubicBezTo>
                    <a:pt x="0" y="315624"/>
                    <a:pt x="367258" y="0"/>
                    <a:pt x="820293" y="0"/>
                  </a:cubicBezTo>
                  <a:cubicBezTo>
                    <a:pt x="1273328" y="0"/>
                    <a:pt x="1640586" y="315624"/>
                    <a:pt x="1640586" y="704967"/>
                  </a:cubicBezTo>
                  <a:cubicBezTo>
                    <a:pt x="1640586" y="1094310"/>
                    <a:pt x="1273328" y="1409934"/>
                    <a:pt x="820293" y="1409934"/>
                  </a:cubicBezTo>
                  <a:cubicBezTo>
                    <a:pt x="367258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60575" tIns="226800" rIns="260575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Coworking dédié à la santé</a:t>
              </a: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4932885" y="2182672"/>
            <a:ext cx="2520280" cy="2448272"/>
          </a:xfrm>
          <a:prstGeom prst="ellipse">
            <a:avLst/>
          </a:prstGeom>
          <a:noFill/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Calibri"/>
              <a:buNone/>
            </a:pPr>
            <a:endParaRPr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Calibri"/>
              <a:buNone/>
            </a:pPr>
            <a:r>
              <a:rPr lang="en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 de Santé Intégrative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7668675" y="3051879"/>
            <a:ext cx="12960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Coordination de soins de suppport</a:t>
            </a:r>
            <a:endParaRPr sz="16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8915" y="2581672"/>
            <a:ext cx="1505871" cy="101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LogoParisEst v2 rvb 20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8915" y="562325"/>
            <a:ext cx="3543177" cy="162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9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57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3326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 </a:t>
            </a:r>
            <a:r>
              <a:rPr lang="en" sz="31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de Santé </a:t>
            </a: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Intégrative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1051850"/>
            <a:ext cx="2974325" cy="587143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ACTIVITES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2674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Prestations de santé holistiques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7009a1e23a_0_0"/>
          <p:cNvSpPr/>
          <p:nvPr/>
        </p:nvSpPr>
        <p:spPr>
          <a:xfrm>
            <a:off x="1627225" y="2267401"/>
            <a:ext cx="1943400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latin typeface="Roboto"/>
                <a:ea typeface="Roboto"/>
                <a:cs typeface="Roboto"/>
                <a:sym typeface="Roboto"/>
              </a:rPr>
              <a:t>Co-working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g7009a1e23a_0_0"/>
          <p:cNvSpPr/>
          <p:nvPr/>
        </p:nvSpPr>
        <p:spPr>
          <a:xfrm>
            <a:off x="1583473" y="3188584"/>
            <a:ext cx="2012670" cy="776925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Espace de travail Professionnels</a:t>
            </a:r>
            <a:endParaRPr sz="1200" b="1" dirty="0">
              <a:solidFill>
                <a:srgbClr val="FFFFFF"/>
              </a:solidFill>
            </a:endParaRP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205217"/>
            <a:ext cx="1871633" cy="760292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Vente de produits en santé naturelle et Dispositifs médicaux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142" name="Google Shape;142;g7009a1e23a_0_0"/>
          <p:cNvCxnSpPr>
            <a:stCxn id="135" idx="2"/>
            <a:endCxn id="136" idx="0"/>
          </p:cNvCxnSpPr>
          <p:nvPr/>
        </p:nvCxnSpPr>
        <p:spPr>
          <a:xfrm rot="16200000" flipH="1">
            <a:off x="5199647" y="1022448"/>
            <a:ext cx="628408" cy="18614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  <a:endCxn id="135" idx="2"/>
          </p:cNvCxnSpPr>
          <p:nvPr/>
        </p:nvCxnSpPr>
        <p:spPr>
          <a:xfrm rot="5400000" flipH="1" flipV="1">
            <a:off x="3276809" y="961109"/>
            <a:ext cx="628408" cy="198417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716550" y="1413552"/>
            <a:ext cx="1858738" cy="11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Prévention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Coordination </a:t>
            </a: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de soins de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support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Formation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36453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g7009a1e23a_0_0"/>
          <p:cNvSpPr txBox="1"/>
          <p:nvPr/>
        </p:nvSpPr>
        <p:spPr>
          <a:xfrm>
            <a:off x="722505" y="5008015"/>
            <a:ext cx="8124825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Offre grand public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Le contenu de l’offre grand public est un levier pour l’augmentation du taux de remplissage</a:t>
            </a: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des locaux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L’offre d’hébergement est un levier pour l’augmentation de la vente conseil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La formation des praticiens permet d’assurer la qualité des prestations</a:t>
            </a:r>
          </a:p>
        </p:txBody>
      </p:sp>
      <p:cxnSp>
        <p:nvCxnSpPr>
          <p:cNvPr id="6" name="Connecteur droit 5"/>
          <p:cNvCxnSpPr>
            <a:stCxn id="137" idx="2"/>
          </p:cNvCxnSpPr>
          <p:nvPr/>
        </p:nvCxnSpPr>
        <p:spPr>
          <a:xfrm>
            <a:off x="2598925" y="28902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468290" y="28902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50;g7009a1e23a_0_0"/>
          <p:cNvSpPr txBox="1"/>
          <p:nvPr/>
        </p:nvSpPr>
        <p:spPr>
          <a:xfrm>
            <a:off x="486394" y="1442959"/>
            <a:ext cx="1858738" cy="11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Solution d’hébergement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how room TARAE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Vitrine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139;g7009a1e23a_0_0"/>
          <p:cNvSpPr/>
          <p:nvPr/>
        </p:nvSpPr>
        <p:spPr>
          <a:xfrm>
            <a:off x="1572798" y="4231089"/>
            <a:ext cx="2012670" cy="776925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Cibles 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Praticiens </a:t>
            </a:r>
            <a:endParaRPr sz="1200" b="1" dirty="0">
              <a:solidFill>
                <a:srgbClr val="FFFFFF"/>
              </a:solidFill>
            </a:endParaRPr>
          </a:p>
        </p:txBody>
      </p:sp>
      <p:sp>
        <p:nvSpPr>
          <p:cNvPr id="30" name="Google Shape;140;g7009a1e23a_0_0"/>
          <p:cNvSpPr/>
          <p:nvPr/>
        </p:nvSpPr>
        <p:spPr>
          <a:xfrm>
            <a:off x="5520410" y="4247722"/>
            <a:ext cx="1871633" cy="760292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solidFill>
                  <a:srgbClr val="FFFFFF"/>
                </a:solidFill>
              </a:rPr>
              <a:t>Cibles 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solidFill>
                  <a:srgbClr val="FFFFFF"/>
                </a:solidFill>
              </a:rPr>
              <a:t>Grands public / Entreprises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2588250" y="3932706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457615" y="3932706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0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Démonstration technique du coworking</a:t>
            </a:r>
            <a:endParaRPr sz="30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55575" y="1251624"/>
            <a:ext cx="7632900" cy="14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4800" b="1" dirty="0"/>
              <a:t> </a:t>
            </a:r>
            <a:r>
              <a:rPr lang="en" sz="5600" b="1" dirty="0">
                <a:solidFill>
                  <a:schemeClr val="accent4"/>
                </a:solidFill>
              </a:rPr>
              <a:t>Un système autonome de réservation de salles et de paiement en ligne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 dirty="0">
                <a:solidFill>
                  <a:schemeClr val="accent4"/>
                </a:solidFill>
              </a:rPr>
              <a:t>duplicable :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6400" b="1" dirty="0"/>
              <a:t>Un </a:t>
            </a:r>
            <a:r>
              <a:rPr lang="en" sz="6400" b="1" dirty="0" smtClean="0"/>
              <a:t>lieu </a:t>
            </a:r>
            <a:r>
              <a:rPr lang="en" sz="6400" b="1" dirty="0"/>
              <a:t>qui </a:t>
            </a:r>
            <a:r>
              <a:rPr lang="en" sz="6400" b="1" dirty="0" smtClean="0"/>
              <a:t>fonctionne de façon autonome de </a:t>
            </a:r>
            <a:r>
              <a:rPr lang="en" sz="6400" b="1" dirty="0"/>
              <a:t>8h à </a:t>
            </a:r>
            <a:r>
              <a:rPr lang="en" sz="6400" b="1" dirty="0" smtClean="0"/>
              <a:t>21h</a:t>
            </a:r>
            <a:endParaRPr sz="6400" b="1" dirty="0" smtClean="0"/>
          </a:p>
          <a:p>
            <a:pPr marL="0" lvl="0" indent="0">
              <a:buNone/>
            </a:pPr>
            <a:r>
              <a:rPr lang="en" sz="6400" b="1" dirty="0" smtClean="0"/>
              <a:t>7 jours/7, 365 jours par an, grâce </a:t>
            </a:r>
            <a:r>
              <a:rPr lang="fr-FR" sz="6400" b="1" dirty="0" smtClean="0"/>
              <a:t>au logiciel de réservation</a:t>
            </a:r>
            <a:r>
              <a:rPr lang="en" sz="1400" b="1" dirty="0" smtClean="0"/>
              <a:t>.</a:t>
            </a:r>
            <a:endParaRPr sz="1400" b="1" dirty="0"/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11" name="Google Shape;211;p4"/>
          <p:cNvGrpSpPr/>
          <p:nvPr/>
        </p:nvGrpSpPr>
        <p:grpSpPr>
          <a:xfrm>
            <a:off x="2687757" y="2460734"/>
            <a:ext cx="3768522" cy="3774409"/>
            <a:chOff x="2675582" y="676586"/>
            <a:chExt cx="3793942" cy="3790328"/>
          </a:xfrm>
        </p:grpSpPr>
        <p:sp>
          <p:nvSpPr>
            <p:cNvPr id="212" name="Google Shape;212;p4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" name="Google Shape;216;p4"/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217" name="Google Shape;217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B786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B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4"/>
            <p:cNvGrpSpPr/>
            <p:nvPr/>
          </p:nvGrpSpPr>
          <p:grpSpPr>
            <a:xfrm rot="10800000">
              <a:off x="4280709" y="3378529"/>
              <a:ext cx="585001" cy="585472"/>
              <a:chOff x="1967628" y="812211"/>
              <a:chExt cx="588000" cy="588000"/>
            </a:xfrm>
          </p:grpSpPr>
          <p:sp>
            <p:nvSpPr>
              <p:cNvPr id="220" name="Google Shape;220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222;p4"/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223" name="Google Shape;223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F887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F8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4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4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4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28" name="Google Shape;228;p4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229" name="Google Shape;229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1" name="Google Shape;231;p4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2" name="Google Shape;232;p4"/>
          <p:cNvGrpSpPr/>
          <p:nvPr/>
        </p:nvGrpSpPr>
        <p:grpSpPr>
          <a:xfrm>
            <a:off x="323500" y="2723241"/>
            <a:ext cx="3362713" cy="1289700"/>
            <a:chOff x="323500" y="1170475"/>
            <a:chExt cx="3362713" cy="1289700"/>
          </a:xfrm>
        </p:grpSpPr>
        <p:sp>
          <p:nvSpPr>
            <p:cNvPr id="233" name="Google Shape;233;p4"/>
            <p:cNvSpPr txBox="1"/>
            <p:nvPr/>
          </p:nvSpPr>
          <p:spPr>
            <a:xfrm>
              <a:off x="323500" y="11704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Informatique : </a:t>
              </a: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Gestion des réservations automatiques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4" name="Google Shape;234;p4"/>
            <p:cNvCxnSpPr/>
            <p:nvPr/>
          </p:nvCxnSpPr>
          <p:spPr>
            <a:xfrm rot="10800000">
              <a:off x="2641913" y="1831625"/>
              <a:ext cx="1044300" cy="0"/>
            </a:xfrm>
            <a:prstGeom prst="straightConnector1">
              <a:avLst/>
            </a:prstGeom>
            <a:noFill/>
            <a:ln w="9525" cap="flat" cmpd="sng">
              <a:solidFill>
                <a:srgbClr val="1F887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5" name="Google Shape;235;p4"/>
          <p:cNvGrpSpPr/>
          <p:nvPr/>
        </p:nvGrpSpPr>
        <p:grpSpPr>
          <a:xfrm>
            <a:off x="533150" y="4266741"/>
            <a:ext cx="3434988" cy="1289700"/>
            <a:chOff x="517925" y="2628250"/>
            <a:chExt cx="3434988" cy="1289700"/>
          </a:xfrm>
        </p:grpSpPr>
        <p:sp>
          <p:nvSpPr>
            <p:cNvPr id="236" name="Google Shape;236;p4"/>
            <p:cNvSpPr txBox="1"/>
            <p:nvPr/>
          </p:nvSpPr>
          <p:spPr>
            <a:xfrm>
              <a:off x="517925" y="26282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Sécurisation des accès :</a:t>
              </a:r>
              <a:endParaRPr sz="1800" b="1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Par badge informatique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7" name="Google Shape;237;p4"/>
            <p:cNvCxnSpPr/>
            <p:nvPr/>
          </p:nvCxnSpPr>
          <p:spPr>
            <a:xfrm rot="10800000">
              <a:off x="2641913" y="3489425"/>
              <a:ext cx="13110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8" name="Google Shape;238;p4"/>
          <p:cNvGrpSpPr/>
          <p:nvPr/>
        </p:nvGrpSpPr>
        <p:grpSpPr>
          <a:xfrm>
            <a:off x="5209825" y="2613125"/>
            <a:ext cx="3661450" cy="1289700"/>
            <a:chOff x="5209825" y="1060359"/>
            <a:chExt cx="3661450" cy="1289700"/>
          </a:xfrm>
        </p:grpSpPr>
        <p:sp>
          <p:nvSpPr>
            <p:cNvPr id="239" name="Google Shape;239;p4"/>
            <p:cNvSpPr txBox="1"/>
            <p:nvPr/>
          </p:nvSpPr>
          <p:spPr>
            <a:xfrm>
              <a:off x="6452075" y="1060359"/>
              <a:ext cx="24192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Support Marketing :</a:t>
              </a: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Un site interactif qui matche l’offre et la demande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0" name="Google Shape;240;p4"/>
            <p:cNvCxnSpPr/>
            <p:nvPr/>
          </p:nvCxnSpPr>
          <p:spPr>
            <a:xfrm>
              <a:off x="5209825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41" name="Google Shape;241;p4"/>
          <p:cNvGrpSpPr/>
          <p:nvPr/>
        </p:nvGrpSpPr>
        <p:grpSpPr>
          <a:xfrm>
            <a:off x="5209825" y="4079391"/>
            <a:ext cx="3610650" cy="1289700"/>
            <a:chOff x="5209825" y="2526625"/>
            <a:chExt cx="3610650" cy="1289700"/>
          </a:xfrm>
        </p:grpSpPr>
        <p:sp>
          <p:nvSpPr>
            <p:cNvPr id="242" name="Google Shape;242;p4"/>
            <p:cNvSpPr txBox="1"/>
            <p:nvPr/>
          </p:nvSpPr>
          <p:spPr>
            <a:xfrm>
              <a:off x="6696475" y="252662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Modèle économique :</a:t>
              </a:r>
              <a:endParaRPr sz="18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Logiciel de réservation et de paiement en ligne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3" name="Google Shape;243;p4"/>
            <p:cNvCxnSpPr/>
            <p:nvPr/>
          </p:nvCxnSpPr>
          <p:spPr>
            <a:xfrm>
              <a:off x="5209825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B786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44" name="Google Shape;244;p4"/>
          <p:cNvSpPr txBox="1"/>
          <p:nvPr/>
        </p:nvSpPr>
        <p:spPr>
          <a:xfrm>
            <a:off x="4035425" y="3971925"/>
            <a:ext cx="1174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Coworking de Santé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9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49"/>
            <a:ext cx="8172300" cy="151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0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Activités du Pôle Santé</a:t>
            </a:r>
            <a:br>
              <a:rPr lang="en" sz="30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Originalité de son positionnement</a:t>
            </a:r>
            <a:br>
              <a:rPr lang="en" sz="22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Coaching par le mouvement dansé et une technique créative par le collage</a:t>
            </a:r>
            <a:endParaRPr sz="22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1129478" y="1848350"/>
            <a:ext cx="7632900" cy="471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/>
              <a:t> </a:t>
            </a:r>
            <a:r>
              <a:rPr lang="en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Accompagnement et formation des aidants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Une offre de prestations génériques tout public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Programmes personnalisés pour les patients atteints de pathologies chroniques, d’Affections Longues Durée, pathologies neuro-évolutives :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programmes finançables par l’ARS (Agence Régionale de Santé)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800" b="1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Actions à visée thérapeutique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800" b="1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Equipe de professionnels (1 prof de Yogo, 1 Maître shiatsu, Dr Manola Paris 12, 1 Chiropracteur Dr en sciences du mouvement et du sport, sophrologue, Dr en médecine Physique et de réadaptation Nogent, 1 coach APA (Activité Physique Adaptée), Médecin généraliste Annecy.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8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Web-conférences</a:t>
            </a:r>
            <a:endParaRPr lang="en" sz="1600" b="1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9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7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0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Réseau de franchises</a:t>
            </a:r>
            <a:endParaRPr sz="30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828395" y="1062053"/>
            <a:ext cx="7632900" cy="443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4800" b="1" dirty="0"/>
              <a:t> </a:t>
            </a:r>
            <a:r>
              <a:rPr lang="fr-FR" sz="1800" b="1" dirty="0" smtClean="0">
                <a:solidFill>
                  <a:schemeClr val="accent4"/>
                </a:solidFill>
              </a:rPr>
              <a:t>120 jours d’audit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fr-FR" sz="1800" b="1" dirty="0">
                <a:solidFill>
                  <a:schemeClr val="accent4"/>
                </a:solidFill>
              </a:rPr>
              <a:t> </a:t>
            </a:r>
            <a:r>
              <a:rPr lang="fr-FR" sz="1800" b="1" dirty="0" smtClean="0">
                <a:solidFill>
                  <a:schemeClr val="accent4"/>
                </a:solidFill>
              </a:rPr>
              <a:t> 5 Implantations par an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fr-FR" sz="1800" b="1" dirty="0" smtClean="0">
              <a:solidFill>
                <a:schemeClr val="accent4"/>
              </a:solidFill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fr-FR" sz="1800" b="1" dirty="0">
                <a:solidFill>
                  <a:schemeClr val="accent4"/>
                </a:solidFill>
              </a:rPr>
              <a:t> </a:t>
            </a:r>
            <a:r>
              <a:rPr lang="fr-FR" sz="1800" b="1" dirty="0" smtClean="0">
                <a:solidFill>
                  <a:schemeClr val="accent4"/>
                </a:solidFill>
              </a:rPr>
              <a:t> 3 cibles prioritaires 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b="1" dirty="0">
              <a:solidFill>
                <a:schemeClr val="accent4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fr-FR" sz="1800" b="1" dirty="0" smtClean="0">
                <a:solidFill>
                  <a:schemeClr val="accent4"/>
                </a:solidFill>
              </a:rPr>
              <a:t>Centres de bien-être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fr-FR" sz="1800" b="1" dirty="0" smtClean="0">
                <a:solidFill>
                  <a:schemeClr val="accent4"/>
                </a:solidFill>
              </a:rPr>
              <a:t>Ecoles de Danse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fr-FR" sz="1800" b="1" dirty="0" smtClean="0">
                <a:solidFill>
                  <a:schemeClr val="accent4"/>
                </a:solidFill>
              </a:rPr>
              <a:t>Praticiens ayant un profil de</a:t>
            </a:r>
            <a:br>
              <a:rPr lang="fr-FR" sz="1800" b="1" dirty="0" smtClean="0">
                <a:solidFill>
                  <a:schemeClr val="accent4"/>
                </a:solidFill>
              </a:rPr>
            </a:br>
            <a:r>
              <a:rPr lang="fr-FR" sz="1800" b="1" dirty="0" smtClean="0">
                <a:solidFill>
                  <a:schemeClr val="accent4"/>
                </a:solidFill>
              </a:rPr>
              <a:t>manager et des locaux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endParaRPr lang="fr-FR" sz="1800" b="1" dirty="0">
              <a:solidFill>
                <a:schemeClr val="accent4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fr-FR" sz="1800" b="1" dirty="0" smtClean="0">
                <a:solidFill>
                  <a:schemeClr val="accent4"/>
                </a:solidFill>
              </a:rPr>
              <a:t>12 candidatures spontanées </a:t>
            </a:r>
            <a:br>
              <a:rPr lang="fr-FR" sz="1800" b="1" dirty="0" smtClean="0">
                <a:solidFill>
                  <a:schemeClr val="accent4"/>
                </a:solidFill>
              </a:rPr>
            </a:br>
            <a:r>
              <a:rPr lang="fr-FR" sz="1800" b="1" dirty="0" smtClean="0">
                <a:solidFill>
                  <a:schemeClr val="accent4"/>
                </a:solidFill>
              </a:rPr>
              <a:t>Janvier 2020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endParaRPr sz="1800" b="1" dirty="0">
              <a:solidFill>
                <a:schemeClr val="accent4"/>
              </a:solidFill>
            </a:endParaRPr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9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Image 3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633" y="1430965"/>
            <a:ext cx="4709636" cy="430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2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0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Partenaires actuels et en devenir</a:t>
            </a:r>
            <a:endParaRPr sz="30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55575" y="1251624"/>
            <a:ext cx="7632900" cy="471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/>
              <a:t> </a:t>
            </a:r>
            <a:r>
              <a:rPr lang="en" sz="1600" b="1" dirty="0" smtClean="0"/>
              <a:t>Terra Firma avec le VERBATIM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Fibromyalgie SOS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Association OKIMA médecin à Annecy spécialisé en Médecine Intégrative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FNASS (Fédération Nationale des Associations et des Syndicats de Sportifs)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Fédération de Rugby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Vivalto pour son réseau de cliniques privées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9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0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0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Financeurs de l’Association PSPPE</a:t>
            </a:r>
            <a:endParaRPr sz="30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55575" y="1251624"/>
            <a:ext cx="7632900" cy="471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/>
              <a:t> </a:t>
            </a:r>
            <a:r>
              <a:rPr lang="en" sz="1600" b="1" dirty="0" smtClean="0"/>
              <a:t>VMAPI pour le Val de Marne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L’ARS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La Métropôle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Le Territoire de Val de Marne &amp; Bois (94)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Conseil régional du 94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La Région Ile de France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CNSA Caisse Nationale Solidarité et Autonomie</a:t>
            </a:r>
            <a:endParaRPr lang="en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9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744</Words>
  <Application>Microsoft Office PowerPoint</Application>
  <PresentationFormat>Affichage à l'écran (4:3)</PresentationFormat>
  <Paragraphs>195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Source Sans Pro</vt:lpstr>
      <vt:lpstr>Wingdings</vt:lpstr>
      <vt:lpstr>Roboto Slab</vt:lpstr>
      <vt:lpstr>Noto Sans Symbols</vt:lpstr>
      <vt:lpstr>Calibri</vt:lpstr>
      <vt:lpstr>Roboto</vt:lpstr>
      <vt:lpstr>Arial</vt:lpstr>
      <vt:lpstr>Cordelia template</vt:lpstr>
      <vt:lpstr>Présentation PowerPoint</vt:lpstr>
      <vt:lpstr>Présentation PowerPoint</vt:lpstr>
      <vt:lpstr> Khépri Santé Intégrative = 1 expertise en 3 Solutions intégrées</vt:lpstr>
      <vt:lpstr>Espace de Santé Intégrative</vt:lpstr>
      <vt:lpstr>Démonstration technique du coworking</vt:lpstr>
      <vt:lpstr>Activités du Pôle Santé Originalité de son positionnement Coaching par le mouvement dansé et une technique créative par le collage</vt:lpstr>
      <vt:lpstr>Réseau de franchises</vt:lpstr>
      <vt:lpstr>Partenaires actuels et en devenir</vt:lpstr>
      <vt:lpstr>Financeurs de l’Association PSPPE</vt:lpstr>
      <vt:lpstr>Plan à 5 ans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53</cp:revision>
  <dcterms:modified xsi:type="dcterms:W3CDTF">2021-06-02T15:10:15Z</dcterms:modified>
</cp:coreProperties>
</file>