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94" r:id="rId3"/>
    <p:sldId id="277" r:id="rId4"/>
    <p:sldId id="259" r:id="rId5"/>
    <p:sldId id="261" r:id="rId6"/>
    <p:sldId id="264" r:id="rId7"/>
    <p:sldId id="278" r:id="rId8"/>
    <p:sldId id="292" r:id="rId9"/>
    <p:sldId id="281" r:id="rId10"/>
    <p:sldId id="293" r:id="rId11"/>
    <p:sldId id="280" r:id="rId12"/>
    <p:sldId id="283" r:id="rId13"/>
    <p:sldId id="290" r:id="rId14"/>
    <p:sldId id="291" r:id="rId15"/>
    <p:sldId id="284" r:id="rId16"/>
    <p:sldId id="289" r:id="rId17"/>
    <p:sldId id="286" r:id="rId18"/>
    <p:sldId id="288" r:id="rId19"/>
    <p:sldId id="279" r:id="rId20"/>
    <p:sldId id="285" r:id="rId21"/>
    <p:sldId id="282" r:id="rId22"/>
    <p:sldId id="287" r:id="rId23"/>
  </p:sldIdLst>
  <p:sldSz cx="9144000" cy="6858000" type="screen4x3"/>
  <p:notesSz cx="6805613" cy="9939338"/>
  <p:embeddedFontLst>
    <p:embeddedFont>
      <p:font typeface="Source Sans Pro" panose="020B0604020202020204" charset="0"/>
      <p:regular r:id="rId25"/>
      <p:bold r:id="rId26"/>
      <p:italic r:id="rId27"/>
      <p:boldItalic r:id="rId28"/>
    </p:embeddedFont>
    <p:embeddedFont>
      <p:font typeface="Trebuchet MS" panose="020B0603020202020204" pitchFamily="34" charset="0"/>
      <p:regular r:id="rId29"/>
      <p:bold r:id="rId30"/>
      <p:italic r:id="rId31"/>
      <p:boldItalic r:id="rId32"/>
    </p:embeddedFont>
    <p:embeddedFont>
      <p:font typeface="Roboto Slab" panose="020B0604020202020204" charset="0"/>
      <p:regular r:id="rId33"/>
      <p:bold r:id="rId34"/>
    </p:embeddedFont>
    <p:embeddedFont>
      <p:font typeface="Calibri" panose="020F0502020204030204" pitchFamily="34" charset="0"/>
      <p:regular r:id="rId35"/>
      <p:bold r:id="rId36"/>
      <p:italic r:id="rId37"/>
      <p:boldItalic r:id="rId38"/>
    </p:embeddedFont>
    <p:embeddedFont>
      <p:font typeface="Roboto"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3" roundtripDataSignature="AMtx7mgdEmb+P6Jl9T2/CfUwlAGGN7a6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snapToGrid="0">
      <p:cViewPr varScale="1">
        <p:scale>
          <a:sx n="91" d="100"/>
          <a:sy n="91" d="100"/>
        </p:scale>
        <p:origin x="75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562" y="4721186"/>
            <a:ext cx="5444489" cy="4472702"/>
          </a:xfrm>
          <a:prstGeom prst="rect">
            <a:avLst/>
          </a:prstGeom>
          <a:noFill/>
          <a:ln>
            <a:noFill/>
          </a:ln>
        </p:spPr>
        <p:txBody>
          <a:bodyPr spcFirstLastPara="1" wrap="square" lIns="91425" tIns="91425" rIns="91425" bIns="91425" anchor="t" anchorCtr="0">
            <a:noAutofit/>
          </a:bodyPr>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421098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0562" y="4721186"/>
            <a:ext cx="5444489" cy="447270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27288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08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26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55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737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4472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1614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8122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4476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4533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9442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630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6101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733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656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009a1e23a_0_0:notes"/>
          <p:cNvSpPr txBox="1">
            <a:spLocks noGrp="1"/>
          </p:cNvSpPr>
          <p:nvPr>
            <p:ph type="body" idx="1"/>
          </p:nvPr>
        </p:nvSpPr>
        <p:spPr>
          <a:xfrm>
            <a:off x="680562" y="4721186"/>
            <a:ext cx="5444400" cy="44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7009a1e23a_0_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47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585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409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4896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846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680562" y="4721186"/>
            <a:ext cx="5444489"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8003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18"/>
          <p:cNvSpPr txBox="1">
            <a:spLocks noGrp="1"/>
          </p:cNvSpPr>
          <p:nvPr>
            <p:ph type="ctrTitle"/>
          </p:nvPr>
        </p:nvSpPr>
        <p:spPr>
          <a:xfrm>
            <a:off x="1700184" y="1360350"/>
            <a:ext cx="5807399" cy="154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91EA"/>
              </a:buClr>
              <a:buSzPts val="6000"/>
              <a:buNone/>
              <a:defRPr sz="6000" b="1">
                <a:solidFill>
                  <a:srgbClr val="0091EA"/>
                </a:solidFill>
              </a:defRPr>
            </a:lvl1pPr>
            <a:lvl2pPr lvl="1">
              <a:spcBef>
                <a:spcPts val="0"/>
              </a:spcBef>
              <a:spcAft>
                <a:spcPts val="0"/>
              </a:spcAft>
              <a:buClr>
                <a:srgbClr val="0091EA"/>
              </a:buClr>
              <a:buSzPts val="6000"/>
              <a:buNone/>
              <a:defRPr sz="6000" b="1">
                <a:solidFill>
                  <a:srgbClr val="0091EA"/>
                </a:solidFill>
              </a:defRPr>
            </a:lvl2pPr>
            <a:lvl3pPr lvl="2">
              <a:spcBef>
                <a:spcPts val="0"/>
              </a:spcBef>
              <a:spcAft>
                <a:spcPts val="0"/>
              </a:spcAft>
              <a:buClr>
                <a:srgbClr val="0091EA"/>
              </a:buClr>
              <a:buSzPts val="6000"/>
              <a:buNone/>
              <a:defRPr sz="6000" b="1">
                <a:solidFill>
                  <a:srgbClr val="0091EA"/>
                </a:solidFill>
              </a:defRPr>
            </a:lvl3pPr>
            <a:lvl4pPr lvl="3">
              <a:spcBef>
                <a:spcPts val="0"/>
              </a:spcBef>
              <a:spcAft>
                <a:spcPts val="0"/>
              </a:spcAft>
              <a:buClr>
                <a:srgbClr val="0091EA"/>
              </a:buClr>
              <a:buSzPts val="6000"/>
              <a:buNone/>
              <a:defRPr sz="6000" b="1">
                <a:solidFill>
                  <a:srgbClr val="0091EA"/>
                </a:solidFill>
              </a:defRPr>
            </a:lvl4pPr>
            <a:lvl5pPr lvl="4">
              <a:spcBef>
                <a:spcPts val="0"/>
              </a:spcBef>
              <a:spcAft>
                <a:spcPts val="0"/>
              </a:spcAft>
              <a:buClr>
                <a:srgbClr val="0091EA"/>
              </a:buClr>
              <a:buSzPts val="6000"/>
              <a:buNone/>
              <a:defRPr sz="6000" b="1">
                <a:solidFill>
                  <a:srgbClr val="0091EA"/>
                </a:solidFill>
              </a:defRPr>
            </a:lvl5pPr>
            <a:lvl6pPr lvl="5">
              <a:spcBef>
                <a:spcPts val="0"/>
              </a:spcBef>
              <a:spcAft>
                <a:spcPts val="0"/>
              </a:spcAft>
              <a:buClr>
                <a:srgbClr val="0091EA"/>
              </a:buClr>
              <a:buSzPts val="6000"/>
              <a:buNone/>
              <a:defRPr sz="6000" b="1">
                <a:solidFill>
                  <a:srgbClr val="0091EA"/>
                </a:solidFill>
              </a:defRPr>
            </a:lvl6pPr>
            <a:lvl7pPr lvl="6">
              <a:spcBef>
                <a:spcPts val="0"/>
              </a:spcBef>
              <a:spcAft>
                <a:spcPts val="0"/>
              </a:spcAft>
              <a:buClr>
                <a:srgbClr val="0091EA"/>
              </a:buClr>
              <a:buSzPts val="6000"/>
              <a:buNone/>
              <a:defRPr sz="6000" b="1">
                <a:solidFill>
                  <a:srgbClr val="0091EA"/>
                </a:solidFill>
              </a:defRPr>
            </a:lvl7pPr>
            <a:lvl8pPr lvl="7">
              <a:spcBef>
                <a:spcPts val="0"/>
              </a:spcBef>
              <a:spcAft>
                <a:spcPts val="0"/>
              </a:spcAft>
              <a:buClr>
                <a:srgbClr val="0091EA"/>
              </a:buClr>
              <a:buSzPts val="6000"/>
              <a:buNone/>
              <a:defRPr sz="6000" b="1">
                <a:solidFill>
                  <a:srgbClr val="0091EA"/>
                </a:solidFill>
              </a:defRPr>
            </a:lvl8pPr>
            <a:lvl9pPr lvl="8">
              <a:spcBef>
                <a:spcPts val="0"/>
              </a:spcBef>
              <a:spcAft>
                <a:spcPts val="0"/>
              </a:spcAft>
              <a:buClr>
                <a:srgbClr val="0091EA"/>
              </a:buClr>
              <a:buSzPts val="6000"/>
              <a:buNone/>
              <a:defRPr sz="6000" b="1">
                <a:solidFill>
                  <a:srgbClr val="0091EA"/>
                </a:solidFill>
              </a:defRPr>
            </a:lvl9pPr>
          </a:lstStyle>
          <a:p>
            <a:endParaRPr/>
          </a:p>
        </p:txBody>
      </p:sp>
      <p:sp>
        <p:nvSpPr>
          <p:cNvPr id="10" name="Google Shape;10;p18"/>
          <p:cNvSpPr/>
          <p:nvPr/>
        </p:nvSpPr>
        <p:spPr>
          <a:xfrm>
            <a:off x="6897625" y="6199950"/>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8"/>
          <p:cNvSpPr/>
          <p:nvPr/>
        </p:nvSpPr>
        <p:spPr>
          <a:xfrm>
            <a:off x="7454375" y="5638800"/>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8"/>
          <p:cNvSpPr/>
          <p:nvPr/>
        </p:nvSpPr>
        <p:spPr>
          <a:xfrm>
            <a:off x="8827727" y="4597553"/>
            <a:ext cx="75899" cy="75899"/>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8"/>
          <p:cNvSpPr/>
          <p:nvPr/>
        </p:nvSpPr>
        <p:spPr>
          <a:xfrm>
            <a:off x="8677050" y="6577875"/>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8"/>
          <p:cNvSpPr/>
          <p:nvPr/>
        </p:nvSpPr>
        <p:spPr>
          <a:xfrm>
            <a:off x="2972225" y="633400"/>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8"/>
          <p:cNvSpPr/>
          <p:nvPr/>
        </p:nvSpPr>
        <p:spPr>
          <a:xfrm>
            <a:off x="579634" y="3373478"/>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8"/>
          <p:cNvSpPr/>
          <p:nvPr/>
        </p:nvSpPr>
        <p:spPr>
          <a:xfrm>
            <a:off x="311843" y="791518"/>
            <a:ext cx="126900" cy="126900"/>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8"/>
          <p:cNvSpPr/>
          <p:nvPr/>
        </p:nvSpPr>
        <p:spPr>
          <a:xfrm>
            <a:off x="626321" y="1339871"/>
            <a:ext cx="253800" cy="2538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8"/>
          <p:cNvSpPr/>
          <p:nvPr/>
        </p:nvSpPr>
        <p:spPr>
          <a:xfrm>
            <a:off x="8104500" y="4963100"/>
            <a:ext cx="1902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8"/>
          <p:cNvSpPr/>
          <p:nvPr/>
        </p:nvSpPr>
        <p:spPr>
          <a:xfrm>
            <a:off x="8803950" y="5654656"/>
            <a:ext cx="1902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8"/>
          <p:cNvSpPr/>
          <p:nvPr/>
        </p:nvSpPr>
        <p:spPr>
          <a:xfrm>
            <a:off x="196310" y="1990890"/>
            <a:ext cx="75899" cy="75899"/>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8"/>
          <p:cNvSpPr/>
          <p:nvPr/>
        </p:nvSpPr>
        <p:spPr>
          <a:xfrm>
            <a:off x="1738050" y="271321"/>
            <a:ext cx="253800" cy="2538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8"/>
          <p:cNvSpPr/>
          <p:nvPr/>
        </p:nvSpPr>
        <p:spPr>
          <a:xfrm>
            <a:off x="771658" y="2504485"/>
            <a:ext cx="75899" cy="75899"/>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8"/>
          <p:cNvSpPr/>
          <p:nvPr/>
        </p:nvSpPr>
        <p:spPr>
          <a:xfrm>
            <a:off x="4271583" y="474825"/>
            <a:ext cx="75899" cy="75899"/>
          </a:xfrm>
          <a:prstGeom prst="ellipse">
            <a:avLst/>
          </a:prstGeom>
          <a:solidFill>
            <a:srgbClr val="0091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8"/>
          <p:cNvSpPr/>
          <p:nvPr/>
        </p:nvSpPr>
        <p:spPr>
          <a:xfrm>
            <a:off x="7729213" y="6127437"/>
            <a:ext cx="253800" cy="2541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F71CAFB-0717-415A-B354-55CCC22F7CAA}"/>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 xmlns:a16="http://schemas.microsoft.com/office/drawing/2014/main" id="{5CACD4DA-6446-41C0-8002-2D50B54B589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FBB27E94-5453-445B-87E4-EE0B40637A84}"/>
              </a:ext>
            </a:extLst>
          </p:cNvPr>
          <p:cNvSpPr>
            <a:spLocks noGrp="1"/>
          </p:cNvSpPr>
          <p:nvPr>
            <p:ph type="dt" sz="half" idx="10"/>
          </p:nvPr>
        </p:nvSpPr>
        <p:spPr>
          <a:xfrm>
            <a:off x="628650" y="6356351"/>
            <a:ext cx="2057400" cy="365125"/>
          </a:xfrm>
          <a:prstGeom prst="rect">
            <a:avLst/>
          </a:prstGeom>
        </p:spPr>
        <p:txBody>
          <a:bodyPr/>
          <a:lstStyle/>
          <a:p>
            <a:fld id="{A913F1CA-D2CA-47C7-AB57-BF59333BBBA5}" type="datetimeFigureOut">
              <a:rPr lang="fr-FR" smtClean="0"/>
              <a:t>01/06/2021</a:t>
            </a:fld>
            <a:endParaRPr lang="fr-FR"/>
          </a:p>
        </p:txBody>
      </p:sp>
      <p:sp>
        <p:nvSpPr>
          <p:cNvPr id="5" name="Espace réservé du pied de page 4">
            <a:extLst>
              <a:ext uri="{FF2B5EF4-FFF2-40B4-BE49-F238E27FC236}">
                <a16:creationId xmlns="" xmlns:a16="http://schemas.microsoft.com/office/drawing/2014/main" id="{0313D959-142A-4A77-8736-111E70E3D15C}"/>
              </a:ext>
            </a:extLst>
          </p:cNvPr>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Espace réservé du numéro de diapositive 5">
            <a:extLst>
              <a:ext uri="{FF2B5EF4-FFF2-40B4-BE49-F238E27FC236}">
                <a16:creationId xmlns="" xmlns:a16="http://schemas.microsoft.com/office/drawing/2014/main" id="{5AF535D9-A576-4C71-BCC4-BA46B12892D5}"/>
              </a:ext>
            </a:extLst>
          </p:cNvPr>
          <p:cNvSpPr>
            <a:spLocks noGrp="1"/>
          </p:cNvSpPr>
          <p:nvPr>
            <p:ph type="sldNum" sz="quarter" idx="12"/>
          </p:nvPr>
        </p:nvSpPr>
        <p:spPr>
          <a:xfrm>
            <a:off x="6457950" y="6356351"/>
            <a:ext cx="2057400" cy="365125"/>
          </a:xfrm>
          <a:prstGeom prst="rect">
            <a:avLst/>
          </a:prstGeom>
        </p:spPr>
        <p:txBody>
          <a:bodyPr/>
          <a:lstStyle/>
          <a:p>
            <a:fld id="{8A86FD85-6654-46FF-8629-1260475F23FA}" type="slidenum">
              <a:rPr lang="fr-FR" smtClean="0"/>
              <a:t>‹N°›</a:t>
            </a:fld>
            <a:endParaRPr lang="fr-FR"/>
          </a:p>
        </p:txBody>
      </p:sp>
    </p:spTree>
    <p:extLst>
      <p:ext uri="{BB962C8B-B14F-4D97-AF65-F5344CB8AC3E}">
        <p14:creationId xmlns:p14="http://schemas.microsoft.com/office/powerpoint/2010/main" val="126109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6"/>
        <p:cNvGrpSpPr/>
        <p:nvPr/>
      </p:nvGrpSpPr>
      <p:grpSpPr>
        <a:xfrm>
          <a:off x="0" y="0"/>
          <a:ext cx="0" cy="0"/>
          <a:chOff x="0" y="0"/>
          <a:chExt cx="0" cy="0"/>
        </a:xfrm>
      </p:grpSpPr>
      <p:sp>
        <p:nvSpPr>
          <p:cNvPr id="27" name="Google Shape;27;p20"/>
          <p:cNvSpPr txBox="1">
            <a:spLocks noGrp="1"/>
          </p:cNvSpPr>
          <p:nvPr>
            <p:ph type="title"/>
          </p:nvPr>
        </p:nvSpPr>
        <p:spPr>
          <a:xfrm>
            <a:off x="786150" y="410826"/>
            <a:ext cx="7571700" cy="93689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8" name="Google Shape;28;p20"/>
          <p:cNvSpPr txBox="1">
            <a:spLocks noGrp="1"/>
          </p:cNvSpPr>
          <p:nvPr>
            <p:ph type="body" idx="1"/>
          </p:nvPr>
        </p:nvSpPr>
        <p:spPr>
          <a:xfrm>
            <a:off x="786150" y="1682266"/>
            <a:ext cx="7571700" cy="4764899"/>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480"/>
              </a:spcBef>
              <a:spcAft>
                <a:spcPts val="0"/>
              </a:spcAft>
              <a:buSzPts val="1800"/>
              <a:buChar char="○"/>
              <a:defRPr/>
            </a:lvl2pPr>
            <a:lvl3pPr marL="1371600" lvl="2" indent="-342900" algn="l">
              <a:lnSpc>
                <a:spcPct val="100000"/>
              </a:lnSpc>
              <a:spcBef>
                <a:spcPts val="48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20"/>
          <p:cNvSpPr txBox="1">
            <a:spLocks noGrp="1"/>
          </p:cNvSpPr>
          <p:nvPr>
            <p:ph type="ftr" idx="11"/>
          </p:nvPr>
        </p:nvSpPr>
        <p:spPr>
          <a:xfrm>
            <a:off x="799118" y="6155268"/>
            <a:ext cx="4240920" cy="2730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20"/>
          <p:cNvSpPr txBox="1">
            <a:spLocks noGrp="1"/>
          </p:cNvSpPr>
          <p:nvPr>
            <p:ph type="dt" idx="10"/>
          </p:nvPr>
        </p:nvSpPr>
        <p:spPr>
          <a:xfrm>
            <a:off x="5200813" y="6155268"/>
            <a:ext cx="1028968" cy="2730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20"/>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22"/>
          <p:cNvSpPr txBox="1">
            <a:spLocks noGrp="1"/>
          </p:cNvSpPr>
          <p:nvPr>
            <p:ph type="title"/>
          </p:nvPr>
        </p:nvSpPr>
        <p:spPr>
          <a:xfrm>
            <a:off x="786150" y="410826"/>
            <a:ext cx="7571700" cy="93689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7"/>
        <p:cNvGrpSpPr/>
        <p:nvPr/>
      </p:nvGrpSpPr>
      <p:grpSpPr>
        <a:xfrm>
          <a:off x="0" y="0"/>
          <a:ext cx="0" cy="0"/>
          <a:chOff x="0" y="0"/>
          <a:chExt cx="0" cy="0"/>
        </a:xfrm>
      </p:grpSpPr>
      <p:pic>
        <p:nvPicPr>
          <p:cNvPr id="38" name="Google Shape;38;p23" descr="connections-05.png"/>
          <p:cNvPicPr preferRelativeResize="0"/>
          <p:nvPr/>
        </p:nvPicPr>
        <p:blipFill rotWithShape="1">
          <a:blip r:embed="rId2">
            <a:alphaModFix/>
          </a:blip>
          <a:srcRect/>
          <a:stretch/>
        </p:blipFill>
        <p:spPr>
          <a:xfrm rot="10800000" flipH="1">
            <a:off x="5945" y="0"/>
            <a:ext cx="9132108" cy="6857999"/>
          </a:xfrm>
          <a:prstGeom prst="rect">
            <a:avLst/>
          </a:prstGeom>
          <a:noFill/>
          <a:ln>
            <a:noFill/>
          </a:ln>
        </p:spPr>
      </p:pic>
      <p:sp>
        <p:nvSpPr>
          <p:cNvPr id="39" name="Google Shape;39;p23"/>
          <p:cNvSpPr txBox="1">
            <a:spLocks noGrp="1"/>
          </p:cNvSpPr>
          <p:nvPr>
            <p:ph type="body" idx="1"/>
          </p:nvPr>
        </p:nvSpPr>
        <p:spPr>
          <a:xfrm>
            <a:off x="1215300" y="2501400"/>
            <a:ext cx="6713399" cy="1093199"/>
          </a:xfrm>
          <a:prstGeom prst="rect">
            <a:avLst/>
          </a:prstGeom>
          <a:noFill/>
          <a:ln>
            <a:noFill/>
          </a:ln>
        </p:spPr>
        <p:txBody>
          <a:bodyPr spcFirstLastPara="1" wrap="square" lIns="91425" tIns="91425" rIns="91425" bIns="91425" anchor="t" anchorCtr="0">
            <a:noAutofit/>
          </a:bodyPr>
          <a:lstStyle>
            <a:lvl1pPr marL="457200" lvl="0" indent="-457200" algn="ctr">
              <a:lnSpc>
                <a:spcPct val="100000"/>
              </a:lnSpc>
              <a:spcBef>
                <a:spcPts val="0"/>
              </a:spcBef>
              <a:spcAft>
                <a:spcPts val="0"/>
              </a:spcAft>
              <a:buClr>
                <a:srgbClr val="263238"/>
              </a:buClr>
              <a:buSzPts val="3600"/>
              <a:buChar char="◎"/>
              <a:defRPr sz="3600" i="1"/>
            </a:lvl1pPr>
            <a:lvl2pPr marL="914400" lvl="1" indent="-457200" algn="ctr">
              <a:lnSpc>
                <a:spcPct val="100000"/>
              </a:lnSpc>
              <a:spcBef>
                <a:spcPts val="0"/>
              </a:spcBef>
              <a:spcAft>
                <a:spcPts val="0"/>
              </a:spcAft>
              <a:buClr>
                <a:srgbClr val="263238"/>
              </a:buClr>
              <a:buSzPts val="3600"/>
              <a:buChar char="○"/>
              <a:defRPr sz="3600" i="1"/>
            </a:lvl2pPr>
            <a:lvl3pPr marL="1371600" lvl="2" indent="-457200" algn="ctr">
              <a:lnSpc>
                <a:spcPct val="100000"/>
              </a:lnSpc>
              <a:spcBef>
                <a:spcPts val="0"/>
              </a:spcBef>
              <a:spcAft>
                <a:spcPts val="0"/>
              </a:spcAft>
              <a:buClr>
                <a:srgbClr val="263238"/>
              </a:buClr>
              <a:buSzPts val="3600"/>
              <a:buChar char="◉"/>
              <a:defRPr sz="3600" i="1"/>
            </a:lvl3pPr>
            <a:lvl4pPr marL="1828800" lvl="3" indent="-457200" algn="ctr">
              <a:lnSpc>
                <a:spcPct val="100000"/>
              </a:lnSpc>
              <a:spcBef>
                <a:spcPts val="0"/>
              </a:spcBef>
              <a:spcAft>
                <a:spcPts val="0"/>
              </a:spcAft>
              <a:buClr>
                <a:srgbClr val="263238"/>
              </a:buClr>
              <a:buSzPts val="3600"/>
              <a:buChar char="●"/>
              <a:defRPr sz="3600" i="1"/>
            </a:lvl4pPr>
            <a:lvl5pPr marL="2286000" lvl="4" indent="-457200" algn="ctr">
              <a:lnSpc>
                <a:spcPct val="100000"/>
              </a:lnSpc>
              <a:spcBef>
                <a:spcPts val="0"/>
              </a:spcBef>
              <a:spcAft>
                <a:spcPts val="0"/>
              </a:spcAft>
              <a:buClr>
                <a:srgbClr val="263238"/>
              </a:buClr>
              <a:buSzPts val="3600"/>
              <a:buChar char="○"/>
              <a:defRPr sz="3600" i="1"/>
            </a:lvl5pPr>
            <a:lvl6pPr marL="2743200" lvl="5" indent="-457200" algn="ctr">
              <a:lnSpc>
                <a:spcPct val="100000"/>
              </a:lnSpc>
              <a:spcBef>
                <a:spcPts val="0"/>
              </a:spcBef>
              <a:spcAft>
                <a:spcPts val="0"/>
              </a:spcAft>
              <a:buClr>
                <a:srgbClr val="263238"/>
              </a:buClr>
              <a:buSzPts val="3600"/>
              <a:buChar char="■"/>
              <a:defRPr sz="3600" i="1"/>
            </a:lvl6pPr>
            <a:lvl7pPr marL="3200400" lvl="6" indent="-457200" algn="ctr">
              <a:lnSpc>
                <a:spcPct val="100000"/>
              </a:lnSpc>
              <a:spcBef>
                <a:spcPts val="0"/>
              </a:spcBef>
              <a:spcAft>
                <a:spcPts val="0"/>
              </a:spcAft>
              <a:buClr>
                <a:srgbClr val="263238"/>
              </a:buClr>
              <a:buSzPts val="3600"/>
              <a:buChar char="●"/>
              <a:defRPr sz="3600" i="1"/>
            </a:lvl7pPr>
            <a:lvl8pPr marL="3657600" lvl="7" indent="-457200" algn="ctr">
              <a:lnSpc>
                <a:spcPct val="100000"/>
              </a:lnSpc>
              <a:spcBef>
                <a:spcPts val="0"/>
              </a:spcBef>
              <a:spcAft>
                <a:spcPts val="0"/>
              </a:spcAft>
              <a:buClr>
                <a:srgbClr val="263238"/>
              </a:buClr>
              <a:buSzPts val="3600"/>
              <a:buChar char="○"/>
              <a:defRPr sz="3600" i="1"/>
            </a:lvl8pPr>
            <a:lvl9pPr marL="4114800" lvl="8" indent="-457200" algn="ctr">
              <a:lnSpc>
                <a:spcPct val="100000"/>
              </a:lnSpc>
              <a:spcBef>
                <a:spcPts val="0"/>
              </a:spcBef>
              <a:spcAft>
                <a:spcPts val="0"/>
              </a:spcAft>
              <a:buClr>
                <a:srgbClr val="263238"/>
              </a:buClr>
              <a:buSzPts val="3600"/>
              <a:buChar char="■"/>
              <a:defRPr sz="3600" i="1"/>
            </a:lvl9pPr>
          </a:lstStyle>
          <a:p>
            <a:endParaRPr/>
          </a:p>
        </p:txBody>
      </p:sp>
      <p:grpSp>
        <p:nvGrpSpPr>
          <p:cNvPr id="40" name="Google Shape;40;p23"/>
          <p:cNvGrpSpPr/>
          <p:nvPr/>
        </p:nvGrpSpPr>
        <p:grpSpPr>
          <a:xfrm>
            <a:off x="3593400" y="1074284"/>
            <a:ext cx="1957200" cy="1093199"/>
            <a:chOff x="3593400" y="1760084"/>
            <a:chExt cx="1957200" cy="1093199"/>
          </a:xfrm>
        </p:grpSpPr>
        <p:sp>
          <p:nvSpPr>
            <p:cNvPr id="41" name="Google Shape;41;p23"/>
            <p:cNvSpPr txBox="1"/>
            <p:nvPr/>
          </p:nvSpPr>
          <p:spPr>
            <a:xfrm>
              <a:off x="3593400" y="1872096"/>
              <a:ext cx="1957200" cy="87149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91EA"/>
                </a:buClr>
                <a:buSzPts val="6000"/>
                <a:buFont typeface="Source Sans Pro"/>
                <a:buNone/>
              </a:pPr>
              <a:r>
                <a:rPr lang="en" sz="6000" b="1" i="0" u="none" strike="noStrike" cap="none">
                  <a:solidFill>
                    <a:srgbClr val="0091EA"/>
                  </a:solidFill>
                  <a:latin typeface="Source Sans Pro"/>
                  <a:ea typeface="Source Sans Pro"/>
                  <a:cs typeface="Source Sans Pro"/>
                  <a:sym typeface="Source Sans Pro"/>
                </a:rPr>
                <a:t>“</a:t>
              </a:r>
              <a:endParaRPr/>
            </a:p>
          </p:txBody>
        </p:sp>
        <p:sp>
          <p:nvSpPr>
            <p:cNvPr id="42" name="Google Shape;42;p23"/>
            <p:cNvSpPr/>
            <p:nvPr/>
          </p:nvSpPr>
          <p:spPr>
            <a:xfrm>
              <a:off x="4025400" y="1760084"/>
              <a:ext cx="1093199" cy="1093199"/>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3"/>
            <p:cNvSpPr/>
            <p:nvPr/>
          </p:nvSpPr>
          <p:spPr>
            <a:xfrm>
              <a:off x="4190700" y="1925384"/>
              <a:ext cx="762600" cy="7626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4" name="Google Shape;44;p23"/>
          <p:cNvCxnSpPr>
            <a:endCxn id="42" idx="1"/>
          </p:cNvCxnSpPr>
          <p:nvPr/>
        </p:nvCxnSpPr>
        <p:spPr>
          <a:xfrm>
            <a:off x="3742095" y="871979"/>
            <a:ext cx="443400" cy="362400"/>
          </a:xfrm>
          <a:prstGeom prst="straightConnector1">
            <a:avLst/>
          </a:prstGeom>
          <a:noFill/>
          <a:ln w="9525" cap="flat" cmpd="sng">
            <a:solidFill>
              <a:srgbClr val="CFD8DC"/>
            </a:solidFill>
            <a:prstDash val="solid"/>
            <a:round/>
            <a:headEnd type="none" w="sm" len="sm"/>
            <a:tailEnd type="none" w="sm" len="sm"/>
          </a:ln>
        </p:spPr>
      </p:cxnSp>
      <p:cxnSp>
        <p:nvCxnSpPr>
          <p:cNvPr id="45" name="Google Shape;45;p23"/>
          <p:cNvCxnSpPr/>
          <p:nvPr/>
        </p:nvCxnSpPr>
        <p:spPr>
          <a:xfrm rot="10800000">
            <a:off x="4114799" y="269684"/>
            <a:ext cx="457200" cy="804600"/>
          </a:xfrm>
          <a:prstGeom prst="straightConnector1">
            <a:avLst/>
          </a:prstGeom>
          <a:noFill/>
          <a:ln w="9525" cap="flat" cmpd="sng">
            <a:solidFill>
              <a:srgbClr val="CFD8DC"/>
            </a:solidFill>
            <a:prstDash val="solid"/>
            <a:round/>
            <a:headEnd type="none" w="sm" len="sm"/>
            <a:tailEnd type="none" w="sm" len="sm"/>
          </a:ln>
        </p:spPr>
      </p:cxnSp>
      <p:cxnSp>
        <p:nvCxnSpPr>
          <p:cNvPr id="46" name="Google Shape;46;p23"/>
          <p:cNvCxnSpPr/>
          <p:nvPr/>
        </p:nvCxnSpPr>
        <p:spPr>
          <a:xfrm rot="10800000" flipH="1">
            <a:off x="4749075" y="753124"/>
            <a:ext cx="95100" cy="348900"/>
          </a:xfrm>
          <a:prstGeom prst="straightConnector1">
            <a:avLst/>
          </a:prstGeom>
          <a:noFill/>
          <a:ln w="9525" cap="flat" cmpd="sng">
            <a:solidFill>
              <a:srgbClr val="CFD8DC"/>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7"/>
        <p:cNvGrpSpPr/>
        <p:nvPr/>
      </p:nvGrpSpPr>
      <p:grpSpPr>
        <a:xfrm>
          <a:off x="0" y="0"/>
          <a:ext cx="0" cy="0"/>
          <a:chOff x="0" y="0"/>
          <a:chExt cx="0" cy="0"/>
        </a:xfrm>
      </p:grpSpPr>
      <p:sp>
        <p:nvSpPr>
          <p:cNvPr id="48" name="Google Shape;48;p24"/>
          <p:cNvSpPr txBox="1">
            <a:spLocks noGrp="1"/>
          </p:cNvSpPr>
          <p:nvPr>
            <p:ph type="title"/>
          </p:nvPr>
        </p:nvSpPr>
        <p:spPr>
          <a:xfrm>
            <a:off x="786150" y="410826"/>
            <a:ext cx="7571700" cy="93689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9" name="Google Shape;49;p24"/>
          <p:cNvSpPr txBox="1">
            <a:spLocks noGrp="1"/>
          </p:cNvSpPr>
          <p:nvPr>
            <p:ph type="body" idx="1"/>
          </p:nvPr>
        </p:nvSpPr>
        <p:spPr>
          <a:xfrm>
            <a:off x="786150" y="1682266"/>
            <a:ext cx="7571700" cy="4764899"/>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0"/>
              </a:spcBef>
              <a:spcAft>
                <a:spcPts val="0"/>
              </a:spcAft>
              <a:buSzPts val="30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0"/>
        <p:cNvGrpSpPr/>
        <p:nvPr/>
      </p:nvGrpSpPr>
      <p:grpSpPr>
        <a:xfrm>
          <a:off x="0" y="0"/>
          <a:ext cx="0" cy="0"/>
          <a:chOff x="0" y="0"/>
          <a:chExt cx="0" cy="0"/>
        </a:xfrm>
      </p:grpSpPr>
      <p:sp>
        <p:nvSpPr>
          <p:cNvPr id="51" name="Google Shape;51;p25"/>
          <p:cNvSpPr txBox="1">
            <a:spLocks noGrp="1"/>
          </p:cNvSpPr>
          <p:nvPr>
            <p:ph type="title"/>
          </p:nvPr>
        </p:nvSpPr>
        <p:spPr>
          <a:xfrm>
            <a:off x="786150" y="410826"/>
            <a:ext cx="7571700" cy="93689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2" name="Google Shape;52;p25"/>
          <p:cNvSpPr txBox="1">
            <a:spLocks noGrp="1"/>
          </p:cNvSpPr>
          <p:nvPr>
            <p:ph type="body" idx="1"/>
          </p:nvPr>
        </p:nvSpPr>
        <p:spPr>
          <a:xfrm>
            <a:off x="786137" y="1600200"/>
            <a:ext cx="3675300" cy="49677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sz="2600"/>
            </a:lvl1pPr>
            <a:lvl2pPr marL="914400" lvl="1" indent="-393700" algn="l">
              <a:lnSpc>
                <a:spcPct val="100000"/>
              </a:lnSpc>
              <a:spcBef>
                <a:spcPts val="0"/>
              </a:spcBef>
              <a:spcAft>
                <a:spcPts val="0"/>
              </a:spcAft>
              <a:buSzPts val="2600"/>
              <a:buChar char="○"/>
              <a:defRPr sz="2600"/>
            </a:lvl2pPr>
            <a:lvl3pPr marL="1371600" lvl="2" indent="-393700" algn="l">
              <a:lnSpc>
                <a:spcPct val="100000"/>
              </a:lnSpc>
              <a:spcBef>
                <a:spcPts val="0"/>
              </a:spcBef>
              <a:spcAft>
                <a:spcPts val="0"/>
              </a:spcAft>
              <a:buSzPts val="2600"/>
              <a:buChar char="◉"/>
              <a:defRPr sz="2600"/>
            </a:lvl3pPr>
            <a:lvl4pPr marL="1828800" lvl="3" indent="-393700" algn="l">
              <a:lnSpc>
                <a:spcPct val="100000"/>
              </a:lnSpc>
              <a:spcBef>
                <a:spcPts val="0"/>
              </a:spcBef>
              <a:spcAft>
                <a:spcPts val="0"/>
              </a:spcAft>
              <a:buSzPts val="2600"/>
              <a:buChar char="●"/>
              <a:defRPr sz="2600"/>
            </a:lvl4pPr>
            <a:lvl5pPr marL="2286000" lvl="4" indent="-393700" algn="l">
              <a:lnSpc>
                <a:spcPct val="100000"/>
              </a:lnSpc>
              <a:spcBef>
                <a:spcPts val="0"/>
              </a:spcBef>
              <a:spcAft>
                <a:spcPts val="0"/>
              </a:spcAft>
              <a:buSzPts val="2600"/>
              <a:buChar char="○"/>
              <a:defRPr sz="2600"/>
            </a:lvl5pPr>
            <a:lvl6pPr marL="2743200" lvl="5" indent="-393700" algn="l">
              <a:lnSpc>
                <a:spcPct val="100000"/>
              </a:lnSpc>
              <a:spcBef>
                <a:spcPts val="0"/>
              </a:spcBef>
              <a:spcAft>
                <a:spcPts val="0"/>
              </a:spcAft>
              <a:buSzPts val="2600"/>
              <a:buChar char="■"/>
              <a:defRPr sz="2600"/>
            </a:lvl6pPr>
            <a:lvl7pPr marL="3200400" lvl="6" indent="-393700" algn="l">
              <a:lnSpc>
                <a:spcPct val="100000"/>
              </a:lnSpc>
              <a:spcBef>
                <a:spcPts val="0"/>
              </a:spcBef>
              <a:spcAft>
                <a:spcPts val="0"/>
              </a:spcAft>
              <a:buSzPts val="2600"/>
              <a:buChar char="●"/>
              <a:defRPr sz="2600"/>
            </a:lvl7pPr>
            <a:lvl8pPr marL="3657600" lvl="7" indent="-393700" algn="l">
              <a:lnSpc>
                <a:spcPct val="100000"/>
              </a:lnSpc>
              <a:spcBef>
                <a:spcPts val="0"/>
              </a:spcBef>
              <a:spcAft>
                <a:spcPts val="0"/>
              </a:spcAft>
              <a:buSzPts val="2600"/>
              <a:buChar char="○"/>
              <a:defRPr sz="2600"/>
            </a:lvl8pPr>
            <a:lvl9pPr marL="4114800" lvl="8" indent="-393700" algn="l">
              <a:lnSpc>
                <a:spcPct val="100000"/>
              </a:lnSpc>
              <a:spcBef>
                <a:spcPts val="0"/>
              </a:spcBef>
              <a:spcAft>
                <a:spcPts val="0"/>
              </a:spcAft>
              <a:buSzPts val="2600"/>
              <a:buChar char="■"/>
              <a:defRPr sz="2600"/>
            </a:lvl9pPr>
          </a:lstStyle>
          <a:p>
            <a:endParaRPr/>
          </a:p>
        </p:txBody>
      </p:sp>
      <p:sp>
        <p:nvSpPr>
          <p:cNvPr id="53" name="Google Shape;53;p25"/>
          <p:cNvSpPr txBox="1">
            <a:spLocks noGrp="1"/>
          </p:cNvSpPr>
          <p:nvPr>
            <p:ph type="body" idx="2"/>
          </p:nvPr>
        </p:nvSpPr>
        <p:spPr>
          <a:xfrm>
            <a:off x="4682658" y="1600200"/>
            <a:ext cx="3675300" cy="49677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sz="2600"/>
            </a:lvl1pPr>
            <a:lvl2pPr marL="914400" lvl="1" indent="-393700" algn="l">
              <a:lnSpc>
                <a:spcPct val="100000"/>
              </a:lnSpc>
              <a:spcBef>
                <a:spcPts val="0"/>
              </a:spcBef>
              <a:spcAft>
                <a:spcPts val="0"/>
              </a:spcAft>
              <a:buSzPts val="2600"/>
              <a:buChar char="○"/>
              <a:defRPr sz="2600"/>
            </a:lvl2pPr>
            <a:lvl3pPr marL="1371600" lvl="2" indent="-393700" algn="l">
              <a:lnSpc>
                <a:spcPct val="100000"/>
              </a:lnSpc>
              <a:spcBef>
                <a:spcPts val="0"/>
              </a:spcBef>
              <a:spcAft>
                <a:spcPts val="0"/>
              </a:spcAft>
              <a:buSzPts val="2600"/>
              <a:buChar char="◉"/>
              <a:defRPr sz="2600"/>
            </a:lvl3pPr>
            <a:lvl4pPr marL="1828800" lvl="3" indent="-393700" algn="l">
              <a:lnSpc>
                <a:spcPct val="100000"/>
              </a:lnSpc>
              <a:spcBef>
                <a:spcPts val="0"/>
              </a:spcBef>
              <a:spcAft>
                <a:spcPts val="0"/>
              </a:spcAft>
              <a:buSzPts val="2600"/>
              <a:buChar char="●"/>
              <a:defRPr sz="2600"/>
            </a:lvl4pPr>
            <a:lvl5pPr marL="2286000" lvl="4" indent="-393700" algn="l">
              <a:lnSpc>
                <a:spcPct val="100000"/>
              </a:lnSpc>
              <a:spcBef>
                <a:spcPts val="0"/>
              </a:spcBef>
              <a:spcAft>
                <a:spcPts val="0"/>
              </a:spcAft>
              <a:buSzPts val="2600"/>
              <a:buChar char="○"/>
              <a:defRPr sz="2600"/>
            </a:lvl5pPr>
            <a:lvl6pPr marL="2743200" lvl="5" indent="-393700" algn="l">
              <a:lnSpc>
                <a:spcPct val="100000"/>
              </a:lnSpc>
              <a:spcBef>
                <a:spcPts val="0"/>
              </a:spcBef>
              <a:spcAft>
                <a:spcPts val="0"/>
              </a:spcAft>
              <a:buSzPts val="2600"/>
              <a:buChar char="■"/>
              <a:defRPr sz="2600"/>
            </a:lvl6pPr>
            <a:lvl7pPr marL="3200400" lvl="6" indent="-393700" algn="l">
              <a:lnSpc>
                <a:spcPct val="100000"/>
              </a:lnSpc>
              <a:spcBef>
                <a:spcPts val="0"/>
              </a:spcBef>
              <a:spcAft>
                <a:spcPts val="0"/>
              </a:spcAft>
              <a:buSzPts val="2600"/>
              <a:buChar char="●"/>
              <a:defRPr sz="2600"/>
            </a:lvl7pPr>
            <a:lvl8pPr marL="3657600" lvl="7" indent="-393700" algn="l">
              <a:lnSpc>
                <a:spcPct val="100000"/>
              </a:lnSpc>
              <a:spcBef>
                <a:spcPts val="0"/>
              </a:spcBef>
              <a:spcAft>
                <a:spcPts val="0"/>
              </a:spcAft>
              <a:buSzPts val="2600"/>
              <a:buChar char="○"/>
              <a:defRPr sz="2600"/>
            </a:lvl8pPr>
            <a:lvl9pPr marL="4114800" lvl="8" indent="-393700" algn="l">
              <a:lnSpc>
                <a:spcPct val="100000"/>
              </a:lnSpc>
              <a:spcBef>
                <a:spcPts val="0"/>
              </a:spcBef>
              <a:spcAft>
                <a:spcPts val="0"/>
              </a:spcAft>
              <a:buSzPts val="2600"/>
              <a:buChar char="■"/>
              <a:defRPr sz="2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786150" y="410826"/>
            <a:ext cx="7571700" cy="93689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6" name="Google Shape;56;p26"/>
          <p:cNvSpPr txBox="1">
            <a:spLocks noGrp="1"/>
          </p:cNvSpPr>
          <p:nvPr>
            <p:ph type="body" idx="1"/>
          </p:nvPr>
        </p:nvSpPr>
        <p:spPr>
          <a:xfrm>
            <a:off x="786150" y="1600200"/>
            <a:ext cx="2419799" cy="4967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57" name="Google Shape;57;p26"/>
          <p:cNvSpPr txBox="1">
            <a:spLocks noGrp="1"/>
          </p:cNvSpPr>
          <p:nvPr>
            <p:ph type="body" idx="2"/>
          </p:nvPr>
        </p:nvSpPr>
        <p:spPr>
          <a:xfrm>
            <a:off x="3329991" y="1600200"/>
            <a:ext cx="2419799" cy="4967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58" name="Google Shape;58;p26"/>
          <p:cNvSpPr txBox="1">
            <a:spLocks noGrp="1"/>
          </p:cNvSpPr>
          <p:nvPr>
            <p:ph type="body" idx="3"/>
          </p:nvPr>
        </p:nvSpPr>
        <p:spPr>
          <a:xfrm>
            <a:off x="5873833" y="1600200"/>
            <a:ext cx="2419799" cy="4967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27"/>
          <p:cNvSpPr txBox="1">
            <a:spLocks noGrp="1"/>
          </p:cNvSpPr>
          <p:nvPr>
            <p:ph type="body" idx="1"/>
          </p:nvPr>
        </p:nvSpPr>
        <p:spPr>
          <a:xfrm>
            <a:off x="457200" y="5407123"/>
            <a:ext cx="8229600" cy="4914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800"/>
              <a:buNone/>
              <a:defRPr sz="1800"/>
            </a:lvl1pPr>
            <a:lvl2pPr marL="914400" lvl="1" indent="-342900" algn="l">
              <a:lnSpc>
                <a:spcPct val="100000"/>
              </a:lnSpc>
              <a:spcBef>
                <a:spcPts val="480"/>
              </a:spcBef>
              <a:spcAft>
                <a:spcPts val="0"/>
              </a:spcAft>
              <a:buSzPts val="1800"/>
              <a:buChar char="○"/>
              <a:defRPr/>
            </a:lvl2pPr>
            <a:lvl3pPr marL="1371600" lvl="2" indent="-342900" algn="l">
              <a:lnSpc>
                <a:spcPct val="100000"/>
              </a:lnSpc>
              <a:spcBef>
                <a:spcPts val="48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mplete pattern">
  <p:cSld name="Blank complete pattern">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28"/>
          <p:cNvSpPr/>
          <p:nvPr/>
        </p:nvSpPr>
        <p:spPr>
          <a:xfrm>
            <a:off x="-26550" y="-19800"/>
            <a:ext cx="9197100" cy="6897600"/>
          </a:xfrm>
          <a:prstGeom prst="rect">
            <a:avLst/>
          </a:prstGeom>
          <a:solidFill>
            <a:srgbClr val="CFD8DC">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786150" y="410826"/>
            <a:ext cx="7571700" cy="936899"/>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91EA"/>
              </a:buClr>
              <a:buSzPts val="2000"/>
              <a:buFont typeface="Roboto Slab"/>
              <a:buNone/>
              <a:defRPr sz="2000" b="0" i="0" u="none" strike="noStrike" cap="none">
                <a:solidFill>
                  <a:srgbClr val="0091EA"/>
                </a:solidFill>
                <a:latin typeface="Roboto Slab"/>
                <a:ea typeface="Roboto Slab"/>
                <a:cs typeface="Roboto Slab"/>
                <a:sym typeface="Roboto Slab"/>
              </a:defRPr>
            </a:lvl1pPr>
            <a:lvl2pPr lvl="1">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2pPr>
            <a:lvl3pPr lvl="2">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3pPr>
            <a:lvl4pPr lvl="3">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4pPr>
            <a:lvl5pPr lvl="4">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5pPr>
            <a:lvl6pPr lvl="5">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6pPr>
            <a:lvl7pPr lvl="6">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7pPr>
            <a:lvl8pPr lvl="7">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8pPr>
            <a:lvl9pPr lvl="8">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9pPr>
          </a:lstStyle>
          <a:p>
            <a:endParaRPr/>
          </a:p>
        </p:txBody>
      </p:sp>
      <p:sp>
        <p:nvSpPr>
          <p:cNvPr id="7" name="Google Shape;7;p17"/>
          <p:cNvSpPr txBox="1">
            <a:spLocks noGrp="1"/>
          </p:cNvSpPr>
          <p:nvPr>
            <p:ph type="body" idx="1"/>
          </p:nvPr>
        </p:nvSpPr>
        <p:spPr>
          <a:xfrm>
            <a:off x="786150" y="1682266"/>
            <a:ext cx="7571700" cy="4764899"/>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CFD8DC"/>
              </a:buClr>
              <a:buSzPts val="3000"/>
              <a:buFont typeface="Source Sans Pro"/>
              <a:buChar char="◎"/>
              <a:defRPr sz="3000" b="0" i="0" u="none" strike="noStrike" cap="none">
                <a:solidFill>
                  <a:srgbClr val="263238"/>
                </a:solidFill>
                <a:latin typeface="Source Sans Pro"/>
                <a:ea typeface="Source Sans Pro"/>
                <a:cs typeface="Source Sans Pro"/>
                <a:sym typeface="Source Sans Pro"/>
              </a:defRPr>
            </a:lvl1pPr>
            <a:lvl2pPr marL="914400" marR="0" lvl="1" indent="-381000" algn="l" rtl="0">
              <a:lnSpc>
                <a:spcPct val="100000"/>
              </a:lnSpc>
              <a:spcBef>
                <a:spcPts val="480"/>
              </a:spcBef>
              <a:spcAft>
                <a:spcPts val="0"/>
              </a:spcAft>
              <a:buClr>
                <a:srgbClr val="CFD8DC"/>
              </a:buClr>
              <a:buSzPts val="2400"/>
              <a:buFont typeface="Source Sans Pro"/>
              <a:buChar char="○"/>
              <a:defRPr sz="2400" b="0" i="0" u="none" strike="noStrike" cap="none">
                <a:solidFill>
                  <a:srgbClr val="263238"/>
                </a:solidFill>
                <a:latin typeface="Source Sans Pro"/>
                <a:ea typeface="Source Sans Pro"/>
                <a:cs typeface="Source Sans Pro"/>
                <a:sym typeface="Source Sans Pro"/>
              </a:defRPr>
            </a:lvl2pPr>
            <a:lvl3pPr marL="1371600" marR="0" lvl="2" indent="-381000" algn="l" rtl="0">
              <a:lnSpc>
                <a:spcPct val="100000"/>
              </a:lnSpc>
              <a:spcBef>
                <a:spcPts val="480"/>
              </a:spcBef>
              <a:spcAft>
                <a:spcPts val="0"/>
              </a:spcAft>
              <a:buClr>
                <a:srgbClr val="CFD8DC"/>
              </a:buClr>
              <a:buSzPts val="2400"/>
              <a:buFont typeface="Source Sans Pro"/>
              <a:buChar char="◉"/>
              <a:defRPr sz="2400" b="0" i="0" u="none" strike="noStrike" cap="none">
                <a:solidFill>
                  <a:srgbClr val="263238"/>
                </a:solidFill>
                <a:latin typeface="Source Sans Pro"/>
                <a:ea typeface="Source Sans Pro"/>
                <a:cs typeface="Source Sans Pro"/>
                <a:sym typeface="Source Sans Pro"/>
              </a:defRPr>
            </a:lvl3pPr>
            <a:lvl4pPr marL="1828800" marR="0" lvl="3" indent="-342900" algn="l" rtl="0">
              <a:lnSpc>
                <a:spcPct val="100000"/>
              </a:lnSpc>
              <a:spcBef>
                <a:spcPts val="36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4pPr>
            <a:lvl5pPr marL="2286000" marR="0" lvl="4" indent="-342900" algn="l" rtl="0">
              <a:lnSpc>
                <a:spcPct val="100000"/>
              </a:lnSpc>
              <a:spcBef>
                <a:spcPts val="36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5pPr>
            <a:lvl6pPr marL="2743200" marR="0" lvl="5" indent="-342900" algn="l" rtl="0">
              <a:lnSpc>
                <a:spcPct val="100000"/>
              </a:lnSpc>
              <a:spcBef>
                <a:spcPts val="36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6pPr>
            <a:lvl7pPr marL="3200400" marR="0" lvl="6" indent="-342900" algn="l" rtl="0">
              <a:lnSpc>
                <a:spcPct val="100000"/>
              </a:lnSpc>
              <a:spcBef>
                <a:spcPts val="36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7pPr>
            <a:lvl8pPr marL="3657600" marR="0" lvl="7" indent="-342900" algn="l" rtl="0">
              <a:lnSpc>
                <a:spcPct val="100000"/>
              </a:lnSpc>
              <a:spcBef>
                <a:spcPts val="36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8pPr>
            <a:lvl9pPr marL="4114800" marR="0" lvl="8" indent="-342900" algn="l" rtl="0">
              <a:lnSpc>
                <a:spcPct val="100000"/>
              </a:lnSpc>
              <a:spcBef>
                <a:spcPts val="360"/>
              </a:spcBef>
              <a:spcAft>
                <a:spcPts val="0"/>
              </a:spcAft>
              <a:buClr>
                <a:srgbClr val="CFD8DC"/>
              </a:buClr>
              <a:buSzPts val="1800"/>
              <a:buFont typeface="Source Sans Pro"/>
              <a:buChar char="■"/>
              <a:defRPr sz="1800" b="0" i="0" u="none" strike="noStrike" cap="none">
                <a:solidFill>
                  <a:srgbClr val="263238"/>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velyne.revellat@kheprisante.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studio.youtube.com/channel/UC8QSQNmCqP1ZaF_L4ShXR7w/videos/upload?filter=%5B%5D&amp;sort=%7B%22columnType%22%3A%22date%22%2C%22sortOrder%22%3A%22DESCENDING%22%7D" TargetMode="External"/><Relationship Id="rId3" Type="http://schemas.openxmlformats.org/officeDocument/2006/relationships/hyperlink" Target="http://pole-sante.fr/wp-login.php" TargetMode="External"/><Relationship Id="rId7" Type="http://schemas.openxmlformats.org/officeDocument/2006/relationships/hyperlink" Target="https://www.youtube.com/results?search_query=khepri+sant%C3%A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facebook.com/groups/216964836040848/files" TargetMode="External"/><Relationship Id="rId11" Type="http://schemas.openxmlformats.org/officeDocument/2006/relationships/image" Target="../media/image7.png"/><Relationship Id="rId5" Type="http://schemas.openxmlformats.org/officeDocument/2006/relationships/hyperlink" Target="https://www.facebook.com/groups/famhealy.france/files" TargetMode="External"/><Relationship Id="rId10" Type="http://schemas.openxmlformats.org/officeDocument/2006/relationships/hyperlink" Target="https://www.solocal.com/" TargetMode="External"/><Relationship Id="rId4" Type="http://schemas.openxmlformats.org/officeDocument/2006/relationships/hyperlink" Target="mailto:evelyne.revellat@pole-sante.fr" TargetMode="External"/><Relationship Id="rId9" Type="http://schemas.openxmlformats.org/officeDocument/2006/relationships/hyperlink" Target="mailto:evelyne.revellat@kheprisante.f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nsa.fr/budget-et-financement/financement-de-laide-aux-proches-aidan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cnsa.fr/budget-et-financement/financement-de-la-recherche-et-des-actions-innovant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othidance92.f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subTitle" idx="4294967295"/>
          </p:nvPr>
        </p:nvSpPr>
        <p:spPr>
          <a:xfrm>
            <a:off x="612750" y="4005173"/>
            <a:ext cx="4196400" cy="223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CFD8DC"/>
              </a:buClr>
              <a:buSzPts val="1800"/>
              <a:buFont typeface="Source Sans Pro"/>
              <a:buNone/>
            </a:pPr>
            <a:r>
              <a:rPr lang="en" sz="1800" b="1" i="0" u="none" strike="noStrike" cap="none" dirty="0">
                <a:solidFill>
                  <a:schemeClr val="accent4"/>
                </a:solidFill>
                <a:latin typeface="Source Sans Pro"/>
                <a:ea typeface="Source Sans Pro"/>
                <a:cs typeface="Source Sans Pro"/>
                <a:sym typeface="Source Sans Pro"/>
              </a:rPr>
              <a:t>Evelyne </a:t>
            </a:r>
            <a:r>
              <a:rPr lang="en" sz="1800" b="1" i="0" u="none" strike="noStrike" cap="none" dirty="0" smtClean="0">
                <a:solidFill>
                  <a:schemeClr val="accent4"/>
                </a:solidFill>
                <a:latin typeface="Source Sans Pro"/>
                <a:ea typeface="Source Sans Pro"/>
                <a:cs typeface="Source Sans Pro"/>
                <a:sym typeface="Source Sans Pro"/>
              </a:rPr>
              <a:t>Revellat</a:t>
            </a:r>
          </a:p>
          <a:p>
            <a:pPr marL="0" marR="0" lvl="0" indent="0" algn="l" rtl="0">
              <a:lnSpc>
                <a:spcPct val="100000"/>
              </a:lnSpc>
              <a:spcBef>
                <a:spcPts val="0"/>
              </a:spcBef>
              <a:spcAft>
                <a:spcPts val="0"/>
              </a:spcAft>
              <a:buClr>
                <a:srgbClr val="CFD8DC"/>
              </a:buClr>
              <a:buSzPts val="1800"/>
              <a:buFont typeface="Source Sans Pro"/>
              <a:buNone/>
            </a:pPr>
            <a:r>
              <a:rPr lang="en" sz="1800" b="1" i="0" u="none" strike="noStrike" cap="none" dirty="0" smtClean="0">
                <a:solidFill>
                  <a:schemeClr val="accent4"/>
                </a:solidFill>
                <a:latin typeface="Source Sans Pro"/>
                <a:ea typeface="Source Sans Pro"/>
                <a:cs typeface="Source Sans Pro"/>
                <a:sym typeface="Source Sans Pro"/>
              </a:rPr>
              <a:t>06 </a:t>
            </a:r>
            <a:r>
              <a:rPr lang="en" sz="1800" b="1" i="0" u="none" strike="noStrike" cap="none" dirty="0">
                <a:solidFill>
                  <a:schemeClr val="accent4"/>
                </a:solidFill>
                <a:latin typeface="Source Sans Pro"/>
                <a:ea typeface="Source Sans Pro"/>
                <a:cs typeface="Source Sans Pro"/>
                <a:sym typeface="Source Sans Pro"/>
              </a:rPr>
              <a:t>60 47 71 </a:t>
            </a:r>
            <a:r>
              <a:rPr lang="en" sz="1800" b="1" i="0" u="none" strike="noStrike" cap="none" dirty="0" smtClean="0">
                <a:solidFill>
                  <a:schemeClr val="accent4"/>
                </a:solidFill>
                <a:latin typeface="Source Sans Pro"/>
                <a:ea typeface="Source Sans Pro"/>
                <a:cs typeface="Source Sans Pro"/>
                <a:sym typeface="Source Sans Pro"/>
              </a:rPr>
              <a:t>64</a:t>
            </a:r>
            <a:endParaRPr dirty="0"/>
          </a:p>
          <a:p>
            <a:pPr marL="0" marR="0" lvl="0" indent="0" algn="l" rtl="0">
              <a:lnSpc>
                <a:spcPct val="100000"/>
              </a:lnSpc>
              <a:spcBef>
                <a:spcPts val="0"/>
              </a:spcBef>
              <a:spcAft>
                <a:spcPts val="0"/>
              </a:spcAft>
              <a:buClr>
                <a:srgbClr val="CFD8DC"/>
              </a:buClr>
              <a:buSzPts val="1800"/>
              <a:buFont typeface="Source Sans Pro"/>
              <a:buNone/>
            </a:pPr>
            <a:r>
              <a:rPr lang="en" sz="1800" b="1" i="0" u="sng" strike="noStrike" cap="none" dirty="0">
                <a:solidFill>
                  <a:srgbClr val="5AB1C9"/>
                </a:solidFill>
                <a:latin typeface="Source Sans Pro"/>
                <a:ea typeface="Source Sans Pro"/>
                <a:cs typeface="Source Sans Pro"/>
                <a:sym typeface="Source Sans Pro"/>
                <a:hlinkClick r:id="rId3"/>
              </a:rPr>
              <a:t>evelyne.revellat@kheprisante.fr</a:t>
            </a:r>
            <a:endParaRPr sz="1800" b="1" dirty="0">
              <a:solidFill>
                <a:srgbClr val="5AB1C9"/>
              </a:solidFill>
            </a:endParaRPr>
          </a:p>
          <a:p>
            <a:pPr marL="0" marR="0" lvl="0" indent="0" algn="l" rtl="0">
              <a:lnSpc>
                <a:spcPct val="100000"/>
              </a:lnSpc>
              <a:spcBef>
                <a:spcPts val="0"/>
              </a:spcBef>
              <a:spcAft>
                <a:spcPts val="0"/>
              </a:spcAft>
              <a:buClr>
                <a:srgbClr val="CFD8DC"/>
              </a:buClr>
              <a:buSzPts val="1800"/>
              <a:buFont typeface="Source Sans Pro"/>
              <a:buNone/>
            </a:pPr>
            <a:r>
              <a:rPr lang="en" sz="1800" b="1" i="0" u="none" strike="noStrike" cap="none" dirty="0" smtClean="0">
                <a:solidFill>
                  <a:schemeClr val="accent4"/>
                </a:solidFill>
                <a:latin typeface="Source Sans Pro"/>
                <a:ea typeface="Source Sans Pro"/>
                <a:cs typeface="Source Sans Pro"/>
                <a:sym typeface="Source Sans Pro"/>
              </a:rPr>
              <a:t>www.kheprisante.fr</a:t>
            </a:r>
            <a:endParaRPr sz="1800" b="1" i="0" u="none" strike="noStrike" cap="none" dirty="0">
              <a:solidFill>
                <a:schemeClr val="accent4"/>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CFD8DC"/>
              </a:buClr>
              <a:buSzPts val="1800"/>
              <a:buFont typeface="Source Sans Pro"/>
              <a:buNone/>
            </a:pPr>
            <a:r>
              <a:rPr lang="en" sz="1800" b="1" i="0" u="none" strike="noStrike" cap="none" dirty="0">
                <a:solidFill>
                  <a:schemeClr val="accent4"/>
                </a:solidFill>
                <a:latin typeface="Source Sans Pro"/>
                <a:ea typeface="Source Sans Pro"/>
                <a:cs typeface="Source Sans Pro"/>
                <a:sym typeface="Source Sans Pro"/>
              </a:rPr>
              <a:t>188 Grande rue Charles de </a:t>
            </a:r>
            <a:r>
              <a:rPr lang="en" sz="1800" b="1" i="0" u="none" strike="noStrike" cap="none" dirty="0" smtClean="0">
                <a:solidFill>
                  <a:schemeClr val="accent4"/>
                </a:solidFill>
                <a:latin typeface="Source Sans Pro"/>
                <a:ea typeface="Source Sans Pro"/>
                <a:cs typeface="Source Sans Pro"/>
                <a:sym typeface="Source Sans Pro"/>
              </a:rPr>
              <a:t>Gaulle</a:t>
            </a:r>
          </a:p>
          <a:p>
            <a:pPr marL="0" marR="0" lvl="0" indent="0" algn="l" rtl="0">
              <a:lnSpc>
                <a:spcPct val="100000"/>
              </a:lnSpc>
              <a:spcBef>
                <a:spcPts val="0"/>
              </a:spcBef>
              <a:spcAft>
                <a:spcPts val="0"/>
              </a:spcAft>
              <a:buClr>
                <a:srgbClr val="CFD8DC"/>
              </a:buClr>
              <a:buSzPts val="1800"/>
              <a:buFont typeface="Source Sans Pro"/>
              <a:buNone/>
            </a:pPr>
            <a:r>
              <a:rPr lang="en" sz="1800" b="1" i="0" u="none" strike="noStrike" cap="none" dirty="0" smtClean="0">
                <a:solidFill>
                  <a:schemeClr val="accent4"/>
                </a:solidFill>
                <a:latin typeface="Source Sans Pro"/>
                <a:ea typeface="Source Sans Pro"/>
                <a:cs typeface="Source Sans Pro"/>
                <a:sym typeface="Source Sans Pro"/>
              </a:rPr>
              <a:t>94130 </a:t>
            </a:r>
            <a:r>
              <a:rPr lang="en" sz="1800" b="1" i="0" u="none" strike="noStrike" cap="none" dirty="0">
                <a:solidFill>
                  <a:schemeClr val="accent4"/>
                </a:solidFill>
                <a:latin typeface="Source Sans Pro"/>
                <a:ea typeface="Source Sans Pro"/>
                <a:cs typeface="Source Sans Pro"/>
                <a:sym typeface="Source Sans Pro"/>
              </a:rPr>
              <a:t>Nogent-sur-Marne</a:t>
            </a:r>
            <a:endParaRPr dirty="0"/>
          </a:p>
        </p:txBody>
      </p:sp>
      <p:pic>
        <p:nvPicPr>
          <p:cNvPr id="68" name="Google Shape;68;p1"/>
          <p:cNvPicPr preferRelativeResize="0"/>
          <p:nvPr/>
        </p:nvPicPr>
        <p:blipFill rotWithShape="1">
          <a:blip r:embed="rId4">
            <a:alphaModFix/>
          </a:blip>
          <a:srcRect/>
          <a:stretch/>
        </p:blipFill>
        <p:spPr>
          <a:xfrm>
            <a:off x="1545537" y="2132856"/>
            <a:ext cx="6527225" cy="1368152"/>
          </a:xfrm>
          <a:prstGeom prst="rect">
            <a:avLst/>
          </a:prstGeom>
          <a:noFill/>
          <a:ln>
            <a:noFill/>
          </a:ln>
        </p:spPr>
      </p:pic>
      <p:pic>
        <p:nvPicPr>
          <p:cNvPr id="69" name="Google Shape;69;p1"/>
          <p:cNvPicPr preferRelativeResize="0"/>
          <p:nvPr/>
        </p:nvPicPr>
        <p:blipFill rotWithShape="1">
          <a:blip r:embed="rId5">
            <a:alphaModFix/>
          </a:blip>
          <a:srcRect/>
          <a:stretch/>
        </p:blipFill>
        <p:spPr>
          <a:xfrm>
            <a:off x="5123681" y="4122338"/>
            <a:ext cx="2677596" cy="178505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Les </a:t>
            </a:r>
            <a:r>
              <a:rPr lang="en" sz="3000" b="1" dirty="0" smtClean="0">
                <a:solidFill>
                  <a:schemeClr val="accent4"/>
                </a:solidFill>
                <a:latin typeface="Calibri"/>
                <a:ea typeface="Calibri"/>
                <a:cs typeface="Calibri"/>
                <a:sym typeface="Calibri"/>
              </a:rPr>
              <a:t>bénévoles </a:t>
            </a:r>
            <a:r>
              <a:rPr lang="en" sz="3000" b="1" dirty="0" smtClean="0">
                <a:solidFill>
                  <a:schemeClr val="accent4"/>
                </a:solidFill>
                <a:latin typeface="Calibri"/>
                <a:ea typeface="Calibri"/>
                <a:cs typeface="Calibri"/>
                <a:sym typeface="Calibri"/>
              </a:rPr>
              <a:t>du PSPPE</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a:bodyPr>
          <a:lstStyle/>
          <a:p>
            <a:pPr marL="0" lvl="0" indent="-114300" algn="l" rtl="0">
              <a:lnSpc>
                <a:spcPct val="100000"/>
              </a:lnSpc>
              <a:spcBef>
                <a:spcPts val="0"/>
              </a:spcBef>
              <a:spcAft>
                <a:spcPts val="0"/>
              </a:spcAft>
              <a:buSzPts val="1800"/>
              <a:buChar char="◎"/>
            </a:pPr>
            <a:r>
              <a:rPr lang="en" sz="1600" b="1" dirty="0"/>
              <a:t> </a:t>
            </a:r>
            <a:r>
              <a:rPr lang="en" sz="1600" dirty="0" smtClean="0">
                <a:latin typeface="Calibri" panose="020F0502020204030204" pitchFamily="34" charset="0"/>
                <a:cs typeface="Calibri" panose="020F0502020204030204" pitchFamily="34" charset="0"/>
              </a:rPr>
              <a:t>Betty Locatelli depuis 2016, 06 12 43 19 80</a:t>
            </a:r>
          </a:p>
          <a:p>
            <a:pPr marL="0" lvl="0" indent="-114300" algn="l" rtl="0">
              <a:lnSpc>
                <a:spcPct val="100000"/>
              </a:lnSpc>
              <a:spcBef>
                <a:spcPts val="0"/>
              </a:spcBef>
              <a:spcAft>
                <a:spcPts val="0"/>
              </a:spcAft>
              <a:buSzPts val="1800"/>
              <a:buChar char="◎"/>
            </a:pPr>
            <a:r>
              <a:rPr lang="en" sz="1600" dirty="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Farida 06 70 64 53 74</a:t>
            </a:r>
          </a:p>
          <a:p>
            <a:pPr marL="0" lvl="0" indent="-114300" algn="l" rtl="0">
              <a:lnSpc>
                <a:spcPct val="100000"/>
              </a:lnSpc>
              <a:spcBef>
                <a:spcPts val="0"/>
              </a:spcBef>
              <a:spcAft>
                <a:spcPts val="0"/>
              </a:spcAft>
              <a:buSzPts val="1800"/>
              <a:buChar char="◎"/>
            </a:pPr>
            <a:r>
              <a:rPr lang="en" sz="1600" dirty="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Mei Han 06 86 99 60 66</a:t>
            </a:r>
          </a:p>
          <a:p>
            <a:pPr marL="0" lvl="0" indent="-114300" algn="l" rtl="0">
              <a:lnSpc>
                <a:spcPct val="100000"/>
              </a:lnSpc>
              <a:spcBef>
                <a:spcPts val="0"/>
              </a:spcBef>
              <a:spcAft>
                <a:spcPts val="0"/>
              </a:spcAft>
              <a:buSzPts val="1800"/>
              <a:buChar char="◎"/>
            </a:pPr>
            <a:r>
              <a:rPr lang="en" sz="1600" dirty="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Samia 06 19 09 46 29</a:t>
            </a: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fr-FR" sz="1000"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sz="1000" dirty="0">
              <a:latin typeface="Calibri" panose="020F050202020403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10</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222836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Partenaires actuels et en devenir</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04774" y="978575"/>
            <a:ext cx="7880425" cy="5307925"/>
          </a:xfrm>
          <a:prstGeom prst="rect">
            <a:avLst/>
          </a:prstGeom>
          <a:noFill/>
          <a:ln>
            <a:noFill/>
          </a:ln>
        </p:spPr>
        <p:txBody>
          <a:bodyPr spcFirstLastPara="1" wrap="square" lIns="91425" tIns="91425" rIns="91425" bIns="91425" anchor="t" anchorCtr="0">
            <a:normAutofit fontScale="77500" lnSpcReduction="20000"/>
          </a:bodyPr>
          <a:lstStyle/>
          <a:p>
            <a:pPr marL="0" lvl="0" indent="-114300" algn="l" rtl="0">
              <a:lnSpc>
                <a:spcPct val="100000"/>
              </a:lnSpc>
              <a:spcBef>
                <a:spcPts val="0"/>
              </a:spcBef>
              <a:spcAft>
                <a:spcPts val="0"/>
              </a:spcAft>
              <a:buSzPts val="1800"/>
              <a:buChar char="◎"/>
            </a:pPr>
            <a:r>
              <a:rPr lang="en" sz="1600" b="1" dirty="0"/>
              <a:t> </a:t>
            </a:r>
            <a:r>
              <a:rPr lang="en" sz="1600" dirty="0" smtClean="0">
                <a:latin typeface="Calibri" panose="020F0502020204030204" pitchFamily="34" charset="0"/>
                <a:cs typeface="Calibri" panose="020F0502020204030204" pitchFamily="34" charset="0"/>
              </a:rPr>
              <a:t>Docteur Christian Schoen Terra Firma, membre directeur du bureau, développement du VERBATIM, application logiciel </a:t>
            </a:r>
            <a:r>
              <a:rPr lang="en" sz="1600" dirty="0" smtClean="0">
                <a:latin typeface="Calibri" panose="020F0502020204030204" pitchFamily="34" charset="0"/>
                <a:cs typeface="Calibri" panose="020F0502020204030204" pitchFamily="34" charset="0"/>
              </a:rPr>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éducatif </a:t>
            </a:r>
            <a:r>
              <a:rPr lang="en" sz="1600" dirty="0" smtClean="0">
                <a:latin typeface="Calibri" panose="020F0502020204030204" pitchFamily="34" charset="0"/>
                <a:cs typeface="Calibri" panose="020F0502020204030204" pitchFamily="34" charset="0"/>
              </a:rPr>
              <a:t>pour les aidants familiaux (le pôle santé a une subvention de 30 000€)</a:t>
            </a:r>
          </a:p>
          <a:p>
            <a:pPr marL="0" lvl="0" indent="-114300" algn="l" rtl="0">
              <a:lnSpc>
                <a:spcPct val="100000"/>
              </a:lnSpc>
              <a:spcBef>
                <a:spcPts val="0"/>
              </a:spcBef>
              <a:spcAft>
                <a:spcPts val="0"/>
              </a:spcAft>
              <a:buSzPts val="1800"/>
              <a:buChar char="◎"/>
            </a:pPr>
            <a:endParaRPr lang="en" sz="1600" dirty="0">
              <a:latin typeface="Calibri" panose="020F0502020204030204" pitchFamily="34" charset="0"/>
              <a:cs typeface="Calibri" panose="020F0502020204030204" pitchFamily="34" charset="0"/>
            </a:endParaRPr>
          </a:p>
          <a:p>
            <a:pPr marL="0" lvl="0" indent="-114300">
              <a:spcBef>
                <a:spcPts val="0"/>
              </a:spcBef>
            </a:pPr>
            <a:r>
              <a:rPr lang="en" sz="1600" dirty="0" smtClean="0">
                <a:latin typeface="Calibri" panose="020F0502020204030204" pitchFamily="34" charset="0"/>
                <a:cs typeface="Calibri" panose="020F0502020204030204" pitchFamily="34" charset="0"/>
              </a:rPr>
              <a:t> Association Fibromyalgie SOS France (un colloque sur la fibromyalgie coréalisé en 2018 avec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le Professeur </a:t>
            </a:r>
            <a:r>
              <a:rPr lang="en" sz="1600" dirty="0" smtClean="0">
                <a:latin typeface="Calibri" panose="020F0502020204030204" pitchFamily="34" charset="0"/>
                <a:cs typeface="Calibri" panose="020F0502020204030204" pitchFamily="34" charset="0"/>
              </a:rPr>
              <a:t>Antonio Marcelino </a:t>
            </a:r>
            <a:r>
              <a:rPr lang="en" sz="1600" dirty="0">
                <a:latin typeface="Calibri" panose="020F0502020204030204" pitchFamily="34" charset="0"/>
                <a:cs typeface="Calibri" panose="020F0502020204030204" pitchFamily="34" charset="0"/>
              </a:rPr>
              <a:t>et SOS </a:t>
            </a:r>
            <a:r>
              <a:rPr lang="en" sz="1600" dirty="0" smtClean="0">
                <a:latin typeface="Calibri" panose="020F0502020204030204" pitchFamily="34" charset="0"/>
                <a:cs typeface="Calibri" panose="020F0502020204030204" pitchFamily="34" charset="0"/>
              </a:rPr>
              <a:t>Fibromyalgie)</a:t>
            </a:r>
            <a:endParaRPr lang="en" sz="1600"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dirty="0" smtClean="0">
                <a:latin typeface="Calibri" panose="020F0502020204030204" pitchFamily="34" charset="0"/>
                <a:cs typeface="Calibri" panose="020F0502020204030204" pitchFamily="34" charset="0"/>
              </a:rPr>
              <a:t> Professeur Antonio Marcelino, parrain du Pôle Santé, spécialiste de la médecine physique et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de réadaptation, de la médecine du sport et du travail, professeur universitaire et président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de la Fondation internationale Sanitus pour l’éducation </a:t>
            </a:r>
            <a:r>
              <a:rPr lang="en" sz="1600" dirty="0" smtClean="0">
                <a:latin typeface="Calibri" panose="020F0502020204030204" pitchFamily="34" charset="0"/>
                <a:cs typeface="Calibri" panose="020F0502020204030204" pitchFamily="34" charset="0"/>
              </a:rPr>
              <a:t>à </a:t>
            </a:r>
            <a:r>
              <a:rPr lang="en" sz="1600" dirty="0" smtClean="0">
                <a:latin typeface="Calibri" panose="020F0502020204030204" pitchFamily="34" charset="0"/>
                <a:cs typeface="Calibri" panose="020F0502020204030204" pitchFamily="34" charset="0"/>
              </a:rPr>
              <a:t>la </a:t>
            </a:r>
            <a:r>
              <a:rPr lang="en" sz="1600" dirty="0" smtClean="0">
                <a:latin typeface="Calibri" panose="020F0502020204030204" pitchFamily="34" charset="0"/>
                <a:cs typeface="Calibri" panose="020F0502020204030204" pitchFamily="34" charset="0"/>
              </a:rPr>
              <a:t>santé, </a:t>
            </a:r>
            <a:r>
              <a:rPr lang="en" sz="1600" dirty="0" smtClean="0">
                <a:latin typeface="Calibri" panose="020F0502020204030204" pitchFamily="34" charset="0"/>
                <a:cs typeface="Calibri" panose="020F0502020204030204" pitchFamily="34" charset="0"/>
              </a:rPr>
              <a:t>au Portugal. Médecin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référencé au Conseil de l’Ordre de Créteil</a:t>
            </a:r>
            <a:r>
              <a:rPr lang="en" sz="1600" dirty="0" smtClean="0">
                <a:latin typeface="Calibri" panose="020F0502020204030204" pitchFamily="34" charset="0"/>
                <a:cs typeface="Calibri" panose="020F0502020204030204" pitchFamily="34" charset="0"/>
              </a:rPr>
              <a:t>.</a:t>
            </a:r>
          </a:p>
          <a:p>
            <a:pPr marL="0" lvl="0" indent="-114300" algn="l" rtl="0">
              <a:lnSpc>
                <a:spcPct val="100000"/>
              </a:lnSpc>
              <a:spcBef>
                <a:spcPts val="0"/>
              </a:spcBef>
              <a:spcAft>
                <a:spcPts val="0"/>
              </a:spcAft>
              <a:buSzPts val="1800"/>
              <a:buChar char="◎"/>
            </a:pP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dirty="0" smtClean="0">
                <a:latin typeface="Calibri" panose="020F0502020204030204" pitchFamily="34" charset="0"/>
                <a:cs typeface="Calibri" panose="020F0502020204030204" pitchFamily="34" charset="0"/>
              </a:rPr>
              <a:t> Médoucine, PDG Solange Arnaud. Contrat de sous-traitance formation marketing des praticiens.</a:t>
            </a:r>
            <a:endParaRPr lang="en" sz="1600"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dirty="0" smtClean="0">
                <a:latin typeface="Calibri" panose="020F0502020204030204" pitchFamily="34" charset="0"/>
                <a:cs typeface="Calibri" panose="020F0502020204030204" pitchFamily="34" charset="0"/>
              </a:rPr>
              <a:t> Association OKIMA médecin généraliste en EPHAD à Annecy spécialisé en Médecine </a:t>
            </a:r>
            <a:r>
              <a:rPr lang="en" sz="1600" dirty="0" smtClean="0">
                <a:latin typeface="Calibri" panose="020F0502020204030204" pitchFamily="34" charset="0"/>
                <a:cs typeface="Calibri" panose="020F0502020204030204" pitchFamily="34" charset="0"/>
              </a:rPr>
              <a:t>Intégrative</a:t>
            </a:r>
          </a:p>
          <a:p>
            <a:pPr marL="0" lvl="0" indent="0" algn="l" rtl="0">
              <a:lnSpc>
                <a:spcPct val="100000"/>
              </a:lnSpc>
              <a:spcBef>
                <a:spcPts val="0"/>
              </a:spcBef>
              <a:spcAft>
                <a:spcPts val="0"/>
              </a:spcAft>
              <a:buSzPts val="1800"/>
              <a:buNone/>
            </a:pPr>
            <a:endParaRPr lang="en" sz="1600"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dirty="0" smtClean="0">
                <a:latin typeface="Calibri" panose="020F0502020204030204" pitchFamily="34" charset="0"/>
                <a:cs typeface="Calibri" panose="020F0502020204030204" pitchFamily="34" charset="0"/>
              </a:rPr>
              <a:t> Autisnil, Association Autisme (APTE) 01 78 76 94 33</a:t>
            </a:r>
          </a:p>
          <a:p>
            <a:pPr marL="0" lvl="0" indent="-114300" algn="l" rtl="0">
              <a:lnSpc>
                <a:spcPct val="100000"/>
              </a:lnSpc>
              <a:spcBef>
                <a:spcPts val="0"/>
              </a:spcBef>
              <a:spcAft>
                <a:spcPts val="0"/>
              </a:spcAft>
              <a:buSzPts val="1800"/>
              <a:buChar char="◎"/>
            </a:pP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dirty="0" smtClean="0">
                <a:latin typeface="Calibri" panose="020F0502020204030204" pitchFamily="34" charset="0"/>
                <a:cs typeface="Calibri" panose="020F0502020204030204" pitchFamily="34" charset="0"/>
              </a:rPr>
              <a:t> Emilie Chevalier, Fondation Santé Service, Association pour le soutien des Aidants 07 79 71 62 06</a:t>
            </a:r>
            <a:endParaRPr lang="en" sz="1600" dirty="0" smtClean="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800"/>
              <a:buNone/>
            </a:pPr>
            <a:endParaRPr lang="en" sz="1600" dirty="0">
              <a:latin typeface="Calibri" panose="020F0502020204030204" pitchFamily="34" charset="0"/>
              <a:cs typeface="Calibri" panose="020F0502020204030204" pitchFamily="34" charset="0"/>
            </a:endParaRPr>
          </a:p>
          <a:p>
            <a:pPr marL="0" indent="-114300">
              <a:spcBef>
                <a:spcPts val="0"/>
              </a:spcBef>
            </a:pPr>
            <a:r>
              <a:rPr lang="en" sz="1600" dirty="0">
                <a:latin typeface="Calibri" panose="020F0502020204030204" pitchFamily="34" charset="0"/>
                <a:cs typeface="Calibri" panose="020F0502020204030204" pitchFamily="34" charset="0"/>
              </a:rPr>
              <a:t> Danièle </a:t>
            </a:r>
            <a:r>
              <a:rPr lang="en" sz="1600" dirty="0" smtClean="0">
                <a:latin typeface="Calibri" panose="020F0502020204030204" pitchFamily="34" charset="0"/>
                <a:cs typeface="Calibri" panose="020F0502020204030204" pitchFamily="34" charset="0"/>
              </a:rPr>
              <a:t>Irazu, </a:t>
            </a:r>
            <a:r>
              <a:rPr lang="en" sz="1600" dirty="0">
                <a:latin typeface="Calibri" panose="020F0502020204030204" pitchFamily="34" charset="0"/>
                <a:cs typeface="Calibri" panose="020F0502020204030204" pitchFamily="34" charset="0"/>
              </a:rPr>
              <a:t>Fédération française de </a:t>
            </a:r>
            <a:r>
              <a:rPr lang="en" sz="1600" dirty="0" smtClean="0">
                <a:latin typeface="Calibri" panose="020F0502020204030204" pitchFamily="34" charset="0"/>
                <a:cs typeface="Calibri" panose="020F0502020204030204" pitchFamily="34" charset="0"/>
              </a:rPr>
              <a:t>Rugby, ancienne championne d’Europe, et Chef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de projet SNCF pressentie pour le suivi des athlètes de la SNCF</a:t>
            </a:r>
            <a:endParaRPr lang="en" sz="1600" dirty="0">
              <a:latin typeface="Calibri" panose="020F0502020204030204" pitchFamily="34" charset="0"/>
              <a:cs typeface="Calibri" panose="020F0502020204030204" pitchFamily="34" charset="0"/>
            </a:endParaRPr>
          </a:p>
          <a:p>
            <a:pPr fontAlgn="ctr"/>
            <a:r>
              <a:rPr lang="en" sz="1600" dirty="0" smtClean="0">
                <a:latin typeface="Calibri" panose="020F0502020204030204" pitchFamily="34" charset="0"/>
                <a:cs typeface="Calibri" panose="020F0502020204030204" pitchFamily="34" charset="0"/>
              </a:rPr>
              <a:t>Vivalto pour son réseau de cliniques privées, Direction Générale Vivalto Santé </a:t>
            </a:r>
            <a:r>
              <a:rPr lang="fr-FR" sz="1600" dirty="0" smtClean="0">
                <a:latin typeface="Calibri" panose="020F0502020204030204" pitchFamily="34" charset="0"/>
                <a:cs typeface="Calibri" panose="020F0502020204030204" pitchFamily="34" charset="0"/>
              </a:rPr>
              <a:t>Mathieu Verger, Directeur du Groupe </a:t>
            </a:r>
            <a:r>
              <a:rPr lang="fr-FR" sz="1600" dirty="0" err="1" smtClean="0">
                <a:latin typeface="Calibri" panose="020F0502020204030204" pitchFamily="34" charset="0"/>
                <a:cs typeface="Calibri" panose="020F0502020204030204" pitchFamily="34" charset="0"/>
              </a:rPr>
              <a:t>Vivalto</a:t>
            </a:r>
            <a:r>
              <a:rPr lang="fr-FR" sz="1600" dirty="0" smtClean="0">
                <a:latin typeface="Calibri" panose="020F0502020204030204" pitchFamily="34" charset="0"/>
                <a:cs typeface="Calibri" panose="020F0502020204030204" pitchFamily="34" charset="0"/>
              </a:rPr>
              <a:t> Docteur Daniel Caille (en relation avec Christian Schoen)</a:t>
            </a:r>
          </a:p>
          <a:p>
            <a:pPr fontAlgn="ctr"/>
            <a:r>
              <a:rPr lang="fr-FR" sz="1600" dirty="0" smtClean="0">
                <a:latin typeface="Calibri" panose="020F0502020204030204" pitchFamily="34" charset="0"/>
                <a:cs typeface="Calibri" panose="020F0502020204030204" pitchFamily="34" charset="0"/>
              </a:rPr>
              <a:t>Florian </a:t>
            </a:r>
            <a:r>
              <a:rPr lang="fr-FR" sz="1600" dirty="0" err="1" smtClean="0">
                <a:latin typeface="Calibri" panose="020F0502020204030204" pitchFamily="34" charset="0"/>
                <a:cs typeface="Calibri" panose="020F0502020204030204" pitchFamily="34" charset="0"/>
              </a:rPr>
              <a:t>Silmont</a:t>
            </a:r>
            <a:r>
              <a:rPr lang="fr-FR" sz="1600" dirty="0" smtClean="0">
                <a:latin typeface="Calibri" panose="020F0502020204030204" pitchFamily="34" charset="0"/>
                <a:cs typeface="Calibri" panose="020F0502020204030204" pitchFamily="34" charset="0"/>
              </a:rPr>
              <a:t>, Coach sportif Fondateur de Loft Body Concept à Nogent sur Marne (concept sport, santé, bien-être</a:t>
            </a:r>
            <a:r>
              <a:rPr lang="fr-FR" sz="1600" dirty="0" smtClean="0">
                <a:latin typeface="Calibri" panose="020F0502020204030204" pitchFamily="34" charset="0"/>
                <a:cs typeface="Calibri" panose="020F0502020204030204" pitchFamily="34" charset="0"/>
              </a:rPr>
              <a:t>): </a:t>
            </a:r>
            <a:r>
              <a:rPr lang="fr-FR" sz="1600" dirty="0" smtClean="0">
                <a:latin typeface="Calibri" panose="020F0502020204030204" pitchFamily="34" charset="0"/>
                <a:cs typeface="Calibri" panose="020F0502020204030204" pitchFamily="34" charset="0"/>
              </a:rPr>
              <a:t>poursuite des </a:t>
            </a:r>
            <a:r>
              <a:rPr lang="fr-FR" sz="1600" dirty="0" err="1" smtClean="0">
                <a:latin typeface="Calibri" panose="020F0502020204030204" pitchFamily="34" charset="0"/>
                <a:cs typeface="Calibri" panose="020F0502020204030204" pitchFamily="34" charset="0"/>
              </a:rPr>
              <a:t>rv</a:t>
            </a:r>
            <a:r>
              <a:rPr lang="fr-FR" sz="1600" dirty="0" smtClean="0">
                <a:latin typeface="Calibri" panose="020F0502020204030204" pitchFamily="34" charset="0"/>
                <a:cs typeface="Calibri" panose="020F0502020204030204" pitchFamily="34" charset="0"/>
              </a:rPr>
              <a:t> en Août</a:t>
            </a:r>
          </a:p>
          <a:p>
            <a:pPr fontAlgn="ctr"/>
            <a:r>
              <a:rPr lang="fr-FR" sz="1600" dirty="0" err="1" smtClean="0">
                <a:latin typeface="Calibri" panose="020F0502020204030204" pitchFamily="34" charset="0"/>
                <a:cs typeface="Calibri" panose="020F0502020204030204" pitchFamily="34" charset="0"/>
              </a:rPr>
              <a:t>Wellness</a:t>
            </a:r>
            <a:r>
              <a:rPr lang="fr-FR" sz="1600" dirty="0" smtClean="0">
                <a:latin typeface="Calibri" panose="020F0502020204030204" pitchFamily="34" charset="0"/>
                <a:cs typeface="Calibri" panose="020F0502020204030204" pitchFamily="34" charset="0"/>
              </a:rPr>
              <a:t> sport club, réseau national de salles de sport (en relation avec Corine Benzema coach sportive chez </a:t>
            </a:r>
            <a:r>
              <a:rPr lang="fr-FR" sz="1600" dirty="0" err="1" smtClean="0">
                <a:latin typeface="Calibri" panose="020F0502020204030204" pitchFamily="34" charset="0"/>
                <a:cs typeface="Calibri" panose="020F0502020204030204" pitchFamily="34" charset="0"/>
              </a:rPr>
              <a:t>Wellness</a:t>
            </a:r>
            <a:r>
              <a:rPr lang="fr-FR" sz="1600" dirty="0" smtClean="0">
                <a:latin typeface="Calibri" panose="020F0502020204030204" pitchFamily="34" charset="0"/>
                <a:cs typeface="Calibri" panose="020F0502020204030204" pitchFamily="34" charset="0"/>
              </a:rPr>
              <a:t> à Lyon) </a:t>
            </a:r>
          </a:p>
          <a:p>
            <a:pPr fontAlgn="ctr"/>
            <a:r>
              <a:rPr lang="fr-FR" sz="1600" dirty="0" err="1" smtClean="0">
                <a:latin typeface="Calibri" panose="020F0502020204030204" pitchFamily="34" charset="0"/>
                <a:cs typeface="Calibri" panose="020F0502020204030204" pitchFamily="34" charset="0"/>
              </a:rPr>
              <a:t>Ritm</a:t>
            </a:r>
            <a:r>
              <a:rPr lang="fr-FR" sz="1600" dirty="0" smtClean="0">
                <a:latin typeface="Calibri" panose="020F0502020204030204" pitchFamily="34" charset="0"/>
                <a:cs typeface="Calibri" panose="020F0502020204030204" pitchFamily="34" charset="0"/>
              </a:rPr>
              <a:t>, première salle de sport </a:t>
            </a:r>
            <a:r>
              <a:rPr lang="fr-FR" sz="1600" dirty="0" err="1" smtClean="0">
                <a:latin typeface="Calibri" panose="020F0502020204030204" pitchFamily="34" charset="0"/>
                <a:cs typeface="Calibri" panose="020F0502020204030204" pitchFamily="34" charset="0"/>
              </a:rPr>
              <a:t>éco-responsable</a:t>
            </a:r>
            <a:r>
              <a:rPr lang="fr-FR" sz="1600" dirty="0" smtClean="0">
                <a:latin typeface="Calibri" panose="020F0502020204030204" pitchFamily="34" charset="0"/>
                <a:cs typeface="Calibri" panose="020F0502020204030204" pitchFamily="34" charset="0"/>
              </a:rPr>
              <a:t> dans le 15</a:t>
            </a:r>
            <a:r>
              <a:rPr lang="fr-FR" sz="1600" baseline="30000" dirty="0" smtClean="0">
                <a:latin typeface="Calibri" panose="020F0502020204030204" pitchFamily="34" charset="0"/>
                <a:cs typeface="Calibri" panose="020F0502020204030204" pitchFamily="34" charset="0"/>
              </a:rPr>
              <a:t>ème</a:t>
            </a:r>
            <a:r>
              <a:rPr lang="fr-FR" sz="1600" dirty="0" smtClean="0">
                <a:latin typeface="Calibri" panose="020F0502020204030204" pitchFamily="34" charset="0"/>
                <a:cs typeface="Calibri" panose="020F0502020204030204" pitchFamily="34" charset="0"/>
              </a:rPr>
              <a:t> (dispositifs médicaux)</a:t>
            </a:r>
            <a:endParaRPr lang="en" sz="1600"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en" sz="1600" b="1"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sz="1000" dirty="0">
              <a:latin typeface="Calibri" panose="020F050202020403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smtClean="0"/>
              <a:t>11</a:t>
            </a:fld>
            <a:endParaRPr dirty="0"/>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341600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Khépri </a:t>
            </a:r>
            <a:r>
              <a:rPr lang="en" sz="3000" b="1" dirty="0" smtClean="0">
                <a:solidFill>
                  <a:schemeClr val="accent4"/>
                </a:solidFill>
                <a:latin typeface="Calibri"/>
                <a:ea typeface="Calibri"/>
                <a:cs typeface="Calibri"/>
                <a:sym typeface="Calibri"/>
              </a:rPr>
              <a:t>Formation : Positionnement </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a:bodyPr>
          <a:lstStyle/>
          <a:p>
            <a:pPr marL="0" lvl="0" indent="-114300" algn="l" rtl="0">
              <a:lnSpc>
                <a:spcPct val="100000"/>
              </a:lnSpc>
              <a:spcBef>
                <a:spcPts val="0"/>
              </a:spcBef>
              <a:spcAft>
                <a:spcPts val="0"/>
              </a:spcAft>
              <a:buSzPts val="1800"/>
              <a:buChar char="◎"/>
            </a:pPr>
            <a:r>
              <a:rPr lang="fr-FR" sz="1000" dirty="0" smtClean="0">
                <a:latin typeface="Calibri" panose="020F0502020204030204" pitchFamily="34" charset="0"/>
                <a:cs typeface="Calibri" panose="020F0502020204030204" pitchFamily="34" charset="0"/>
              </a:rPr>
              <a:t> </a:t>
            </a:r>
            <a:r>
              <a:rPr lang="fr-FR" sz="1300" b="1" dirty="0" smtClean="0">
                <a:latin typeface="Trebuchet MS" panose="020B0603020202020204" pitchFamily="34" charset="0"/>
                <a:cs typeface="Calibri" panose="020F0502020204030204" pitchFamily="34" charset="0"/>
              </a:rPr>
              <a:t>Le positionnement en Santé Intégrative sur les pathologies chroniques</a:t>
            </a:r>
            <a:endParaRPr lang="fr-FR" sz="1300" b="1" dirty="0">
              <a:latin typeface="Trebuchet MS" panose="020B0603020202020204" pitchFamily="34" charset="0"/>
            </a:endParaRPr>
          </a:p>
          <a:p>
            <a:pPr marL="114300" indent="0">
              <a:buNone/>
            </a:pPr>
            <a:endParaRPr lang="fr-FR" sz="1300" b="1" dirty="0" smtClean="0">
              <a:latin typeface="Trebuchet MS" panose="020B0603020202020204" pitchFamily="34" charset="0"/>
            </a:endParaRPr>
          </a:p>
          <a:p>
            <a:pPr marL="114300" indent="0">
              <a:buNone/>
            </a:pPr>
            <a:r>
              <a:rPr lang="fr-FR" sz="1300" b="1" dirty="0" smtClean="0">
                <a:latin typeface="Trebuchet MS" panose="020B0603020202020204" pitchFamily="34" charset="0"/>
              </a:rPr>
              <a:t>La </a:t>
            </a:r>
            <a:r>
              <a:rPr lang="fr-FR" sz="1300" b="1" dirty="0">
                <a:latin typeface="Trebuchet MS" panose="020B0603020202020204" pitchFamily="34" charset="0"/>
              </a:rPr>
              <a:t>santé au </a:t>
            </a:r>
            <a:r>
              <a:rPr lang="fr-FR" sz="1300" b="1" dirty="0" err="1">
                <a:latin typeface="Trebuchet MS" panose="020B0603020202020204" pitchFamily="34" charset="0"/>
              </a:rPr>
              <a:t>coeur</a:t>
            </a:r>
            <a:r>
              <a:rPr lang="fr-FR" sz="1300" b="1" dirty="0">
                <a:latin typeface="Trebuchet MS" panose="020B0603020202020204" pitchFamily="34" charset="0"/>
              </a:rPr>
              <a:t> des apprentissages : une approche pluridisciplinaire </a:t>
            </a:r>
            <a:endParaRPr lang="fr-FR" sz="1300" dirty="0">
              <a:latin typeface="Trebuchet MS" panose="020B0603020202020204" pitchFamily="34" charset="0"/>
            </a:endParaRPr>
          </a:p>
          <a:p>
            <a:pPr marL="114300" indent="0">
              <a:buNone/>
            </a:pPr>
            <a:r>
              <a:rPr lang="fr-FR" sz="1300" b="1" dirty="0" smtClean="0">
                <a:latin typeface="Trebuchet MS" panose="020B0603020202020204" pitchFamily="34" charset="0"/>
              </a:rPr>
              <a:t>Thèmes </a:t>
            </a:r>
            <a:r>
              <a:rPr lang="fr-FR" sz="1300" b="1" dirty="0">
                <a:latin typeface="Trebuchet MS" panose="020B0603020202020204" pitchFamily="34" charset="0"/>
              </a:rPr>
              <a:t>des formations qui globalement mettront l’accent sur les aspects : </a:t>
            </a:r>
            <a:endParaRPr lang="fr-FR" sz="1300" dirty="0">
              <a:latin typeface="Trebuchet MS" panose="020B0603020202020204" pitchFamily="34" charset="0"/>
            </a:endParaRPr>
          </a:p>
          <a:p>
            <a:r>
              <a:rPr lang="fr-FR" sz="1300" dirty="0">
                <a:latin typeface="Trebuchet MS" panose="020B0603020202020204" pitchFamily="34" charset="0"/>
              </a:rPr>
              <a:t>- Relationnels et comportementaux visant une relation de qualité en donnant un cadre </a:t>
            </a:r>
            <a:r>
              <a:rPr lang="fr-FR" sz="1300" dirty="0" smtClean="0">
                <a:latin typeface="Trebuchet MS" panose="020B0603020202020204" pitchFamily="34" charset="0"/>
              </a:rPr>
              <a:t>    </a:t>
            </a:r>
            <a:br>
              <a:rPr lang="fr-FR" sz="1300" dirty="0" smtClean="0">
                <a:latin typeface="Trebuchet MS" panose="020B0603020202020204" pitchFamily="34" charset="0"/>
              </a:rPr>
            </a:br>
            <a:r>
              <a:rPr lang="fr-FR" sz="1300" dirty="0" smtClean="0">
                <a:latin typeface="Trebuchet MS" panose="020B0603020202020204" pitchFamily="34" charset="0"/>
              </a:rPr>
              <a:t>  juridique </a:t>
            </a:r>
            <a:r>
              <a:rPr lang="fr-FR" sz="1300" dirty="0">
                <a:latin typeface="Trebuchet MS" panose="020B0603020202020204" pitchFamily="34" charset="0"/>
              </a:rPr>
              <a:t>et déontologique de l’aide aux personnes dépendantes, </a:t>
            </a:r>
          </a:p>
          <a:p>
            <a:r>
              <a:rPr lang="fr-FR" sz="1300" dirty="0">
                <a:latin typeface="Trebuchet MS" panose="020B0603020202020204" pitchFamily="34" charset="0"/>
              </a:rPr>
              <a:t>- Physiologiques pour comprendre les incidences du vieillissement sur l’organisme humain, </a:t>
            </a:r>
          </a:p>
          <a:p>
            <a:r>
              <a:rPr lang="fr-FR" sz="1300" dirty="0">
                <a:latin typeface="Trebuchet MS" panose="020B0603020202020204" pitchFamily="34" charset="0"/>
              </a:rPr>
              <a:t>- Prophylactiques des bonnes pratiques pour veiller à une bonne qualité de vie </a:t>
            </a:r>
          </a:p>
          <a:p>
            <a:pPr marL="0" lvl="0" indent="-114300" algn="l" rtl="0">
              <a:lnSpc>
                <a:spcPct val="100000"/>
              </a:lnSpc>
              <a:spcBef>
                <a:spcPts val="0"/>
              </a:spcBef>
              <a:spcAft>
                <a:spcPts val="0"/>
              </a:spcAft>
              <a:buSzPts val="1800"/>
              <a:buChar char="◎"/>
            </a:pPr>
            <a:endParaRPr lang="fr-FR" sz="1300" dirty="0">
              <a:latin typeface="Trebuchet MS" panose="020B0603020202020204" pitchFamily="34" charset="0"/>
              <a:cs typeface="Calibri" panose="020F0502020204030204" pitchFamily="34" charset="0"/>
            </a:endParaRPr>
          </a:p>
          <a:p>
            <a:pPr marL="0" lvl="0" indent="0" algn="l" rtl="0">
              <a:lnSpc>
                <a:spcPct val="100000"/>
              </a:lnSpc>
              <a:spcBef>
                <a:spcPts val="0"/>
              </a:spcBef>
              <a:spcAft>
                <a:spcPts val="0"/>
              </a:spcAft>
              <a:buSzPts val="1800"/>
              <a:buNone/>
            </a:pPr>
            <a:r>
              <a:rPr lang="fr-FR" sz="1300" dirty="0" smtClean="0">
                <a:latin typeface="Trebuchet MS" panose="020B0603020202020204" pitchFamily="34" charset="0"/>
                <a:cs typeface="Calibri" panose="020F0502020204030204" pitchFamily="34" charset="0"/>
              </a:rPr>
              <a:t>Une formation en santé intégrative où la clé de voûte de l’enseignement porte sur la méthode pour </a:t>
            </a:r>
            <a:r>
              <a:rPr lang="fr-FR" sz="1300" dirty="0" smtClean="0">
                <a:latin typeface="Trebuchet MS" panose="020B0603020202020204" pitchFamily="34" charset="0"/>
                <a:cs typeface="Calibri" panose="020F0502020204030204" pitchFamily="34" charset="0"/>
              </a:rPr>
              <a:t>mettre au point des programmes personnalisés de remise en santé. Cette méthode permet un travail d’accompagnement efficient en assemblant les pratiques les plus compatibles entre elles et compatibles avec la situation des bénéficiaires.</a:t>
            </a:r>
          </a:p>
          <a:p>
            <a:pPr marL="0" lvl="0" indent="0" algn="l" rtl="0">
              <a:lnSpc>
                <a:spcPct val="100000"/>
              </a:lnSpc>
              <a:spcBef>
                <a:spcPts val="0"/>
              </a:spcBef>
              <a:spcAft>
                <a:spcPts val="0"/>
              </a:spcAft>
              <a:buSzPts val="1800"/>
              <a:buNone/>
            </a:pPr>
            <a:endParaRPr lang="fr-FR" sz="1300" dirty="0">
              <a:latin typeface="Trebuchet MS" panose="020B0603020202020204" pitchFamily="34" charset="0"/>
              <a:cs typeface="Calibri" panose="020F0502020204030204" pitchFamily="34" charset="0"/>
            </a:endParaRPr>
          </a:p>
          <a:p>
            <a:pPr marL="0" lvl="0" indent="0" algn="l" rtl="0">
              <a:lnSpc>
                <a:spcPct val="100000"/>
              </a:lnSpc>
              <a:spcBef>
                <a:spcPts val="0"/>
              </a:spcBef>
              <a:spcAft>
                <a:spcPts val="0"/>
              </a:spcAft>
              <a:buSzPts val="1800"/>
              <a:buNone/>
            </a:pPr>
            <a:r>
              <a:rPr lang="fr-FR" sz="1400" b="1" dirty="0" smtClean="0">
                <a:latin typeface="Trebuchet MS" panose="020B0603020202020204" pitchFamily="34" charset="0"/>
                <a:cs typeface="Calibri" panose="020F0502020204030204" pitchFamily="34" charset="0"/>
              </a:rPr>
              <a:t>Cette formation est conçue pour :</a:t>
            </a:r>
          </a:p>
          <a:p>
            <a:pPr marL="285750" lvl="0" indent="-285750" algn="l" rtl="0">
              <a:lnSpc>
                <a:spcPct val="100000"/>
              </a:lnSpc>
              <a:spcBef>
                <a:spcPts val="0"/>
              </a:spcBef>
              <a:spcAft>
                <a:spcPts val="0"/>
              </a:spcAft>
              <a:buSzPts val="1800"/>
              <a:buFontTx/>
              <a:buChar char="-"/>
            </a:pPr>
            <a:r>
              <a:rPr lang="fr-FR" sz="1300" dirty="0" smtClean="0">
                <a:latin typeface="Trebuchet MS" panose="020B0603020202020204" pitchFamily="34" charset="0"/>
                <a:cs typeface="Calibri" panose="020F0502020204030204" pitchFamily="34" charset="0"/>
              </a:rPr>
              <a:t>construire des programmes de façon rationnelle, </a:t>
            </a:r>
          </a:p>
          <a:p>
            <a:pPr marL="285750" lvl="0" indent="-285750" algn="l" rtl="0">
              <a:lnSpc>
                <a:spcPct val="100000"/>
              </a:lnSpc>
              <a:spcBef>
                <a:spcPts val="0"/>
              </a:spcBef>
              <a:spcAft>
                <a:spcPts val="0"/>
              </a:spcAft>
              <a:buSzPts val="1800"/>
              <a:buFontTx/>
              <a:buChar char="-"/>
            </a:pPr>
            <a:r>
              <a:rPr lang="fr-FR" sz="1300" dirty="0" smtClean="0">
                <a:latin typeface="Trebuchet MS" panose="020B0603020202020204" pitchFamily="34" charset="0"/>
                <a:cs typeface="Calibri" panose="020F0502020204030204" pitchFamily="34" charset="0"/>
              </a:rPr>
              <a:t>Veiller au bien-être du praticien,</a:t>
            </a:r>
          </a:p>
          <a:p>
            <a:pPr marL="285750" lvl="0" indent="-285750" algn="l" rtl="0">
              <a:lnSpc>
                <a:spcPct val="100000"/>
              </a:lnSpc>
              <a:spcBef>
                <a:spcPts val="0"/>
              </a:spcBef>
              <a:spcAft>
                <a:spcPts val="0"/>
              </a:spcAft>
              <a:buSzPts val="1800"/>
              <a:buFontTx/>
              <a:buChar char="-"/>
            </a:pPr>
            <a:r>
              <a:rPr lang="fr-FR" sz="1300" dirty="0" smtClean="0">
                <a:latin typeface="Trebuchet MS" panose="020B0603020202020204" pitchFamily="34" charset="0"/>
                <a:cs typeface="Calibri" panose="020F0502020204030204" pitchFamily="34" charset="0"/>
              </a:rPr>
              <a:t>Prendre en compte le regard, le ressenti et l’intuition du bénéficiaire.</a:t>
            </a: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12</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376377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Khépri </a:t>
            </a:r>
            <a:r>
              <a:rPr lang="en" sz="3000" b="1" dirty="0" smtClean="0">
                <a:solidFill>
                  <a:schemeClr val="accent4"/>
                </a:solidFill>
                <a:latin typeface="Calibri"/>
                <a:ea typeface="Calibri"/>
                <a:cs typeface="Calibri"/>
                <a:sym typeface="Calibri"/>
              </a:rPr>
              <a:t>Formation : Contenu </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a:bodyPr>
          <a:lstStyle/>
          <a:p>
            <a:pPr marL="0" lvl="0" indent="-114300" algn="l" rtl="0">
              <a:lnSpc>
                <a:spcPct val="100000"/>
              </a:lnSpc>
              <a:spcBef>
                <a:spcPts val="0"/>
              </a:spcBef>
              <a:spcAft>
                <a:spcPts val="0"/>
              </a:spcAft>
              <a:buSzPts val="1800"/>
              <a:buChar char="◎"/>
            </a:pPr>
            <a:r>
              <a:rPr lang="fr-FR" sz="1200" dirty="0" smtClean="0">
                <a:latin typeface="Trebuchet MS" panose="020B0603020202020204" pitchFamily="34" charset="0"/>
                <a:cs typeface="Calibri" panose="020F0502020204030204" pitchFamily="34" charset="0"/>
              </a:rPr>
              <a:t> </a:t>
            </a:r>
            <a:r>
              <a:rPr lang="fr-FR" sz="1200" dirty="0">
                <a:latin typeface="Trebuchet MS" panose="020B0603020202020204" pitchFamily="34" charset="0"/>
                <a:cs typeface="Calibri" panose="020F0502020204030204" pitchFamily="34" charset="0"/>
              </a:rPr>
              <a:t> </a:t>
            </a:r>
            <a:r>
              <a:rPr lang="fr-FR" sz="1400" dirty="0" smtClean="0">
                <a:latin typeface="Trebuchet MS" panose="020B0603020202020204" pitchFamily="34" charset="0"/>
                <a:cs typeface="Calibri" panose="020F0502020204030204" pitchFamily="34" charset="0"/>
              </a:rPr>
              <a:t>Le contenu de la formation</a:t>
            </a:r>
            <a:endParaRPr lang="fr-FR" sz="1400" dirty="0">
              <a:latin typeface="Trebuchet MS" panose="020B0603020202020204" pitchFamily="34" charset="0"/>
            </a:endParaRPr>
          </a:p>
          <a:p>
            <a:r>
              <a:rPr lang="fr-FR" sz="1200" dirty="0">
                <a:latin typeface="Trebuchet MS" panose="020B0603020202020204" pitchFamily="34" charset="0"/>
              </a:rPr>
              <a:t> </a:t>
            </a:r>
            <a:r>
              <a:rPr lang="fr-FR" sz="1200" b="1" dirty="0">
                <a:latin typeface="Trebuchet MS" panose="020B0603020202020204" pitchFamily="34" charset="0"/>
              </a:rPr>
              <a:t>Un programme de formation autour de quatre axes : </a:t>
            </a:r>
            <a:endParaRPr lang="fr-FR" sz="1200" dirty="0">
              <a:latin typeface="Trebuchet MS" panose="020B0603020202020204" pitchFamily="34" charset="0"/>
            </a:endParaRPr>
          </a:p>
          <a:p>
            <a:pPr marL="114300" indent="0">
              <a:buNone/>
            </a:pPr>
            <a:r>
              <a:rPr lang="fr-FR" sz="1200" dirty="0">
                <a:latin typeface="Trebuchet MS" panose="020B0603020202020204" pitchFamily="34" charset="0"/>
              </a:rPr>
              <a:t>1- Le Soi : Mieux se connaître pour être un aidant efficace, </a:t>
            </a:r>
          </a:p>
          <a:p>
            <a:pPr marL="114300" indent="0">
              <a:buNone/>
            </a:pPr>
            <a:r>
              <a:rPr lang="fr-FR" sz="1200" dirty="0">
                <a:latin typeface="Trebuchet MS" panose="020B0603020202020204" pitchFamily="34" charset="0"/>
              </a:rPr>
              <a:t>2- La relation : Apprendre la relation à l’autre pour un accompagnement efficace, </a:t>
            </a:r>
          </a:p>
          <a:p>
            <a:pPr marL="114300" indent="0">
              <a:buNone/>
            </a:pPr>
            <a:r>
              <a:rPr lang="fr-FR" sz="1200" dirty="0">
                <a:latin typeface="Trebuchet MS" panose="020B0603020202020204" pitchFamily="34" charset="0"/>
              </a:rPr>
              <a:t>3- L’autre : Ecouter, comprendre, faire exprimer les besoins de l’autre en toute objectivité, </a:t>
            </a:r>
          </a:p>
          <a:p>
            <a:pPr marL="114300" indent="0">
              <a:buNone/>
            </a:pPr>
            <a:r>
              <a:rPr lang="fr-FR" sz="1200" dirty="0">
                <a:latin typeface="Trebuchet MS" panose="020B0603020202020204" pitchFamily="34" charset="0"/>
              </a:rPr>
              <a:t>4- Les techniques prophylactiques d’éducation thérapeutiques et de gestion du stress </a:t>
            </a:r>
            <a:endParaRPr lang="fr-FR" sz="1200" dirty="0" smtClean="0">
              <a:latin typeface="Trebuchet MS" panose="020B060302020202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fr-FR" sz="1200" dirty="0" smtClean="0">
              <a:latin typeface="Trebuchet MS" panose="020B060302020202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fr-FR" sz="1200" dirty="0" smtClean="0">
                <a:latin typeface="Trebuchet MS" panose="020B0603020202020204" pitchFamily="34" charset="0"/>
                <a:cs typeface="Calibri" panose="020F0502020204030204" pitchFamily="34" charset="0"/>
              </a:rPr>
              <a:t> </a:t>
            </a:r>
            <a:r>
              <a:rPr lang="fr-FR" sz="1200" b="1" dirty="0" smtClean="0">
                <a:latin typeface="Trebuchet MS" panose="020B0603020202020204" pitchFamily="34" charset="0"/>
                <a:cs typeface="Calibri" panose="020F0502020204030204" pitchFamily="34" charset="0"/>
              </a:rPr>
              <a:t>LES MODULES :</a:t>
            </a:r>
          </a:p>
          <a:p>
            <a:pPr marL="0" lvl="0" indent="0">
              <a:spcBef>
                <a:spcPts val="0"/>
              </a:spcBef>
              <a:buNone/>
            </a:pPr>
            <a:r>
              <a:rPr lang="fr-FR" sz="1200" b="1" u="sng" dirty="0">
                <a:latin typeface="Trebuchet MS" panose="020B0603020202020204" pitchFamily="34" charset="0"/>
              </a:rPr>
              <a:t>Module 1 :</a:t>
            </a:r>
            <a:r>
              <a:rPr lang="fr-FR" sz="1200" dirty="0">
                <a:latin typeface="Trebuchet MS" panose="020B0603020202020204" pitchFamily="34" charset="0"/>
              </a:rPr>
              <a:t> Acquisition de connaissances en anatomie, métabolisme, physiologie du corps humain, médecine </a:t>
            </a:r>
            <a:r>
              <a:rPr lang="fr-FR" sz="1200" dirty="0" smtClean="0">
                <a:latin typeface="Trebuchet MS" panose="020B0603020202020204" pitchFamily="34" charset="0"/>
              </a:rPr>
              <a:t>régénératrice</a:t>
            </a:r>
          </a:p>
          <a:p>
            <a:pPr marL="0" lvl="0" indent="0">
              <a:spcBef>
                <a:spcPts val="0"/>
              </a:spcBef>
              <a:buNone/>
            </a:pPr>
            <a:r>
              <a:rPr lang="fr-FR" sz="1200" b="1" u="sng" dirty="0" smtClean="0">
                <a:latin typeface="Trebuchet MS" panose="020B0603020202020204" pitchFamily="34" charset="0"/>
                <a:cs typeface="Calibri" panose="020F0502020204030204" pitchFamily="34" charset="0"/>
              </a:rPr>
              <a:t>Module 2 : </a:t>
            </a:r>
            <a:r>
              <a:rPr lang="fr-FR" sz="1200" dirty="0">
                <a:latin typeface="Trebuchet MS" panose="020B0603020202020204" pitchFamily="34" charset="0"/>
              </a:rPr>
              <a:t>l’utilisation de matériels d’évaluation d’inventaire de </a:t>
            </a:r>
            <a:r>
              <a:rPr lang="fr-FR" sz="1200" dirty="0" smtClean="0">
                <a:latin typeface="Trebuchet MS" panose="020B0603020202020204" pitchFamily="34" charset="0"/>
              </a:rPr>
              <a:t>santé</a:t>
            </a:r>
          </a:p>
          <a:p>
            <a:pPr marL="0" lvl="0" indent="0">
              <a:spcBef>
                <a:spcPts val="0"/>
              </a:spcBef>
              <a:buNone/>
            </a:pPr>
            <a:r>
              <a:rPr lang="fr-FR" sz="1200" b="1" u="sng" dirty="0">
                <a:latin typeface="Trebuchet MS" panose="020B0603020202020204" pitchFamily="34" charset="0"/>
              </a:rPr>
              <a:t>Module</a:t>
            </a:r>
            <a:r>
              <a:rPr lang="fr-FR" sz="1200" u="sng" dirty="0">
                <a:latin typeface="Trebuchet MS" panose="020B0603020202020204" pitchFamily="34" charset="0"/>
              </a:rPr>
              <a:t> </a:t>
            </a:r>
            <a:r>
              <a:rPr lang="fr-FR" sz="1200" b="1" u="sng" dirty="0">
                <a:latin typeface="Trebuchet MS" panose="020B0603020202020204" pitchFamily="34" charset="0"/>
              </a:rPr>
              <a:t>3</a:t>
            </a:r>
            <a:r>
              <a:rPr lang="fr-FR" sz="1200" u="sng" dirty="0">
                <a:latin typeface="Trebuchet MS" panose="020B0603020202020204" pitchFamily="34" charset="0"/>
              </a:rPr>
              <a:t> :</a:t>
            </a:r>
            <a:r>
              <a:rPr lang="fr-FR" sz="1200" dirty="0">
                <a:latin typeface="Trebuchet MS" panose="020B0603020202020204" pitchFamily="34" charset="0"/>
              </a:rPr>
              <a:t> Formation au suivi qualité de progression du receveur et de suivi de progression du receveur et la passation de questionnaires </a:t>
            </a:r>
            <a:r>
              <a:rPr lang="fr-FR" sz="1200" dirty="0" smtClean="0">
                <a:latin typeface="Trebuchet MS" panose="020B0603020202020204" pitchFamily="34" charset="0"/>
              </a:rPr>
              <a:t>qualité</a:t>
            </a:r>
          </a:p>
          <a:p>
            <a:pPr marL="0" lvl="0" indent="0">
              <a:spcBef>
                <a:spcPts val="0"/>
              </a:spcBef>
              <a:buNone/>
            </a:pPr>
            <a:r>
              <a:rPr lang="fr-FR" sz="1200" b="1" u="sng" dirty="0" smtClean="0">
                <a:latin typeface="Trebuchet MS" panose="020B0603020202020204" pitchFamily="34" charset="0"/>
              </a:rPr>
              <a:t>Module 4 : </a:t>
            </a:r>
            <a:r>
              <a:rPr lang="fr-FR" sz="1200" dirty="0" smtClean="0">
                <a:latin typeface="Trebuchet MS" panose="020B0603020202020204" pitchFamily="34" charset="0"/>
              </a:rPr>
              <a:t>mise </a:t>
            </a:r>
            <a:r>
              <a:rPr lang="fr-FR" sz="1200" dirty="0">
                <a:latin typeface="Trebuchet MS" panose="020B0603020202020204" pitchFamily="34" charset="0"/>
              </a:rPr>
              <a:t>en place des solutions appropriées en élaborant un programme </a:t>
            </a:r>
            <a:r>
              <a:rPr lang="fr-FR" sz="1200" dirty="0" smtClean="0">
                <a:latin typeface="Trebuchet MS" panose="020B0603020202020204" pitchFamily="34" charset="0"/>
              </a:rPr>
              <a:t>personnalisé</a:t>
            </a:r>
          </a:p>
          <a:p>
            <a:pPr marL="0" lvl="0" indent="0">
              <a:spcBef>
                <a:spcPts val="0"/>
              </a:spcBef>
              <a:buNone/>
            </a:pPr>
            <a:r>
              <a:rPr lang="fr-FR" sz="1200" b="1" u="sng" dirty="0" smtClean="0">
                <a:latin typeface="Trebuchet MS" panose="020B0603020202020204" pitchFamily="34" charset="0"/>
              </a:rPr>
              <a:t>Module 5 :  </a:t>
            </a:r>
            <a:r>
              <a:rPr lang="fr-FR" sz="1200" dirty="0" smtClean="0">
                <a:latin typeface="Trebuchet MS" panose="020B0603020202020204" pitchFamily="34" charset="0"/>
              </a:rPr>
              <a:t>Associer les compléments alimentaires</a:t>
            </a:r>
          </a:p>
          <a:p>
            <a:pPr marL="0" lvl="0" indent="0">
              <a:spcBef>
                <a:spcPts val="0"/>
              </a:spcBef>
              <a:buNone/>
            </a:pPr>
            <a:endParaRPr lang="fr-FR" sz="1200" dirty="0" smtClean="0">
              <a:latin typeface="Trebuchet MS" panose="020B0603020202020204" pitchFamily="34" charset="0"/>
              <a:cs typeface="Calibri" panose="020F0502020204030204" pitchFamily="34" charset="0"/>
            </a:endParaRPr>
          </a:p>
          <a:p>
            <a:pPr marL="0" lvl="0" indent="0">
              <a:spcBef>
                <a:spcPts val="0"/>
              </a:spcBef>
              <a:buNone/>
            </a:pPr>
            <a:r>
              <a:rPr lang="fr-FR" sz="1200" dirty="0" smtClean="0">
                <a:latin typeface="Trebuchet MS" panose="020B0603020202020204" pitchFamily="34" charset="0"/>
                <a:cs typeface="Calibri" panose="020F0502020204030204" pitchFamily="34" charset="0"/>
              </a:rPr>
              <a:t>Détail des programmes en annexe.</a:t>
            </a:r>
          </a:p>
          <a:p>
            <a:pPr marL="0" lvl="0" indent="0">
              <a:spcBef>
                <a:spcPts val="0"/>
              </a:spcBef>
              <a:buNone/>
            </a:pPr>
            <a:endParaRPr lang="fr-FR" sz="1200" dirty="0">
              <a:latin typeface="Trebuchet MS" panose="020B0603020202020204" pitchFamily="34" charset="0"/>
              <a:cs typeface="Calibri" panose="020F0502020204030204" pitchFamily="34" charset="0"/>
            </a:endParaRPr>
          </a:p>
          <a:p>
            <a:pPr marL="0" lvl="0" indent="0">
              <a:spcBef>
                <a:spcPts val="0"/>
              </a:spcBef>
              <a:buNone/>
            </a:pPr>
            <a:r>
              <a:rPr lang="fr-FR" sz="1200" dirty="0" smtClean="0">
                <a:latin typeface="Trebuchet MS" panose="020B0603020202020204" pitchFamily="34" charset="0"/>
                <a:cs typeface="Calibri" panose="020F0502020204030204" pitchFamily="34" charset="0"/>
              </a:rPr>
              <a:t>+ Web conférence et E-learning</a:t>
            </a:r>
            <a:endParaRPr lang="fr-FR" sz="1200" dirty="0" smtClean="0">
              <a:latin typeface="Trebuchet MS" panose="020B060302020202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13</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388396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Khépri </a:t>
            </a:r>
            <a:r>
              <a:rPr lang="en" sz="3000" b="1" dirty="0" smtClean="0">
                <a:solidFill>
                  <a:schemeClr val="accent4"/>
                </a:solidFill>
                <a:latin typeface="Calibri"/>
                <a:ea typeface="Calibri"/>
                <a:cs typeface="Calibri"/>
                <a:sym typeface="Calibri"/>
              </a:rPr>
              <a:t>Formation : Formateurs </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146848"/>
            <a:ext cx="7632900" cy="4817737"/>
          </a:xfrm>
          <a:prstGeom prst="rect">
            <a:avLst/>
          </a:prstGeom>
          <a:noFill/>
          <a:ln>
            <a:noFill/>
          </a:ln>
        </p:spPr>
        <p:txBody>
          <a:bodyPr spcFirstLastPara="1" wrap="square" lIns="91425" tIns="91425" rIns="91425" bIns="91425" anchor="t" anchorCtr="0">
            <a:noAutofit/>
          </a:bodyPr>
          <a:lstStyle/>
          <a:p>
            <a:r>
              <a:rPr lang="fr-FR" sz="1200" b="1" dirty="0" smtClean="0">
                <a:latin typeface="Trebuchet MS" panose="020B0603020202020204" pitchFamily="34" charset="0"/>
              </a:rPr>
              <a:t>Directrice </a:t>
            </a:r>
            <a:r>
              <a:rPr lang="fr-FR" sz="1200" b="1" dirty="0">
                <a:latin typeface="Trebuchet MS" panose="020B0603020202020204" pitchFamily="34" charset="0"/>
              </a:rPr>
              <a:t>de la formation </a:t>
            </a:r>
            <a:r>
              <a:rPr lang="fr-FR" sz="1200" dirty="0">
                <a:latin typeface="Trebuchet MS" panose="020B0603020202020204" pitchFamily="34" charset="0"/>
              </a:rPr>
              <a:t>: Evelyne Revellat, coach, sophrologue, praticienne en EFT et </a:t>
            </a:r>
            <a:r>
              <a:rPr lang="fr-FR" sz="1200" dirty="0" smtClean="0">
                <a:latin typeface="Trebuchet MS" panose="020B0603020202020204" pitchFamily="34" charset="0"/>
              </a:rPr>
              <a:t>Bio résonance</a:t>
            </a:r>
          </a:p>
          <a:p>
            <a:r>
              <a:rPr lang="fr-FR" sz="1200" b="1" dirty="0" smtClean="0">
                <a:latin typeface="Trebuchet MS" panose="020B0603020202020204" pitchFamily="34" charset="0"/>
              </a:rPr>
              <a:t>Ingénierie pédagogique :</a:t>
            </a:r>
            <a:r>
              <a:rPr lang="fr-FR" sz="1200" dirty="0" smtClean="0">
                <a:latin typeface="Trebuchet MS" panose="020B0603020202020204" pitchFamily="34" charset="0"/>
              </a:rPr>
              <a:t> Patrick </a:t>
            </a:r>
            <a:r>
              <a:rPr lang="fr-FR" sz="1200" dirty="0" err="1">
                <a:latin typeface="Trebuchet MS" panose="020B0603020202020204" pitchFamily="34" charset="0"/>
              </a:rPr>
              <a:t>Lelu</a:t>
            </a:r>
            <a:r>
              <a:rPr lang="fr-FR" sz="1200" dirty="0">
                <a:latin typeface="Trebuchet MS" panose="020B0603020202020204" pitchFamily="34" charset="0"/>
              </a:rPr>
              <a:t> : Naturopathe, Formateur en EFT, Formateur des aides-soignants en EHPAD</a:t>
            </a:r>
            <a:endParaRPr lang="fr-FR" sz="1200" dirty="0">
              <a:latin typeface="Trebuchet MS" panose="020B0603020202020204" pitchFamily="34" charset="0"/>
            </a:endParaRPr>
          </a:p>
          <a:p>
            <a:r>
              <a:rPr lang="fr-FR" sz="1200" dirty="0">
                <a:latin typeface="Trebuchet MS" panose="020B0603020202020204" pitchFamily="34" charset="0"/>
              </a:rPr>
              <a:t>- Dominique Lyon : Maître shiatsu thérapeutique, professeur de Qi </a:t>
            </a:r>
            <a:r>
              <a:rPr lang="fr-FR" sz="1200" dirty="0" err="1">
                <a:latin typeface="Trebuchet MS" panose="020B0603020202020204" pitchFamily="34" charset="0"/>
              </a:rPr>
              <a:t>Qong</a:t>
            </a:r>
            <a:r>
              <a:rPr lang="fr-FR" sz="1200" dirty="0">
                <a:latin typeface="Trebuchet MS" panose="020B0603020202020204" pitchFamily="34" charset="0"/>
              </a:rPr>
              <a:t> </a:t>
            </a:r>
          </a:p>
          <a:p>
            <a:r>
              <a:rPr lang="fr-FR" sz="1200" dirty="0">
                <a:latin typeface="Trebuchet MS" panose="020B0603020202020204" pitchFamily="34" charset="0"/>
              </a:rPr>
              <a:t>- Isabelle Marcy : Formatrice en Sophrologie et cohérence cardiaque </a:t>
            </a:r>
          </a:p>
          <a:p>
            <a:r>
              <a:rPr lang="fr-FR" sz="1200" dirty="0">
                <a:latin typeface="Trebuchet MS" panose="020B0603020202020204" pitchFamily="34" charset="0"/>
              </a:rPr>
              <a:t>- Caroline </a:t>
            </a:r>
            <a:r>
              <a:rPr lang="fr-FR" sz="1200" dirty="0" err="1">
                <a:latin typeface="Trebuchet MS" panose="020B0603020202020204" pitchFamily="34" charset="0"/>
              </a:rPr>
              <a:t>Soussy</a:t>
            </a:r>
            <a:r>
              <a:rPr lang="fr-FR" sz="1200" dirty="0">
                <a:latin typeface="Trebuchet MS" panose="020B0603020202020204" pitchFamily="34" charset="0"/>
              </a:rPr>
              <a:t> : </a:t>
            </a:r>
            <a:r>
              <a:rPr lang="fr-FR" sz="1200" dirty="0" smtClean="0">
                <a:latin typeface="Trebuchet MS" panose="020B0603020202020204" pitchFamily="34" charset="0"/>
              </a:rPr>
              <a:t>Psychologue clinicienne, </a:t>
            </a:r>
            <a:r>
              <a:rPr lang="fr-FR" sz="1200" dirty="0">
                <a:latin typeface="Trebuchet MS" panose="020B0603020202020204" pitchFamily="34" charset="0"/>
              </a:rPr>
              <a:t>TCC et EMDR : Education thérapeutique du patient en </a:t>
            </a:r>
            <a:r>
              <a:rPr lang="fr-FR" sz="1200" dirty="0" smtClean="0">
                <a:latin typeface="Trebuchet MS" panose="020B0603020202020204" pitchFamily="34" charset="0"/>
              </a:rPr>
              <a:t> </a:t>
            </a:r>
            <a:br>
              <a:rPr lang="fr-FR" sz="1200" dirty="0" smtClean="0">
                <a:latin typeface="Trebuchet MS" panose="020B0603020202020204" pitchFamily="34" charset="0"/>
              </a:rPr>
            </a:br>
            <a:r>
              <a:rPr lang="fr-FR" sz="1200" dirty="0" smtClean="0">
                <a:latin typeface="Trebuchet MS" panose="020B0603020202020204" pitchFamily="34" charset="0"/>
              </a:rPr>
              <a:t>  milieu </a:t>
            </a:r>
            <a:r>
              <a:rPr lang="fr-FR" sz="1200" dirty="0">
                <a:latin typeface="Trebuchet MS" panose="020B0603020202020204" pitchFamily="34" charset="0"/>
              </a:rPr>
              <a:t>psychiatrique </a:t>
            </a:r>
          </a:p>
          <a:p>
            <a:r>
              <a:rPr lang="fr-FR" sz="1200" dirty="0">
                <a:latin typeface="Trebuchet MS" panose="020B0603020202020204" pitchFamily="34" charset="0"/>
              </a:rPr>
              <a:t>- Nathalie Uzan : Psychologue du travail, prévention du </a:t>
            </a:r>
            <a:r>
              <a:rPr lang="fr-FR" sz="1200" dirty="0" err="1">
                <a:latin typeface="Trebuchet MS" panose="020B0603020202020204" pitchFamily="34" charset="0"/>
              </a:rPr>
              <a:t>burn</a:t>
            </a:r>
            <a:r>
              <a:rPr lang="fr-FR" sz="1200" dirty="0">
                <a:latin typeface="Trebuchet MS" panose="020B0603020202020204" pitchFamily="34" charset="0"/>
              </a:rPr>
              <a:t> out chez les professionnels de santé </a:t>
            </a:r>
          </a:p>
          <a:p>
            <a:r>
              <a:rPr lang="fr-FR" sz="1200" dirty="0" smtClean="0">
                <a:latin typeface="Trebuchet MS" panose="020B0603020202020204" pitchFamily="34" charset="0"/>
              </a:rPr>
              <a:t>- </a:t>
            </a:r>
            <a:r>
              <a:rPr lang="fr-FR" sz="1200" dirty="0" err="1">
                <a:latin typeface="Trebuchet MS" panose="020B0603020202020204" pitchFamily="34" charset="0"/>
              </a:rPr>
              <a:t>Nouria</a:t>
            </a:r>
            <a:r>
              <a:rPr lang="fr-FR" sz="1200" dirty="0">
                <a:latin typeface="Trebuchet MS" panose="020B0603020202020204" pitchFamily="34" charset="0"/>
              </a:rPr>
              <a:t> Marashi : Dr en Pharmacie </a:t>
            </a:r>
          </a:p>
          <a:p>
            <a:r>
              <a:rPr lang="fr-FR" sz="1200" dirty="0">
                <a:latin typeface="Trebuchet MS" panose="020B0603020202020204" pitchFamily="34" charset="0"/>
              </a:rPr>
              <a:t>- Carole Fournaise : Conseillère en Fleurs de Bach </a:t>
            </a:r>
          </a:p>
          <a:p>
            <a:r>
              <a:rPr lang="fr-FR" sz="1200" dirty="0">
                <a:latin typeface="Trebuchet MS" panose="020B0603020202020204" pitchFamily="34" charset="0"/>
              </a:rPr>
              <a:t>- Margaux Honoré : </a:t>
            </a:r>
            <a:r>
              <a:rPr lang="fr-FR" sz="1200" dirty="0" smtClean="0">
                <a:latin typeface="Trebuchet MS" panose="020B0603020202020204" pitchFamily="34" charset="0"/>
              </a:rPr>
              <a:t>Chiropractrice </a:t>
            </a:r>
            <a:r>
              <a:rPr lang="fr-FR" sz="1200" dirty="0">
                <a:latin typeface="Trebuchet MS" panose="020B0603020202020204" pitchFamily="34" charset="0"/>
              </a:rPr>
              <a:t>et Dr en Sciences spécialiste de la douleur </a:t>
            </a:r>
          </a:p>
          <a:p>
            <a:r>
              <a:rPr lang="fr-FR" sz="1200" dirty="0">
                <a:latin typeface="Trebuchet MS" panose="020B0603020202020204" pitchFamily="34" charset="0"/>
              </a:rPr>
              <a:t>- Léa Sion : Ingénieur chimiste, Formatrice en aromathérapie en EHPAD, musicologue, naturopathe </a:t>
            </a:r>
          </a:p>
          <a:p>
            <a:r>
              <a:rPr lang="fr-FR" sz="1200" dirty="0">
                <a:latin typeface="Trebuchet MS" panose="020B0603020202020204" pitchFamily="34" charset="0"/>
              </a:rPr>
              <a:t>- Magalie Richardin : Praticienne en MTC (Médecine Traditionnelle Chinoise) </a:t>
            </a:r>
          </a:p>
          <a:p>
            <a:r>
              <a:rPr lang="fr-FR" sz="1200" dirty="0">
                <a:latin typeface="Trebuchet MS" panose="020B0603020202020204" pitchFamily="34" charset="0"/>
              </a:rPr>
              <a:t>- Keren Sarah : Coach en gestion des émotions </a:t>
            </a:r>
          </a:p>
          <a:p>
            <a:r>
              <a:rPr lang="fr-FR" sz="1200" dirty="0">
                <a:latin typeface="Trebuchet MS" panose="020B0603020202020204" pitchFamily="34" charset="0"/>
              </a:rPr>
              <a:t>- Sylvie Casabianca : Dr en Pharmacie, coach </a:t>
            </a:r>
            <a:r>
              <a:rPr lang="fr-FR" sz="1200" dirty="0" smtClean="0">
                <a:latin typeface="Trebuchet MS" panose="020B0603020202020204" pitchFamily="34" charset="0"/>
              </a:rPr>
              <a:t>santé</a:t>
            </a:r>
          </a:p>
          <a:p>
            <a:r>
              <a:rPr lang="fr-FR" sz="1200" dirty="0" smtClean="0">
                <a:latin typeface="Trebuchet MS" panose="020B0603020202020204" pitchFamily="34" charset="0"/>
              </a:rPr>
              <a:t>- Dr Laurent Martin : Médecin généraliste, coordination de soins</a:t>
            </a:r>
          </a:p>
          <a:p>
            <a:r>
              <a:rPr lang="fr-FR" sz="1200" dirty="0" smtClean="0">
                <a:latin typeface="Trebuchet MS" panose="020B0603020202020204" pitchFamily="34" charset="0"/>
              </a:rPr>
              <a:t>- Dr Martine </a:t>
            </a:r>
            <a:r>
              <a:rPr lang="fr-FR" sz="1200" dirty="0" err="1" smtClean="0">
                <a:latin typeface="Trebuchet MS" panose="020B0603020202020204" pitchFamily="34" charset="0"/>
              </a:rPr>
              <a:t>Depont</a:t>
            </a:r>
            <a:r>
              <a:rPr lang="fr-FR" sz="1200" dirty="0" smtClean="0">
                <a:latin typeface="Trebuchet MS" panose="020B0603020202020204" pitchFamily="34" charset="0"/>
              </a:rPr>
              <a:t> </a:t>
            </a:r>
            <a:r>
              <a:rPr lang="fr-FR" sz="1200" dirty="0" err="1" smtClean="0">
                <a:latin typeface="Trebuchet MS" panose="020B0603020202020204" pitchFamily="34" charset="0"/>
              </a:rPr>
              <a:t>Gadet</a:t>
            </a:r>
            <a:r>
              <a:rPr lang="fr-FR" sz="1200" dirty="0" smtClean="0">
                <a:latin typeface="Trebuchet MS" panose="020B0603020202020204" pitchFamily="34" charset="0"/>
              </a:rPr>
              <a:t> : Médecin généraliste, spécialiste en PMA, médecin acupuncteur, EFT</a:t>
            </a:r>
          </a:p>
          <a:p>
            <a:r>
              <a:rPr lang="fr-FR" sz="1200" dirty="0" smtClean="0">
                <a:latin typeface="Trebuchet MS" panose="020B0603020202020204" pitchFamily="34" charset="0"/>
              </a:rPr>
              <a:t>- Anne-Marie </a:t>
            </a:r>
            <a:r>
              <a:rPr lang="fr-FR" sz="1200" dirty="0" err="1" smtClean="0">
                <a:latin typeface="Trebuchet MS" panose="020B0603020202020204" pitchFamily="34" charset="0"/>
              </a:rPr>
              <a:t>Pujol</a:t>
            </a:r>
            <a:r>
              <a:rPr lang="fr-FR" sz="1200" dirty="0" smtClean="0">
                <a:latin typeface="Trebuchet MS" panose="020B0603020202020204" pitchFamily="34" charset="0"/>
              </a:rPr>
              <a:t> : phytothérapeute formatrice en ligne en phytothérapie, aromathérapie, fleurs de back et gemmothérapie </a:t>
            </a:r>
            <a:endParaRPr lang="fr-FR" sz="1200" dirty="0">
              <a:latin typeface="Trebuchet MS" panose="020B060302020202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14</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129119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Projet en cours en 2021 - 1/2</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a:bodyPr>
          <a:lstStyle/>
          <a:p>
            <a:pPr marL="0" lvl="0" indent="-114300" algn="l" rtl="0">
              <a:lnSpc>
                <a:spcPct val="100000"/>
              </a:lnSpc>
              <a:spcBef>
                <a:spcPts val="0"/>
              </a:spcBef>
              <a:spcAft>
                <a:spcPts val="0"/>
              </a:spcAft>
              <a:buSzPts val="1800"/>
              <a:buChar char="◎"/>
            </a:pPr>
            <a:r>
              <a:rPr lang="fr-FR" sz="1000" dirty="0" smtClean="0">
                <a:latin typeface="Calibri" panose="020F0502020204030204" pitchFamily="34" charset="0"/>
                <a:cs typeface="Calibri" panose="020F0502020204030204" pitchFamily="34" charset="0"/>
              </a:rPr>
              <a:t> </a:t>
            </a:r>
            <a:r>
              <a:rPr lang="fr-FR" sz="1400" dirty="0" smtClean="0">
                <a:latin typeface="Calibri" panose="020F0502020204030204" pitchFamily="34" charset="0"/>
                <a:cs typeface="Calibri" panose="020F0502020204030204" pitchFamily="34" charset="0"/>
              </a:rPr>
              <a:t>Cédric Chambras : bénévolat + subvention et chèques informatiques</a:t>
            </a:r>
          </a:p>
          <a:p>
            <a:pPr marL="0" lvl="0" indent="-114300" algn="l" rtl="0">
              <a:lnSpc>
                <a:spcPct val="100000"/>
              </a:lnSpc>
              <a:spcBef>
                <a:spcPts val="0"/>
              </a:spcBef>
              <a:spcAft>
                <a:spcPts val="0"/>
              </a:spcAft>
              <a:buSzPts val="1800"/>
              <a:buChar char="◎"/>
            </a:pPr>
            <a:endParaRPr lang="fr-FR" sz="1400"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fr-FR" sz="1400" dirty="0" smtClean="0">
                <a:latin typeface="Calibri" panose="020F0502020204030204" pitchFamily="34" charset="0"/>
                <a:cs typeface="Calibri" panose="020F0502020204030204" pitchFamily="34" charset="0"/>
              </a:rPr>
              <a:t> Denis Jarrige : sous-traitance subventions – dossier préparé par notre comptable pour l’envoyer à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VMAPI (Projet annexé) (estimation : 20 000€)</a:t>
            </a:r>
          </a:p>
          <a:p>
            <a:pPr marL="0" lvl="0" indent="0" algn="l" rtl="0">
              <a:lnSpc>
                <a:spcPct val="100000"/>
              </a:lnSpc>
              <a:spcBef>
                <a:spcPts val="0"/>
              </a:spcBef>
              <a:spcAft>
                <a:spcPts val="0"/>
              </a:spcAft>
              <a:buSzPts val="1800"/>
              <a:buNone/>
            </a:pPr>
            <a:endParaRPr lang="fr-FR" sz="1400"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fr-FR" sz="1400" dirty="0">
                <a:latin typeface="Calibri" panose="020F0502020204030204" pitchFamily="34" charset="0"/>
                <a:cs typeface="Calibri" panose="020F0502020204030204" pitchFamily="34" charset="0"/>
              </a:rPr>
              <a:t> </a:t>
            </a:r>
            <a:r>
              <a:rPr lang="fr-FR" sz="1400" dirty="0" smtClean="0">
                <a:latin typeface="Calibri" panose="020F0502020204030204" pitchFamily="34" charset="0"/>
                <a:cs typeface="Calibri" panose="020F0502020204030204" pitchFamily="34" charset="0"/>
              </a:rPr>
              <a:t>Finalisation du site </a:t>
            </a:r>
            <a:r>
              <a:rPr lang="fr-FR" sz="1400" dirty="0" err="1" smtClean="0">
                <a:latin typeface="Calibri" panose="020F0502020204030204" pitchFamily="34" charset="0"/>
                <a:cs typeface="Calibri" panose="020F0502020204030204" pitchFamily="34" charset="0"/>
              </a:rPr>
              <a:t>Khépri</a:t>
            </a:r>
            <a:r>
              <a:rPr lang="fr-FR" sz="1400" dirty="0" smtClean="0">
                <a:latin typeface="Calibri" panose="020F0502020204030204" pitchFamily="34" charset="0"/>
                <a:cs typeface="Calibri" panose="020F0502020204030204" pitchFamily="34" charset="0"/>
              </a:rPr>
              <a:t> Santé Thierry </a:t>
            </a:r>
            <a:r>
              <a:rPr lang="fr-FR" sz="1400" dirty="0" err="1" smtClean="0">
                <a:latin typeface="Calibri" panose="020F0502020204030204" pitchFamily="34" charset="0"/>
                <a:cs typeface="Calibri" panose="020F0502020204030204" pitchFamily="34" charset="0"/>
              </a:rPr>
              <a:t>Reisberg</a:t>
            </a:r>
            <a:r>
              <a:rPr lang="fr-FR" sz="1400" dirty="0" smtClean="0">
                <a:latin typeface="Calibri" panose="020F0502020204030204" pitchFamily="34" charset="0"/>
                <a:cs typeface="Calibri" panose="020F0502020204030204" pitchFamily="34" charset="0"/>
              </a:rPr>
              <a:t> (déjà financé par VMAPI et la BNP 11 500€)</a:t>
            </a:r>
          </a:p>
          <a:p>
            <a:pPr marL="0" lvl="0" indent="0" algn="l" rtl="0">
              <a:lnSpc>
                <a:spcPct val="100000"/>
              </a:lnSpc>
              <a:spcBef>
                <a:spcPts val="0"/>
              </a:spcBef>
              <a:spcAft>
                <a:spcPts val="0"/>
              </a:spcAft>
              <a:buSzPts val="1800"/>
              <a:buNone/>
            </a:pPr>
            <a:endParaRPr lang="fr-FR" sz="14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fr-FR" sz="1400" dirty="0" smtClean="0">
                <a:latin typeface="Calibri" panose="020F0502020204030204" pitchFamily="34" charset="0"/>
                <a:cs typeface="Calibri" panose="020F0502020204030204" pitchFamily="34" charset="0"/>
              </a:rPr>
              <a:t> </a:t>
            </a:r>
            <a:r>
              <a:rPr lang="fr-FR" sz="1400" dirty="0" smtClean="0">
                <a:latin typeface="Calibri" panose="020F0502020204030204" pitchFamily="34" charset="0"/>
                <a:cs typeface="Calibri" panose="020F0502020204030204" pitchFamily="34" charset="0"/>
              </a:rPr>
              <a:t>B Plus Conseil </a:t>
            </a:r>
            <a:r>
              <a:rPr lang="fr-FR" sz="1400" dirty="0" smtClean="0">
                <a:latin typeface="Calibri" panose="020F0502020204030204" pitchFamily="34" charset="0"/>
                <a:cs typeface="Calibri" panose="020F0502020204030204" pitchFamily="34" charset="0"/>
                <a:sym typeface="Wingdings" panose="05000000000000000000" pitchFamily="2" charset="2"/>
              </a:rPr>
              <a:t> Accompagnement Certification </a:t>
            </a:r>
            <a:r>
              <a:rPr lang="fr-FR" sz="1400" dirty="0" err="1" smtClean="0">
                <a:latin typeface="Calibri" panose="020F0502020204030204" pitchFamily="34" charset="0"/>
                <a:cs typeface="Calibri" panose="020F0502020204030204" pitchFamily="34" charset="0"/>
                <a:sym typeface="Wingdings" panose="05000000000000000000" pitchFamily="2" charset="2"/>
              </a:rPr>
              <a:t>Qualiopi</a:t>
            </a:r>
            <a:r>
              <a:rPr lang="fr-FR" sz="1400" dirty="0" smtClean="0">
                <a:latin typeface="Calibri" panose="020F0502020204030204" pitchFamily="34" charset="0"/>
                <a:cs typeface="Calibri" panose="020F0502020204030204" pitchFamily="34" charset="0"/>
                <a:sym typeface="Wingdings" panose="05000000000000000000" pitchFamily="2" charset="2"/>
              </a:rPr>
              <a:t> + CPF  sous-traitance cabinet de </a:t>
            </a:r>
            <a:br>
              <a:rPr lang="fr-FR" sz="1400" dirty="0" smtClean="0">
                <a:latin typeface="Calibri" panose="020F0502020204030204" pitchFamily="34" charset="0"/>
                <a:cs typeface="Calibri" panose="020F0502020204030204" pitchFamily="34" charset="0"/>
                <a:sym typeface="Wingdings" panose="05000000000000000000" pitchFamily="2" charset="2"/>
              </a:rPr>
            </a:br>
            <a:r>
              <a:rPr lang="fr-FR" sz="1400" dirty="0" smtClean="0">
                <a:latin typeface="Calibri" panose="020F0502020204030204" pitchFamily="34" charset="0"/>
                <a:cs typeface="Calibri" panose="020F0502020204030204" pitchFamily="34" charset="0"/>
                <a:sym typeface="Wingdings" panose="05000000000000000000" pitchFamily="2" charset="2"/>
              </a:rPr>
              <a:t>      conseil (devis en cours)</a:t>
            </a:r>
          </a:p>
          <a:p>
            <a:pPr marL="0" lvl="0" indent="-114300" algn="l" rtl="0">
              <a:lnSpc>
                <a:spcPct val="100000"/>
              </a:lnSpc>
              <a:spcBef>
                <a:spcPts val="0"/>
              </a:spcBef>
              <a:spcAft>
                <a:spcPts val="0"/>
              </a:spcAft>
              <a:buSzPts val="1800"/>
              <a:buChar char="◎"/>
            </a:pPr>
            <a:endParaRPr lang="fr-FR" sz="1400" dirty="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r>
              <a:rPr lang="fr-FR" sz="1400" dirty="0" smtClean="0">
                <a:latin typeface="Calibri" panose="020F0502020204030204" pitchFamily="34" charset="0"/>
                <a:cs typeface="Calibri" panose="020F0502020204030204" pitchFamily="34" charset="0"/>
                <a:sym typeface="Wingdings" panose="05000000000000000000" pitchFamily="2" charset="2"/>
              </a:rPr>
              <a:t> Verbatim, projet du Dr Christian Schoen : application pédagogique pour les aidants familiaux dans </a:t>
            </a:r>
            <a:br>
              <a:rPr lang="fr-FR" sz="1400" dirty="0" smtClean="0">
                <a:latin typeface="Calibri" panose="020F0502020204030204" pitchFamily="34" charset="0"/>
                <a:cs typeface="Calibri" panose="020F0502020204030204" pitchFamily="34" charset="0"/>
                <a:sym typeface="Wingdings" panose="05000000000000000000" pitchFamily="2" charset="2"/>
              </a:rPr>
            </a:br>
            <a:r>
              <a:rPr lang="fr-FR" sz="1400" dirty="0" smtClean="0">
                <a:latin typeface="Calibri" panose="020F0502020204030204" pitchFamily="34" charset="0"/>
                <a:cs typeface="Calibri" panose="020F0502020204030204" pitchFamily="34" charset="0"/>
                <a:sym typeface="Wingdings" panose="05000000000000000000" pitchFamily="2" charset="2"/>
              </a:rPr>
              <a:t>       le cadre de la bientraitance (63 000€)</a:t>
            </a:r>
          </a:p>
          <a:p>
            <a:pPr marL="0" lvl="0" indent="0" algn="l" rtl="0">
              <a:lnSpc>
                <a:spcPct val="100000"/>
              </a:lnSpc>
              <a:spcBef>
                <a:spcPts val="0"/>
              </a:spcBef>
              <a:spcAft>
                <a:spcPts val="0"/>
              </a:spcAft>
              <a:buSzPts val="1800"/>
              <a:buNone/>
            </a:pPr>
            <a:endParaRPr lang="fr-FR" sz="1400" dirty="0" smtClean="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r>
              <a:rPr lang="fr-FR" sz="1400" dirty="0">
                <a:latin typeface="Calibri" panose="020F0502020204030204" pitchFamily="34" charset="0"/>
                <a:cs typeface="Calibri" panose="020F0502020204030204" pitchFamily="34" charset="0"/>
                <a:sym typeface="Wingdings" panose="05000000000000000000" pitchFamily="2" charset="2"/>
              </a:rPr>
              <a:t> </a:t>
            </a:r>
            <a:r>
              <a:rPr lang="fr-FR" sz="1400" dirty="0" smtClean="0">
                <a:latin typeface="Calibri" panose="020F0502020204030204" pitchFamily="34" charset="0"/>
                <a:cs typeface="Calibri" panose="020F0502020204030204" pitchFamily="34" charset="0"/>
                <a:sym typeface="Wingdings" panose="05000000000000000000" pitchFamily="2" charset="2"/>
              </a:rPr>
              <a:t>Axe Réseaux : sous-traitance Cabinet spécialisé en audit pour franchiseurs pour fin 2021 </a:t>
            </a:r>
            <a:br>
              <a:rPr lang="fr-FR" sz="1400" dirty="0" smtClean="0">
                <a:latin typeface="Calibri" panose="020F0502020204030204" pitchFamily="34" charset="0"/>
                <a:cs typeface="Calibri" panose="020F0502020204030204" pitchFamily="34" charset="0"/>
                <a:sym typeface="Wingdings" panose="05000000000000000000" pitchFamily="2" charset="2"/>
              </a:rPr>
            </a:br>
            <a:r>
              <a:rPr lang="fr-FR" sz="1400" dirty="0" smtClean="0">
                <a:latin typeface="Calibri" panose="020F0502020204030204" pitchFamily="34" charset="0"/>
                <a:cs typeface="Calibri" panose="020F0502020204030204" pitchFamily="34" charset="0"/>
                <a:sym typeface="Wingdings" panose="05000000000000000000" pitchFamily="2" charset="2"/>
              </a:rPr>
              <a:t>      (estimation 20 000€)</a:t>
            </a:r>
          </a:p>
          <a:p>
            <a:pPr marL="0" lvl="0" indent="-114300" algn="l" rtl="0">
              <a:lnSpc>
                <a:spcPct val="100000"/>
              </a:lnSpc>
              <a:spcBef>
                <a:spcPts val="0"/>
              </a:spcBef>
              <a:spcAft>
                <a:spcPts val="0"/>
              </a:spcAft>
              <a:buSzPts val="1800"/>
              <a:buChar char="◎"/>
            </a:pPr>
            <a:endParaRPr lang="fr-FR" sz="1400" dirty="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r>
              <a:rPr lang="fr-FR" sz="1400" dirty="0" smtClean="0">
                <a:latin typeface="Calibri" panose="020F0502020204030204" pitchFamily="34" charset="0"/>
                <a:cs typeface="Calibri" panose="020F0502020204030204" pitchFamily="34" charset="0"/>
                <a:sym typeface="Wingdings" panose="05000000000000000000" pitchFamily="2" charset="2"/>
              </a:rPr>
              <a:t> Montage de dossier de labellisation :</a:t>
            </a:r>
          </a:p>
          <a:p>
            <a:pPr marL="0" lvl="0" indent="-114300" algn="l" rtl="0">
              <a:lnSpc>
                <a:spcPct val="100000"/>
              </a:lnSpc>
              <a:spcBef>
                <a:spcPts val="0"/>
              </a:spcBef>
              <a:spcAft>
                <a:spcPts val="0"/>
              </a:spcAft>
              <a:buSzPts val="1800"/>
              <a:buChar char="◎"/>
            </a:pPr>
            <a:r>
              <a:rPr lang="fr-FR" sz="1400" dirty="0" smtClean="0">
                <a:latin typeface="Calibri" panose="020F0502020204030204" pitchFamily="34" charset="0"/>
                <a:cs typeface="Calibri" panose="020F0502020204030204" pitchFamily="34" charset="0"/>
                <a:sym typeface="Wingdings" panose="05000000000000000000" pitchFamily="2" charset="2"/>
              </a:rPr>
              <a:t>- ARS</a:t>
            </a:r>
          </a:p>
          <a:p>
            <a:pPr marL="0" lvl="0" indent="-114300" algn="l" rtl="0">
              <a:lnSpc>
                <a:spcPct val="100000"/>
              </a:lnSpc>
              <a:spcBef>
                <a:spcPts val="0"/>
              </a:spcBef>
              <a:spcAft>
                <a:spcPts val="0"/>
              </a:spcAft>
              <a:buSzPts val="1800"/>
              <a:buChar char="◎"/>
            </a:pPr>
            <a:r>
              <a:rPr lang="fr-FR" sz="1400" dirty="0" smtClean="0">
                <a:latin typeface="Calibri" panose="020F0502020204030204" pitchFamily="34" charset="0"/>
                <a:cs typeface="Calibri" panose="020F0502020204030204" pitchFamily="34" charset="0"/>
                <a:sym typeface="Wingdings" panose="05000000000000000000" pitchFamily="2" charset="2"/>
              </a:rPr>
              <a:t>- Label Sport Santé</a:t>
            </a:r>
          </a:p>
          <a:p>
            <a:pPr marL="0" lvl="0" indent="-114300" algn="l" rtl="0">
              <a:lnSpc>
                <a:spcPct val="100000"/>
              </a:lnSpc>
              <a:spcBef>
                <a:spcPts val="0"/>
              </a:spcBef>
              <a:spcAft>
                <a:spcPts val="0"/>
              </a:spcAft>
              <a:buSzPts val="1800"/>
              <a:buChar char="◎"/>
            </a:pPr>
            <a:r>
              <a:rPr lang="fr-FR" sz="1400" dirty="0" smtClean="0">
                <a:latin typeface="Calibri" panose="020F0502020204030204" pitchFamily="34" charset="0"/>
                <a:cs typeface="Calibri" panose="020F0502020204030204" pitchFamily="34" charset="0"/>
                <a:sym typeface="Wingdings" panose="05000000000000000000" pitchFamily="2" charset="2"/>
              </a:rPr>
              <a:t>- Mutuelles</a:t>
            </a:r>
          </a:p>
          <a:p>
            <a:pPr marL="0" lvl="0" indent="-114300" algn="l" rtl="0">
              <a:lnSpc>
                <a:spcPct val="100000"/>
              </a:lnSpc>
              <a:spcBef>
                <a:spcPts val="0"/>
              </a:spcBef>
              <a:spcAft>
                <a:spcPts val="0"/>
              </a:spcAft>
              <a:buSzPts val="1800"/>
              <a:buChar char="◎"/>
            </a:pPr>
            <a:endParaRPr sz="1000" dirty="0">
              <a:latin typeface="Calibri" panose="020F050202020403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15</a:t>
            </a:fld>
            <a:endParaRPr dirty="0"/>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420594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Projet en cours en 2021 - 2/2</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003974"/>
            <a:ext cx="7632900" cy="4712962"/>
          </a:xfrm>
          <a:prstGeom prst="rect">
            <a:avLst/>
          </a:prstGeom>
          <a:noFill/>
          <a:ln>
            <a:noFill/>
          </a:ln>
        </p:spPr>
        <p:txBody>
          <a:bodyPr spcFirstLastPara="1" wrap="square" lIns="91425" tIns="91425" rIns="91425" bIns="91425" anchor="t" anchorCtr="0">
            <a:noAutofit/>
          </a:bodyPr>
          <a:lstStyle/>
          <a:p>
            <a:pPr marL="0" lvl="0" indent="-114300" algn="l" rtl="0">
              <a:lnSpc>
                <a:spcPct val="100000"/>
              </a:lnSpc>
              <a:spcBef>
                <a:spcPts val="0"/>
              </a:spcBef>
              <a:spcAft>
                <a:spcPts val="0"/>
              </a:spcAft>
              <a:buSzPts val="1800"/>
              <a:buChar char="◎"/>
            </a:pPr>
            <a:r>
              <a:rPr lang="fr-FR" sz="1200" dirty="0" smtClean="0">
                <a:latin typeface="Trebuchet MS" panose="020B0603020202020204" pitchFamily="34" charset="0"/>
                <a:cs typeface="Calibri" panose="020F0502020204030204" pitchFamily="34" charset="0"/>
              </a:rPr>
              <a:t> </a:t>
            </a:r>
            <a:r>
              <a:rPr lang="fr-FR" sz="1200" b="1" dirty="0" smtClean="0">
                <a:latin typeface="Trebuchet MS" panose="020B0603020202020204" pitchFamily="34" charset="0"/>
                <a:cs typeface="Calibri" panose="020F0502020204030204" pitchFamily="34" charset="0"/>
              </a:rPr>
              <a:t>Cédric Chambras : bénévolat + subvention et chèques informatiques </a:t>
            </a:r>
          </a:p>
          <a:p>
            <a:pPr marL="0" lvl="0" indent="0" algn="l" rtl="0">
              <a:lnSpc>
                <a:spcPct val="100000"/>
              </a:lnSpc>
              <a:spcBef>
                <a:spcPts val="0"/>
              </a:spcBef>
              <a:spcAft>
                <a:spcPts val="0"/>
              </a:spcAft>
              <a:buSzPts val="1800"/>
              <a:buNone/>
            </a:pPr>
            <a:r>
              <a:rPr lang="fr-FR" sz="1200" dirty="0">
                <a:latin typeface="Trebuchet MS" panose="020B0603020202020204" pitchFamily="34" charset="0"/>
                <a:cs typeface="Calibri" panose="020F0502020204030204" pitchFamily="34" charset="0"/>
              </a:rPr>
              <a:t> </a:t>
            </a:r>
            <a:r>
              <a:rPr lang="fr-FR" sz="1200" dirty="0" smtClean="0">
                <a:latin typeface="Trebuchet MS" panose="020B0603020202020204" pitchFamily="34" charset="0"/>
                <a:cs typeface="Calibri" panose="020F0502020204030204" pitchFamily="34" charset="0"/>
              </a:rPr>
              <a:t>     </a:t>
            </a:r>
            <a:r>
              <a:rPr lang="fr-FR" sz="1100" dirty="0" smtClean="0">
                <a:latin typeface="Trebuchet MS" panose="020B0603020202020204" pitchFamily="34" charset="0"/>
                <a:cs typeface="Calibri" panose="020F0502020204030204" pitchFamily="34" charset="0"/>
              </a:rPr>
              <a:t>A pris la responsabilité de faire l’analyse de la présence de la société sur les réseaux sociaux et de la refonte du </a:t>
            </a:r>
            <a:br>
              <a:rPr lang="fr-FR" sz="1100" dirty="0" smtClean="0">
                <a:latin typeface="Trebuchet MS" panose="020B0603020202020204" pitchFamily="34" charset="0"/>
                <a:cs typeface="Calibri" panose="020F0502020204030204" pitchFamily="34" charset="0"/>
              </a:rPr>
            </a:br>
            <a:r>
              <a:rPr lang="fr-FR" sz="1100" dirty="0" smtClean="0">
                <a:latin typeface="Trebuchet MS" panose="020B0603020202020204" pitchFamily="34" charset="0"/>
                <a:cs typeface="Calibri" panose="020F0502020204030204" pitchFamily="34" charset="0"/>
              </a:rPr>
              <a:t>      site Pôle Santé sur </a:t>
            </a:r>
            <a:r>
              <a:rPr lang="fr-FR" sz="1100" dirty="0" err="1" smtClean="0">
                <a:latin typeface="Trebuchet MS" panose="020B0603020202020204" pitchFamily="34" charset="0"/>
                <a:cs typeface="Calibri" panose="020F0502020204030204" pitchFamily="34" charset="0"/>
              </a:rPr>
              <a:t>helloasso</a:t>
            </a:r>
            <a:r>
              <a:rPr lang="fr-FR" sz="1100" dirty="0" smtClean="0">
                <a:latin typeface="Trebuchet MS" panose="020B0603020202020204" pitchFamily="34" charset="0"/>
                <a:cs typeface="Calibri" panose="020F0502020204030204" pitchFamily="34" charset="0"/>
              </a:rPr>
              <a:t>.</a:t>
            </a:r>
          </a:p>
          <a:p>
            <a:pPr marL="0" lvl="0" indent="0" algn="l" rtl="0">
              <a:lnSpc>
                <a:spcPct val="100000"/>
              </a:lnSpc>
              <a:spcBef>
                <a:spcPts val="0"/>
              </a:spcBef>
              <a:spcAft>
                <a:spcPts val="0"/>
              </a:spcAft>
              <a:buSzPts val="1800"/>
              <a:buNone/>
            </a:pPr>
            <a:r>
              <a:rPr lang="fr-FR" sz="1100" dirty="0">
                <a:latin typeface="Trebuchet MS" panose="020B0603020202020204" pitchFamily="34" charset="0"/>
                <a:cs typeface="Calibri" panose="020F0502020204030204" pitchFamily="34" charset="0"/>
              </a:rPr>
              <a:t> </a:t>
            </a:r>
            <a:r>
              <a:rPr lang="fr-FR" sz="1100" dirty="0" smtClean="0">
                <a:latin typeface="Trebuchet MS" panose="020B0603020202020204" pitchFamily="34" charset="0"/>
                <a:cs typeface="Calibri" panose="020F0502020204030204" pitchFamily="34" charset="0"/>
              </a:rPr>
              <a:t>     Analyse comparative des plateformes de formation, évaluation de 360 </a:t>
            </a:r>
            <a:r>
              <a:rPr lang="fr-FR" sz="1100" dirty="0" err="1" smtClean="0">
                <a:latin typeface="Trebuchet MS" panose="020B0603020202020204" pitchFamily="34" charset="0"/>
                <a:cs typeface="Calibri" panose="020F0502020204030204" pitchFamily="34" charset="0"/>
              </a:rPr>
              <a:t>learning</a:t>
            </a:r>
            <a:r>
              <a:rPr lang="fr-FR" sz="1100" dirty="0" smtClean="0">
                <a:latin typeface="Trebuchet MS" panose="020B0603020202020204" pitchFamily="34" charset="0"/>
                <a:cs typeface="Calibri" panose="020F0502020204030204" pitchFamily="34" charset="0"/>
              </a:rPr>
              <a:t>.</a:t>
            </a:r>
            <a:endParaRPr lang="fr-FR" sz="1100" dirty="0" smtClean="0">
              <a:latin typeface="Trebuchet MS" panose="020B0603020202020204" pitchFamily="34" charset="0"/>
              <a:cs typeface="Calibri" panose="020F0502020204030204" pitchFamily="34" charset="0"/>
            </a:endParaRPr>
          </a:p>
          <a:p>
            <a:pPr marL="0" lvl="0" indent="0" algn="l" rtl="0">
              <a:lnSpc>
                <a:spcPct val="100000"/>
              </a:lnSpc>
              <a:spcBef>
                <a:spcPts val="0"/>
              </a:spcBef>
              <a:spcAft>
                <a:spcPts val="0"/>
              </a:spcAft>
              <a:buSzPts val="1800"/>
              <a:buNone/>
            </a:pPr>
            <a:r>
              <a:rPr lang="fr-FR" sz="1100" dirty="0">
                <a:latin typeface="Trebuchet MS" panose="020B0603020202020204" pitchFamily="34" charset="0"/>
                <a:cs typeface="Calibri" panose="020F0502020204030204" pitchFamily="34" charset="0"/>
              </a:rPr>
              <a:t> </a:t>
            </a:r>
            <a:r>
              <a:rPr lang="fr-FR" sz="1100" dirty="0" smtClean="0">
                <a:latin typeface="Trebuchet MS" panose="020B0603020202020204" pitchFamily="34" charset="0"/>
                <a:cs typeface="Calibri" panose="020F0502020204030204" pitchFamily="34" charset="0"/>
              </a:rPr>
              <a:t>     Création d’une page </a:t>
            </a:r>
            <a:r>
              <a:rPr lang="fr-FR" sz="1100" dirty="0" err="1" smtClean="0">
                <a:latin typeface="Trebuchet MS" panose="020B0603020202020204" pitchFamily="34" charset="0"/>
                <a:cs typeface="Calibri" panose="020F0502020204030204" pitchFamily="34" charset="0"/>
              </a:rPr>
              <a:t>Khépri</a:t>
            </a:r>
            <a:r>
              <a:rPr lang="fr-FR" sz="1100" dirty="0" smtClean="0">
                <a:latin typeface="Trebuchet MS" panose="020B0603020202020204" pitchFamily="34" charset="0"/>
                <a:cs typeface="Calibri" panose="020F0502020204030204" pitchFamily="34" charset="0"/>
              </a:rPr>
              <a:t> Formation sur Facebook</a:t>
            </a:r>
          </a:p>
          <a:p>
            <a:pPr marL="0" lvl="0" indent="0" algn="l" rtl="0">
              <a:lnSpc>
                <a:spcPct val="100000"/>
              </a:lnSpc>
              <a:spcBef>
                <a:spcPts val="0"/>
              </a:spcBef>
              <a:spcAft>
                <a:spcPts val="0"/>
              </a:spcAft>
              <a:buSzPts val="1800"/>
              <a:buNone/>
            </a:pPr>
            <a:r>
              <a:rPr lang="fr-FR" sz="1100" dirty="0" smtClean="0">
                <a:latin typeface="Trebuchet MS" panose="020B0603020202020204" pitchFamily="34" charset="0"/>
                <a:cs typeface="Calibri" panose="020F0502020204030204" pitchFamily="34" charset="0"/>
              </a:rPr>
              <a:t>      Reprise du site web de Formation Equilibre Santé de Patrick </a:t>
            </a:r>
            <a:r>
              <a:rPr lang="fr-FR" sz="1100" dirty="0" err="1" smtClean="0">
                <a:latin typeface="Trebuchet MS" panose="020B0603020202020204" pitchFamily="34" charset="0"/>
                <a:cs typeface="Calibri" panose="020F0502020204030204" pitchFamily="34" charset="0"/>
              </a:rPr>
              <a:t>Lelu</a:t>
            </a:r>
            <a:endParaRPr lang="fr-FR" sz="1100" dirty="0" smtClean="0">
              <a:latin typeface="Trebuchet MS" panose="020B0603020202020204" pitchFamily="34" charset="0"/>
              <a:cs typeface="Calibri" panose="020F0502020204030204" pitchFamily="34" charset="0"/>
            </a:endParaRPr>
          </a:p>
          <a:p>
            <a:pPr marL="0" lvl="0" indent="0" algn="l" rtl="0">
              <a:lnSpc>
                <a:spcPct val="100000"/>
              </a:lnSpc>
              <a:spcBef>
                <a:spcPts val="0"/>
              </a:spcBef>
              <a:spcAft>
                <a:spcPts val="0"/>
              </a:spcAft>
              <a:buSzPts val="1800"/>
              <a:buNone/>
            </a:pPr>
            <a:endParaRPr lang="fr-FR" sz="1100" dirty="0" smtClean="0">
              <a:latin typeface="Trebuchet MS" panose="020B0603020202020204" pitchFamily="34" charset="0"/>
              <a:cs typeface="Calibri" panose="020F0502020204030204" pitchFamily="34" charset="0"/>
            </a:endParaRPr>
          </a:p>
          <a:p>
            <a:pPr lvl="0"/>
            <a:r>
              <a:rPr lang="fr-FR" sz="1100" b="1" dirty="0" smtClean="0">
                <a:latin typeface="Trebuchet MS" panose="020B0603020202020204" pitchFamily="34" charset="0"/>
                <a:cs typeface="Calibri" panose="020F0502020204030204" pitchFamily="34" charset="0"/>
              </a:rPr>
              <a:t>Site </a:t>
            </a:r>
            <a:r>
              <a:rPr lang="fr-FR" sz="1100" b="1" dirty="0">
                <a:latin typeface="Trebuchet MS" panose="020B0603020202020204" pitchFamily="34" charset="0"/>
                <a:cs typeface="Calibri" panose="020F0502020204030204" pitchFamily="34" charset="0"/>
              </a:rPr>
              <a:t>Pôle Santé :</a:t>
            </a:r>
            <a:endParaRPr lang="fr-FR" sz="1100" dirty="0">
              <a:latin typeface="Trebuchet MS" panose="020B0603020202020204" pitchFamily="34" charset="0"/>
              <a:cs typeface="Calibri" panose="020F0502020204030204" pitchFamily="34" charset="0"/>
            </a:endParaRPr>
          </a:p>
          <a:p>
            <a:pPr marL="114300" indent="0">
              <a:buNone/>
            </a:pPr>
            <a:r>
              <a:rPr lang="fr-FR" sz="1100" b="1" dirty="0" smtClean="0">
                <a:latin typeface="Trebuchet MS" panose="020B0603020202020204" pitchFamily="34" charset="0"/>
                <a:cs typeface="Calibri" panose="020F0502020204030204" pitchFamily="34" charset="0"/>
              </a:rPr>
              <a:t>Nom </a:t>
            </a:r>
            <a:r>
              <a:rPr lang="fr-FR" sz="1100" b="1" dirty="0">
                <a:latin typeface="Trebuchet MS" panose="020B0603020202020204" pitchFamily="34" charset="0"/>
                <a:cs typeface="Calibri" panose="020F0502020204030204" pitchFamily="34" charset="0"/>
              </a:rPr>
              <a:t>d'utilisateur:</a:t>
            </a:r>
            <a:r>
              <a:rPr lang="fr-FR" sz="1100" dirty="0">
                <a:latin typeface="Trebuchet MS" panose="020B0603020202020204" pitchFamily="34" charset="0"/>
                <a:cs typeface="Calibri" panose="020F0502020204030204" pitchFamily="34" charset="0"/>
              </a:rPr>
              <a:t>  khepriv2adm, </a:t>
            </a:r>
            <a:r>
              <a:rPr lang="fr-FR" sz="1100" b="1" dirty="0">
                <a:latin typeface="Trebuchet MS" panose="020B0603020202020204" pitchFamily="34" charset="0"/>
                <a:cs typeface="Calibri" panose="020F0502020204030204" pitchFamily="34" charset="0"/>
              </a:rPr>
              <a:t>Mot de passe:</a:t>
            </a:r>
            <a:r>
              <a:rPr lang="fr-FR" sz="1100" dirty="0">
                <a:latin typeface="Trebuchet MS" panose="020B0603020202020204" pitchFamily="34" charset="0"/>
                <a:cs typeface="Calibri" panose="020F0502020204030204" pitchFamily="34" charset="0"/>
              </a:rPr>
              <a:t> Fkui56hZ2, </a:t>
            </a:r>
            <a:r>
              <a:rPr lang="fr-FR" sz="1100" b="1" dirty="0">
                <a:latin typeface="Trebuchet MS" panose="020B0603020202020204" pitchFamily="34" charset="0"/>
                <a:cs typeface="Calibri" panose="020F0502020204030204" pitchFamily="34" charset="0"/>
              </a:rPr>
              <a:t>Adresse (URL):</a:t>
            </a:r>
            <a:r>
              <a:rPr lang="fr-FR" sz="1100" dirty="0">
                <a:latin typeface="Trebuchet MS" panose="020B0603020202020204" pitchFamily="34" charset="0"/>
                <a:cs typeface="Calibri" panose="020F0502020204030204" pitchFamily="34" charset="0"/>
              </a:rPr>
              <a:t> </a:t>
            </a:r>
            <a:r>
              <a:rPr lang="fr-FR" sz="1100" u="sng" dirty="0">
                <a:latin typeface="Trebuchet MS" panose="020B0603020202020204" pitchFamily="34" charset="0"/>
                <a:cs typeface="Calibri" panose="020F0502020204030204" pitchFamily="34" charset="0"/>
                <a:hlinkClick r:id="rId3"/>
              </a:rPr>
              <a:t>http://pole-sante.fr/wp-login.php</a:t>
            </a:r>
            <a:r>
              <a:rPr lang="fr-FR" sz="1100" dirty="0">
                <a:latin typeface="Trebuchet MS" panose="020B0603020202020204" pitchFamily="34" charset="0"/>
                <a:cs typeface="Calibri" panose="020F0502020204030204" pitchFamily="34" charset="0"/>
              </a:rPr>
              <a:t>, </a:t>
            </a:r>
            <a:r>
              <a:rPr lang="fr-FR" sz="1100" b="1" dirty="0">
                <a:latin typeface="Trebuchet MS" panose="020B0603020202020204" pitchFamily="34" charset="0"/>
                <a:cs typeface="Calibri" panose="020F0502020204030204" pitchFamily="34" charset="0"/>
              </a:rPr>
              <a:t>Date de création:</a:t>
            </a:r>
            <a:r>
              <a:rPr lang="fr-FR" sz="1100" dirty="0">
                <a:latin typeface="Trebuchet MS" panose="020B0603020202020204" pitchFamily="34" charset="0"/>
                <a:cs typeface="Calibri" panose="020F0502020204030204" pitchFamily="34" charset="0"/>
              </a:rPr>
              <a:t> </a:t>
            </a:r>
            <a:r>
              <a:rPr lang="fr-FR" sz="1100" dirty="0" smtClean="0">
                <a:latin typeface="Trebuchet MS" panose="020B0603020202020204" pitchFamily="34" charset="0"/>
                <a:cs typeface="Calibri" panose="020F0502020204030204" pitchFamily="34" charset="0"/>
              </a:rPr>
              <a:t>22/01/2020</a:t>
            </a:r>
            <a:endParaRPr lang="fr-FR" sz="1100" dirty="0">
              <a:latin typeface="Trebuchet MS" panose="020B0603020202020204" pitchFamily="34" charset="0"/>
              <a:cs typeface="Calibri" panose="020F0502020204030204" pitchFamily="34" charset="0"/>
            </a:endParaRPr>
          </a:p>
          <a:p>
            <a:pPr lvl="0"/>
            <a:r>
              <a:rPr lang="fr-FR" sz="1100" b="1" dirty="0">
                <a:latin typeface="Trebuchet MS" panose="020B0603020202020204" pitchFamily="34" charset="0"/>
                <a:cs typeface="Calibri" panose="020F0502020204030204" pitchFamily="34" charset="0"/>
              </a:rPr>
              <a:t>Inscription </a:t>
            </a:r>
            <a:r>
              <a:rPr lang="fr-FR" sz="1100" b="1" dirty="0" err="1">
                <a:latin typeface="Trebuchet MS" panose="020B0603020202020204" pitchFamily="34" charset="0"/>
                <a:cs typeface="Calibri" panose="020F0502020204030204" pitchFamily="34" charset="0"/>
              </a:rPr>
              <a:t>helloasso</a:t>
            </a:r>
            <a:r>
              <a:rPr lang="fr-FR" sz="1100" b="1" dirty="0">
                <a:latin typeface="Trebuchet MS" panose="020B0603020202020204" pitchFamily="34" charset="0"/>
                <a:cs typeface="Calibri" panose="020F0502020204030204" pitchFamily="34" charset="0"/>
              </a:rPr>
              <a:t> </a:t>
            </a:r>
            <a:r>
              <a:rPr lang="fr-FR" sz="1100" b="1" dirty="0" smtClean="0">
                <a:latin typeface="Trebuchet MS" panose="020B0603020202020204" pitchFamily="34" charset="0"/>
                <a:cs typeface="Calibri" panose="020F0502020204030204" pitchFamily="34" charset="0"/>
              </a:rPr>
              <a:t>:Titre</a:t>
            </a:r>
            <a:r>
              <a:rPr lang="fr-FR" sz="1100" b="1" dirty="0">
                <a:latin typeface="Trebuchet MS" panose="020B0603020202020204" pitchFamily="34" charset="0"/>
                <a:cs typeface="Calibri" panose="020F0502020204030204" pitchFamily="34" charset="0"/>
              </a:rPr>
              <a:t>:</a:t>
            </a:r>
            <a:r>
              <a:rPr lang="fr-FR" sz="1100" dirty="0">
                <a:latin typeface="Trebuchet MS" panose="020B0603020202020204" pitchFamily="34" charset="0"/>
                <a:cs typeface="Calibri" panose="020F0502020204030204" pitchFamily="34" charset="0"/>
              </a:rPr>
              <a:t> </a:t>
            </a:r>
            <a:r>
              <a:rPr lang="fr-FR" sz="1100" dirty="0" err="1">
                <a:latin typeface="Trebuchet MS" panose="020B0603020202020204" pitchFamily="34" charset="0"/>
                <a:cs typeface="Calibri" panose="020F0502020204030204" pitchFamily="34" charset="0"/>
              </a:rPr>
              <a:t>helloasso</a:t>
            </a:r>
            <a:r>
              <a:rPr lang="fr-FR" sz="1100" dirty="0">
                <a:latin typeface="Trebuchet MS" panose="020B0603020202020204" pitchFamily="34" charset="0"/>
                <a:cs typeface="Calibri" panose="020F0502020204030204" pitchFamily="34" charset="0"/>
              </a:rPr>
              <a:t>, </a:t>
            </a:r>
            <a:r>
              <a:rPr lang="fr-FR" sz="1100" b="1" dirty="0">
                <a:latin typeface="Trebuchet MS" panose="020B0603020202020204" pitchFamily="34" charset="0"/>
                <a:cs typeface="Calibri" panose="020F0502020204030204" pitchFamily="34" charset="0"/>
              </a:rPr>
              <a:t>Nom d'utilisateur:</a:t>
            </a:r>
            <a:r>
              <a:rPr lang="fr-FR" sz="1100" dirty="0">
                <a:latin typeface="Trebuchet MS" panose="020B0603020202020204" pitchFamily="34" charset="0"/>
                <a:cs typeface="Calibri" panose="020F0502020204030204" pitchFamily="34" charset="0"/>
              </a:rPr>
              <a:t> </a:t>
            </a:r>
            <a:r>
              <a:rPr lang="fr-FR" sz="1100" u="sng" dirty="0">
                <a:latin typeface="Trebuchet MS" panose="020B0603020202020204" pitchFamily="34" charset="0"/>
                <a:cs typeface="Calibri" panose="020F0502020204030204" pitchFamily="34" charset="0"/>
                <a:hlinkClick r:id="rId4"/>
              </a:rPr>
              <a:t>evelyne.revellat@pole-sante.fr</a:t>
            </a:r>
            <a:r>
              <a:rPr lang="fr-FR" sz="1100" dirty="0">
                <a:latin typeface="Trebuchet MS" panose="020B0603020202020204" pitchFamily="34" charset="0"/>
                <a:cs typeface="Calibri" panose="020F0502020204030204" pitchFamily="34" charset="0"/>
              </a:rPr>
              <a:t>, </a:t>
            </a:r>
            <a:r>
              <a:rPr lang="fr-FR" sz="1100" b="1" dirty="0">
                <a:latin typeface="Trebuchet MS" panose="020B0603020202020204" pitchFamily="34" charset="0"/>
                <a:cs typeface="Calibri" panose="020F0502020204030204" pitchFamily="34" charset="0"/>
              </a:rPr>
              <a:t>Mot de passe:</a:t>
            </a:r>
            <a:r>
              <a:rPr lang="fr-FR" sz="1100" dirty="0">
                <a:latin typeface="Trebuchet MS" panose="020B0603020202020204" pitchFamily="34" charset="0"/>
                <a:cs typeface="Calibri" panose="020F0502020204030204" pitchFamily="34" charset="0"/>
              </a:rPr>
              <a:t> %rRte54ghTY, </a:t>
            </a:r>
            <a:r>
              <a:rPr lang="fr-FR" sz="1100" b="1" dirty="0">
                <a:latin typeface="Trebuchet MS" panose="020B0603020202020204" pitchFamily="34" charset="0"/>
                <a:cs typeface="Calibri" panose="020F0502020204030204" pitchFamily="34" charset="0"/>
              </a:rPr>
              <a:t>Adresse (URL):</a:t>
            </a:r>
            <a:r>
              <a:rPr lang="fr-FR" sz="1100" dirty="0">
                <a:latin typeface="Trebuchet MS" panose="020B0603020202020204" pitchFamily="34" charset="0"/>
                <a:cs typeface="Calibri" panose="020F0502020204030204" pitchFamily="34" charset="0"/>
              </a:rPr>
              <a:t> </a:t>
            </a:r>
            <a:r>
              <a:rPr lang="fr-FR" sz="1100" dirty="0" err="1">
                <a:latin typeface="Trebuchet MS" panose="020B0603020202020204" pitchFamily="34" charset="0"/>
                <a:cs typeface="Calibri" panose="020F0502020204030204" pitchFamily="34" charset="0"/>
              </a:rPr>
              <a:t>helloasso</a:t>
            </a:r>
            <a:r>
              <a:rPr lang="fr-FR" sz="1100" dirty="0">
                <a:latin typeface="Trebuchet MS" panose="020B0603020202020204" pitchFamily="34" charset="0"/>
                <a:cs typeface="Calibri" panose="020F0502020204030204" pitchFamily="34" charset="0"/>
              </a:rPr>
              <a:t>, </a:t>
            </a:r>
            <a:r>
              <a:rPr lang="fr-FR" sz="1100" b="1" dirty="0">
                <a:latin typeface="Trebuchet MS" panose="020B0603020202020204" pitchFamily="34" charset="0"/>
                <a:cs typeface="Calibri" panose="020F0502020204030204" pitchFamily="34" charset="0"/>
              </a:rPr>
              <a:t>Date de création:</a:t>
            </a:r>
            <a:r>
              <a:rPr lang="fr-FR" sz="1100" dirty="0">
                <a:latin typeface="Trebuchet MS" panose="020B0603020202020204" pitchFamily="34" charset="0"/>
                <a:cs typeface="Calibri" panose="020F0502020204030204" pitchFamily="34" charset="0"/>
              </a:rPr>
              <a:t> 14/10/2020 18:55:57, </a:t>
            </a:r>
            <a:r>
              <a:rPr lang="fr-FR" sz="1100" b="1" dirty="0">
                <a:latin typeface="Trebuchet MS" panose="020B0603020202020204" pitchFamily="34" charset="0"/>
                <a:cs typeface="Calibri" panose="020F0502020204030204" pitchFamily="34" charset="0"/>
              </a:rPr>
              <a:t>Dernière modification:</a:t>
            </a:r>
            <a:r>
              <a:rPr lang="fr-FR" sz="1100" dirty="0">
                <a:latin typeface="Trebuchet MS" panose="020B0603020202020204" pitchFamily="34" charset="0"/>
                <a:cs typeface="Calibri" panose="020F0502020204030204" pitchFamily="34" charset="0"/>
              </a:rPr>
              <a:t> </a:t>
            </a:r>
            <a:r>
              <a:rPr lang="fr-FR" sz="1100" dirty="0" smtClean="0">
                <a:latin typeface="Trebuchet MS" panose="020B0603020202020204" pitchFamily="34" charset="0"/>
                <a:cs typeface="Calibri" panose="020F0502020204030204" pitchFamily="34" charset="0"/>
              </a:rPr>
              <a:t>14/10/2020</a:t>
            </a:r>
            <a:endParaRPr lang="fr-FR" sz="1100" dirty="0">
              <a:latin typeface="Trebuchet MS" panose="020B0603020202020204" pitchFamily="34" charset="0"/>
              <a:cs typeface="Calibri" panose="020F0502020204030204" pitchFamily="34" charset="0"/>
            </a:endParaRPr>
          </a:p>
          <a:p>
            <a:pPr lvl="0"/>
            <a:r>
              <a:rPr lang="fr-FR" sz="1100" b="1" dirty="0">
                <a:latin typeface="Trebuchet MS" panose="020B0603020202020204" pitchFamily="34" charset="0"/>
                <a:cs typeface="Calibri" panose="020F0502020204030204" pitchFamily="34" charset="0"/>
              </a:rPr>
              <a:t>Lien page Facebook </a:t>
            </a:r>
            <a:r>
              <a:rPr lang="fr-FR" sz="1100" dirty="0">
                <a:latin typeface="Trebuchet MS" panose="020B0603020202020204" pitchFamily="34" charset="0"/>
                <a:cs typeface="Calibri" panose="020F0502020204030204" pitchFamily="34" charset="0"/>
              </a:rPr>
              <a:t>(pour voir la structure des pages d’information) :</a:t>
            </a:r>
          </a:p>
          <a:p>
            <a:r>
              <a:rPr lang="fr-FR" sz="1100" dirty="0" err="1">
                <a:latin typeface="Trebuchet MS" panose="020B0603020202020204" pitchFamily="34" charset="0"/>
                <a:cs typeface="Calibri" panose="020F0502020204030204" pitchFamily="34" charset="0"/>
              </a:rPr>
              <a:t>FamHealy</a:t>
            </a:r>
            <a:r>
              <a:rPr lang="fr-FR" sz="1100" dirty="0">
                <a:latin typeface="Trebuchet MS" panose="020B0603020202020204" pitchFamily="34" charset="0"/>
                <a:cs typeface="Calibri" panose="020F0502020204030204" pitchFamily="34" charset="0"/>
              </a:rPr>
              <a:t> : </a:t>
            </a:r>
            <a:r>
              <a:rPr lang="fr-FR" sz="1100" u="sng" dirty="0">
                <a:latin typeface="Trebuchet MS" panose="020B0603020202020204" pitchFamily="34" charset="0"/>
                <a:cs typeface="Calibri" panose="020F0502020204030204" pitchFamily="34" charset="0"/>
                <a:hlinkClick r:id="rId5"/>
              </a:rPr>
              <a:t>https://</a:t>
            </a:r>
            <a:r>
              <a:rPr lang="fr-FR" sz="1100" u="sng" dirty="0" smtClean="0">
                <a:latin typeface="Trebuchet MS" panose="020B0603020202020204" pitchFamily="34" charset="0"/>
                <a:cs typeface="Calibri" panose="020F0502020204030204" pitchFamily="34" charset="0"/>
                <a:hlinkClick r:id="rId5"/>
              </a:rPr>
              <a:t>www.facebook.com/groups/famhealy.france/files</a:t>
            </a:r>
            <a:endParaRPr lang="fr-FR" sz="1100" dirty="0">
              <a:latin typeface="Trebuchet MS" panose="020B0603020202020204" pitchFamily="34" charset="0"/>
              <a:cs typeface="Calibri" panose="020F0502020204030204" pitchFamily="34" charset="0"/>
            </a:endParaRPr>
          </a:p>
          <a:p>
            <a:r>
              <a:rPr lang="fr-FR" sz="1100" b="1" dirty="0" err="1">
                <a:latin typeface="Trebuchet MS" panose="020B0603020202020204" pitchFamily="34" charset="0"/>
                <a:cs typeface="Calibri" panose="020F0502020204030204" pitchFamily="34" charset="0"/>
              </a:rPr>
              <a:t>Kangen</a:t>
            </a:r>
            <a:r>
              <a:rPr lang="fr-FR" sz="1100" b="1" dirty="0">
                <a:latin typeface="Trebuchet MS" panose="020B0603020202020204" pitchFamily="34" charset="0"/>
                <a:cs typeface="Calibri" panose="020F0502020204030204" pitchFamily="34" charset="0"/>
              </a:rPr>
              <a:t> VIP Team :</a:t>
            </a:r>
            <a:r>
              <a:rPr lang="fr-FR" sz="1100" dirty="0">
                <a:latin typeface="Trebuchet MS" panose="020B0603020202020204" pitchFamily="34" charset="0"/>
                <a:cs typeface="Calibri" panose="020F0502020204030204" pitchFamily="34" charset="0"/>
              </a:rPr>
              <a:t> </a:t>
            </a:r>
            <a:r>
              <a:rPr lang="fr-FR" sz="1100" u="sng" dirty="0">
                <a:latin typeface="Trebuchet MS" panose="020B0603020202020204" pitchFamily="34" charset="0"/>
                <a:cs typeface="Calibri" panose="020F0502020204030204" pitchFamily="34" charset="0"/>
                <a:hlinkClick r:id="rId6"/>
              </a:rPr>
              <a:t>https://</a:t>
            </a:r>
            <a:r>
              <a:rPr lang="fr-FR" sz="1100" u="sng" dirty="0" smtClean="0">
                <a:latin typeface="Trebuchet MS" panose="020B0603020202020204" pitchFamily="34" charset="0"/>
                <a:cs typeface="Calibri" panose="020F0502020204030204" pitchFamily="34" charset="0"/>
                <a:hlinkClick r:id="rId6"/>
              </a:rPr>
              <a:t>www.facebook.com/groups/216964836040848/files</a:t>
            </a:r>
            <a:endParaRPr lang="fr-FR" sz="1100" dirty="0">
              <a:latin typeface="Trebuchet MS" panose="020B0603020202020204" pitchFamily="34" charset="0"/>
              <a:cs typeface="Calibri" panose="020F0502020204030204" pitchFamily="34" charset="0"/>
            </a:endParaRPr>
          </a:p>
          <a:p>
            <a:pPr lvl="0"/>
            <a:r>
              <a:rPr lang="fr-FR" sz="1100" b="1" dirty="0" err="1">
                <a:latin typeface="Trebuchet MS" panose="020B0603020202020204" pitchFamily="34" charset="0"/>
                <a:cs typeface="Calibri" panose="020F0502020204030204" pitchFamily="34" charset="0"/>
              </a:rPr>
              <a:t>Youtube</a:t>
            </a:r>
            <a:r>
              <a:rPr lang="fr-FR" sz="1100" b="1" dirty="0">
                <a:latin typeface="Trebuchet MS" panose="020B0603020202020204" pitchFamily="34" charset="0"/>
                <a:cs typeface="Calibri" panose="020F0502020204030204" pitchFamily="34" charset="0"/>
              </a:rPr>
              <a:t> : </a:t>
            </a:r>
            <a:r>
              <a:rPr lang="fr-FR" sz="1100" u="sng" dirty="0">
                <a:latin typeface="Trebuchet MS" panose="020B0603020202020204" pitchFamily="34" charset="0"/>
                <a:cs typeface="Calibri" panose="020F0502020204030204" pitchFamily="34" charset="0"/>
                <a:hlinkClick r:id="rId7"/>
              </a:rPr>
              <a:t>https://www.youtube.com/results?search_query=khepri+sant%C3%A9</a:t>
            </a:r>
            <a:endParaRPr lang="fr-FR" sz="1100" dirty="0">
              <a:latin typeface="Trebuchet MS" panose="020B0603020202020204" pitchFamily="34" charset="0"/>
              <a:cs typeface="Calibri" panose="020F0502020204030204" pitchFamily="34" charset="0"/>
            </a:endParaRPr>
          </a:p>
          <a:p>
            <a:pPr lvl="0"/>
            <a:r>
              <a:rPr lang="fr-FR" sz="1100" dirty="0">
                <a:latin typeface="Trebuchet MS" panose="020B0603020202020204" pitchFamily="34" charset="0"/>
                <a:cs typeface="Calibri" panose="020F0502020204030204" pitchFamily="34" charset="0"/>
              </a:rPr>
              <a:t>Et aussi : </a:t>
            </a:r>
            <a:r>
              <a:rPr lang="fr-FR" sz="1100" u="sng" dirty="0">
                <a:latin typeface="Trebuchet MS" panose="020B0603020202020204" pitchFamily="34" charset="0"/>
                <a:cs typeface="Calibri" panose="020F0502020204030204" pitchFamily="34" charset="0"/>
                <a:hlinkClick r:id="rId8"/>
              </a:rPr>
              <a:t>https://studio.youtube.com/channel/UC8QSQNmCqP1ZaF_L4ShXR7w/videos/upload?filter=%5B%5D&amp;sort=%</a:t>
            </a:r>
            <a:r>
              <a:rPr lang="fr-FR" sz="1100" u="sng" dirty="0" smtClean="0">
                <a:latin typeface="Trebuchet MS" panose="020B0603020202020204" pitchFamily="34" charset="0"/>
                <a:cs typeface="Calibri" panose="020F0502020204030204" pitchFamily="34" charset="0"/>
                <a:hlinkClick r:id="rId8"/>
              </a:rPr>
              <a:t>7B%22columnType%22%3A%22date%22%2C%22sortOrder%22%3A%22DESCENDING%22%7D</a:t>
            </a:r>
            <a:endParaRPr lang="fr-FR" sz="1100" dirty="0">
              <a:latin typeface="Trebuchet MS" panose="020B0603020202020204" pitchFamily="34" charset="0"/>
              <a:cs typeface="Calibri" panose="020F0502020204030204" pitchFamily="34" charset="0"/>
            </a:endParaRPr>
          </a:p>
          <a:p>
            <a:pPr lvl="0"/>
            <a:r>
              <a:rPr lang="fr-FR" sz="1100" b="1" dirty="0">
                <a:latin typeface="Trebuchet MS" panose="020B0603020202020204" pitchFamily="34" charset="0"/>
                <a:cs typeface="Calibri" panose="020F0502020204030204" pitchFamily="34" charset="0"/>
              </a:rPr>
              <a:t>Solocal :</a:t>
            </a:r>
            <a:r>
              <a:rPr lang="fr-FR" sz="1100" dirty="0">
                <a:latin typeface="Trebuchet MS" panose="020B0603020202020204" pitchFamily="34" charset="0"/>
                <a:cs typeface="Calibri" panose="020F0502020204030204" pitchFamily="34" charset="0"/>
              </a:rPr>
              <a:t> </a:t>
            </a:r>
            <a:r>
              <a:rPr lang="fr-FR" sz="1100" b="1" dirty="0">
                <a:latin typeface="Trebuchet MS" panose="020B0603020202020204" pitchFamily="34" charset="0"/>
                <a:cs typeface="Calibri" panose="020F0502020204030204" pitchFamily="34" charset="0"/>
              </a:rPr>
              <a:t>Nom d'utilisateur:</a:t>
            </a:r>
            <a:r>
              <a:rPr lang="fr-FR" sz="1100" dirty="0">
                <a:latin typeface="Trebuchet MS" panose="020B0603020202020204" pitchFamily="34" charset="0"/>
                <a:cs typeface="Calibri" panose="020F0502020204030204" pitchFamily="34" charset="0"/>
              </a:rPr>
              <a:t> </a:t>
            </a:r>
            <a:r>
              <a:rPr lang="fr-FR" sz="1100" u="sng" dirty="0">
                <a:latin typeface="Trebuchet MS" panose="020B0603020202020204" pitchFamily="34" charset="0"/>
                <a:cs typeface="Calibri" panose="020F0502020204030204" pitchFamily="34" charset="0"/>
                <a:hlinkClick r:id="rId9"/>
              </a:rPr>
              <a:t>evelyne.revellat@kheprisante.fr</a:t>
            </a:r>
            <a:r>
              <a:rPr lang="fr-FR" sz="1100" dirty="0">
                <a:latin typeface="Trebuchet MS" panose="020B0603020202020204" pitchFamily="34" charset="0"/>
                <a:cs typeface="Calibri" panose="020F0502020204030204" pitchFamily="34" charset="0"/>
              </a:rPr>
              <a:t>, </a:t>
            </a:r>
            <a:r>
              <a:rPr lang="fr-FR" sz="1100" b="1" dirty="0">
                <a:latin typeface="Trebuchet MS" panose="020B0603020202020204" pitchFamily="34" charset="0"/>
                <a:cs typeface="Calibri" panose="020F0502020204030204" pitchFamily="34" charset="0"/>
              </a:rPr>
              <a:t>Mot de passe:</a:t>
            </a:r>
            <a:r>
              <a:rPr lang="fr-FR" sz="1100" dirty="0">
                <a:latin typeface="Trebuchet MS" panose="020B0603020202020204" pitchFamily="34" charset="0"/>
                <a:cs typeface="Calibri" panose="020F0502020204030204" pitchFamily="34" charset="0"/>
              </a:rPr>
              <a:t> </a:t>
            </a:r>
            <a:r>
              <a:rPr lang="fr-FR" sz="1100" dirty="0" err="1">
                <a:latin typeface="Trebuchet MS" panose="020B0603020202020204" pitchFamily="34" charset="0"/>
                <a:cs typeface="Calibri" panose="020F0502020204030204" pitchFamily="34" charset="0"/>
              </a:rPr>
              <a:t>uQ</a:t>
            </a:r>
            <a:r>
              <a:rPr lang="fr-FR" sz="1100" dirty="0">
                <a:latin typeface="Trebuchet MS" panose="020B0603020202020204" pitchFamily="34" charset="0"/>
                <a:cs typeface="Calibri" panose="020F0502020204030204" pitchFamily="34" charset="0"/>
              </a:rPr>
              <a:t>!/</a:t>
            </a:r>
            <a:r>
              <a:rPr lang="fr-FR" sz="1100" dirty="0" err="1">
                <a:latin typeface="Trebuchet MS" panose="020B0603020202020204" pitchFamily="34" charset="0"/>
                <a:cs typeface="Calibri" panose="020F0502020204030204" pitchFamily="34" charset="0"/>
              </a:rPr>
              <a:t>g?y</a:t>
            </a:r>
            <a:r>
              <a:rPr lang="fr-FR" sz="1100" dirty="0">
                <a:latin typeface="Trebuchet MS" panose="020B0603020202020204" pitchFamily="34" charset="0"/>
                <a:cs typeface="Calibri" panose="020F0502020204030204" pitchFamily="34" charset="0"/>
              </a:rPr>
              <a:t>/CCCC8ax, </a:t>
            </a:r>
            <a:r>
              <a:rPr lang="fr-FR" sz="1100" b="1" dirty="0">
                <a:latin typeface="Trebuchet MS" panose="020B0603020202020204" pitchFamily="34" charset="0"/>
                <a:cs typeface="Calibri" panose="020F0502020204030204" pitchFamily="34" charset="0"/>
              </a:rPr>
              <a:t>Adresse (URL):</a:t>
            </a:r>
            <a:r>
              <a:rPr lang="fr-FR" sz="1100" dirty="0">
                <a:latin typeface="Trebuchet MS" panose="020B0603020202020204" pitchFamily="34" charset="0"/>
                <a:cs typeface="Calibri" panose="020F0502020204030204" pitchFamily="34" charset="0"/>
              </a:rPr>
              <a:t> </a:t>
            </a:r>
            <a:r>
              <a:rPr lang="fr-FR" sz="1100" u="sng" dirty="0">
                <a:latin typeface="Trebuchet MS" panose="020B0603020202020204" pitchFamily="34" charset="0"/>
                <a:cs typeface="Calibri" panose="020F0502020204030204" pitchFamily="34" charset="0"/>
                <a:hlinkClick r:id="rId10"/>
              </a:rPr>
              <a:t>https://www.solocal.com/</a:t>
            </a:r>
            <a:r>
              <a:rPr lang="fr-FR" sz="1100" dirty="0">
                <a:latin typeface="Trebuchet MS" panose="020B0603020202020204" pitchFamily="34" charset="0"/>
                <a:cs typeface="Calibri" panose="020F0502020204030204" pitchFamily="34" charset="0"/>
              </a:rPr>
              <a:t>, </a:t>
            </a:r>
            <a:r>
              <a:rPr lang="fr-FR" sz="1100" b="1" dirty="0">
                <a:latin typeface="Trebuchet MS" panose="020B0603020202020204" pitchFamily="34" charset="0"/>
                <a:cs typeface="Calibri" panose="020F0502020204030204" pitchFamily="34" charset="0"/>
              </a:rPr>
              <a:t>Date de création:</a:t>
            </a:r>
            <a:r>
              <a:rPr lang="fr-FR" sz="1100" dirty="0">
                <a:latin typeface="Trebuchet MS" panose="020B0603020202020204" pitchFamily="34" charset="0"/>
                <a:cs typeface="Calibri" panose="020F0502020204030204" pitchFamily="34" charset="0"/>
              </a:rPr>
              <a:t> </a:t>
            </a:r>
            <a:r>
              <a:rPr lang="fr-FR" sz="1100" dirty="0" smtClean="0">
                <a:latin typeface="Trebuchet MS" panose="020B0603020202020204" pitchFamily="34" charset="0"/>
                <a:cs typeface="Calibri" panose="020F0502020204030204" pitchFamily="34" charset="0"/>
              </a:rPr>
              <a:t>25/04/2014</a:t>
            </a:r>
            <a:endParaRPr lang="fr-FR" sz="1200" dirty="0">
              <a:latin typeface="Trebuchet MS" panose="020B0603020202020204" pitchFamily="34" charset="0"/>
              <a:cs typeface="Calibri" panose="020F0502020204030204" pitchFamily="34" charset="0"/>
            </a:endParaRPr>
          </a:p>
          <a:p>
            <a:pPr lvl="0"/>
            <a:r>
              <a:rPr lang="fr-FR" sz="1200" b="1" dirty="0">
                <a:latin typeface="Trebuchet MS" panose="020B0603020202020204" pitchFamily="34" charset="0"/>
                <a:cs typeface="Calibri" panose="020F0502020204030204" pitchFamily="34" charset="0"/>
              </a:rPr>
              <a:t>Google </a:t>
            </a:r>
            <a:r>
              <a:rPr lang="fr-FR" sz="1200" b="1" dirty="0" err="1">
                <a:latin typeface="Trebuchet MS" panose="020B0603020202020204" pitchFamily="34" charset="0"/>
                <a:cs typeface="Calibri" panose="020F0502020204030204" pitchFamily="34" charset="0"/>
              </a:rPr>
              <a:t>My</a:t>
            </a:r>
            <a:r>
              <a:rPr lang="fr-FR" sz="1200" b="1" dirty="0">
                <a:latin typeface="Trebuchet MS" panose="020B0603020202020204" pitchFamily="34" charset="0"/>
                <a:cs typeface="Calibri" panose="020F0502020204030204" pitchFamily="34" charset="0"/>
              </a:rPr>
              <a:t> Business </a:t>
            </a:r>
            <a:r>
              <a:rPr lang="fr-FR" sz="1200" b="1" dirty="0" smtClean="0">
                <a:latin typeface="Trebuchet MS" panose="020B0603020202020204" pitchFamily="34" charset="0"/>
                <a:cs typeface="Calibri" panose="020F0502020204030204" pitchFamily="34" charset="0"/>
              </a:rPr>
              <a:t>: Page </a:t>
            </a:r>
            <a:r>
              <a:rPr lang="fr-FR" sz="1200" b="1" dirty="0" err="1" smtClean="0">
                <a:latin typeface="Trebuchet MS" panose="020B0603020202020204" pitchFamily="34" charset="0"/>
                <a:cs typeface="Calibri" panose="020F0502020204030204" pitchFamily="34" charset="0"/>
              </a:rPr>
              <a:t>Khépri</a:t>
            </a:r>
            <a:r>
              <a:rPr lang="fr-FR" sz="1200" b="1" dirty="0" smtClean="0">
                <a:latin typeface="Trebuchet MS" panose="020B0603020202020204" pitchFamily="34" charset="0"/>
                <a:cs typeface="Calibri" panose="020F0502020204030204" pitchFamily="34" charset="0"/>
              </a:rPr>
              <a:t> Santé / </a:t>
            </a:r>
            <a:r>
              <a:rPr lang="fr-FR" sz="1200" b="1" dirty="0" err="1" smtClean="0">
                <a:latin typeface="Trebuchet MS" panose="020B0603020202020204" pitchFamily="34" charset="0"/>
                <a:cs typeface="Calibri" panose="020F0502020204030204" pitchFamily="34" charset="0"/>
              </a:rPr>
              <a:t>Khépri</a:t>
            </a:r>
            <a:r>
              <a:rPr lang="fr-FR" sz="1200" b="1" dirty="0" smtClean="0">
                <a:latin typeface="Trebuchet MS" panose="020B0603020202020204" pitchFamily="34" charset="0"/>
                <a:cs typeface="Calibri" panose="020F0502020204030204" pitchFamily="34" charset="0"/>
              </a:rPr>
              <a:t> Formation / Pôle Santé</a:t>
            </a:r>
            <a:endParaRPr lang="fr-FR" sz="1200" dirty="0">
              <a:latin typeface="Trebuchet MS" panose="020B060302020202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16</a:t>
            </a:fld>
            <a:endParaRPr dirty="0"/>
          </a:p>
        </p:txBody>
      </p:sp>
      <p:pic>
        <p:nvPicPr>
          <p:cNvPr id="39" name="Google Shape;91;p2"/>
          <p:cNvPicPr preferRelativeResize="0"/>
          <p:nvPr/>
        </p:nvPicPr>
        <p:blipFill rotWithShape="1">
          <a:blip r:embed="rId11">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9624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Evénements en 2021 et 2022</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a:bodyPr>
          <a:lstStyle/>
          <a:p>
            <a:pPr marL="0" lvl="0" indent="-114300" algn="l" rtl="0">
              <a:lnSpc>
                <a:spcPct val="100000"/>
              </a:lnSpc>
              <a:spcBef>
                <a:spcPts val="0"/>
              </a:spcBef>
              <a:spcAft>
                <a:spcPts val="0"/>
              </a:spcAft>
              <a:buSzPts val="1800"/>
              <a:buChar char="◎"/>
            </a:pPr>
            <a:r>
              <a:rPr lang="fr-FR" sz="1000" dirty="0" smtClean="0">
                <a:latin typeface="Calibri" panose="020F0502020204030204" pitchFamily="34" charset="0"/>
                <a:cs typeface="Calibri" panose="020F0502020204030204" pitchFamily="34" charset="0"/>
              </a:rPr>
              <a:t> </a:t>
            </a:r>
            <a:r>
              <a:rPr lang="fr-FR" sz="1400" dirty="0" smtClean="0">
                <a:latin typeface="Calibri" panose="020F0502020204030204" pitchFamily="34" charset="0"/>
                <a:cs typeface="Calibri" panose="020F0502020204030204" pitchFamily="34" charset="0"/>
              </a:rPr>
              <a:t>Dimanche </a:t>
            </a:r>
            <a:r>
              <a:rPr lang="fr-FR" sz="1400" dirty="0" smtClean="0">
                <a:latin typeface="Calibri" panose="020F0502020204030204" pitchFamily="34" charset="0"/>
                <a:cs typeface="Calibri" panose="020F0502020204030204" pitchFamily="34" charset="0"/>
              </a:rPr>
              <a:t>5 septembre 2021 : </a:t>
            </a:r>
            <a:r>
              <a:rPr lang="fr-FR" sz="1400" dirty="0" smtClean="0">
                <a:latin typeface="Calibri" panose="020F0502020204030204" pitchFamily="34" charset="0"/>
                <a:cs typeface="Calibri" panose="020F0502020204030204" pitchFamily="34" charset="0"/>
              </a:rPr>
              <a:t>Forum des associations : Village des associations Pavillon Baltard à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Nogent sur Marne – Objectif : recruter des adhérents, des praticiens, des bénévoles et proposer les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      services et activités</a:t>
            </a:r>
          </a:p>
          <a:p>
            <a:pPr marL="0" lvl="0" indent="-114300" algn="l" rtl="0">
              <a:lnSpc>
                <a:spcPct val="100000"/>
              </a:lnSpc>
              <a:spcBef>
                <a:spcPts val="0"/>
              </a:spcBef>
              <a:spcAft>
                <a:spcPts val="0"/>
              </a:spcAft>
              <a:buSzPts val="1800"/>
              <a:buChar char="◎"/>
            </a:pPr>
            <a:endParaRPr lang="fr-FR" sz="14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fr-FR" sz="1400" dirty="0" smtClean="0">
                <a:latin typeface="Calibri" panose="020F0502020204030204" pitchFamily="34" charset="0"/>
                <a:cs typeface="Calibri" panose="020F0502020204030204" pitchFamily="34" charset="0"/>
              </a:rPr>
              <a:t> Janvier 2022 : Vivez Nature La Grande Halle de la Villette déjà payé</a:t>
            </a:r>
          </a:p>
          <a:p>
            <a:pPr marL="0" lvl="0" indent="-114300" algn="l" rtl="0">
              <a:lnSpc>
                <a:spcPct val="100000"/>
              </a:lnSpc>
              <a:spcBef>
                <a:spcPts val="0"/>
              </a:spcBef>
              <a:spcAft>
                <a:spcPts val="0"/>
              </a:spcAft>
              <a:buSzPts val="1800"/>
              <a:buChar char="◎"/>
            </a:pPr>
            <a:endParaRPr lang="fr-FR" sz="14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fr-FR" sz="1400" dirty="0" smtClean="0">
                <a:latin typeface="Calibri" panose="020F0502020204030204" pitchFamily="34" charset="0"/>
                <a:cs typeface="Calibri" panose="020F0502020204030204" pitchFamily="34" charset="0"/>
              </a:rPr>
              <a:t> Février 2022 : JNA Journée Nationale des Aidants</a:t>
            </a:r>
          </a:p>
          <a:p>
            <a:pPr marL="0" lvl="0" indent="-114300" algn="l" rtl="0">
              <a:lnSpc>
                <a:spcPct val="100000"/>
              </a:lnSpc>
              <a:spcBef>
                <a:spcPts val="0"/>
              </a:spcBef>
              <a:spcAft>
                <a:spcPts val="0"/>
              </a:spcAft>
              <a:buSzPts val="1800"/>
              <a:buChar char="◎"/>
            </a:pPr>
            <a:endParaRPr lang="fr-FR" sz="14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fr-FR" sz="1400" dirty="0" smtClean="0">
                <a:latin typeface="Calibri" panose="020F0502020204030204" pitchFamily="34" charset="0"/>
                <a:cs typeface="Calibri" panose="020F0502020204030204" pitchFamily="34" charset="0"/>
              </a:rPr>
              <a:t> Création du 1</a:t>
            </a:r>
            <a:r>
              <a:rPr lang="fr-FR" sz="1400" baseline="30000" dirty="0" smtClean="0">
                <a:latin typeface="Calibri" panose="020F0502020204030204" pitchFamily="34" charset="0"/>
                <a:cs typeface="Calibri" panose="020F0502020204030204" pitchFamily="34" charset="0"/>
              </a:rPr>
              <a:t>er</a:t>
            </a:r>
            <a:r>
              <a:rPr lang="fr-FR" sz="1400" dirty="0" smtClean="0">
                <a:latin typeface="Calibri" panose="020F0502020204030204" pitchFamily="34" charset="0"/>
                <a:cs typeface="Calibri" panose="020F0502020204030204" pitchFamily="34" charset="0"/>
              </a:rPr>
              <a:t> Salon en Santé intégrative </a:t>
            </a:r>
            <a:r>
              <a:rPr lang="fr-FR" sz="1400" dirty="0" smtClean="0">
                <a:latin typeface="Calibri" panose="020F0502020204030204" pitchFamily="34" charset="0"/>
                <a:cs typeface="Calibri" panose="020F0502020204030204" pitchFamily="34" charset="0"/>
              </a:rPr>
              <a:t>au </a:t>
            </a:r>
            <a:r>
              <a:rPr lang="fr-FR" sz="1400" dirty="0" smtClean="0">
                <a:latin typeface="Calibri" panose="020F0502020204030204" pitchFamily="34" charset="0"/>
                <a:cs typeface="Calibri" panose="020F0502020204030204" pitchFamily="34" charset="0"/>
              </a:rPr>
              <a:t>Parc du Tremblay, parc interdépartemental du Tremblay à Champigny-sur-Marne (appui politique avec Laurent Jeanne, Maire de Champigny sur Marne qui se présente aux élections départementales les 20 et 27 juin 2021, </a:t>
            </a:r>
            <a:br>
              <a:rPr lang="fr-FR" sz="1400" dirty="0" smtClean="0">
                <a:latin typeface="Calibri" panose="020F0502020204030204" pitchFamily="34" charset="0"/>
                <a:cs typeface="Calibri" panose="020F0502020204030204" pitchFamily="34" charset="0"/>
              </a:rPr>
            </a:br>
            <a:r>
              <a:rPr lang="fr-FR" sz="1400" dirty="0" smtClean="0">
                <a:latin typeface="Calibri" panose="020F0502020204030204" pitchFamily="34" charset="0"/>
                <a:cs typeface="Calibri" panose="020F0502020204030204" pitchFamily="34" charset="0"/>
              </a:rPr>
              <a:t>Conseiller Régional de Valérie Pécresse Directrice régionale Ile de France).</a:t>
            </a:r>
          </a:p>
          <a:p>
            <a:pPr marL="0" lvl="0" indent="0" algn="l" rtl="0">
              <a:lnSpc>
                <a:spcPct val="100000"/>
              </a:lnSpc>
              <a:spcBef>
                <a:spcPts val="0"/>
              </a:spcBef>
              <a:spcAft>
                <a:spcPts val="0"/>
              </a:spcAft>
              <a:buSzPts val="1800"/>
              <a:buNone/>
            </a:pPr>
            <a:r>
              <a:rPr lang="fr-FR" sz="1400" dirty="0" smtClean="0">
                <a:latin typeface="Calibri" panose="020F0502020204030204" pitchFamily="34" charset="0"/>
                <a:cs typeface="Calibri" panose="020F0502020204030204" pitchFamily="34" charset="0"/>
              </a:rPr>
              <a:t>Laurent Jeanne est aussi vice président du Territoire Marne et Bois</a:t>
            </a:r>
            <a:endParaRPr lang="fr-FR" sz="1400"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fr-FR" sz="1000" dirty="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endParaRPr lang="fr-FR" sz="400" dirty="0" smtClean="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endParaRPr sz="1000" dirty="0">
              <a:latin typeface="Calibri" panose="020F050202020403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17</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113333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Financeurs de l’Association PSPPE</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fontScale="92500" lnSpcReduction="10000"/>
          </a:bodyPr>
          <a:lstStyle/>
          <a:p>
            <a:pPr marL="0" lvl="0" indent="-114300" algn="l" rtl="0">
              <a:lnSpc>
                <a:spcPct val="100000"/>
              </a:lnSpc>
              <a:spcBef>
                <a:spcPts val="0"/>
              </a:spcBef>
              <a:spcAft>
                <a:spcPts val="0"/>
              </a:spcAft>
              <a:buSzPts val="1800"/>
              <a:buChar char="◎"/>
            </a:pPr>
            <a:r>
              <a:rPr lang="en" sz="1600" b="1" dirty="0"/>
              <a:t> </a:t>
            </a:r>
            <a:r>
              <a:rPr lang="en" sz="1600" b="1" dirty="0" smtClean="0"/>
              <a:t>VMAPI pour le Val de </a:t>
            </a:r>
            <a:r>
              <a:rPr lang="en" sz="1600" b="1" dirty="0" smtClean="0"/>
              <a:t>Marne (va</a:t>
            </a:r>
            <a:endParaRPr lang="en" sz="1600" b="1" dirty="0" smtClean="0"/>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b="1" dirty="0" smtClean="0">
                <a:latin typeface="Calibri" panose="020F0502020204030204" pitchFamily="34" charset="0"/>
                <a:cs typeface="Calibri" panose="020F0502020204030204" pitchFamily="34" charset="0"/>
              </a:rPr>
              <a:t> L’ARS</a:t>
            </a: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b="1" dirty="0" smtClean="0">
                <a:latin typeface="Calibri" panose="020F0502020204030204" pitchFamily="34" charset="0"/>
                <a:cs typeface="Calibri" panose="020F0502020204030204" pitchFamily="34" charset="0"/>
              </a:rPr>
              <a:t> La </a:t>
            </a:r>
            <a:r>
              <a:rPr lang="en" sz="1600" b="1" dirty="0" smtClean="0">
                <a:latin typeface="Calibri" panose="020F0502020204030204" pitchFamily="34" charset="0"/>
                <a:cs typeface="Calibri" panose="020F0502020204030204" pitchFamily="34" charset="0"/>
              </a:rPr>
              <a:t>Métropole</a:t>
            </a:r>
            <a:endParaRPr lang="en" sz="1600" b="1"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b="1" dirty="0" smtClean="0">
                <a:latin typeface="Calibri" panose="020F0502020204030204" pitchFamily="34" charset="0"/>
                <a:cs typeface="Calibri" panose="020F0502020204030204" pitchFamily="34" charset="0"/>
              </a:rPr>
              <a:t> Le Territoire de Val de Marne &amp; Bois (94)</a:t>
            </a: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b="1" dirty="0" smtClean="0">
                <a:latin typeface="Calibri" panose="020F0502020204030204" pitchFamily="34" charset="0"/>
                <a:cs typeface="Calibri" panose="020F0502020204030204" pitchFamily="34" charset="0"/>
              </a:rPr>
              <a:t> Conseil régional du 94</a:t>
            </a: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b="1" dirty="0" smtClean="0">
                <a:latin typeface="Calibri" panose="020F0502020204030204" pitchFamily="34" charset="0"/>
                <a:cs typeface="Calibri" panose="020F0502020204030204" pitchFamily="34" charset="0"/>
              </a:rPr>
              <a:t> La Région Ile de France</a:t>
            </a: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b="1" dirty="0" smtClean="0">
                <a:latin typeface="Calibri" panose="020F0502020204030204" pitchFamily="34" charset="0"/>
                <a:cs typeface="Calibri" panose="020F0502020204030204" pitchFamily="34" charset="0"/>
              </a:rPr>
              <a:t> </a:t>
            </a:r>
            <a:r>
              <a:rPr lang="en" sz="1600" b="1" dirty="0" smtClean="0">
                <a:latin typeface="Calibri" panose="020F0502020204030204" pitchFamily="34" charset="0"/>
                <a:cs typeface="Calibri" panose="020F0502020204030204" pitchFamily="34" charset="0"/>
              </a:rPr>
              <a:t>CNSA Caisse Nationale Solidarité et Autonomie</a:t>
            </a:r>
          </a:p>
          <a:p>
            <a:r>
              <a:rPr lang="fr-FR" sz="1600" dirty="0"/>
              <a:t>CNSA = Caisse Nationale Solidarité Autonomie : Il y a plusieurs axes / proches aidants : formation, information, ...</a:t>
            </a:r>
          </a:p>
          <a:p>
            <a:r>
              <a:rPr lang="fr-FR" sz="1600" dirty="0"/>
              <a:t>1)  </a:t>
            </a:r>
            <a:r>
              <a:rPr lang="fr-FR" sz="1600" u="sng" dirty="0">
                <a:hlinkClick r:id="rId3"/>
              </a:rPr>
              <a:t>https://www.cnsa.fr/budget-et-financement/financement-de-laide-aux-proches-aidants</a:t>
            </a:r>
            <a:endParaRPr lang="fr-FR" sz="1600" dirty="0"/>
          </a:p>
          <a:p>
            <a:r>
              <a:rPr lang="fr-FR" sz="1600" dirty="0"/>
              <a:t>2) </a:t>
            </a:r>
            <a:r>
              <a:rPr lang="fr-FR" sz="1600" u="sng" dirty="0">
                <a:hlinkClick r:id="rId4"/>
              </a:rPr>
              <a:t>https://www.cnsa.fr/budget-et-financement/financement-de-la-recherche-et-des-actions-innovantes</a:t>
            </a:r>
            <a:endParaRPr lang="fr-FR" sz="1600" dirty="0"/>
          </a:p>
          <a:p>
            <a:r>
              <a:rPr lang="fr-FR" sz="1600" dirty="0" smtClean="0"/>
              <a:t>Christian Schoen a </a:t>
            </a:r>
            <a:r>
              <a:rPr lang="fr-FR" sz="1600" dirty="0"/>
              <a:t>l'expertise pour le montage de projet</a:t>
            </a:r>
          </a:p>
          <a:p>
            <a:pPr marL="0" lvl="0" indent="-114300" algn="l" rtl="0">
              <a:lnSpc>
                <a:spcPct val="100000"/>
              </a:lnSpc>
              <a:spcBef>
                <a:spcPts val="0"/>
              </a:spcBef>
              <a:spcAft>
                <a:spcPts val="0"/>
              </a:spcAft>
              <a:buSzPts val="1800"/>
              <a:buChar char="◎"/>
            </a:pPr>
            <a:endParaRPr lang="en" sz="1600" b="1"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sz="1000" dirty="0">
              <a:latin typeface="Calibri" panose="020F050202020403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18</a:t>
            </a:fld>
            <a:endParaRPr/>
          </a:p>
        </p:txBody>
      </p:sp>
      <p:pic>
        <p:nvPicPr>
          <p:cNvPr id="39" name="Google Shape;91;p2"/>
          <p:cNvPicPr preferRelativeResize="0"/>
          <p:nvPr/>
        </p:nvPicPr>
        <p:blipFill rotWithShape="1">
          <a:blip r:embed="rId5">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375512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Réseau de franchises</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828395" y="1062053"/>
            <a:ext cx="7632900" cy="4435498"/>
          </a:xfrm>
          <a:prstGeom prst="rect">
            <a:avLst/>
          </a:prstGeom>
          <a:noFill/>
          <a:ln>
            <a:noFill/>
          </a:ln>
        </p:spPr>
        <p:txBody>
          <a:bodyPr spcFirstLastPara="1" wrap="square" lIns="91425" tIns="91425" rIns="91425" bIns="91425" anchor="t" anchorCtr="0">
            <a:normAutofit/>
          </a:bodyPr>
          <a:lstStyle/>
          <a:p>
            <a:pPr marL="0" lvl="0" indent="-114300" algn="l" rtl="0">
              <a:lnSpc>
                <a:spcPct val="100000"/>
              </a:lnSpc>
              <a:spcBef>
                <a:spcPts val="0"/>
              </a:spcBef>
              <a:spcAft>
                <a:spcPts val="0"/>
              </a:spcAft>
              <a:buSzPts val="1800"/>
              <a:buChar char="◎"/>
            </a:pPr>
            <a:r>
              <a:rPr lang="en" sz="4800" b="1" dirty="0"/>
              <a:t> </a:t>
            </a:r>
            <a:r>
              <a:rPr lang="fr-FR" sz="1800" b="1" dirty="0" smtClean="0">
                <a:solidFill>
                  <a:schemeClr val="accent4"/>
                </a:solidFill>
              </a:rPr>
              <a:t>120 jours d’audit</a:t>
            </a:r>
          </a:p>
          <a:p>
            <a:pPr marL="0" lvl="0" indent="-114300" algn="l" rtl="0">
              <a:lnSpc>
                <a:spcPct val="100000"/>
              </a:lnSpc>
              <a:spcBef>
                <a:spcPts val="0"/>
              </a:spcBef>
              <a:spcAft>
                <a:spcPts val="0"/>
              </a:spcAft>
              <a:buSzPts val="1800"/>
              <a:buChar char="◎"/>
            </a:pPr>
            <a:r>
              <a:rPr lang="fr-FR" sz="1800" b="1" dirty="0">
                <a:solidFill>
                  <a:schemeClr val="accent4"/>
                </a:solidFill>
              </a:rPr>
              <a:t> </a:t>
            </a:r>
            <a:r>
              <a:rPr lang="fr-FR" sz="1800" b="1" dirty="0" smtClean="0">
                <a:solidFill>
                  <a:schemeClr val="accent4"/>
                </a:solidFill>
              </a:rPr>
              <a:t> </a:t>
            </a:r>
            <a:r>
              <a:rPr lang="fr-FR" sz="1800" b="1" dirty="0" smtClean="0">
                <a:solidFill>
                  <a:schemeClr val="accent4"/>
                </a:solidFill>
              </a:rPr>
              <a:t>3 </a:t>
            </a:r>
            <a:r>
              <a:rPr lang="fr-FR" sz="1800" b="1" dirty="0" smtClean="0">
                <a:solidFill>
                  <a:schemeClr val="accent4"/>
                </a:solidFill>
              </a:rPr>
              <a:t>Implantations par an</a:t>
            </a:r>
          </a:p>
          <a:p>
            <a:pPr marL="0" lvl="0" indent="-114300" algn="l" rtl="0">
              <a:lnSpc>
                <a:spcPct val="100000"/>
              </a:lnSpc>
              <a:spcBef>
                <a:spcPts val="0"/>
              </a:spcBef>
              <a:spcAft>
                <a:spcPts val="0"/>
              </a:spcAft>
              <a:buSzPts val="1800"/>
              <a:buChar char="◎"/>
            </a:pPr>
            <a:endParaRPr lang="fr-FR" sz="1800" b="1" dirty="0" smtClean="0">
              <a:solidFill>
                <a:schemeClr val="accent4"/>
              </a:solidFill>
            </a:endParaRPr>
          </a:p>
          <a:p>
            <a:pPr marL="0" lvl="0" indent="-114300" algn="l" rtl="0">
              <a:lnSpc>
                <a:spcPct val="100000"/>
              </a:lnSpc>
              <a:spcBef>
                <a:spcPts val="0"/>
              </a:spcBef>
              <a:spcAft>
                <a:spcPts val="0"/>
              </a:spcAft>
              <a:buSzPts val="1800"/>
              <a:buChar char="◎"/>
            </a:pPr>
            <a:r>
              <a:rPr lang="fr-FR" sz="1800" b="1" dirty="0">
                <a:solidFill>
                  <a:schemeClr val="accent4"/>
                </a:solidFill>
              </a:rPr>
              <a:t> </a:t>
            </a:r>
            <a:r>
              <a:rPr lang="fr-FR" sz="1800" b="1" dirty="0" smtClean="0">
                <a:solidFill>
                  <a:schemeClr val="accent4"/>
                </a:solidFill>
              </a:rPr>
              <a:t> 3 cibles prioritaires :</a:t>
            </a:r>
          </a:p>
          <a:p>
            <a:pPr marL="0" lvl="0" indent="0" algn="l" rtl="0">
              <a:lnSpc>
                <a:spcPct val="100000"/>
              </a:lnSpc>
              <a:spcBef>
                <a:spcPts val="0"/>
              </a:spcBef>
              <a:spcAft>
                <a:spcPts val="0"/>
              </a:spcAft>
              <a:buSzPts val="1800"/>
              <a:buNone/>
            </a:pPr>
            <a:endParaRPr lang="fr-FR" sz="1800" b="1" dirty="0">
              <a:solidFill>
                <a:schemeClr val="accent4"/>
              </a:solidFill>
            </a:endParaRPr>
          </a:p>
          <a:p>
            <a:pPr marL="285750" lvl="0" indent="-285750" algn="l" rtl="0">
              <a:lnSpc>
                <a:spcPct val="100000"/>
              </a:lnSpc>
              <a:spcBef>
                <a:spcPts val="0"/>
              </a:spcBef>
              <a:spcAft>
                <a:spcPts val="0"/>
              </a:spcAft>
              <a:buSzPts val="1800"/>
              <a:buFont typeface="Wingdings" panose="05000000000000000000" pitchFamily="2" charset="2"/>
              <a:buChar char="Ø"/>
            </a:pPr>
            <a:r>
              <a:rPr lang="fr-FR" sz="1800" b="1" dirty="0" smtClean="0">
                <a:solidFill>
                  <a:schemeClr val="accent4"/>
                </a:solidFill>
              </a:rPr>
              <a:t>Centres de bien-être</a:t>
            </a:r>
          </a:p>
          <a:p>
            <a:pPr marL="285750" lvl="0" indent="-285750" algn="l" rtl="0">
              <a:lnSpc>
                <a:spcPct val="100000"/>
              </a:lnSpc>
              <a:spcBef>
                <a:spcPts val="0"/>
              </a:spcBef>
              <a:spcAft>
                <a:spcPts val="0"/>
              </a:spcAft>
              <a:buSzPts val="1800"/>
              <a:buFont typeface="Wingdings" panose="05000000000000000000" pitchFamily="2" charset="2"/>
              <a:buChar char="Ø"/>
            </a:pPr>
            <a:r>
              <a:rPr lang="fr-FR" sz="1800" b="1" dirty="0" smtClean="0">
                <a:solidFill>
                  <a:schemeClr val="accent4"/>
                </a:solidFill>
              </a:rPr>
              <a:t>Ecoles de Danse</a:t>
            </a:r>
          </a:p>
          <a:p>
            <a:pPr marL="285750" lvl="0" indent="-285750" algn="l" rtl="0">
              <a:lnSpc>
                <a:spcPct val="100000"/>
              </a:lnSpc>
              <a:spcBef>
                <a:spcPts val="0"/>
              </a:spcBef>
              <a:spcAft>
                <a:spcPts val="0"/>
              </a:spcAft>
              <a:buSzPts val="1800"/>
              <a:buFont typeface="Wingdings" panose="05000000000000000000" pitchFamily="2" charset="2"/>
              <a:buChar char="Ø"/>
            </a:pPr>
            <a:r>
              <a:rPr lang="fr-FR" sz="1800" b="1" dirty="0" smtClean="0">
                <a:solidFill>
                  <a:schemeClr val="accent4"/>
                </a:solidFill>
              </a:rPr>
              <a:t>Praticiens ayant un profil de</a:t>
            </a:r>
            <a:br>
              <a:rPr lang="fr-FR" sz="1800" b="1" dirty="0" smtClean="0">
                <a:solidFill>
                  <a:schemeClr val="accent4"/>
                </a:solidFill>
              </a:rPr>
            </a:br>
            <a:r>
              <a:rPr lang="fr-FR" sz="1800" b="1" dirty="0" smtClean="0">
                <a:solidFill>
                  <a:schemeClr val="accent4"/>
                </a:solidFill>
              </a:rPr>
              <a:t>manager et des locaux</a:t>
            </a:r>
          </a:p>
          <a:p>
            <a:pPr marL="285750" lvl="0" indent="-285750" algn="l" rtl="0">
              <a:lnSpc>
                <a:spcPct val="100000"/>
              </a:lnSpc>
              <a:spcBef>
                <a:spcPts val="0"/>
              </a:spcBef>
              <a:spcAft>
                <a:spcPts val="0"/>
              </a:spcAft>
              <a:buSzPts val="1800"/>
              <a:buFont typeface="Wingdings" panose="05000000000000000000" pitchFamily="2" charset="2"/>
              <a:buChar char="Ø"/>
            </a:pPr>
            <a:endParaRPr lang="fr-FR" sz="1800" b="1" dirty="0">
              <a:solidFill>
                <a:schemeClr val="accent4"/>
              </a:solidFill>
            </a:endParaRPr>
          </a:p>
          <a:p>
            <a:pPr marL="285750" lvl="0" indent="-285750" algn="l" rtl="0">
              <a:lnSpc>
                <a:spcPct val="100000"/>
              </a:lnSpc>
              <a:spcBef>
                <a:spcPts val="0"/>
              </a:spcBef>
              <a:spcAft>
                <a:spcPts val="0"/>
              </a:spcAft>
              <a:buSzPts val="1800"/>
              <a:buFont typeface="Wingdings" panose="05000000000000000000" pitchFamily="2" charset="2"/>
              <a:buChar char="Ø"/>
            </a:pPr>
            <a:r>
              <a:rPr lang="fr-FR" sz="1800" b="1" dirty="0" smtClean="0">
                <a:solidFill>
                  <a:schemeClr val="accent4"/>
                </a:solidFill>
              </a:rPr>
              <a:t>12 candidatures spontanées </a:t>
            </a:r>
            <a:br>
              <a:rPr lang="fr-FR" sz="1800" b="1" dirty="0" smtClean="0">
                <a:solidFill>
                  <a:schemeClr val="accent4"/>
                </a:solidFill>
              </a:rPr>
            </a:br>
            <a:r>
              <a:rPr lang="fr-FR" sz="1800" b="1" dirty="0" smtClean="0">
                <a:solidFill>
                  <a:schemeClr val="accent4"/>
                </a:solidFill>
              </a:rPr>
              <a:t>Janvier 2020</a:t>
            </a:r>
          </a:p>
          <a:p>
            <a:pPr marL="285750" lvl="0" indent="-285750" algn="l" rtl="0">
              <a:lnSpc>
                <a:spcPct val="100000"/>
              </a:lnSpc>
              <a:spcBef>
                <a:spcPts val="0"/>
              </a:spcBef>
              <a:spcAft>
                <a:spcPts val="0"/>
              </a:spcAft>
              <a:buSzPts val="1800"/>
              <a:buFont typeface="Wingdings" panose="05000000000000000000" pitchFamily="2" charset="2"/>
              <a:buChar char="Ø"/>
            </a:pPr>
            <a:endParaRPr sz="1800" b="1" dirty="0">
              <a:solidFill>
                <a:schemeClr val="accent4"/>
              </a:solidFill>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19</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pic>
        <p:nvPicPr>
          <p:cNvPr id="40" name="Image 39"/>
          <p:cNvPicPr/>
          <p:nvPr/>
        </p:nvPicPr>
        <p:blipFill>
          <a:blip r:embed="rId4">
            <a:extLst>
              <a:ext uri="{28A0092B-C50C-407E-A947-70E740481C1C}">
                <a14:useLocalDpi xmlns:a14="http://schemas.microsoft.com/office/drawing/2010/main" val="0"/>
              </a:ext>
            </a:extLst>
          </a:blip>
          <a:stretch>
            <a:fillRect/>
          </a:stretch>
        </p:blipFill>
        <p:spPr>
          <a:xfrm>
            <a:off x="4280633" y="1430965"/>
            <a:ext cx="4709636" cy="4300103"/>
          </a:xfrm>
          <a:prstGeom prst="rect">
            <a:avLst/>
          </a:prstGeom>
        </p:spPr>
      </p:pic>
    </p:spTree>
    <p:extLst>
      <p:ext uri="{BB962C8B-B14F-4D97-AF65-F5344CB8AC3E}">
        <p14:creationId xmlns:p14="http://schemas.microsoft.com/office/powerpoint/2010/main" val="290212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fr-FR" sz="3000" b="1" dirty="0" smtClean="0">
                <a:solidFill>
                  <a:schemeClr val="accent4"/>
                </a:solidFill>
                <a:latin typeface="Calibri"/>
                <a:ea typeface="Calibri"/>
                <a:cs typeface="Calibri"/>
                <a:sym typeface="Calibri"/>
              </a:rPr>
              <a:t>Sommaire</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800"/>
              <a:buNone/>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b="1" dirty="0" smtClean="0">
                <a:latin typeface="Calibri" panose="020F050202020403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Structure de la holding</a:t>
            </a:r>
          </a:p>
          <a:p>
            <a:pPr marL="0" lvl="0" indent="-114300" algn="l" rtl="0">
              <a:lnSpc>
                <a:spcPct val="100000"/>
              </a:lnSpc>
              <a:spcBef>
                <a:spcPts val="0"/>
              </a:spcBef>
              <a:spcAft>
                <a:spcPts val="0"/>
              </a:spcAft>
              <a:buSzPts val="1800"/>
              <a:buChar char="◎"/>
            </a:pPr>
            <a:r>
              <a:rPr lang="en" sz="1200" b="1" dirty="0" smtClean="0">
                <a:latin typeface="Trebuchet MS" panose="020B0603020202020204" pitchFamily="34" charset="0"/>
                <a:cs typeface="Calibri" panose="020F0502020204030204" pitchFamily="34" charset="0"/>
              </a:rPr>
              <a:t> Organigramme et activités</a:t>
            </a:r>
          </a:p>
          <a:p>
            <a:pPr marL="0" lvl="0" indent="-114300" algn="l" rtl="0">
              <a:lnSpc>
                <a:spcPct val="100000"/>
              </a:lnSpc>
              <a:spcBef>
                <a:spcPts val="0"/>
              </a:spcBef>
              <a:spcAft>
                <a:spcPts val="0"/>
              </a:spcAft>
              <a:buSzPts val="1800"/>
              <a:buChar char="◎"/>
            </a:pPr>
            <a:r>
              <a:rPr lang="en" sz="1200" b="1" dirty="0" smtClean="0">
                <a:latin typeface="Trebuchet MS" panose="020B0603020202020204" pitchFamily="34" charset="0"/>
                <a:cs typeface="Calibri" panose="020F0502020204030204" pitchFamily="34" charset="0"/>
              </a:rPr>
              <a:t> Khépri santé et le co-working</a:t>
            </a:r>
          </a:p>
          <a:p>
            <a:pPr marL="0" lvl="0" indent="-114300" algn="l" rtl="0">
              <a:lnSpc>
                <a:spcPct val="10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Pôle Santé PSPPE</a:t>
            </a:r>
          </a:p>
          <a:p>
            <a:pPr marL="0" lvl="0" indent="-114300" algn="l" rtl="0">
              <a:lnSpc>
                <a:spcPct val="100000"/>
              </a:lnSpc>
              <a:spcBef>
                <a:spcPts val="0"/>
              </a:spcBef>
              <a:spcAft>
                <a:spcPts val="0"/>
              </a:spcAft>
              <a:buSzPts val="1800"/>
              <a:buChar char="◎"/>
            </a:pPr>
            <a:r>
              <a:rPr lang="en" sz="1200" b="1" dirty="0" smtClean="0">
                <a:latin typeface="Trebuchet MS" panose="020B0603020202020204" pitchFamily="34" charset="0"/>
                <a:cs typeface="Calibri" panose="020F0502020204030204" pitchFamily="34" charset="0"/>
              </a:rPr>
              <a:t> Activités</a:t>
            </a:r>
          </a:p>
          <a:p>
            <a:pPr marL="0" lvl="0" indent="-114300" algn="l" rtl="0">
              <a:lnSpc>
                <a:spcPct val="10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Collaborateurs</a:t>
            </a:r>
          </a:p>
          <a:p>
            <a:pPr marL="0" lvl="0" indent="-114300" algn="l" rtl="0">
              <a:lnSpc>
                <a:spcPct val="10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Bénévoles</a:t>
            </a:r>
          </a:p>
          <a:p>
            <a:pPr marL="0" lvl="0" indent="-114300" algn="l" rtl="0">
              <a:lnSpc>
                <a:spcPct val="10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Partenariats</a:t>
            </a:r>
          </a:p>
          <a:p>
            <a:pPr marL="0" lvl="0" indent="-114300" algn="l" rtl="0">
              <a:lnSpc>
                <a:spcPct val="10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Khépri Formation</a:t>
            </a:r>
          </a:p>
          <a:p>
            <a:pPr marL="0" lvl="0" indent="-114300" algn="l" rtl="0">
              <a:lnSpc>
                <a:spcPct val="10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Positionnement</a:t>
            </a:r>
          </a:p>
          <a:p>
            <a:pPr marL="0" lvl="0" indent="-114300" algn="l" rtl="0">
              <a:lnSpc>
                <a:spcPct val="10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Contenu </a:t>
            </a:r>
          </a:p>
          <a:p>
            <a:pPr marL="0" lvl="0" indent="-114300" algn="l" rtl="0">
              <a:lnSpc>
                <a:spcPct val="10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Formateurs</a:t>
            </a:r>
          </a:p>
          <a:p>
            <a:pPr marL="0" lvl="0" indent="-114300" algn="l" rtl="0">
              <a:lnSpc>
                <a:spcPct val="10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Projets en cours</a:t>
            </a:r>
          </a:p>
          <a:p>
            <a:pPr marL="0" lvl="0" indent="-114300" algn="l" rtl="0">
              <a:lnSpc>
                <a:spcPct val="10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Evènements 2021 – 2022</a:t>
            </a:r>
          </a:p>
          <a:p>
            <a:pPr marL="0" lvl="0" indent="-114300" algn="l" rtl="0">
              <a:lnSpc>
                <a:spcPct val="10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Financeurs institutionnels</a:t>
            </a:r>
          </a:p>
          <a:p>
            <a:pPr marL="0" lvl="0" indent="-114300" algn="l" rtl="0">
              <a:lnSpc>
                <a:spcPct val="10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Implantations</a:t>
            </a:r>
          </a:p>
          <a:p>
            <a:pPr marL="0" lvl="0" indent="-114300" algn="l" rtl="0">
              <a:lnSpc>
                <a:spcPct val="10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Candidatures spontanées</a:t>
            </a:r>
          </a:p>
          <a:p>
            <a:pPr marL="0" lvl="0" indent="-114300" algn="l" rtl="0">
              <a:lnSpc>
                <a:spcPct val="10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Planning des actions</a:t>
            </a:r>
          </a:p>
          <a:p>
            <a:pPr marL="0" lvl="0" indent="-114300" algn="l" rtl="0">
              <a:lnSpc>
                <a:spcPct val="100000"/>
              </a:lnSpc>
              <a:spcBef>
                <a:spcPts val="0"/>
              </a:spcBef>
              <a:spcAft>
                <a:spcPts val="0"/>
              </a:spcAft>
              <a:buSzPts val="1800"/>
              <a:buChar char="◎"/>
            </a:pPr>
            <a:r>
              <a:rPr lang="en" sz="1200" b="1" dirty="0">
                <a:latin typeface="Trebuchet MS" panose="020B0603020202020204" pitchFamily="34" charset="0"/>
                <a:cs typeface="Calibri" panose="020F0502020204030204" pitchFamily="34" charset="0"/>
              </a:rPr>
              <a:t> </a:t>
            </a:r>
            <a:r>
              <a:rPr lang="en" sz="1200" b="1" dirty="0" smtClean="0">
                <a:latin typeface="Trebuchet MS" panose="020B0603020202020204" pitchFamily="34" charset="0"/>
                <a:cs typeface="Calibri" panose="020F0502020204030204" pitchFamily="34" charset="0"/>
              </a:rPr>
              <a:t>Liste annexes</a:t>
            </a:r>
            <a:endParaRPr lang="en" sz="1200" b="1" dirty="0">
              <a:latin typeface="Trebuchet MS" panose="020B060302020202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en" sz="4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sz="1000" dirty="0">
              <a:latin typeface="Calibri" panose="020F050202020403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2</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45962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Candidatures spontanées</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a:bodyPr>
          <a:lstStyle/>
          <a:p>
            <a:pPr marL="0" lvl="0" indent="-114300" algn="l" rtl="0">
              <a:lnSpc>
                <a:spcPct val="100000"/>
              </a:lnSpc>
              <a:spcBef>
                <a:spcPts val="0"/>
              </a:spcBef>
              <a:spcAft>
                <a:spcPts val="0"/>
              </a:spcAft>
              <a:buSzPts val="1800"/>
              <a:buChar char="◎"/>
            </a:pPr>
            <a:r>
              <a:rPr lang="fr-FR" sz="1000" dirty="0" smtClean="0">
                <a:latin typeface="Calibri" panose="020F0502020204030204" pitchFamily="34" charset="0"/>
                <a:cs typeface="Calibri" panose="020F0502020204030204" pitchFamily="34" charset="0"/>
              </a:rPr>
              <a:t> </a:t>
            </a:r>
            <a:r>
              <a:rPr lang="fr-FR" sz="1400" b="1" dirty="0" smtClean="0">
                <a:latin typeface="Trebuchet MS" panose="020B0603020202020204" pitchFamily="34" charset="0"/>
                <a:cs typeface="Calibri" panose="020F0502020204030204" pitchFamily="34" charset="0"/>
              </a:rPr>
              <a:t>Pour l’ouverture d’un Centre </a:t>
            </a:r>
            <a:r>
              <a:rPr lang="fr-FR" sz="1400" b="1" dirty="0" err="1" smtClean="0">
                <a:latin typeface="Trebuchet MS" panose="020B0603020202020204" pitchFamily="34" charset="0"/>
                <a:cs typeface="Calibri" panose="020F0502020204030204" pitchFamily="34" charset="0"/>
              </a:rPr>
              <a:t>Khépri</a:t>
            </a:r>
            <a:r>
              <a:rPr lang="fr-FR" sz="1400" b="1" dirty="0" smtClean="0">
                <a:latin typeface="Trebuchet MS" panose="020B0603020202020204" pitchFamily="34" charset="0"/>
                <a:cs typeface="Calibri" panose="020F0502020204030204" pitchFamily="34" charset="0"/>
              </a:rPr>
              <a:t> Santé :</a:t>
            </a:r>
          </a:p>
          <a:p>
            <a:pPr marL="0" lvl="0" indent="-114300" algn="l" rtl="0">
              <a:lnSpc>
                <a:spcPct val="100000"/>
              </a:lnSpc>
              <a:spcBef>
                <a:spcPts val="0"/>
              </a:spcBef>
              <a:spcAft>
                <a:spcPts val="0"/>
              </a:spcAft>
              <a:buSzPts val="1800"/>
              <a:buChar char="◎"/>
            </a:pPr>
            <a:endParaRPr lang="fr-FR" sz="10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fr-FR" sz="1000" dirty="0" smtClean="0">
              <a:latin typeface="Calibri" panose="020F0502020204030204" pitchFamily="34" charset="0"/>
              <a:cs typeface="Calibri" panose="020F0502020204030204" pitchFamily="34" charset="0"/>
            </a:endParaRPr>
          </a:p>
          <a:p>
            <a:r>
              <a:rPr lang="fr-FR" sz="1000" dirty="0" err="1" smtClean="0"/>
              <a:t>Cothidance</a:t>
            </a:r>
            <a:r>
              <a:rPr lang="fr-FR" sz="1000" dirty="0" smtClean="0"/>
              <a:t>,  Corinne Granger et Thierry </a:t>
            </a:r>
            <a:r>
              <a:rPr lang="fr-FR" sz="1000" dirty="0" err="1" smtClean="0"/>
              <a:t>Regal</a:t>
            </a:r>
            <a:r>
              <a:rPr lang="fr-FR" sz="1000" dirty="0" smtClean="0"/>
              <a:t>, La </a:t>
            </a:r>
            <a:r>
              <a:rPr lang="fr-FR" sz="1000" dirty="0"/>
              <a:t>Garenne-Colombe, </a:t>
            </a:r>
            <a:r>
              <a:rPr lang="fr-FR" sz="1000" dirty="0">
                <a:hlinkClick r:id="rId3"/>
              </a:rPr>
              <a:t>https://www.cothidance92.fr</a:t>
            </a:r>
            <a:r>
              <a:rPr lang="fr-FR" sz="1000" dirty="0" smtClean="0">
                <a:hlinkClick r:id="rId3"/>
              </a:rPr>
              <a:t>/</a:t>
            </a:r>
            <a:r>
              <a:rPr lang="fr-FR" sz="1000" dirty="0" smtClean="0"/>
              <a:t> 06 86 04 17 59</a:t>
            </a:r>
          </a:p>
          <a:p>
            <a:r>
              <a:rPr lang="fr-FR" sz="1000" dirty="0" smtClean="0"/>
              <a:t>Tours</a:t>
            </a:r>
            <a:r>
              <a:rPr lang="fr-FR" sz="1000" dirty="0"/>
              <a:t>, </a:t>
            </a:r>
            <a:r>
              <a:rPr lang="fr-FR" sz="1000" dirty="0" smtClean="0"/>
              <a:t>Magalie Richardin, MTC </a:t>
            </a:r>
            <a:endParaRPr lang="fr-FR" sz="1000" dirty="0"/>
          </a:p>
          <a:p>
            <a:r>
              <a:rPr lang="fr-FR" sz="1000" dirty="0"/>
              <a:t>Saint Cloud, Madeleine </a:t>
            </a:r>
            <a:r>
              <a:rPr lang="fr-FR" sz="1000" dirty="0" smtClean="0"/>
              <a:t>Lobe, Sophrologue</a:t>
            </a:r>
            <a:endParaRPr lang="fr-FR" sz="1000" dirty="0"/>
          </a:p>
          <a:p>
            <a:r>
              <a:rPr lang="fr-FR" sz="1000" dirty="0" smtClean="0"/>
              <a:t>Grenoble, Sophie </a:t>
            </a:r>
            <a:r>
              <a:rPr lang="fr-FR" sz="1000" dirty="0" err="1" smtClean="0"/>
              <a:t>Stropiano</a:t>
            </a:r>
            <a:r>
              <a:rPr lang="fr-FR" sz="1000" dirty="0" smtClean="0"/>
              <a:t> Coach sportive, professeur de ski à ESF et intervenante pour Flocon rose (oncologie)</a:t>
            </a:r>
          </a:p>
          <a:p>
            <a:pPr marL="114300" indent="0">
              <a:buNone/>
            </a:pPr>
            <a:r>
              <a:rPr lang="fr-FR" sz="1000" dirty="0" smtClean="0"/>
              <a:t>              et Philippe </a:t>
            </a:r>
            <a:r>
              <a:rPr lang="fr-FR" sz="1000" dirty="0" err="1" smtClean="0"/>
              <a:t>Bami</a:t>
            </a:r>
            <a:r>
              <a:rPr lang="fr-FR" sz="1000" dirty="0" smtClean="0"/>
              <a:t> professeur de Qi Gong</a:t>
            </a:r>
            <a:endParaRPr lang="fr-FR" sz="1000" dirty="0"/>
          </a:p>
          <a:p>
            <a:r>
              <a:rPr lang="fr-FR" sz="1000" dirty="0" smtClean="0"/>
              <a:t>Val d’Europe 77, Isabelle Marcy</a:t>
            </a:r>
            <a:endParaRPr lang="fr-FR" sz="1000" dirty="0"/>
          </a:p>
          <a:p>
            <a:r>
              <a:rPr lang="fr-FR" sz="1000" dirty="0"/>
              <a:t>Lourdes, </a:t>
            </a:r>
            <a:r>
              <a:rPr lang="fr-FR" sz="1000" dirty="0" smtClean="0"/>
              <a:t>Odile </a:t>
            </a:r>
            <a:r>
              <a:rPr lang="fr-FR" sz="1000" dirty="0" err="1" smtClean="0"/>
              <a:t>Loustau</a:t>
            </a:r>
            <a:r>
              <a:rPr lang="fr-FR" sz="1000" dirty="0" smtClean="0"/>
              <a:t> naturopathe</a:t>
            </a:r>
            <a:endParaRPr lang="fr-FR" sz="1000" dirty="0"/>
          </a:p>
          <a:p>
            <a:r>
              <a:rPr lang="fr-FR" sz="1000" dirty="0"/>
              <a:t>Bordeaux, </a:t>
            </a:r>
            <a:r>
              <a:rPr lang="fr-FR" sz="1000" dirty="0" smtClean="0"/>
              <a:t>Maud </a:t>
            </a:r>
          </a:p>
          <a:p>
            <a:pPr marL="114300" indent="0">
              <a:buNone/>
            </a:pPr>
            <a:r>
              <a:rPr lang="fr-FR" sz="1000" dirty="0" smtClean="0"/>
              <a:t>             et Harmonie Ferré-Rouget Infirmière naturopathe</a:t>
            </a:r>
            <a:endParaRPr lang="fr-FR" sz="1000" dirty="0"/>
          </a:p>
          <a:p>
            <a:r>
              <a:rPr lang="fr-FR" sz="1000" dirty="0"/>
              <a:t>Niort, </a:t>
            </a:r>
            <a:r>
              <a:rPr lang="fr-FR" sz="1000" dirty="0" smtClean="0"/>
              <a:t>Malvina </a:t>
            </a:r>
            <a:r>
              <a:rPr lang="fr-FR" sz="1000" dirty="0" err="1" smtClean="0"/>
              <a:t>Aromathérapeute</a:t>
            </a:r>
            <a:r>
              <a:rPr lang="fr-FR" sz="1000" dirty="0" smtClean="0"/>
              <a:t>, préparatrice en pharmacie, tient une boutique d’Huiles essentielles</a:t>
            </a:r>
            <a:endParaRPr lang="fr-FR" sz="1000" dirty="0"/>
          </a:p>
          <a:p>
            <a:r>
              <a:rPr lang="fr-FR" sz="1000" dirty="0" smtClean="0"/>
              <a:t>Annecy</a:t>
            </a:r>
            <a:r>
              <a:rPr lang="fr-FR" sz="1000" dirty="0"/>
              <a:t>, </a:t>
            </a:r>
            <a:r>
              <a:rPr lang="fr-FR" sz="1000" dirty="0" smtClean="0"/>
              <a:t>Laurent Martin, Médecin</a:t>
            </a:r>
            <a:endParaRPr lang="fr-FR" sz="1000" dirty="0"/>
          </a:p>
          <a:p>
            <a:r>
              <a:rPr lang="fr-FR" sz="1000" dirty="0"/>
              <a:t>Oise, </a:t>
            </a:r>
            <a:r>
              <a:rPr lang="fr-FR" sz="1000" dirty="0" smtClean="0"/>
              <a:t>Nicolas </a:t>
            </a:r>
            <a:r>
              <a:rPr lang="fr-FR" sz="1000" dirty="0" err="1" smtClean="0"/>
              <a:t>Brinster</a:t>
            </a:r>
            <a:r>
              <a:rPr lang="fr-FR" sz="1000" dirty="0" smtClean="0"/>
              <a:t>, Sophrologue </a:t>
            </a:r>
            <a:endParaRPr lang="fr-FR" sz="1000" dirty="0"/>
          </a:p>
          <a:p>
            <a:r>
              <a:rPr lang="fr-FR" sz="1000" dirty="0"/>
              <a:t>Montargis, </a:t>
            </a:r>
            <a:r>
              <a:rPr lang="fr-FR" sz="1000" dirty="0" smtClean="0"/>
              <a:t>Fatima, coach santé </a:t>
            </a:r>
            <a:endParaRPr lang="fr-FR" sz="1000" dirty="0"/>
          </a:p>
          <a:p>
            <a:r>
              <a:rPr lang="fr-FR" sz="1000" dirty="0"/>
              <a:t>Lyon, </a:t>
            </a:r>
            <a:r>
              <a:rPr lang="fr-FR" sz="1000" dirty="0" smtClean="0"/>
              <a:t>Corinne Benzema, Coach sportive chez </a:t>
            </a:r>
            <a:r>
              <a:rPr lang="fr-FR" sz="1000" dirty="0" err="1" smtClean="0"/>
              <a:t>Wellness</a:t>
            </a:r>
            <a:endParaRPr lang="fr-FR" sz="1000" dirty="0" smtClean="0"/>
          </a:p>
          <a:p>
            <a:r>
              <a:rPr lang="fr-FR" sz="1000" dirty="0" smtClean="0"/>
              <a:t>Montpellier</a:t>
            </a:r>
            <a:r>
              <a:rPr lang="fr-FR" sz="1000" dirty="0"/>
              <a:t>, Danièle </a:t>
            </a:r>
            <a:r>
              <a:rPr lang="fr-FR" sz="1000" dirty="0" err="1" smtClean="0"/>
              <a:t>Irazu</a:t>
            </a:r>
            <a:endParaRPr lang="fr-FR" sz="1000" dirty="0" smtClean="0"/>
          </a:p>
          <a:p>
            <a:r>
              <a:rPr lang="fr-FR" sz="1000" dirty="0" smtClean="0"/>
              <a:t>Nantes, Chloé Chambellan infirmière, sophrologue</a:t>
            </a:r>
            <a:endParaRPr lang="fr-FR" sz="1000" dirty="0"/>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20</a:t>
            </a:fld>
            <a:endParaRPr/>
          </a:p>
        </p:txBody>
      </p:sp>
      <p:pic>
        <p:nvPicPr>
          <p:cNvPr id="39" name="Google Shape;91;p2"/>
          <p:cNvPicPr preferRelativeResize="0"/>
          <p:nvPr/>
        </p:nvPicPr>
        <p:blipFill rotWithShape="1">
          <a:blip r:embed="rId4">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122362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fr-FR" sz="3000" b="1" dirty="0" smtClean="0">
                <a:solidFill>
                  <a:schemeClr val="accent4"/>
                </a:solidFill>
                <a:latin typeface="Calibri"/>
                <a:ea typeface="Calibri"/>
                <a:cs typeface="Calibri"/>
                <a:sym typeface="Calibri"/>
              </a:rPr>
              <a:t>Planning des actions</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00000"/>
              </a:lnSpc>
              <a:spcBef>
                <a:spcPts val="0"/>
              </a:spcBef>
              <a:spcAft>
                <a:spcPts val="0"/>
              </a:spcAft>
              <a:buSzPts val="1800"/>
              <a:buNone/>
            </a:pP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dirty="0" smtClean="0">
                <a:latin typeface="Calibri" panose="020F0502020204030204" pitchFamily="34" charset="0"/>
                <a:cs typeface="Calibri" panose="020F0502020204030204" pitchFamily="34" charset="0"/>
              </a:rPr>
              <a:t> </a:t>
            </a:r>
            <a:r>
              <a:rPr lang="en" sz="1400" dirty="0" smtClean="0">
                <a:latin typeface="Trebuchet MS" panose="020B0603020202020204" pitchFamily="34" charset="0"/>
                <a:cs typeface="Calibri" panose="020F0502020204030204" pitchFamily="34" charset="0"/>
              </a:rPr>
              <a:t>2021 :</a:t>
            </a:r>
          </a:p>
          <a:p>
            <a:pPr marL="0" lvl="0" indent="-114300" algn="l" rtl="0">
              <a:lnSpc>
                <a:spcPct val="100000"/>
              </a:lnSpc>
              <a:spcBef>
                <a:spcPts val="0"/>
              </a:spcBef>
              <a:spcAft>
                <a:spcPts val="0"/>
              </a:spcAft>
              <a:buSzPts val="1800"/>
              <a:buChar char="◎"/>
            </a:pPr>
            <a:r>
              <a:rPr lang="en" sz="1400" dirty="0" smtClean="0">
                <a:latin typeface="Trebuchet MS" panose="020B0603020202020204" pitchFamily="34" charset="0"/>
                <a:cs typeface="Calibri" panose="020F0502020204030204" pitchFamily="34" charset="0"/>
              </a:rPr>
              <a:t> Qualiopi</a:t>
            </a:r>
          </a:p>
          <a:p>
            <a:pPr marL="0" lvl="0" indent="-114300" algn="l" rtl="0">
              <a:lnSpc>
                <a:spcPct val="100000"/>
              </a:lnSpc>
              <a:spcBef>
                <a:spcPts val="0"/>
              </a:spcBef>
              <a:spcAft>
                <a:spcPts val="0"/>
              </a:spcAft>
              <a:buSzPts val="1800"/>
              <a:buChar char="◎"/>
            </a:pPr>
            <a:r>
              <a:rPr lang="en" sz="1400" dirty="0">
                <a:latin typeface="Trebuchet MS" panose="020B0603020202020204" pitchFamily="34" charset="0"/>
                <a:cs typeface="Calibri" panose="020F0502020204030204" pitchFamily="34" charset="0"/>
              </a:rPr>
              <a:t> </a:t>
            </a:r>
            <a:r>
              <a:rPr lang="en" sz="1400" dirty="0" smtClean="0">
                <a:latin typeface="Trebuchet MS" panose="020B0603020202020204" pitchFamily="34" charset="0"/>
                <a:cs typeface="Calibri" panose="020F0502020204030204" pitchFamily="34" charset="0"/>
              </a:rPr>
              <a:t>Khépri Formation Organisme Certificateur </a:t>
            </a:r>
          </a:p>
          <a:p>
            <a:pPr marL="0" lvl="0" indent="-114300" algn="l" rtl="0">
              <a:lnSpc>
                <a:spcPct val="100000"/>
              </a:lnSpc>
              <a:spcBef>
                <a:spcPts val="0"/>
              </a:spcBef>
              <a:spcAft>
                <a:spcPts val="0"/>
              </a:spcAft>
              <a:buSzPts val="1800"/>
              <a:buChar char="◎"/>
            </a:pPr>
            <a:r>
              <a:rPr lang="en" sz="1400" dirty="0">
                <a:latin typeface="Trebuchet MS" panose="020B0603020202020204" pitchFamily="34" charset="0"/>
                <a:cs typeface="Calibri" panose="020F0502020204030204" pitchFamily="34" charset="0"/>
              </a:rPr>
              <a:t> </a:t>
            </a:r>
            <a:r>
              <a:rPr lang="en" sz="1400" dirty="0" smtClean="0">
                <a:latin typeface="Trebuchet MS" panose="020B0603020202020204" pitchFamily="34" charset="0"/>
                <a:cs typeface="Calibri" panose="020F0502020204030204" pitchFamily="34" charset="0"/>
              </a:rPr>
              <a:t>Refonte du Site Web du Pôle</a:t>
            </a:r>
          </a:p>
          <a:p>
            <a:pPr marL="0" lvl="0" indent="-114300" algn="l" rtl="0">
              <a:lnSpc>
                <a:spcPct val="100000"/>
              </a:lnSpc>
              <a:spcBef>
                <a:spcPts val="0"/>
              </a:spcBef>
              <a:spcAft>
                <a:spcPts val="0"/>
              </a:spcAft>
              <a:buSzPts val="1800"/>
              <a:buChar char="◎"/>
            </a:pPr>
            <a:r>
              <a:rPr lang="en" sz="1400" dirty="0">
                <a:latin typeface="Trebuchet MS" panose="020B0603020202020204" pitchFamily="34" charset="0"/>
                <a:cs typeface="Calibri" panose="020F0502020204030204" pitchFamily="34" charset="0"/>
              </a:rPr>
              <a:t> </a:t>
            </a:r>
            <a:r>
              <a:rPr lang="en" sz="1400" dirty="0" smtClean="0">
                <a:latin typeface="Trebuchet MS" panose="020B0603020202020204" pitchFamily="34" charset="0"/>
                <a:cs typeface="Calibri" panose="020F0502020204030204" pitchFamily="34" charset="0"/>
              </a:rPr>
              <a:t>Constitution de la SCI Nogent pour l’acquisition du local disponible au 2ème </a:t>
            </a:r>
            <a:r>
              <a:rPr lang="en" sz="1400" dirty="0" smtClean="0">
                <a:latin typeface="Trebuchet MS" panose="020B0603020202020204" pitchFamily="34" charset="0"/>
                <a:cs typeface="Calibri" panose="020F0502020204030204" pitchFamily="34" charset="0"/>
              </a:rPr>
              <a:t>étage ou au 3ème étage pour avoir un show room, des salles de formation et des bureaux pour les nouveaux collaborateurs.</a:t>
            </a:r>
            <a:endParaRPr lang="en" sz="1400" dirty="0" smtClean="0">
              <a:latin typeface="Trebuchet MS" panose="020B060302020202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en" sz="1400" dirty="0">
              <a:latin typeface="Trebuchet MS" panose="020B060302020202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400" dirty="0" smtClean="0">
                <a:latin typeface="Trebuchet MS" panose="020B0603020202020204" pitchFamily="34" charset="0"/>
                <a:cs typeface="Calibri" panose="020F0502020204030204" pitchFamily="34" charset="0"/>
              </a:rPr>
              <a:t> 2022 :</a:t>
            </a:r>
          </a:p>
          <a:p>
            <a:pPr marL="0" lvl="0" indent="-114300" algn="l" rtl="0">
              <a:lnSpc>
                <a:spcPct val="100000"/>
              </a:lnSpc>
              <a:spcBef>
                <a:spcPts val="0"/>
              </a:spcBef>
              <a:spcAft>
                <a:spcPts val="0"/>
              </a:spcAft>
              <a:buSzPts val="1800"/>
              <a:buChar char="◎"/>
            </a:pPr>
            <a:r>
              <a:rPr lang="en" sz="1400" dirty="0" smtClean="0">
                <a:latin typeface="Trebuchet MS" panose="020B0603020202020204" pitchFamily="34" charset="0"/>
                <a:cs typeface="Calibri" panose="020F0502020204030204" pitchFamily="34" charset="0"/>
              </a:rPr>
              <a:t> Recrutement</a:t>
            </a:r>
          </a:p>
          <a:p>
            <a:pPr marL="0" lvl="0" indent="-114300" algn="l" rtl="0">
              <a:lnSpc>
                <a:spcPct val="100000"/>
              </a:lnSpc>
              <a:spcBef>
                <a:spcPts val="0"/>
              </a:spcBef>
              <a:spcAft>
                <a:spcPts val="0"/>
              </a:spcAft>
              <a:buSzPts val="1800"/>
              <a:buChar char="◎"/>
            </a:pPr>
            <a:r>
              <a:rPr lang="en" sz="1400" dirty="0">
                <a:latin typeface="Trebuchet MS" panose="020B0603020202020204" pitchFamily="34" charset="0"/>
                <a:cs typeface="Calibri" panose="020F0502020204030204" pitchFamily="34" charset="0"/>
              </a:rPr>
              <a:t> </a:t>
            </a:r>
            <a:r>
              <a:rPr lang="en" sz="1400" dirty="0" smtClean="0">
                <a:latin typeface="Trebuchet MS" panose="020B0603020202020204" pitchFamily="34" charset="0"/>
                <a:cs typeface="Calibri" panose="020F0502020204030204" pitchFamily="34" charset="0"/>
              </a:rPr>
              <a:t>JNA février</a:t>
            </a:r>
          </a:p>
          <a:p>
            <a:pPr marL="0" lvl="0" indent="-114300" algn="l" rtl="0">
              <a:lnSpc>
                <a:spcPct val="100000"/>
              </a:lnSpc>
              <a:spcBef>
                <a:spcPts val="0"/>
              </a:spcBef>
              <a:spcAft>
                <a:spcPts val="0"/>
              </a:spcAft>
              <a:buSzPts val="1800"/>
              <a:buChar char="◎"/>
            </a:pPr>
            <a:r>
              <a:rPr lang="en" sz="1400" dirty="0">
                <a:latin typeface="Trebuchet MS" panose="020B0603020202020204" pitchFamily="34" charset="0"/>
                <a:cs typeface="Calibri" panose="020F0502020204030204" pitchFamily="34" charset="0"/>
              </a:rPr>
              <a:t> </a:t>
            </a:r>
            <a:r>
              <a:rPr lang="en" sz="1400" dirty="0" smtClean="0">
                <a:latin typeface="Trebuchet MS" panose="020B0603020202020204" pitchFamily="34" charset="0"/>
                <a:cs typeface="Calibri" panose="020F0502020204030204" pitchFamily="34" charset="0"/>
              </a:rPr>
              <a:t>Espace professionnel disponible pour faire de Nogent le Centre </a:t>
            </a:r>
            <a:r>
              <a:rPr lang="en" sz="1400" dirty="0" smtClean="0">
                <a:latin typeface="Trebuchet MS" panose="020B0603020202020204" pitchFamily="34" charset="0"/>
                <a:cs typeface="Calibri" panose="020F0502020204030204" pitchFamily="34" charset="0"/>
              </a:rPr>
              <a:t>Pilote Tarae-Khépri Santé</a:t>
            </a:r>
            <a:endParaRPr lang="en" sz="1400" dirty="0" smtClean="0">
              <a:latin typeface="Trebuchet MS" panose="020B0603020202020204" pitchFamily="34" charset="0"/>
              <a:cs typeface="Calibri" panose="020F0502020204030204" pitchFamily="34" charset="0"/>
            </a:endParaRPr>
          </a:p>
          <a:p>
            <a:pPr marL="0" indent="-114300">
              <a:spcBef>
                <a:spcPts val="0"/>
              </a:spcBef>
            </a:pPr>
            <a:r>
              <a:rPr lang="en" sz="1400" dirty="0">
                <a:latin typeface="Trebuchet MS" panose="020B0603020202020204" pitchFamily="34" charset="0"/>
                <a:cs typeface="Calibri" panose="020F0502020204030204" pitchFamily="34" charset="0"/>
              </a:rPr>
              <a:t> </a:t>
            </a:r>
            <a:r>
              <a:rPr lang="en" sz="1400" dirty="0" smtClean="0">
                <a:latin typeface="Trebuchet MS" panose="020B0603020202020204" pitchFamily="34" charset="0"/>
                <a:cs typeface="Calibri" panose="020F0502020204030204" pitchFamily="34" charset="0"/>
              </a:rPr>
              <a:t>Centre Ecole de Danse à la Garenne-Colombe, </a:t>
            </a:r>
            <a:r>
              <a:rPr lang="en" sz="1400" dirty="0">
                <a:latin typeface="Trebuchet MS" panose="020B0603020202020204" pitchFamily="34" charset="0"/>
                <a:cs typeface="Calibri" panose="020F0502020204030204" pitchFamily="34" charset="0"/>
              </a:rPr>
              <a:t>Tours, Lyon, </a:t>
            </a:r>
            <a:r>
              <a:rPr lang="en" sz="1400" dirty="0" smtClean="0">
                <a:latin typeface="Trebuchet MS" panose="020B0603020202020204" pitchFamily="34" charset="0"/>
                <a:cs typeface="Calibri" panose="020F0502020204030204" pitchFamily="34" charset="0"/>
              </a:rPr>
              <a:t>Grenoble, Oise</a:t>
            </a:r>
            <a:endParaRPr lang="en" sz="1400" dirty="0">
              <a:latin typeface="Trebuchet MS" panose="020B0603020202020204" pitchFamily="34" charset="0"/>
              <a:cs typeface="Calibri" panose="020F0502020204030204" pitchFamily="34" charset="0"/>
            </a:endParaRPr>
          </a:p>
          <a:p>
            <a:pPr marL="0" lvl="0" indent="0" algn="l" rtl="0">
              <a:lnSpc>
                <a:spcPct val="100000"/>
              </a:lnSpc>
              <a:spcBef>
                <a:spcPts val="0"/>
              </a:spcBef>
              <a:spcAft>
                <a:spcPts val="0"/>
              </a:spcAft>
              <a:buSzPts val="1800"/>
              <a:buNone/>
            </a:pPr>
            <a:endParaRPr lang="en" sz="1400" dirty="0">
              <a:latin typeface="Trebuchet MS" panose="020B060302020202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400" dirty="0" smtClean="0">
                <a:latin typeface="Trebuchet MS" panose="020B0603020202020204" pitchFamily="34" charset="0"/>
                <a:cs typeface="Calibri" panose="020F0502020204030204" pitchFamily="34" charset="0"/>
              </a:rPr>
              <a:t> 2023 :</a:t>
            </a:r>
          </a:p>
          <a:p>
            <a:pPr marL="0" lvl="0" indent="-114300" algn="l" rtl="0">
              <a:lnSpc>
                <a:spcPct val="100000"/>
              </a:lnSpc>
              <a:spcBef>
                <a:spcPts val="0"/>
              </a:spcBef>
              <a:spcAft>
                <a:spcPts val="0"/>
              </a:spcAft>
              <a:buSzPts val="1800"/>
              <a:buChar char="◎"/>
            </a:pPr>
            <a:r>
              <a:rPr lang="en" sz="1400" dirty="0">
                <a:latin typeface="Trebuchet MS" panose="020B0603020202020204" pitchFamily="34" charset="0"/>
                <a:cs typeface="Calibri" panose="020F0502020204030204" pitchFamily="34" charset="0"/>
              </a:rPr>
              <a:t> </a:t>
            </a:r>
            <a:r>
              <a:rPr lang="en" sz="1400" dirty="0" smtClean="0">
                <a:latin typeface="Trebuchet MS" panose="020B0603020202020204" pitchFamily="34" charset="0"/>
                <a:cs typeface="Calibri" panose="020F0502020204030204" pitchFamily="34" charset="0"/>
              </a:rPr>
              <a:t>Recrutement</a:t>
            </a:r>
          </a:p>
          <a:p>
            <a:pPr marL="0" lvl="0" indent="-114300" algn="l" rtl="0">
              <a:lnSpc>
                <a:spcPct val="100000"/>
              </a:lnSpc>
              <a:spcBef>
                <a:spcPts val="0"/>
              </a:spcBef>
              <a:spcAft>
                <a:spcPts val="0"/>
              </a:spcAft>
              <a:buSzPts val="1800"/>
              <a:buChar char="◎"/>
            </a:pPr>
            <a:r>
              <a:rPr lang="en" sz="1400" dirty="0">
                <a:latin typeface="Trebuchet MS" panose="020B0603020202020204" pitchFamily="34" charset="0"/>
                <a:cs typeface="Calibri" panose="020F0502020204030204" pitchFamily="34" charset="0"/>
              </a:rPr>
              <a:t> </a:t>
            </a:r>
            <a:r>
              <a:rPr lang="en" sz="1400" dirty="0" smtClean="0">
                <a:latin typeface="Trebuchet MS" panose="020B0603020202020204" pitchFamily="34" charset="0"/>
                <a:cs typeface="Calibri" panose="020F0502020204030204" pitchFamily="34" charset="0"/>
              </a:rPr>
              <a:t>Label Sport et Santé, Centre anti-douleur, Label Balinae</a:t>
            </a:r>
          </a:p>
          <a:p>
            <a:pPr marL="0" lvl="0" indent="-114300" algn="l" rtl="0">
              <a:lnSpc>
                <a:spcPct val="100000"/>
              </a:lnSpc>
              <a:spcBef>
                <a:spcPts val="0"/>
              </a:spcBef>
              <a:spcAft>
                <a:spcPts val="0"/>
              </a:spcAft>
              <a:buSzPts val="1800"/>
              <a:buChar char="◎"/>
            </a:pPr>
            <a:r>
              <a:rPr lang="en" sz="1400" dirty="0">
                <a:latin typeface="Trebuchet MS" panose="020B0603020202020204" pitchFamily="34" charset="0"/>
                <a:cs typeface="Calibri" panose="020F0502020204030204" pitchFamily="34" charset="0"/>
              </a:rPr>
              <a:t> </a:t>
            </a:r>
            <a:r>
              <a:rPr lang="en" sz="1400" dirty="0" smtClean="0">
                <a:latin typeface="Trebuchet MS" panose="020B0603020202020204" pitchFamily="34" charset="0"/>
                <a:cs typeface="Calibri" panose="020F0502020204030204" pitchFamily="34" charset="0"/>
              </a:rPr>
              <a:t>Centres : Annecy, Bordeaux, Nantes, </a:t>
            </a:r>
          </a:p>
          <a:p>
            <a:pPr marL="0" lvl="0" indent="-114300" algn="l" rtl="0">
              <a:lnSpc>
                <a:spcPct val="100000"/>
              </a:lnSpc>
              <a:spcBef>
                <a:spcPts val="0"/>
              </a:spcBef>
              <a:spcAft>
                <a:spcPts val="0"/>
              </a:spcAft>
              <a:buSzPts val="1800"/>
              <a:buChar char="◎"/>
            </a:pPr>
            <a:endParaRPr lang="en" sz="1400" dirty="0">
              <a:latin typeface="Trebuchet MS" panose="020B060302020202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400" dirty="0" smtClean="0">
                <a:latin typeface="Trebuchet MS" panose="020B0603020202020204" pitchFamily="34" charset="0"/>
                <a:cs typeface="Calibri" panose="020F0502020204030204" pitchFamily="34" charset="0"/>
              </a:rPr>
              <a:t> 2024 : 5 centres</a:t>
            </a:r>
          </a:p>
          <a:p>
            <a:pPr marL="0" lvl="0" indent="-114300" algn="l" rtl="0">
              <a:lnSpc>
                <a:spcPct val="100000"/>
              </a:lnSpc>
              <a:spcBef>
                <a:spcPts val="0"/>
              </a:spcBef>
              <a:spcAft>
                <a:spcPts val="0"/>
              </a:spcAft>
              <a:buSzPts val="1800"/>
              <a:buChar char="◎"/>
            </a:pPr>
            <a:endParaRPr lang="en" sz="1400" dirty="0">
              <a:latin typeface="Trebuchet MS" panose="020B060302020202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400" dirty="0" smtClean="0">
                <a:latin typeface="Trebuchet MS" panose="020B0603020202020204" pitchFamily="34" charset="0"/>
                <a:cs typeface="Calibri" panose="020F0502020204030204" pitchFamily="34" charset="0"/>
              </a:rPr>
              <a:t> 2025 : 5 centres</a:t>
            </a:r>
          </a:p>
          <a:p>
            <a:pPr marL="0" lvl="0" indent="-114300" algn="l" rtl="0">
              <a:lnSpc>
                <a:spcPct val="100000"/>
              </a:lnSpc>
              <a:spcBef>
                <a:spcPts val="0"/>
              </a:spcBef>
              <a:spcAft>
                <a:spcPts val="0"/>
              </a:spcAft>
              <a:buSzPts val="1800"/>
              <a:buChar char="◎"/>
            </a:pPr>
            <a:endParaRPr lang="en" sz="1400" dirty="0">
              <a:latin typeface="Trebuchet MS" panose="020B060302020202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400" dirty="0" smtClean="0">
                <a:latin typeface="Trebuchet MS" panose="020B0603020202020204" pitchFamily="34" charset="0"/>
                <a:cs typeface="Calibri" panose="020F0502020204030204" pitchFamily="34" charset="0"/>
              </a:rPr>
              <a:t> 2026 : 5 Centres</a:t>
            </a:r>
          </a:p>
          <a:p>
            <a:pPr marL="0" lvl="0" indent="-114300" algn="l" rtl="0">
              <a:lnSpc>
                <a:spcPct val="100000"/>
              </a:lnSpc>
              <a:spcBef>
                <a:spcPts val="0"/>
              </a:spcBef>
              <a:spcAft>
                <a:spcPts val="0"/>
              </a:spcAft>
              <a:buSzPts val="1800"/>
              <a:buChar char="◎"/>
            </a:pP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sz="1000" dirty="0">
              <a:latin typeface="Calibri" panose="020F050202020403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21</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214798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fr-FR" sz="3000" b="1" dirty="0" smtClean="0">
                <a:solidFill>
                  <a:schemeClr val="accent4"/>
                </a:solidFill>
                <a:latin typeface="Calibri"/>
                <a:ea typeface="Calibri"/>
                <a:cs typeface="Calibri"/>
                <a:sym typeface="Calibri"/>
              </a:rPr>
              <a:t>Liste des annexes</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800"/>
              <a:buNone/>
            </a:pP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b="1" dirty="0" smtClean="0">
                <a:latin typeface="Calibri" panose="020F0502020204030204" pitchFamily="34" charset="0"/>
                <a:cs typeface="Calibri" panose="020F0502020204030204" pitchFamily="34" charset="0"/>
              </a:rPr>
              <a:t> </a:t>
            </a:r>
            <a:r>
              <a:rPr lang="en" sz="1200" dirty="0" smtClean="0">
                <a:latin typeface="Trebuchet MS" panose="020B0603020202020204" pitchFamily="34" charset="0"/>
                <a:cs typeface="Calibri" panose="020F0502020204030204" pitchFamily="34" charset="0"/>
              </a:rPr>
              <a:t>CV des collaborateurs</a:t>
            </a:r>
          </a:p>
          <a:p>
            <a:pPr marL="0" lvl="0" indent="-114300" algn="l" rtl="0">
              <a:lnSpc>
                <a:spcPct val="100000"/>
              </a:lnSpc>
              <a:spcBef>
                <a:spcPts val="0"/>
              </a:spcBef>
              <a:spcAft>
                <a:spcPts val="0"/>
              </a:spcAft>
              <a:buSzPts val="1800"/>
              <a:buChar char="◎"/>
            </a:pPr>
            <a:r>
              <a:rPr lang="en" sz="1200" dirty="0" smtClean="0">
                <a:latin typeface="Trebuchet MS" panose="020B0603020202020204" pitchFamily="34" charset="0"/>
                <a:cs typeface="Calibri" panose="020F0502020204030204" pitchFamily="34" charset="0"/>
              </a:rPr>
              <a:t> Définitions de poste</a:t>
            </a:r>
          </a:p>
          <a:p>
            <a:pPr marL="0" lvl="0" indent="-114300" algn="l" rtl="0">
              <a:lnSpc>
                <a:spcPct val="100000"/>
              </a:lnSpc>
              <a:spcBef>
                <a:spcPts val="0"/>
              </a:spcBef>
              <a:spcAft>
                <a:spcPts val="0"/>
              </a:spcAft>
              <a:buSzPts val="1800"/>
              <a:buChar char="◎"/>
            </a:pPr>
            <a:r>
              <a:rPr lang="en" sz="1600" b="1" dirty="0">
                <a:latin typeface="Calibri" panose="020F0502020204030204" pitchFamily="34" charset="0"/>
                <a:cs typeface="Calibri" panose="020F0502020204030204" pitchFamily="34" charset="0"/>
              </a:rPr>
              <a:t> </a:t>
            </a:r>
            <a:endParaRPr lang="en" sz="1600" b="1"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sz="1000" dirty="0">
              <a:latin typeface="Calibri" panose="020F050202020403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22</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349354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774B3115-420F-4E32-B5A5-CFE039D89E6B}"/>
              </a:ext>
            </a:extLst>
          </p:cNvPr>
          <p:cNvSpPr/>
          <p:nvPr/>
        </p:nvSpPr>
        <p:spPr>
          <a:xfrm>
            <a:off x="4163444" y="1527650"/>
            <a:ext cx="1285874" cy="592585"/>
          </a:xfrm>
          <a:prstGeom prst="rect">
            <a:avLst/>
          </a:prstGeom>
          <a:solidFill>
            <a:schemeClr val="accent5">
              <a:lumMod val="50000"/>
            </a:schemeClr>
          </a:solidFill>
          <a:ln w="28575">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t>KHEPRI INVEST</a:t>
            </a:r>
          </a:p>
          <a:p>
            <a:pPr algn="ctr"/>
            <a:r>
              <a:rPr lang="fr-FR" sz="900" dirty="0"/>
              <a:t>Holding</a:t>
            </a:r>
            <a:endParaRPr lang="fr-FR" sz="1050" dirty="0"/>
          </a:p>
        </p:txBody>
      </p:sp>
      <p:sp>
        <p:nvSpPr>
          <p:cNvPr id="13" name="Rectangle 12">
            <a:extLst>
              <a:ext uri="{FF2B5EF4-FFF2-40B4-BE49-F238E27FC236}">
                <a16:creationId xmlns="" xmlns:a16="http://schemas.microsoft.com/office/drawing/2014/main" id="{4F0C6E18-A80A-49FC-B292-B697E8F50B58}"/>
              </a:ext>
            </a:extLst>
          </p:cNvPr>
          <p:cNvSpPr/>
          <p:nvPr/>
        </p:nvSpPr>
        <p:spPr>
          <a:xfrm>
            <a:off x="1330663" y="3844371"/>
            <a:ext cx="1285874" cy="592585"/>
          </a:xfrm>
          <a:prstGeom prst="rect">
            <a:avLst/>
          </a:prstGeom>
          <a:solidFill>
            <a:schemeClr val="accent5">
              <a:lumMod val="50000"/>
            </a:schemeClr>
          </a:solid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t>KHEPRI SANTE</a:t>
            </a:r>
          </a:p>
          <a:p>
            <a:pPr algn="ctr"/>
            <a:r>
              <a:rPr lang="fr-FR" sz="900" dirty="0"/>
              <a:t>SAS</a:t>
            </a:r>
          </a:p>
        </p:txBody>
      </p:sp>
      <p:sp>
        <p:nvSpPr>
          <p:cNvPr id="14" name="Rectangle 13">
            <a:extLst>
              <a:ext uri="{FF2B5EF4-FFF2-40B4-BE49-F238E27FC236}">
                <a16:creationId xmlns="" xmlns:a16="http://schemas.microsoft.com/office/drawing/2014/main" id="{4745D7DC-E80C-4C95-A5BC-36AA45F4C094}"/>
              </a:ext>
            </a:extLst>
          </p:cNvPr>
          <p:cNvSpPr/>
          <p:nvPr/>
        </p:nvSpPr>
        <p:spPr>
          <a:xfrm>
            <a:off x="7532694" y="3802794"/>
            <a:ext cx="1154105" cy="621385"/>
          </a:xfrm>
          <a:prstGeom prst="rect">
            <a:avLst/>
          </a:prstGeom>
          <a:solidFill>
            <a:schemeClr val="accent5">
              <a:lumMod val="5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t>KHEPRI FORMATION</a:t>
            </a:r>
          </a:p>
          <a:p>
            <a:pPr algn="ctr"/>
            <a:r>
              <a:rPr lang="fr-FR" sz="900" dirty="0"/>
              <a:t>SAS</a:t>
            </a:r>
          </a:p>
        </p:txBody>
      </p:sp>
      <p:sp>
        <p:nvSpPr>
          <p:cNvPr id="15" name="Rectangle 14">
            <a:extLst>
              <a:ext uri="{FF2B5EF4-FFF2-40B4-BE49-F238E27FC236}">
                <a16:creationId xmlns="" xmlns:a16="http://schemas.microsoft.com/office/drawing/2014/main" id="{9D8BBDFA-0E0E-4B87-A4C7-7BD6BA1DFA1A}"/>
              </a:ext>
            </a:extLst>
          </p:cNvPr>
          <p:cNvSpPr/>
          <p:nvPr/>
        </p:nvSpPr>
        <p:spPr>
          <a:xfrm>
            <a:off x="5857419" y="3800475"/>
            <a:ext cx="1285874" cy="59258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t>VISIAPY</a:t>
            </a:r>
          </a:p>
          <a:p>
            <a:pPr algn="ctr"/>
            <a:r>
              <a:rPr lang="fr-FR" sz="900" dirty="0"/>
              <a:t>SAS</a:t>
            </a:r>
            <a:endParaRPr lang="fr-FR" sz="1050" dirty="0"/>
          </a:p>
        </p:txBody>
      </p:sp>
      <p:sp>
        <p:nvSpPr>
          <p:cNvPr id="31" name="ZoneTexte 30">
            <a:extLst>
              <a:ext uri="{FF2B5EF4-FFF2-40B4-BE49-F238E27FC236}">
                <a16:creationId xmlns="" xmlns:a16="http://schemas.microsoft.com/office/drawing/2014/main" id="{216E6F43-BA45-4554-A664-75CF31092BE3}"/>
              </a:ext>
            </a:extLst>
          </p:cNvPr>
          <p:cNvSpPr txBox="1"/>
          <p:nvPr/>
        </p:nvSpPr>
        <p:spPr>
          <a:xfrm>
            <a:off x="1996093" y="2995103"/>
            <a:ext cx="487161" cy="213585"/>
          </a:xfrm>
          <a:prstGeom prst="rect">
            <a:avLst/>
          </a:prstGeom>
          <a:noFill/>
          <a:ln>
            <a:solidFill>
              <a:schemeClr val="bg1"/>
            </a:solidFill>
          </a:ln>
        </p:spPr>
        <p:txBody>
          <a:bodyPr wrap="square" rtlCol="0">
            <a:spAutoFit/>
          </a:bodyPr>
          <a:lstStyle/>
          <a:p>
            <a:pPr algn="ctr"/>
            <a:r>
              <a:rPr lang="fr-FR" sz="788" b="1" dirty="0"/>
              <a:t>100%</a:t>
            </a:r>
          </a:p>
        </p:txBody>
      </p:sp>
      <p:sp>
        <p:nvSpPr>
          <p:cNvPr id="32" name="ZoneTexte 31">
            <a:extLst>
              <a:ext uri="{FF2B5EF4-FFF2-40B4-BE49-F238E27FC236}">
                <a16:creationId xmlns="" xmlns:a16="http://schemas.microsoft.com/office/drawing/2014/main" id="{0F721AC3-2E88-4A1A-A974-D29E029B4F9A}"/>
              </a:ext>
            </a:extLst>
          </p:cNvPr>
          <p:cNvSpPr txBox="1"/>
          <p:nvPr/>
        </p:nvSpPr>
        <p:spPr>
          <a:xfrm>
            <a:off x="6355105" y="2987186"/>
            <a:ext cx="592585" cy="213585"/>
          </a:xfrm>
          <a:prstGeom prst="rect">
            <a:avLst/>
          </a:prstGeom>
          <a:noFill/>
        </p:spPr>
        <p:txBody>
          <a:bodyPr wrap="square" rtlCol="0">
            <a:spAutoFit/>
          </a:bodyPr>
          <a:lstStyle/>
          <a:p>
            <a:pPr algn="ctr"/>
            <a:r>
              <a:rPr lang="fr-FR" sz="788" b="1" dirty="0"/>
              <a:t>100%</a:t>
            </a:r>
          </a:p>
        </p:txBody>
      </p:sp>
      <p:sp>
        <p:nvSpPr>
          <p:cNvPr id="33" name="ZoneTexte 32">
            <a:extLst>
              <a:ext uri="{FF2B5EF4-FFF2-40B4-BE49-F238E27FC236}">
                <a16:creationId xmlns="" xmlns:a16="http://schemas.microsoft.com/office/drawing/2014/main" id="{CA4110C1-F037-4268-B250-4D41C51CE89B}"/>
              </a:ext>
            </a:extLst>
          </p:cNvPr>
          <p:cNvSpPr txBox="1"/>
          <p:nvPr/>
        </p:nvSpPr>
        <p:spPr>
          <a:xfrm>
            <a:off x="8133023" y="2987186"/>
            <a:ext cx="592585" cy="213585"/>
          </a:xfrm>
          <a:prstGeom prst="rect">
            <a:avLst/>
          </a:prstGeom>
          <a:noFill/>
        </p:spPr>
        <p:txBody>
          <a:bodyPr wrap="square" rtlCol="0">
            <a:spAutoFit/>
          </a:bodyPr>
          <a:lstStyle/>
          <a:p>
            <a:pPr algn="ctr"/>
            <a:r>
              <a:rPr lang="fr-FR" sz="788" b="1" dirty="0"/>
              <a:t>100%</a:t>
            </a:r>
          </a:p>
        </p:txBody>
      </p:sp>
      <p:sp>
        <p:nvSpPr>
          <p:cNvPr id="38" name="Ellipse 37">
            <a:extLst>
              <a:ext uri="{FF2B5EF4-FFF2-40B4-BE49-F238E27FC236}">
                <a16:creationId xmlns="" xmlns:a16="http://schemas.microsoft.com/office/drawing/2014/main" id="{163948EF-50FE-43D3-87D1-FD01D65E6E67}"/>
              </a:ext>
            </a:extLst>
          </p:cNvPr>
          <p:cNvSpPr/>
          <p:nvPr/>
        </p:nvSpPr>
        <p:spPr>
          <a:xfrm>
            <a:off x="3173713" y="3737893"/>
            <a:ext cx="2590521" cy="8765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Pôle Santé Pluridisciplinaire</a:t>
            </a:r>
          </a:p>
          <a:p>
            <a:pPr algn="ctr"/>
            <a:r>
              <a:rPr lang="fr-FR" sz="1200" b="1" dirty="0"/>
              <a:t>Paris Est</a:t>
            </a:r>
          </a:p>
        </p:txBody>
      </p:sp>
      <p:sp>
        <p:nvSpPr>
          <p:cNvPr id="42" name="Accolade ouvrante 41">
            <a:extLst>
              <a:ext uri="{FF2B5EF4-FFF2-40B4-BE49-F238E27FC236}">
                <a16:creationId xmlns="" xmlns:a16="http://schemas.microsoft.com/office/drawing/2014/main" id="{E2585D72-D401-475C-9FDE-2BC10DE5F43C}"/>
              </a:ext>
            </a:extLst>
          </p:cNvPr>
          <p:cNvSpPr/>
          <p:nvPr/>
        </p:nvSpPr>
        <p:spPr>
          <a:xfrm rot="16200000">
            <a:off x="1780931" y="3476815"/>
            <a:ext cx="340215" cy="3331247"/>
          </a:xfrm>
          <a:prstGeom prst="leftBrace">
            <a:avLst/>
          </a:pr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sz="1050" dirty="0">
              <a:solidFill>
                <a:schemeClr val="accent6"/>
              </a:solidFill>
            </a:endParaRPr>
          </a:p>
        </p:txBody>
      </p:sp>
      <p:sp>
        <p:nvSpPr>
          <p:cNvPr id="43" name="ZoneTexte 42">
            <a:extLst>
              <a:ext uri="{FF2B5EF4-FFF2-40B4-BE49-F238E27FC236}">
                <a16:creationId xmlns="" xmlns:a16="http://schemas.microsoft.com/office/drawing/2014/main" id="{CE068BD4-97FB-4FB6-BD4A-7FEBF620BE6A}"/>
              </a:ext>
            </a:extLst>
          </p:cNvPr>
          <p:cNvSpPr txBox="1"/>
          <p:nvPr/>
        </p:nvSpPr>
        <p:spPr>
          <a:xfrm>
            <a:off x="1312285" y="5344709"/>
            <a:ext cx="1285874"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200" dirty="0"/>
              <a:t>Statut Economie Sociale et Solidaire</a:t>
            </a:r>
          </a:p>
        </p:txBody>
      </p:sp>
      <p:sp>
        <p:nvSpPr>
          <p:cNvPr id="44" name="ZoneTexte 43">
            <a:extLst>
              <a:ext uri="{FF2B5EF4-FFF2-40B4-BE49-F238E27FC236}">
                <a16:creationId xmlns="" xmlns:a16="http://schemas.microsoft.com/office/drawing/2014/main" id="{D3A0CC27-17E9-4667-915E-4CFB055CF501}"/>
              </a:ext>
            </a:extLst>
          </p:cNvPr>
          <p:cNvSpPr txBox="1"/>
          <p:nvPr/>
        </p:nvSpPr>
        <p:spPr>
          <a:xfrm>
            <a:off x="302742" y="3844371"/>
            <a:ext cx="934736" cy="900246"/>
          </a:xfrm>
          <a:prstGeom prst="rect">
            <a:avLst/>
          </a:prstGeom>
          <a:noFill/>
          <a:ln w="28575">
            <a:solidFill>
              <a:srgbClr val="FF0000"/>
            </a:solidFill>
            <a:prstDash val="dash"/>
          </a:ln>
        </p:spPr>
        <p:txBody>
          <a:bodyPr wrap="square" rtlCol="0">
            <a:spAutoFit/>
          </a:bodyPr>
          <a:lstStyle/>
          <a:p>
            <a:pPr algn="ctr"/>
            <a:r>
              <a:rPr lang="fr-FR" sz="1050" dirty="0"/>
              <a:t>A </a:t>
            </a:r>
            <a:r>
              <a:rPr lang="fr-FR" sz="1050" dirty="0" smtClean="0"/>
              <a:t>créer en 2021 pour séparer la formation du </a:t>
            </a:r>
            <a:r>
              <a:rPr lang="fr-FR" sz="1050" dirty="0" err="1" smtClean="0"/>
              <a:t>co-working</a:t>
            </a:r>
            <a:endParaRPr lang="fr-FR" sz="1050" dirty="0"/>
          </a:p>
        </p:txBody>
      </p:sp>
      <p:sp>
        <p:nvSpPr>
          <p:cNvPr id="2" name="Rectangle 1">
            <a:extLst>
              <a:ext uri="{FF2B5EF4-FFF2-40B4-BE49-F238E27FC236}">
                <a16:creationId xmlns="" xmlns:a16="http://schemas.microsoft.com/office/drawing/2014/main" id="{C6AF9A10-BB91-40A7-A817-9FDCFCCEDF36}"/>
              </a:ext>
            </a:extLst>
          </p:cNvPr>
          <p:cNvSpPr/>
          <p:nvPr/>
        </p:nvSpPr>
        <p:spPr>
          <a:xfrm>
            <a:off x="1650136" y="506519"/>
            <a:ext cx="5839287" cy="372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t>Structuration groupe KHEPRI INVEST</a:t>
            </a:r>
          </a:p>
        </p:txBody>
      </p:sp>
      <p:sp>
        <p:nvSpPr>
          <p:cNvPr id="26" name="ZoneTexte 25">
            <a:extLst>
              <a:ext uri="{FF2B5EF4-FFF2-40B4-BE49-F238E27FC236}">
                <a16:creationId xmlns="" xmlns:a16="http://schemas.microsoft.com/office/drawing/2014/main" id="{06C1DFF3-6794-4191-8461-907A13A5B22F}"/>
              </a:ext>
            </a:extLst>
          </p:cNvPr>
          <p:cNvSpPr txBox="1"/>
          <p:nvPr/>
        </p:nvSpPr>
        <p:spPr>
          <a:xfrm>
            <a:off x="4215791" y="4688501"/>
            <a:ext cx="1065225" cy="21358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fr-FR"/>
            </a:defPPr>
            <a:lvl1pPr algn="ctr">
              <a:defRPr sz="105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sz="788" dirty="0"/>
              <a:t>Communication</a:t>
            </a:r>
          </a:p>
        </p:txBody>
      </p:sp>
      <p:sp>
        <p:nvSpPr>
          <p:cNvPr id="34" name="ZoneTexte 33">
            <a:extLst>
              <a:ext uri="{FF2B5EF4-FFF2-40B4-BE49-F238E27FC236}">
                <a16:creationId xmlns="" xmlns:a16="http://schemas.microsoft.com/office/drawing/2014/main" id="{A904A5FB-F918-4E9D-B270-086A2DB5E80B}"/>
              </a:ext>
            </a:extLst>
          </p:cNvPr>
          <p:cNvSpPr txBox="1"/>
          <p:nvPr/>
        </p:nvSpPr>
        <p:spPr>
          <a:xfrm>
            <a:off x="4076700" y="4972863"/>
            <a:ext cx="1354852" cy="4560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788" b="1" dirty="0"/>
              <a:t>Programmes Personnalisés</a:t>
            </a:r>
          </a:p>
          <a:p>
            <a:pPr algn="ctr"/>
            <a:r>
              <a:rPr lang="fr-FR" sz="788" b="1" dirty="0" smtClean="0"/>
              <a:t>de Remise en Santé</a:t>
            </a:r>
          </a:p>
        </p:txBody>
      </p:sp>
      <p:sp>
        <p:nvSpPr>
          <p:cNvPr id="39" name="ZoneTexte 38">
            <a:extLst>
              <a:ext uri="{FF2B5EF4-FFF2-40B4-BE49-F238E27FC236}">
                <a16:creationId xmlns="" xmlns:a16="http://schemas.microsoft.com/office/drawing/2014/main" id="{DA726A30-9F66-4B6D-8AA7-9711205D4269}"/>
              </a:ext>
            </a:extLst>
          </p:cNvPr>
          <p:cNvSpPr txBox="1"/>
          <p:nvPr/>
        </p:nvSpPr>
        <p:spPr>
          <a:xfrm>
            <a:off x="5465811" y="2968405"/>
            <a:ext cx="1030170" cy="33483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788" b="1" dirty="0" smtClean="0"/>
              <a:t>Conseil aux entreprises</a:t>
            </a:r>
            <a:endParaRPr lang="fr-FR" sz="788" b="1" dirty="0"/>
          </a:p>
        </p:txBody>
      </p:sp>
      <p:sp>
        <p:nvSpPr>
          <p:cNvPr id="45" name="ZoneTexte 44">
            <a:extLst>
              <a:ext uri="{FF2B5EF4-FFF2-40B4-BE49-F238E27FC236}">
                <a16:creationId xmlns="" xmlns:a16="http://schemas.microsoft.com/office/drawing/2014/main" id="{F3F3F5F3-1F43-4336-8D2F-820C36B608E1}"/>
              </a:ext>
            </a:extLst>
          </p:cNvPr>
          <p:cNvSpPr txBox="1"/>
          <p:nvPr/>
        </p:nvSpPr>
        <p:spPr>
          <a:xfrm>
            <a:off x="7496138" y="2975771"/>
            <a:ext cx="696899" cy="21358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788" b="1" dirty="0"/>
              <a:t>Formation</a:t>
            </a:r>
          </a:p>
        </p:txBody>
      </p:sp>
      <p:sp>
        <p:nvSpPr>
          <p:cNvPr id="46" name="ZoneTexte 45">
            <a:extLst>
              <a:ext uri="{FF2B5EF4-FFF2-40B4-BE49-F238E27FC236}">
                <a16:creationId xmlns="" xmlns:a16="http://schemas.microsoft.com/office/drawing/2014/main" id="{2BD76907-7357-41F6-9A34-1E5570EA9542}"/>
              </a:ext>
            </a:extLst>
          </p:cNvPr>
          <p:cNvSpPr txBox="1"/>
          <p:nvPr/>
        </p:nvSpPr>
        <p:spPr>
          <a:xfrm>
            <a:off x="1312285" y="4474566"/>
            <a:ext cx="1304251" cy="669414"/>
          </a:xfrm>
          <a:prstGeom prst="rect">
            <a:avLst/>
          </a:prstGeom>
          <a:noFill/>
          <a:ln>
            <a:solidFill>
              <a:schemeClr val="tx1"/>
            </a:solidFill>
          </a:ln>
        </p:spPr>
        <p:txBody>
          <a:bodyPr wrap="square" rtlCol="0">
            <a:spAutoFit/>
          </a:bodyPr>
          <a:lstStyle/>
          <a:p>
            <a:pPr algn="ctr"/>
            <a:r>
              <a:rPr lang="fr-FR" sz="750" b="1" dirty="0"/>
              <a:t>Code APE 7022Z</a:t>
            </a:r>
          </a:p>
          <a:p>
            <a:pPr algn="ctr"/>
            <a:r>
              <a:rPr lang="fr-FR" sz="750" dirty="0"/>
              <a:t>Recherche-développement en sciences humaines et sociales (7220Z)</a:t>
            </a:r>
            <a:endParaRPr lang="fr-FR" sz="750" b="1" dirty="0"/>
          </a:p>
        </p:txBody>
      </p:sp>
      <p:sp>
        <p:nvSpPr>
          <p:cNvPr id="47" name="ZoneTexte 46">
            <a:extLst>
              <a:ext uri="{FF2B5EF4-FFF2-40B4-BE49-F238E27FC236}">
                <a16:creationId xmlns="" xmlns:a16="http://schemas.microsoft.com/office/drawing/2014/main" id="{1DE73D1E-438B-469D-B231-5322BEE6E68A}"/>
              </a:ext>
            </a:extLst>
          </p:cNvPr>
          <p:cNvSpPr txBox="1"/>
          <p:nvPr/>
        </p:nvSpPr>
        <p:spPr>
          <a:xfrm>
            <a:off x="7564493" y="4908109"/>
            <a:ext cx="1122306" cy="438582"/>
          </a:xfrm>
          <a:prstGeom prst="rect">
            <a:avLst/>
          </a:prstGeom>
          <a:noFill/>
          <a:ln>
            <a:solidFill>
              <a:schemeClr val="tx1"/>
            </a:solidFill>
          </a:ln>
        </p:spPr>
        <p:txBody>
          <a:bodyPr wrap="square" rtlCol="0">
            <a:spAutoFit/>
          </a:bodyPr>
          <a:lstStyle/>
          <a:p>
            <a:pPr algn="ctr"/>
            <a:r>
              <a:rPr lang="fr-FR" sz="750" b="1" dirty="0"/>
              <a:t>Ou changer Code APE 8560Z ou 7022Z</a:t>
            </a:r>
          </a:p>
          <a:p>
            <a:pPr algn="ctr"/>
            <a:r>
              <a:rPr lang="fr-FR" sz="750" b="1" dirty="0"/>
              <a:t>Pour la formation</a:t>
            </a:r>
          </a:p>
        </p:txBody>
      </p:sp>
      <p:sp>
        <p:nvSpPr>
          <p:cNvPr id="48" name="ZoneTexte 47">
            <a:extLst>
              <a:ext uri="{FF2B5EF4-FFF2-40B4-BE49-F238E27FC236}">
                <a16:creationId xmlns="" xmlns:a16="http://schemas.microsoft.com/office/drawing/2014/main" id="{DAC69F21-F63B-4C8B-A7E8-5DBA6B844ADA}"/>
              </a:ext>
            </a:extLst>
          </p:cNvPr>
          <p:cNvSpPr txBox="1"/>
          <p:nvPr/>
        </p:nvSpPr>
        <p:spPr>
          <a:xfrm>
            <a:off x="5857419" y="4425669"/>
            <a:ext cx="1304203" cy="438582"/>
          </a:xfrm>
          <a:prstGeom prst="rect">
            <a:avLst/>
          </a:prstGeom>
          <a:noFill/>
          <a:ln>
            <a:solidFill>
              <a:schemeClr val="tx1"/>
            </a:solidFill>
          </a:ln>
        </p:spPr>
        <p:txBody>
          <a:bodyPr wrap="square" rtlCol="0">
            <a:spAutoFit/>
          </a:bodyPr>
          <a:lstStyle/>
          <a:p>
            <a:pPr algn="ctr"/>
            <a:r>
              <a:rPr lang="fr-FR" sz="750" b="1" dirty="0"/>
              <a:t>Code APE 6312Z</a:t>
            </a:r>
          </a:p>
          <a:p>
            <a:pPr algn="ctr"/>
            <a:r>
              <a:rPr lang="fr-FR" sz="750" b="1" dirty="0"/>
              <a:t>SIRET 848 156 428 00015</a:t>
            </a:r>
          </a:p>
        </p:txBody>
      </p:sp>
      <p:cxnSp>
        <p:nvCxnSpPr>
          <p:cNvPr id="16" name="Connecteur : en angle 15">
            <a:extLst>
              <a:ext uri="{FF2B5EF4-FFF2-40B4-BE49-F238E27FC236}">
                <a16:creationId xmlns="" xmlns:a16="http://schemas.microsoft.com/office/drawing/2014/main" id="{67325C66-E3C0-4ED1-BEC9-A39B228AE0A8}"/>
              </a:ext>
            </a:extLst>
          </p:cNvPr>
          <p:cNvCxnSpPr/>
          <p:nvPr/>
        </p:nvCxnSpPr>
        <p:spPr>
          <a:xfrm>
            <a:off x="5456286" y="2960354"/>
            <a:ext cx="2740456" cy="8424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 en angle 17">
            <a:extLst>
              <a:ext uri="{FF2B5EF4-FFF2-40B4-BE49-F238E27FC236}">
                <a16:creationId xmlns="" xmlns:a16="http://schemas.microsoft.com/office/drawing/2014/main" id="{C79D53A8-F1FB-4B2D-B912-3598CDB8CEE8}"/>
              </a:ext>
            </a:extLst>
          </p:cNvPr>
          <p:cNvCxnSpPr>
            <a:stCxn id="12" idx="2"/>
            <a:endCxn id="15" idx="0"/>
          </p:cNvCxnSpPr>
          <p:nvPr/>
        </p:nvCxnSpPr>
        <p:spPr>
          <a:xfrm rot="16200000" flipH="1">
            <a:off x="4813248" y="2113367"/>
            <a:ext cx="1680240" cy="16939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 en angle 23">
            <a:extLst>
              <a:ext uri="{FF2B5EF4-FFF2-40B4-BE49-F238E27FC236}">
                <a16:creationId xmlns="" xmlns:a16="http://schemas.microsoft.com/office/drawing/2014/main" id="{46264E12-578D-4CF4-9D79-F5F2C6C20C63}"/>
              </a:ext>
            </a:extLst>
          </p:cNvPr>
          <p:cNvCxnSpPr/>
          <p:nvPr/>
        </p:nvCxnSpPr>
        <p:spPr>
          <a:xfrm rot="5400000">
            <a:off x="2527923" y="1546863"/>
            <a:ext cx="1724136" cy="28327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 xmlns:a16="http://schemas.microsoft.com/office/drawing/2014/main" id="{15E3671D-7096-4346-BB7E-818654C106B0}"/>
              </a:ext>
            </a:extLst>
          </p:cNvPr>
          <p:cNvCxnSpPr/>
          <p:nvPr/>
        </p:nvCxnSpPr>
        <p:spPr>
          <a:xfrm flipH="1">
            <a:off x="4803970" y="2125910"/>
            <a:ext cx="7150" cy="15983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ZoneTexte 62">
            <a:extLst>
              <a:ext uri="{FF2B5EF4-FFF2-40B4-BE49-F238E27FC236}">
                <a16:creationId xmlns="" xmlns:a16="http://schemas.microsoft.com/office/drawing/2014/main" id="{B47CC346-19D9-4DCF-B5BE-31C3379C4708}"/>
              </a:ext>
            </a:extLst>
          </p:cNvPr>
          <p:cNvSpPr txBox="1"/>
          <p:nvPr/>
        </p:nvSpPr>
        <p:spPr>
          <a:xfrm>
            <a:off x="7552349" y="4434414"/>
            <a:ext cx="1134450" cy="438582"/>
          </a:xfrm>
          <a:prstGeom prst="rect">
            <a:avLst/>
          </a:prstGeom>
          <a:noFill/>
          <a:ln>
            <a:solidFill>
              <a:schemeClr val="tx1"/>
            </a:solidFill>
          </a:ln>
        </p:spPr>
        <p:txBody>
          <a:bodyPr wrap="square" rtlCol="0">
            <a:spAutoFit/>
          </a:bodyPr>
          <a:lstStyle/>
          <a:p>
            <a:pPr algn="ctr"/>
            <a:r>
              <a:rPr lang="fr-FR" sz="750" b="1" dirty="0"/>
              <a:t>Code APE 8690F</a:t>
            </a:r>
          </a:p>
          <a:p>
            <a:pPr algn="ctr"/>
            <a:r>
              <a:rPr lang="fr-FR" sz="750" b="1" dirty="0"/>
              <a:t>SIRET 811445410 00012</a:t>
            </a:r>
          </a:p>
        </p:txBody>
      </p:sp>
      <p:sp>
        <p:nvSpPr>
          <p:cNvPr id="49" name="ZoneTexte 48">
            <a:extLst>
              <a:ext uri="{FF2B5EF4-FFF2-40B4-BE49-F238E27FC236}">
                <a16:creationId xmlns="" xmlns:a16="http://schemas.microsoft.com/office/drawing/2014/main" id="{0DFD3B39-F576-AE44-87E4-9F9FDB2B5B0F}"/>
              </a:ext>
            </a:extLst>
          </p:cNvPr>
          <p:cNvSpPr txBox="1"/>
          <p:nvPr/>
        </p:nvSpPr>
        <p:spPr>
          <a:xfrm>
            <a:off x="1077513" y="2965971"/>
            <a:ext cx="883571" cy="21358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788" b="1" dirty="0"/>
              <a:t>Co-</a:t>
            </a:r>
            <a:r>
              <a:rPr lang="fr-FR" sz="788" b="1" dirty="0" err="1"/>
              <a:t>working</a:t>
            </a:r>
            <a:endParaRPr lang="fr-FR" sz="788" b="1" dirty="0"/>
          </a:p>
        </p:txBody>
      </p:sp>
      <p:sp>
        <p:nvSpPr>
          <p:cNvPr id="51" name="ZoneTexte 50">
            <a:extLst>
              <a:ext uri="{FF2B5EF4-FFF2-40B4-BE49-F238E27FC236}">
                <a16:creationId xmlns="" xmlns:a16="http://schemas.microsoft.com/office/drawing/2014/main" id="{3BB2CC06-DE6A-E740-AA01-5248925E35AF}"/>
              </a:ext>
            </a:extLst>
          </p:cNvPr>
          <p:cNvSpPr txBox="1"/>
          <p:nvPr/>
        </p:nvSpPr>
        <p:spPr>
          <a:xfrm>
            <a:off x="4359046" y="2972458"/>
            <a:ext cx="883571" cy="334835"/>
          </a:xfrm>
          <a:prstGeom prst="rect">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788" b="1" dirty="0"/>
              <a:t>Gouvernance</a:t>
            </a:r>
          </a:p>
          <a:p>
            <a:pPr algn="ctr"/>
            <a:r>
              <a:rPr lang="fr-FR" sz="788" b="1" dirty="0"/>
              <a:t>médicale</a:t>
            </a:r>
          </a:p>
        </p:txBody>
      </p:sp>
      <p:sp>
        <p:nvSpPr>
          <p:cNvPr id="54" name="ZoneTexte 53">
            <a:extLst>
              <a:ext uri="{FF2B5EF4-FFF2-40B4-BE49-F238E27FC236}">
                <a16:creationId xmlns="" xmlns:a16="http://schemas.microsoft.com/office/drawing/2014/main" id="{DAC69F21-F63B-4C8B-A7E8-5DBA6B844ADA}"/>
              </a:ext>
            </a:extLst>
          </p:cNvPr>
          <p:cNvSpPr txBox="1"/>
          <p:nvPr/>
        </p:nvSpPr>
        <p:spPr>
          <a:xfrm>
            <a:off x="4076700" y="5483982"/>
            <a:ext cx="1354852" cy="438582"/>
          </a:xfrm>
          <a:prstGeom prst="rect">
            <a:avLst/>
          </a:prstGeom>
          <a:noFill/>
          <a:ln>
            <a:solidFill>
              <a:schemeClr val="tx1"/>
            </a:solidFill>
          </a:ln>
        </p:spPr>
        <p:txBody>
          <a:bodyPr wrap="square" rtlCol="0">
            <a:spAutoFit/>
          </a:bodyPr>
          <a:lstStyle/>
          <a:p>
            <a:pPr algn="ctr"/>
            <a:r>
              <a:rPr lang="fr-FR" sz="750" b="1" dirty="0"/>
              <a:t>Association Loi 1901</a:t>
            </a:r>
          </a:p>
          <a:p>
            <a:pPr algn="ctr"/>
            <a:r>
              <a:rPr lang="fr-FR" sz="750" b="1" dirty="0"/>
              <a:t>Code APE 9499Z</a:t>
            </a:r>
          </a:p>
          <a:p>
            <a:pPr algn="ctr"/>
            <a:r>
              <a:rPr lang="fr-FR" sz="750" b="1" dirty="0"/>
              <a:t>SIRET 850 330 259 00019</a:t>
            </a:r>
          </a:p>
        </p:txBody>
      </p:sp>
      <p:sp>
        <p:nvSpPr>
          <p:cNvPr id="57" name="ZoneTexte 56">
            <a:extLst>
              <a:ext uri="{FF2B5EF4-FFF2-40B4-BE49-F238E27FC236}">
                <a16:creationId xmlns="" xmlns:a16="http://schemas.microsoft.com/office/drawing/2014/main" id="{B47CC346-19D9-4DCF-B5BE-31C3379C4708}"/>
              </a:ext>
            </a:extLst>
          </p:cNvPr>
          <p:cNvSpPr txBox="1"/>
          <p:nvPr/>
        </p:nvSpPr>
        <p:spPr>
          <a:xfrm>
            <a:off x="7567163" y="5360641"/>
            <a:ext cx="1119636" cy="438582"/>
          </a:xfrm>
          <a:prstGeom prst="rect">
            <a:avLst/>
          </a:prstGeom>
          <a:noFill/>
          <a:ln>
            <a:solidFill>
              <a:schemeClr val="tx1"/>
            </a:solidFill>
          </a:ln>
        </p:spPr>
        <p:txBody>
          <a:bodyPr wrap="square" rtlCol="0">
            <a:spAutoFit/>
          </a:bodyPr>
          <a:lstStyle/>
          <a:p>
            <a:pPr algn="ctr"/>
            <a:r>
              <a:rPr lang="fr-FR" sz="750" b="1" dirty="0"/>
              <a:t>N° OF 11940951494</a:t>
            </a:r>
          </a:p>
          <a:p>
            <a:pPr algn="ctr"/>
            <a:r>
              <a:rPr lang="fr-FR" sz="750" b="1" dirty="0"/>
              <a:t>Id-DD 0052300-DataDock</a:t>
            </a:r>
          </a:p>
        </p:txBody>
      </p:sp>
      <p:sp>
        <p:nvSpPr>
          <p:cNvPr id="59" name="Rectangle 58">
            <a:extLst>
              <a:ext uri="{FF2B5EF4-FFF2-40B4-BE49-F238E27FC236}">
                <a16:creationId xmlns="" xmlns:a16="http://schemas.microsoft.com/office/drawing/2014/main" id="{9D8BBDFA-0E0E-4B87-A4C7-7BD6BA1DFA1A}"/>
              </a:ext>
            </a:extLst>
          </p:cNvPr>
          <p:cNvSpPr/>
          <p:nvPr/>
        </p:nvSpPr>
        <p:spPr>
          <a:xfrm>
            <a:off x="5875748" y="4896059"/>
            <a:ext cx="1285874" cy="59258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t>KHEPRI </a:t>
            </a:r>
            <a:r>
              <a:rPr lang="fr-FR" sz="1050" b="1" dirty="0" smtClean="0"/>
              <a:t>SANTE AU TRAVAIL</a:t>
            </a:r>
            <a:endParaRPr lang="fr-FR" sz="1050" b="1" dirty="0"/>
          </a:p>
          <a:p>
            <a:pPr algn="ctr"/>
            <a:r>
              <a:rPr lang="fr-FR" sz="900" b="1" dirty="0"/>
              <a:t>(ENSEIGNE)</a:t>
            </a:r>
            <a:endParaRPr lang="fr-FR" sz="1050" b="1" dirty="0"/>
          </a:p>
        </p:txBody>
      </p:sp>
      <p:sp>
        <p:nvSpPr>
          <p:cNvPr id="40" name="ZoneTexte 39">
            <a:extLst>
              <a:ext uri="{FF2B5EF4-FFF2-40B4-BE49-F238E27FC236}">
                <a16:creationId xmlns="" xmlns:a16="http://schemas.microsoft.com/office/drawing/2014/main" id="{DAC69F21-F63B-4C8B-A7E8-5DBA6B844ADA}"/>
              </a:ext>
            </a:extLst>
          </p:cNvPr>
          <p:cNvSpPr txBox="1"/>
          <p:nvPr/>
        </p:nvSpPr>
        <p:spPr>
          <a:xfrm>
            <a:off x="4808534" y="2139127"/>
            <a:ext cx="1216365" cy="323165"/>
          </a:xfrm>
          <a:prstGeom prst="rect">
            <a:avLst/>
          </a:prstGeom>
          <a:noFill/>
          <a:ln>
            <a:solidFill>
              <a:schemeClr val="tx1"/>
            </a:solidFill>
          </a:ln>
        </p:spPr>
        <p:txBody>
          <a:bodyPr wrap="square" rtlCol="0">
            <a:spAutoFit/>
          </a:bodyPr>
          <a:lstStyle/>
          <a:p>
            <a:pPr algn="ctr"/>
            <a:r>
              <a:rPr lang="fr-FR" sz="750" b="1" dirty="0"/>
              <a:t>SIRET 877 646 323 au capital de 280 000</a:t>
            </a:r>
            <a:r>
              <a:rPr lang="fr-FR" sz="750" b="1" dirty="0" smtClean="0"/>
              <a:t>€</a:t>
            </a:r>
            <a:endParaRPr lang="fr-FR" sz="750" b="1" dirty="0"/>
          </a:p>
        </p:txBody>
      </p:sp>
      <p:sp>
        <p:nvSpPr>
          <p:cNvPr id="50" name="ZoneTexte 49">
            <a:extLst>
              <a:ext uri="{FF2B5EF4-FFF2-40B4-BE49-F238E27FC236}">
                <a16:creationId xmlns="" xmlns:a16="http://schemas.microsoft.com/office/drawing/2014/main" id="{0DFD3B39-F576-AE44-87E4-9F9FDB2B5B0F}"/>
              </a:ext>
            </a:extLst>
          </p:cNvPr>
          <p:cNvSpPr txBox="1"/>
          <p:nvPr/>
        </p:nvSpPr>
        <p:spPr>
          <a:xfrm>
            <a:off x="7313171" y="3274781"/>
            <a:ext cx="883571" cy="21358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788" b="1" dirty="0"/>
              <a:t>Co-</a:t>
            </a:r>
            <a:r>
              <a:rPr lang="fr-FR" sz="788" b="1" dirty="0" err="1"/>
              <a:t>working</a:t>
            </a:r>
            <a:endParaRPr lang="fr-FR" sz="788" b="1" dirty="0"/>
          </a:p>
        </p:txBody>
      </p:sp>
      <p:sp>
        <p:nvSpPr>
          <p:cNvPr id="35" name="ZoneTexte 34">
            <a:extLst>
              <a:ext uri="{FF2B5EF4-FFF2-40B4-BE49-F238E27FC236}">
                <a16:creationId xmlns="" xmlns:a16="http://schemas.microsoft.com/office/drawing/2014/main" id="{DA726A30-9F66-4B6D-8AA7-9711205D4269}"/>
              </a:ext>
            </a:extLst>
          </p:cNvPr>
          <p:cNvSpPr txBox="1"/>
          <p:nvPr/>
        </p:nvSpPr>
        <p:spPr>
          <a:xfrm>
            <a:off x="5873708" y="5502488"/>
            <a:ext cx="1287914"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800" b="1" dirty="0"/>
              <a:t>Conseil QVT aux entreprises</a:t>
            </a:r>
            <a:br>
              <a:rPr lang="fr-FR" sz="800" b="1" dirty="0"/>
            </a:br>
            <a:r>
              <a:rPr lang="fr-FR" sz="800" b="1" dirty="0" err="1"/>
              <a:t>Télé-consultation</a:t>
            </a:r>
            <a:endParaRPr lang="fr-FR" sz="800" b="1" dirty="0"/>
          </a:p>
          <a:p>
            <a:pPr algn="ctr"/>
            <a:r>
              <a:rPr lang="fr-FR" sz="800" b="1" dirty="0"/>
              <a:t>Conseil informatique aux </a:t>
            </a:r>
            <a:r>
              <a:rPr lang="fr-FR" sz="800" b="1" dirty="0" smtClean="0"/>
              <a:t>centres </a:t>
            </a:r>
            <a:br>
              <a:rPr lang="fr-FR" sz="800" b="1" dirty="0" smtClean="0"/>
            </a:br>
            <a:r>
              <a:rPr lang="fr-FR" sz="800" b="1" dirty="0" smtClean="0"/>
              <a:t>de bien-être</a:t>
            </a:r>
            <a:endParaRPr lang="fr-FR" sz="800" b="1" dirty="0"/>
          </a:p>
        </p:txBody>
      </p:sp>
      <p:sp>
        <p:nvSpPr>
          <p:cNvPr id="36" name="ZoneTexte 35">
            <a:extLst>
              <a:ext uri="{FF2B5EF4-FFF2-40B4-BE49-F238E27FC236}">
                <a16:creationId xmlns="" xmlns:a16="http://schemas.microsoft.com/office/drawing/2014/main" id="{0DFD3B39-F576-AE44-87E4-9F9FDB2B5B0F}"/>
              </a:ext>
            </a:extLst>
          </p:cNvPr>
          <p:cNvSpPr txBox="1"/>
          <p:nvPr/>
        </p:nvSpPr>
        <p:spPr>
          <a:xfrm>
            <a:off x="1077512" y="3237649"/>
            <a:ext cx="883571" cy="21358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788" b="1" dirty="0" smtClean="0"/>
              <a:t>TARAE</a:t>
            </a:r>
            <a:endParaRPr lang="fr-FR" sz="788" b="1" dirty="0"/>
          </a:p>
        </p:txBody>
      </p:sp>
    </p:spTree>
    <p:extLst>
      <p:ext uri="{BB962C8B-B14F-4D97-AF65-F5344CB8AC3E}">
        <p14:creationId xmlns:p14="http://schemas.microsoft.com/office/powerpoint/2010/main" val="378092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38725" y="562325"/>
            <a:ext cx="8805300" cy="15615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ts val="1800"/>
              <a:buNone/>
            </a:pPr>
            <a:r>
              <a:rPr lang="en" sz="1800" dirty="0"/>
              <a:t/>
            </a:r>
            <a:br>
              <a:rPr lang="en" sz="1800" dirty="0"/>
            </a:br>
            <a:r>
              <a:rPr lang="en" sz="2790" b="1" dirty="0">
                <a:solidFill>
                  <a:schemeClr val="accent4"/>
                </a:solidFill>
                <a:latin typeface="Calibri"/>
                <a:ea typeface="Calibri"/>
                <a:cs typeface="Calibri"/>
                <a:sym typeface="Calibri"/>
              </a:rPr>
              <a:t>Khépri Santé Intégrative =</a:t>
            </a:r>
            <a:br>
              <a:rPr lang="en" sz="2790" b="1" dirty="0">
                <a:solidFill>
                  <a:schemeClr val="accent4"/>
                </a:solidFill>
                <a:latin typeface="Calibri"/>
                <a:ea typeface="Calibri"/>
                <a:cs typeface="Calibri"/>
                <a:sym typeface="Calibri"/>
              </a:rPr>
            </a:br>
            <a:r>
              <a:rPr lang="en" sz="2790" b="1" dirty="0">
                <a:solidFill>
                  <a:schemeClr val="accent4"/>
                </a:solidFill>
                <a:latin typeface="Calibri"/>
                <a:ea typeface="Calibri"/>
                <a:cs typeface="Calibri"/>
                <a:sym typeface="Calibri"/>
              </a:rPr>
              <a:t>1 expertise en</a:t>
            </a:r>
            <a:endParaRPr sz="2790" b="1" dirty="0">
              <a:solidFill>
                <a:schemeClr val="accent4"/>
              </a:solidFill>
              <a:latin typeface="Calibri"/>
              <a:ea typeface="Calibri"/>
              <a:cs typeface="Calibri"/>
              <a:sym typeface="Calibri"/>
            </a:endParaRPr>
          </a:p>
          <a:p>
            <a:pPr marL="0" lvl="0" indent="0" algn="l" rtl="0">
              <a:lnSpc>
                <a:spcPct val="100000"/>
              </a:lnSpc>
              <a:spcBef>
                <a:spcPts val="0"/>
              </a:spcBef>
              <a:spcAft>
                <a:spcPts val="0"/>
              </a:spcAft>
              <a:buSzPts val="1800"/>
              <a:buNone/>
            </a:pPr>
            <a:r>
              <a:rPr lang="en" sz="2790" b="1" dirty="0">
                <a:solidFill>
                  <a:schemeClr val="accent4"/>
                </a:solidFill>
                <a:latin typeface="Calibri"/>
                <a:ea typeface="Calibri"/>
                <a:cs typeface="Calibri"/>
                <a:sym typeface="Calibri"/>
              </a:rPr>
              <a:t>3</a:t>
            </a:r>
            <a:r>
              <a:rPr lang="en" sz="2790" b="1" dirty="0" smtClean="0">
                <a:solidFill>
                  <a:schemeClr val="accent4"/>
                </a:solidFill>
                <a:latin typeface="Calibri"/>
                <a:ea typeface="Calibri"/>
                <a:cs typeface="Calibri"/>
                <a:sym typeface="Calibri"/>
              </a:rPr>
              <a:t> </a:t>
            </a:r>
            <a:r>
              <a:rPr lang="en" sz="2790" b="1" dirty="0">
                <a:solidFill>
                  <a:schemeClr val="accent4"/>
                </a:solidFill>
                <a:latin typeface="Calibri"/>
                <a:ea typeface="Calibri"/>
                <a:cs typeface="Calibri"/>
                <a:sym typeface="Calibri"/>
              </a:rPr>
              <a:t>Solutions intégrées</a:t>
            </a:r>
            <a:endParaRPr sz="2790" b="1" dirty="0">
              <a:solidFill>
                <a:schemeClr val="accent4"/>
              </a:solidFill>
              <a:latin typeface="Calibri"/>
              <a:ea typeface="Calibri"/>
              <a:cs typeface="Calibri"/>
              <a:sym typeface="Calibri"/>
            </a:endParaRPr>
          </a:p>
        </p:txBody>
      </p:sp>
      <p:sp>
        <p:nvSpPr>
          <p:cNvPr id="105" name="Google Shape;105;p3"/>
          <p:cNvSpPr txBox="1">
            <a:spLocks noGrp="1"/>
          </p:cNvSpPr>
          <p:nvPr>
            <p:ph type="body" idx="1"/>
          </p:nvPr>
        </p:nvSpPr>
        <p:spPr>
          <a:xfrm>
            <a:off x="359428" y="2123601"/>
            <a:ext cx="4415400" cy="37230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800"/>
              <a:buNone/>
            </a:pPr>
            <a:r>
              <a:rPr lang="en" sz="1400" b="1" dirty="0">
                <a:latin typeface="Calibri"/>
                <a:ea typeface="Calibri"/>
                <a:cs typeface="Calibri"/>
                <a:sym typeface="Calibri"/>
              </a:rPr>
              <a:t>1 </a:t>
            </a:r>
            <a:r>
              <a:rPr lang="en" sz="1400" b="1" dirty="0" smtClean="0">
                <a:latin typeface="Calibri"/>
                <a:ea typeface="Calibri"/>
                <a:cs typeface="Calibri"/>
                <a:sym typeface="Calibri"/>
              </a:rPr>
              <a:t>- </a:t>
            </a:r>
            <a:r>
              <a:rPr lang="en" sz="1800" b="1" dirty="0" smtClean="0">
                <a:latin typeface="Calibri"/>
                <a:ea typeface="Calibri"/>
                <a:cs typeface="Calibri"/>
                <a:sym typeface="Calibri"/>
              </a:rPr>
              <a:t>Hébergement</a:t>
            </a:r>
            <a:endParaRPr sz="1800" b="1" dirty="0">
              <a:latin typeface="Calibri"/>
              <a:ea typeface="Calibri"/>
              <a:cs typeface="Calibri"/>
              <a:sym typeface="Calibri"/>
            </a:endParaRPr>
          </a:p>
          <a:p>
            <a:pPr marL="0" lvl="0" indent="0">
              <a:buClr>
                <a:schemeClr val="dk1"/>
              </a:buClr>
              <a:buNone/>
            </a:pPr>
            <a:r>
              <a:rPr lang="en" sz="1400" dirty="0">
                <a:latin typeface="Calibri"/>
                <a:ea typeface="Calibri"/>
                <a:cs typeface="Calibri"/>
                <a:sym typeface="Calibri"/>
              </a:rPr>
              <a:t> </a:t>
            </a:r>
            <a:r>
              <a:rPr lang="en" sz="1400" b="1" dirty="0">
                <a:latin typeface="Calibri"/>
                <a:ea typeface="Calibri"/>
                <a:cs typeface="Calibri"/>
                <a:sym typeface="Calibri"/>
              </a:rPr>
              <a:t>Un espace de coworking</a:t>
            </a:r>
            <a:r>
              <a:rPr lang="en" sz="1400" dirty="0" smtClean="0">
                <a:latin typeface="Calibri"/>
                <a:ea typeface="Calibri"/>
                <a:cs typeface="Calibri"/>
                <a:sym typeface="Calibri"/>
              </a:rPr>
              <a:t> </a:t>
            </a:r>
            <a:r>
              <a:rPr lang="en" sz="1400" dirty="0">
                <a:latin typeface="Calibri"/>
                <a:ea typeface="Calibri"/>
                <a:cs typeface="Calibri"/>
                <a:sym typeface="Calibri"/>
              </a:rPr>
              <a:t>dédié aux </a:t>
            </a:r>
            <a:r>
              <a:rPr lang="en" sz="1400" dirty="0" smtClean="0">
                <a:latin typeface="Calibri"/>
                <a:ea typeface="Calibri"/>
                <a:cs typeface="Calibri"/>
                <a:sym typeface="Calibri"/>
              </a:rPr>
              <a:t>praticiens</a:t>
            </a:r>
          </a:p>
          <a:p>
            <a:pPr marL="0" lvl="0" indent="0" algn="l" rtl="0">
              <a:spcBef>
                <a:spcPts val="600"/>
              </a:spcBef>
              <a:spcAft>
                <a:spcPts val="0"/>
              </a:spcAft>
              <a:buClr>
                <a:schemeClr val="dk1"/>
              </a:buClr>
              <a:buSzPts val="1800"/>
              <a:buFont typeface="Arial"/>
              <a:buNone/>
            </a:pPr>
            <a:endParaRPr sz="1400" b="1" dirty="0">
              <a:latin typeface="Calibri"/>
              <a:ea typeface="Calibri"/>
              <a:cs typeface="Calibri"/>
              <a:sym typeface="Calibri"/>
            </a:endParaRPr>
          </a:p>
          <a:p>
            <a:pPr marL="0" lvl="0" indent="0" algn="l" rtl="0">
              <a:lnSpc>
                <a:spcPct val="100000"/>
              </a:lnSpc>
              <a:spcBef>
                <a:spcPts val="600"/>
              </a:spcBef>
              <a:spcAft>
                <a:spcPts val="0"/>
              </a:spcAft>
              <a:buNone/>
            </a:pPr>
            <a:r>
              <a:rPr lang="en" sz="1400" b="1" dirty="0">
                <a:latin typeface="Calibri"/>
                <a:ea typeface="Calibri"/>
                <a:cs typeface="Calibri"/>
                <a:sym typeface="Calibri"/>
              </a:rPr>
              <a:t>2</a:t>
            </a:r>
            <a:r>
              <a:rPr lang="en" sz="1400" dirty="0" smtClean="0">
                <a:latin typeface="Calibri"/>
                <a:ea typeface="Calibri"/>
                <a:cs typeface="Calibri"/>
                <a:sym typeface="Calibri"/>
              </a:rPr>
              <a:t> </a:t>
            </a:r>
            <a:r>
              <a:rPr lang="en" sz="1400" b="1" dirty="0">
                <a:latin typeface="Calibri"/>
                <a:ea typeface="Calibri"/>
                <a:cs typeface="Calibri"/>
                <a:sym typeface="Calibri"/>
              </a:rPr>
              <a:t>- </a:t>
            </a:r>
            <a:r>
              <a:rPr lang="en" sz="1800" b="1" dirty="0" smtClean="0">
                <a:latin typeface="Calibri"/>
                <a:ea typeface="Calibri"/>
                <a:cs typeface="Calibri"/>
                <a:sym typeface="Calibri"/>
              </a:rPr>
              <a:t>Prestations de santé</a:t>
            </a:r>
            <a:endParaRPr sz="1800" b="1" dirty="0">
              <a:latin typeface="Calibri"/>
              <a:ea typeface="Calibri"/>
              <a:cs typeface="Calibri"/>
              <a:sym typeface="Calibri"/>
            </a:endParaRPr>
          </a:p>
          <a:p>
            <a:pPr marL="0" lvl="0" indent="0">
              <a:buNone/>
            </a:pPr>
            <a:r>
              <a:rPr lang="en" sz="1600" b="1" dirty="0">
                <a:latin typeface="Calibri"/>
                <a:ea typeface="Calibri"/>
                <a:cs typeface="Calibri"/>
                <a:sym typeface="Calibri"/>
              </a:rPr>
              <a:t>Un Pôle </a:t>
            </a:r>
            <a:r>
              <a:rPr lang="en" sz="1600" b="1" dirty="0" smtClean="0">
                <a:latin typeface="Calibri"/>
                <a:ea typeface="Calibri"/>
                <a:cs typeface="Calibri"/>
                <a:sym typeface="Calibri"/>
              </a:rPr>
              <a:t>Santé </a:t>
            </a:r>
            <a:r>
              <a:rPr lang="en" sz="1600" dirty="0" smtClean="0">
                <a:latin typeface="Calibri"/>
                <a:ea typeface="Calibri"/>
                <a:cs typeface="Calibri"/>
                <a:sym typeface="Calibri"/>
              </a:rPr>
              <a:t>PSPPE</a:t>
            </a:r>
          </a:p>
          <a:p>
            <a:pPr marL="0" lvl="0" indent="0">
              <a:buNone/>
            </a:pPr>
            <a:r>
              <a:rPr lang="fr-FR" sz="1600" b="1" dirty="0" smtClean="0">
                <a:latin typeface="Calibri"/>
                <a:ea typeface="Calibri"/>
                <a:cs typeface="Calibri"/>
                <a:sym typeface="Calibri"/>
              </a:rPr>
              <a:t>Programmes personnalisés</a:t>
            </a:r>
            <a:br>
              <a:rPr lang="fr-FR" sz="1600" b="1" dirty="0" smtClean="0">
                <a:latin typeface="Calibri"/>
                <a:ea typeface="Calibri"/>
                <a:cs typeface="Calibri"/>
                <a:sym typeface="Calibri"/>
              </a:rPr>
            </a:br>
            <a:r>
              <a:rPr lang="fr-FR" sz="1600" b="1" dirty="0" smtClean="0">
                <a:latin typeface="Calibri"/>
                <a:ea typeface="Calibri"/>
                <a:cs typeface="Calibri"/>
                <a:sym typeface="Calibri"/>
              </a:rPr>
              <a:t>de Remise en Santé</a:t>
            </a:r>
          </a:p>
          <a:p>
            <a:pPr marL="0" lvl="0" indent="0">
              <a:buNone/>
            </a:pPr>
            <a:endParaRPr lang="fr-FR" sz="1800" dirty="0">
              <a:latin typeface="Calibri"/>
              <a:ea typeface="Calibri"/>
              <a:cs typeface="Calibri"/>
              <a:sym typeface="Calibri"/>
            </a:endParaRPr>
          </a:p>
          <a:p>
            <a:pPr marL="0" lvl="0" indent="0" algn="l" rtl="0">
              <a:lnSpc>
                <a:spcPct val="100000"/>
              </a:lnSpc>
              <a:spcBef>
                <a:spcPts val="600"/>
              </a:spcBef>
              <a:spcAft>
                <a:spcPts val="0"/>
              </a:spcAft>
              <a:buSzPts val="1800"/>
              <a:buNone/>
            </a:pPr>
            <a:r>
              <a:rPr lang="en" sz="1400" b="1" dirty="0">
                <a:latin typeface="Calibri"/>
                <a:ea typeface="Calibri"/>
                <a:cs typeface="Calibri"/>
                <a:sym typeface="Calibri"/>
              </a:rPr>
              <a:t>3</a:t>
            </a:r>
            <a:r>
              <a:rPr lang="en" sz="1400" b="1" dirty="0" smtClean="0">
                <a:latin typeface="Calibri"/>
                <a:ea typeface="Calibri"/>
                <a:cs typeface="Calibri"/>
                <a:sym typeface="Calibri"/>
              </a:rPr>
              <a:t> </a:t>
            </a:r>
            <a:r>
              <a:rPr lang="en" sz="1400" b="1" dirty="0">
                <a:latin typeface="Calibri"/>
                <a:ea typeface="Calibri"/>
                <a:cs typeface="Calibri"/>
                <a:sym typeface="Calibri"/>
              </a:rPr>
              <a:t>- </a:t>
            </a:r>
            <a:r>
              <a:rPr lang="en" sz="1800" b="1" dirty="0" smtClean="0">
                <a:latin typeface="Calibri"/>
                <a:ea typeface="Calibri"/>
                <a:cs typeface="Calibri"/>
                <a:sym typeface="Calibri"/>
              </a:rPr>
              <a:t>Centre de Formation</a:t>
            </a:r>
            <a:endParaRPr sz="1800" dirty="0">
              <a:latin typeface="Calibri"/>
              <a:ea typeface="Calibri"/>
              <a:cs typeface="Calibri"/>
              <a:sym typeface="Calibri"/>
            </a:endParaRPr>
          </a:p>
          <a:p>
            <a:pPr marL="0" lvl="0" indent="0" algn="l" rtl="0">
              <a:lnSpc>
                <a:spcPct val="100000"/>
              </a:lnSpc>
              <a:spcBef>
                <a:spcPts val="600"/>
              </a:spcBef>
              <a:spcAft>
                <a:spcPts val="0"/>
              </a:spcAft>
              <a:buSzPts val="1800"/>
              <a:buFont typeface="Source Sans Pro"/>
              <a:buNone/>
            </a:pPr>
            <a:r>
              <a:rPr lang="en" sz="1400" dirty="0" smtClean="0">
                <a:latin typeface="Calibri"/>
                <a:ea typeface="Calibri"/>
                <a:cs typeface="Calibri"/>
                <a:sym typeface="Calibri"/>
              </a:rPr>
              <a:t>Centre de formation pour </a:t>
            </a:r>
            <a:r>
              <a:rPr lang="en" sz="1400" dirty="0">
                <a:latin typeface="Calibri"/>
                <a:ea typeface="Calibri"/>
                <a:cs typeface="Calibri"/>
                <a:sym typeface="Calibri"/>
              </a:rPr>
              <a:t>les praticiens, professionnels de santé et Responsables de Centre</a:t>
            </a:r>
            <a:endParaRPr sz="1800" dirty="0"/>
          </a:p>
        </p:txBody>
      </p:sp>
      <p:grpSp>
        <p:nvGrpSpPr>
          <p:cNvPr id="106" name="Google Shape;106;p3" descr="Un cycle radial montre la relation entre 4 tâches et un groupe"/>
          <p:cNvGrpSpPr/>
          <p:nvPr/>
        </p:nvGrpSpPr>
        <p:grpSpPr>
          <a:xfrm>
            <a:off x="3201738" y="622488"/>
            <a:ext cx="5800354" cy="5685030"/>
            <a:chOff x="3201738" y="622488"/>
            <a:chExt cx="5800354" cy="5685030"/>
          </a:xfrm>
        </p:grpSpPr>
        <p:sp>
          <p:nvSpPr>
            <p:cNvPr id="107" name="Google Shape;107;p3" title="Colored circle connected to tasks"/>
            <p:cNvSpPr/>
            <p:nvPr/>
          </p:nvSpPr>
          <p:spPr>
            <a:xfrm>
              <a:off x="3971273" y="1276698"/>
              <a:ext cx="4376610" cy="4376610"/>
            </a:xfrm>
            <a:prstGeom prst="blockArc">
              <a:avLst>
                <a:gd name="adj1" fmla="val 10800000"/>
                <a:gd name="adj2" fmla="val 16200000"/>
                <a:gd name="adj3" fmla="val 4639"/>
              </a:avLst>
            </a:prstGeom>
            <a:solidFill>
              <a:srgbClr val="ACC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title="Colored circle connected to tasks"/>
            <p:cNvSpPr/>
            <p:nvPr/>
          </p:nvSpPr>
          <p:spPr>
            <a:xfrm>
              <a:off x="3971273" y="1276698"/>
              <a:ext cx="4376610" cy="4376610"/>
            </a:xfrm>
            <a:prstGeom prst="blockArc">
              <a:avLst>
                <a:gd name="adj1" fmla="val 5400000"/>
                <a:gd name="adj2" fmla="val 10800000"/>
                <a:gd name="adj3" fmla="val 4639"/>
              </a:avLst>
            </a:prstGeom>
            <a:solidFill>
              <a:srgbClr val="ACC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title="Colored circle connected to tasks"/>
            <p:cNvSpPr/>
            <p:nvPr/>
          </p:nvSpPr>
          <p:spPr>
            <a:xfrm>
              <a:off x="3971273" y="1276698"/>
              <a:ext cx="4376610" cy="4376610"/>
            </a:xfrm>
            <a:prstGeom prst="blockArc">
              <a:avLst>
                <a:gd name="adj1" fmla="val 0"/>
                <a:gd name="adj2" fmla="val 5400000"/>
                <a:gd name="adj3" fmla="val 4639"/>
              </a:avLst>
            </a:prstGeom>
            <a:solidFill>
              <a:srgbClr val="ACC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title="Colored circle connected to tasks"/>
            <p:cNvSpPr/>
            <p:nvPr/>
          </p:nvSpPr>
          <p:spPr>
            <a:xfrm>
              <a:off x="3971273" y="1276698"/>
              <a:ext cx="4376610" cy="4376610"/>
            </a:xfrm>
            <a:prstGeom prst="blockArc">
              <a:avLst>
                <a:gd name="adj1" fmla="val 16200000"/>
                <a:gd name="adj2" fmla="val 0"/>
                <a:gd name="adj3" fmla="val 4639"/>
              </a:avLst>
            </a:prstGeom>
            <a:solidFill>
              <a:srgbClr val="ACC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title="Task 1"/>
            <p:cNvSpPr/>
            <p:nvPr/>
          </p:nvSpPr>
          <p:spPr>
            <a:xfrm>
              <a:off x="5354372" y="622488"/>
              <a:ext cx="1770328" cy="1501291"/>
            </a:xfrm>
            <a:custGeom>
              <a:avLst/>
              <a:gdLst/>
              <a:ahLst/>
              <a:cxnLst/>
              <a:rect l="l" t="t" r="r" b="b"/>
              <a:pathLst>
                <a:path w="1610413" h="1409934" extrusionOk="0">
                  <a:moveTo>
                    <a:pt x="0" y="704967"/>
                  </a:moveTo>
                  <a:cubicBezTo>
                    <a:pt x="0" y="315624"/>
                    <a:pt x="360503" y="0"/>
                    <a:pt x="805207" y="0"/>
                  </a:cubicBezTo>
                  <a:cubicBezTo>
                    <a:pt x="1249911" y="0"/>
                    <a:pt x="1610414" y="315624"/>
                    <a:pt x="1610414" y="704967"/>
                  </a:cubicBezTo>
                  <a:cubicBezTo>
                    <a:pt x="1610414" y="1094310"/>
                    <a:pt x="1249911" y="1409934"/>
                    <a:pt x="805207" y="1409934"/>
                  </a:cubicBezTo>
                  <a:cubicBezTo>
                    <a:pt x="360503" y="1409934"/>
                    <a:pt x="0" y="1094310"/>
                    <a:pt x="0" y="704967"/>
                  </a:cubicBezTo>
                  <a:close/>
                </a:path>
              </a:pathLst>
            </a:custGeom>
            <a:solidFill>
              <a:schemeClr val="lt1"/>
            </a:solidFill>
            <a:ln w="25400" cap="flat" cmpd="sng">
              <a:solidFill>
                <a:srgbClr val="3173A8"/>
              </a:solidFill>
              <a:prstDash val="solid"/>
              <a:round/>
              <a:headEnd type="none" w="sm" len="sm"/>
              <a:tailEnd type="none" w="sm" len="sm"/>
            </a:ln>
          </p:spPr>
          <p:txBody>
            <a:bodyPr spcFirstLastPara="1" wrap="square" lIns="256150" tIns="226800" rIns="256150" bIns="2268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1" i="0" u="none" strike="noStrike" cap="none">
                <a:solidFill>
                  <a:schemeClr val="accent4"/>
                </a:solidFill>
                <a:latin typeface="Calibri"/>
                <a:ea typeface="Calibri"/>
                <a:cs typeface="Calibri"/>
                <a:sym typeface="Calibri"/>
              </a:endParaRPr>
            </a:p>
          </p:txBody>
        </p:sp>
        <p:sp>
          <p:nvSpPr>
            <p:cNvPr id="112" name="Google Shape;112;p3" title="Task 2"/>
            <p:cNvSpPr/>
            <p:nvPr/>
          </p:nvSpPr>
          <p:spPr>
            <a:xfrm>
              <a:off x="7592158" y="2760036"/>
              <a:ext cx="1409934" cy="1409934"/>
            </a:xfrm>
            <a:custGeom>
              <a:avLst/>
              <a:gdLst/>
              <a:ahLst/>
              <a:cxnLst/>
              <a:rect l="l" t="t" r="r" b="b"/>
              <a:pathLst>
                <a:path w="1409934" h="1409934" extrusionOk="0">
                  <a:moveTo>
                    <a:pt x="0" y="704967"/>
                  </a:moveTo>
                  <a:cubicBezTo>
                    <a:pt x="0" y="315624"/>
                    <a:pt x="315624" y="0"/>
                    <a:pt x="704967" y="0"/>
                  </a:cubicBezTo>
                  <a:cubicBezTo>
                    <a:pt x="1094310" y="0"/>
                    <a:pt x="1409934" y="315624"/>
                    <a:pt x="1409934" y="704967"/>
                  </a:cubicBezTo>
                  <a:cubicBezTo>
                    <a:pt x="1409934" y="1094310"/>
                    <a:pt x="1094310" y="1409934"/>
                    <a:pt x="704967" y="1409934"/>
                  </a:cubicBezTo>
                  <a:cubicBezTo>
                    <a:pt x="315624" y="1409934"/>
                    <a:pt x="0" y="1094310"/>
                    <a:pt x="0" y="704967"/>
                  </a:cubicBezTo>
                  <a:close/>
                </a:path>
              </a:pathLst>
            </a:custGeom>
            <a:solidFill>
              <a:schemeClr val="lt1"/>
            </a:solidFill>
            <a:ln w="25400" cap="flat" cmpd="sng">
              <a:solidFill>
                <a:srgbClr val="3173A8"/>
              </a:solidFill>
              <a:prstDash val="solid"/>
              <a:round/>
              <a:headEnd type="none" w="sm" len="sm"/>
              <a:tailEnd type="none" w="sm" len="sm"/>
            </a:ln>
          </p:spPr>
          <p:txBody>
            <a:bodyPr spcFirstLastPara="1" wrap="square" lIns="271250" tIns="271250" rIns="271250" bIns="271250" anchor="ctr" anchorCtr="0">
              <a:noAutofit/>
            </a:bodyPr>
            <a:lstStyle/>
            <a:p>
              <a:pPr marL="0" marR="0" lvl="0" indent="0" algn="ctr" rtl="0">
                <a:lnSpc>
                  <a:spcPct val="90000"/>
                </a:lnSpc>
                <a:spcBef>
                  <a:spcPts val="0"/>
                </a:spcBef>
                <a:spcAft>
                  <a:spcPts val="0"/>
                </a:spcAft>
                <a:buClr>
                  <a:srgbClr val="000000"/>
                </a:buClr>
                <a:buSzPts val="5100"/>
                <a:buFont typeface="Arial"/>
                <a:buNone/>
              </a:pPr>
              <a:endParaRPr sz="5100" b="0" i="0" u="none" strike="noStrike" cap="none">
                <a:solidFill>
                  <a:schemeClr val="dk1"/>
                </a:solidFill>
                <a:latin typeface="Arial"/>
                <a:ea typeface="Arial"/>
                <a:cs typeface="Arial"/>
                <a:sym typeface="Arial"/>
              </a:endParaRPr>
            </a:p>
          </p:txBody>
        </p:sp>
        <p:sp>
          <p:nvSpPr>
            <p:cNvPr id="113" name="Google Shape;113;p3" title="Task 3"/>
            <p:cNvSpPr/>
            <p:nvPr/>
          </p:nvSpPr>
          <p:spPr>
            <a:xfrm>
              <a:off x="5383381" y="4897584"/>
              <a:ext cx="1552394" cy="1409934"/>
            </a:xfrm>
            <a:custGeom>
              <a:avLst/>
              <a:gdLst/>
              <a:ahLst/>
              <a:cxnLst/>
              <a:rect l="l" t="t" r="r" b="b"/>
              <a:pathLst>
                <a:path w="1552394" h="1409934" extrusionOk="0">
                  <a:moveTo>
                    <a:pt x="0" y="704967"/>
                  </a:moveTo>
                  <a:cubicBezTo>
                    <a:pt x="0" y="315624"/>
                    <a:pt x="347515" y="0"/>
                    <a:pt x="776197" y="0"/>
                  </a:cubicBezTo>
                  <a:cubicBezTo>
                    <a:pt x="1204879" y="0"/>
                    <a:pt x="1552394" y="315624"/>
                    <a:pt x="1552394" y="704967"/>
                  </a:cubicBezTo>
                  <a:cubicBezTo>
                    <a:pt x="1552394" y="1094310"/>
                    <a:pt x="1204879" y="1409934"/>
                    <a:pt x="776197" y="1409934"/>
                  </a:cubicBezTo>
                  <a:cubicBezTo>
                    <a:pt x="347515" y="1409934"/>
                    <a:pt x="0" y="1094310"/>
                    <a:pt x="0" y="704967"/>
                  </a:cubicBezTo>
                  <a:close/>
                </a:path>
              </a:pathLst>
            </a:custGeom>
            <a:solidFill>
              <a:schemeClr val="lt1"/>
            </a:solidFill>
            <a:ln w="25400" cap="flat" cmpd="sng">
              <a:solidFill>
                <a:srgbClr val="3173A8"/>
              </a:solidFill>
              <a:prstDash val="solid"/>
              <a:round/>
              <a:headEnd type="none" w="sm" len="sm"/>
              <a:tailEnd type="none" w="sm" len="sm"/>
            </a:ln>
          </p:spPr>
          <p:txBody>
            <a:bodyPr spcFirstLastPara="1" wrap="square" lIns="245100" tIns="224250" rIns="245100" bIns="22425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accent4"/>
                </a:solidFill>
                <a:latin typeface="Arial"/>
                <a:ea typeface="Arial"/>
                <a:cs typeface="Arial"/>
                <a:sym typeface="Arial"/>
              </a:endParaRPr>
            </a:p>
            <a:p>
              <a:pPr marL="0" marR="0" lvl="0" indent="0" algn="ctr" rtl="0">
                <a:lnSpc>
                  <a:spcPct val="90000"/>
                </a:lnSpc>
                <a:spcBef>
                  <a:spcPts val="490"/>
                </a:spcBef>
                <a:spcAft>
                  <a:spcPts val="0"/>
                </a:spcAft>
                <a:buClr>
                  <a:schemeClr val="accent4"/>
                </a:buClr>
                <a:buSzPts val="1600"/>
                <a:buFont typeface="Calibri"/>
                <a:buNone/>
              </a:pPr>
              <a:r>
                <a:rPr lang="en" sz="1600" b="1" i="0" u="none" strike="noStrike" cap="none">
                  <a:solidFill>
                    <a:schemeClr val="accent4"/>
                  </a:solidFill>
                  <a:latin typeface="Calibri"/>
                  <a:ea typeface="Calibri"/>
                  <a:cs typeface="Calibri"/>
                  <a:sym typeface="Calibri"/>
                </a:rPr>
                <a:t>Khépri Formation </a:t>
              </a:r>
              <a:endParaRPr/>
            </a:p>
            <a:p>
              <a:pPr marL="0" marR="0" lvl="0" indent="0" algn="ctr" rtl="0">
                <a:lnSpc>
                  <a:spcPct val="90000"/>
                </a:lnSpc>
                <a:spcBef>
                  <a:spcPts val="560"/>
                </a:spcBef>
                <a:spcAft>
                  <a:spcPts val="0"/>
                </a:spcAft>
                <a:buClr>
                  <a:schemeClr val="accent4"/>
                </a:buClr>
                <a:buSzPts val="1400"/>
                <a:buFont typeface="Arial"/>
                <a:buNone/>
              </a:pPr>
              <a:r>
                <a:rPr lang="en" sz="1400" b="0" i="0" u="none" strike="noStrike" cap="none">
                  <a:solidFill>
                    <a:schemeClr val="accent4"/>
                  </a:solidFill>
                  <a:latin typeface="Arial"/>
                  <a:ea typeface="Arial"/>
                  <a:cs typeface="Arial"/>
                  <a:sym typeface="Arial"/>
                </a:rPr>
                <a:t> </a:t>
              </a:r>
              <a:endParaRPr/>
            </a:p>
          </p:txBody>
        </p:sp>
        <p:sp>
          <p:nvSpPr>
            <p:cNvPr id="114" name="Google Shape;114;p3" title="Task 4"/>
            <p:cNvSpPr/>
            <p:nvPr/>
          </p:nvSpPr>
          <p:spPr>
            <a:xfrm>
              <a:off x="3201738" y="2760036"/>
              <a:ext cx="1640585" cy="1409934"/>
            </a:xfrm>
            <a:custGeom>
              <a:avLst/>
              <a:gdLst/>
              <a:ahLst/>
              <a:cxnLst/>
              <a:rect l="l" t="t" r="r" b="b"/>
              <a:pathLst>
                <a:path w="1640585" h="1409934" extrusionOk="0">
                  <a:moveTo>
                    <a:pt x="0" y="704967"/>
                  </a:moveTo>
                  <a:cubicBezTo>
                    <a:pt x="0" y="315624"/>
                    <a:pt x="367258" y="0"/>
                    <a:pt x="820293" y="0"/>
                  </a:cubicBezTo>
                  <a:cubicBezTo>
                    <a:pt x="1273328" y="0"/>
                    <a:pt x="1640586" y="315624"/>
                    <a:pt x="1640586" y="704967"/>
                  </a:cubicBezTo>
                  <a:cubicBezTo>
                    <a:pt x="1640586" y="1094310"/>
                    <a:pt x="1273328" y="1409934"/>
                    <a:pt x="820293" y="1409934"/>
                  </a:cubicBezTo>
                  <a:cubicBezTo>
                    <a:pt x="367258" y="1409934"/>
                    <a:pt x="0" y="1094310"/>
                    <a:pt x="0" y="704967"/>
                  </a:cubicBezTo>
                  <a:close/>
                </a:path>
              </a:pathLst>
            </a:custGeom>
            <a:solidFill>
              <a:schemeClr val="lt1"/>
            </a:solidFill>
            <a:ln w="25400" cap="flat" cmpd="sng">
              <a:solidFill>
                <a:srgbClr val="3173A8"/>
              </a:solidFill>
              <a:prstDash val="solid"/>
              <a:round/>
              <a:headEnd type="none" w="sm" len="sm"/>
              <a:tailEnd type="none" w="sm" len="sm"/>
            </a:ln>
          </p:spPr>
          <p:txBody>
            <a:bodyPr spcFirstLastPara="1" wrap="square" lIns="260575" tIns="226800" rIns="260575" bIns="226800" anchor="ctr" anchorCtr="0">
              <a:noAutofit/>
            </a:bodyPr>
            <a:lstStyle/>
            <a:p>
              <a:pPr marL="0" marR="0" lvl="0" indent="0" algn="ctr" rtl="0">
                <a:lnSpc>
                  <a:spcPct val="90000"/>
                </a:lnSpc>
                <a:spcBef>
                  <a:spcPts val="560"/>
                </a:spcBef>
                <a:spcAft>
                  <a:spcPts val="0"/>
                </a:spcAft>
                <a:buClr>
                  <a:schemeClr val="accent4"/>
                </a:buClr>
                <a:buSzPts val="1600"/>
                <a:buFont typeface="Calibri"/>
                <a:buNone/>
              </a:pPr>
              <a:r>
                <a:rPr lang="en" sz="1600" b="1">
                  <a:solidFill>
                    <a:schemeClr val="accent4"/>
                  </a:solidFill>
                  <a:latin typeface="Calibri"/>
                  <a:ea typeface="Calibri"/>
                  <a:cs typeface="Calibri"/>
                  <a:sym typeface="Calibri"/>
                </a:rPr>
                <a:t>Coworking dédié à la santé</a:t>
              </a:r>
              <a:endParaRPr sz="1600" b="1" i="0" u="none" strike="noStrike" cap="none">
                <a:solidFill>
                  <a:schemeClr val="accent4"/>
                </a:solidFill>
                <a:latin typeface="Calibri"/>
                <a:ea typeface="Calibri"/>
                <a:cs typeface="Calibri"/>
                <a:sym typeface="Calibri"/>
              </a:endParaRPr>
            </a:p>
          </p:txBody>
        </p:sp>
      </p:grpSp>
      <p:sp>
        <p:nvSpPr>
          <p:cNvPr id="115" name="Google Shape;115;p3"/>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4</a:t>
            </a:fld>
            <a:endParaRPr/>
          </a:p>
        </p:txBody>
      </p:sp>
      <p:sp>
        <p:nvSpPr>
          <p:cNvPr id="116" name="Google Shape;116;p3"/>
          <p:cNvSpPr/>
          <p:nvPr/>
        </p:nvSpPr>
        <p:spPr>
          <a:xfrm>
            <a:off x="4932885" y="2182672"/>
            <a:ext cx="2520280" cy="2448272"/>
          </a:xfrm>
          <a:prstGeom prst="ellipse">
            <a:avLst/>
          </a:prstGeom>
          <a:noFill/>
          <a:ln w="25400" cap="flat" cmpd="sng">
            <a:solidFill>
              <a:srgbClr val="2A5E8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accent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accent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accent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accent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accent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accent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accent4"/>
              </a:solidFill>
              <a:latin typeface="Calibri"/>
              <a:ea typeface="Calibri"/>
              <a:cs typeface="Calibri"/>
              <a:sym typeface="Calibri"/>
            </a:endParaRPr>
          </a:p>
          <a:p>
            <a:pPr marL="0" marR="0" lvl="0" indent="0" algn="ctr" rtl="0">
              <a:lnSpc>
                <a:spcPct val="100000"/>
              </a:lnSpc>
              <a:spcBef>
                <a:spcPts val="0"/>
              </a:spcBef>
              <a:spcAft>
                <a:spcPts val="0"/>
              </a:spcAft>
              <a:buClr>
                <a:schemeClr val="accent4"/>
              </a:buClr>
              <a:buSzPts val="1100"/>
              <a:buFont typeface="Calibri"/>
              <a:buNone/>
            </a:pPr>
            <a:endParaRPr b="1">
              <a:solidFill>
                <a:schemeClr val="accent4"/>
              </a:solidFill>
              <a:latin typeface="Calibri"/>
              <a:ea typeface="Calibri"/>
              <a:cs typeface="Calibri"/>
              <a:sym typeface="Calibri"/>
            </a:endParaRPr>
          </a:p>
          <a:p>
            <a:pPr marL="0" marR="0" lvl="0" indent="0" algn="ctr" rtl="0">
              <a:lnSpc>
                <a:spcPct val="100000"/>
              </a:lnSpc>
              <a:spcBef>
                <a:spcPts val="0"/>
              </a:spcBef>
              <a:spcAft>
                <a:spcPts val="0"/>
              </a:spcAft>
              <a:buClr>
                <a:schemeClr val="accent4"/>
              </a:buClr>
              <a:buSzPts val="1100"/>
              <a:buFont typeface="Calibri"/>
              <a:buNone/>
            </a:pPr>
            <a:r>
              <a:rPr lang="en" b="1" i="0" u="none" strike="noStrike" cap="none">
                <a:solidFill>
                  <a:schemeClr val="accent4"/>
                </a:solidFill>
                <a:latin typeface="Calibri"/>
                <a:ea typeface="Calibri"/>
                <a:cs typeface="Calibri"/>
                <a:sym typeface="Calibri"/>
              </a:rPr>
              <a:t>Espace de Santé Intégrative</a:t>
            </a:r>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accent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accent4"/>
              </a:solidFill>
              <a:latin typeface="Calibri"/>
              <a:ea typeface="Calibri"/>
              <a:cs typeface="Calibri"/>
              <a:sym typeface="Calibri"/>
            </a:endParaRPr>
          </a:p>
        </p:txBody>
      </p:sp>
      <p:sp>
        <p:nvSpPr>
          <p:cNvPr id="117" name="Google Shape;117;p3"/>
          <p:cNvSpPr txBox="1"/>
          <p:nvPr/>
        </p:nvSpPr>
        <p:spPr>
          <a:xfrm>
            <a:off x="7546013" y="2984973"/>
            <a:ext cx="1448743"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4"/>
              </a:buClr>
              <a:buSzPts val="1600"/>
              <a:buFont typeface="Calibri"/>
              <a:buNone/>
            </a:pPr>
            <a:r>
              <a:rPr lang="en" sz="1600" b="1" dirty="0" smtClean="0">
                <a:solidFill>
                  <a:schemeClr val="accent4"/>
                </a:solidFill>
                <a:latin typeface="Calibri"/>
                <a:ea typeface="Calibri"/>
                <a:cs typeface="Calibri"/>
                <a:sym typeface="Calibri"/>
              </a:rPr>
              <a:t>Programmes personnalisés</a:t>
            </a:r>
          </a:p>
          <a:p>
            <a:pPr marL="0" marR="0" lvl="0" indent="0" algn="ctr" rtl="0">
              <a:lnSpc>
                <a:spcPct val="100000"/>
              </a:lnSpc>
              <a:spcBef>
                <a:spcPts val="0"/>
              </a:spcBef>
              <a:spcAft>
                <a:spcPts val="0"/>
              </a:spcAft>
              <a:buClr>
                <a:schemeClr val="accent4"/>
              </a:buClr>
              <a:buSzPts val="1600"/>
              <a:buFont typeface="Calibri"/>
              <a:buNone/>
            </a:pPr>
            <a:r>
              <a:rPr lang="fr-FR" sz="1600" b="1" dirty="0">
                <a:solidFill>
                  <a:schemeClr val="accent4"/>
                </a:solidFill>
                <a:latin typeface="Calibri"/>
                <a:ea typeface="Calibri"/>
                <a:cs typeface="Calibri"/>
                <a:sym typeface="Calibri"/>
              </a:rPr>
              <a:t>d</a:t>
            </a:r>
            <a:r>
              <a:rPr lang="en" sz="1600" b="1" i="0" u="none" strike="noStrike" cap="none" dirty="0" smtClean="0">
                <a:solidFill>
                  <a:schemeClr val="accent4"/>
                </a:solidFill>
                <a:latin typeface="Calibri"/>
                <a:ea typeface="Calibri"/>
                <a:cs typeface="Calibri"/>
                <a:sym typeface="Calibri"/>
              </a:rPr>
              <a:t>e Remise en Santé</a:t>
            </a:r>
            <a:endParaRPr sz="1600" b="1" i="0" u="none" strike="noStrike" cap="none" dirty="0">
              <a:solidFill>
                <a:schemeClr val="accent4"/>
              </a:solidFill>
              <a:latin typeface="Calibri"/>
              <a:ea typeface="Calibri"/>
              <a:cs typeface="Calibri"/>
              <a:sym typeface="Calibri"/>
            </a:endParaRPr>
          </a:p>
        </p:txBody>
      </p:sp>
      <p:pic>
        <p:nvPicPr>
          <p:cNvPr id="118" name="Google Shape;118;p3"/>
          <p:cNvPicPr preferRelativeResize="0"/>
          <p:nvPr/>
        </p:nvPicPr>
        <p:blipFill rotWithShape="1">
          <a:blip r:embed="rId3">
            <a:alphaModFix/>
          </a:blip>
          <a:srcRect/>
          <a:stretch/>
        </p:blipFill>
        <p:spPr>
          <a:xfrm>
            <a:off x="5458915" y="2581672"/>
            <a:ext cx="1505871" cy="1011358"/>
          </a:xfrm>
          <a:prstGeom prst="rect">
            <a:avLst/>
          </a:prstGeom>
          <a:noFill/>
          <a:ln>
            <a:noFill/>
          </a:ln>
        </p:spPr>
      </p:pic>
      <p:pic>
        <p:nvPicPr>
          <p:cNvPr id="119" name="Google Shape;119;p3" descr="LogoParisEst v2 rvb 2000"/>
          <p:cNvPicPr preferRelativeResize="0"/>
          <p:nvPr/>
        </p:nvPicPr>
        <p:blipFill rotWithShape="1">
          <a:blip r:embed="rId4">
            <a:alphaModFix/>
          </a:blip>
          <a:srcRect/>
          <a:stretch/>
        </p:blipFill>
        <p:spPr>
          <a:xfrm>
            <a:off x="5458915" y="562325"/>
            <a:ext cx="3543177" cy="1620347"/>
          </a:xfrm>
          <a:prstGeom prst="rect">
            <a:avLst/>
          </a:prstGeom>
          <a:noFill/>
          <a:ln>
            <a:noFill/>
          </a:ln>
        </p:spPr>
      </p:pic>
      <p:pic>
        <p:nvPicPr>
          <p:cNvPr id="19" name="Google Shape;91;p2"/>
          <p:cNvPicPr preferRelativeResize="0"/>
          <p:nvPr/>
        </p:nvPicPr>
        <p:blipFill rotWithShape="1">
          <a:blip r:embed="rId5">
            <a:alphaModFix/>
          </a:blip>
          <a:srcRect/>
          <a:stretch/>
        </p:blipFill>
        <p:spPr>
          <a:xfrm>
            <a:off x="394575" y="5964586"/>
            <a:ext cx="991941" cy="6544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7009a1e23a_0_0"/>
          <p:cNvSpPr txBox="1">
            <a:spLocks noGrp="1"/>
          </p:cNvSpPr>
          <p:nvPr>
            <p:ph type="title"/>
          </p:nvPr>
        </p:nvSpPr>
        <p:spPr>
          <a:xfrm>
            <a:off x="0" y="332656"/>
            <a:ext cx="9144029" cy="60370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100"/>
              <a:buNone/>
            </a:pPr>
            <a:r>
              <a:rPr lang="en" sz="3100" b="1" dirty="0" smtClean="0">
                <a:solidFill>
                  <a:schemeClr val="accent4"/>
                </a:solidFill>
                <a:latin typeface="Calibri"/>
                <a:ea typeface="Calibri"/>
                <a:cs typeface="Calibri"/>
                <a:sym typeface="Calibri"/>
              </a:rPr>
              <a:t>Espace </a:t>
            </a:r>
            <a:r>
              <a:rPr lang="en" sz="3100" b="1" dirty="0">
                <a:solidFill>
                  <a:schemeClr val="accent4"/>
                </a:solidFill>
                <a:latin typeface="Calibri"/>
                <a:ea typeface="Calibri"/>
                <a:cs typeface="Calibri"/>
                <a:sym typeface="Calibri"/>
              </a:rPr>
              <a:t>de Santé </a:t>
            </a:r>
            <a:r>
              <a:rPr lang="en" sz="3100" b="1" dirty="0" smtClean="0">
                <a:solidFill>
                  <a:schemeClr val="accent4"/>
                </a:solidFill>
                <a:latin typeface="Calibri"/>
                <a:ea typeface="Calibri"/>
                <a:cs typeface="Calibri"/>
                <a:sym typeface="Calibri"/>
              </a:rPr>
              <a:t>Intégrative</a:t>
            </a:r>
            <a:endParaRPr sz="3100" b="1" dirty="0">
              <a:solidFill>
                <a:schemeClr val="accent4"/>
              </a:solidFill>
              <a:latin typeface="Calibri"/>
              <a:ea typeface="Calibri"/>
              <a:cs typeface="Calibri"/>
              <a:sym typeface="Calibri"/>
            </a:endParaRPr>
          </a:p>
        </p:txBody>
      </p:sp>
      <p:sp>
        <p:nvSpPr>
          <p:cNvPr id="133" name="Google Shape;133;g7009a1e23a_0_0"/>
          <p:cNvSpPr txBox="1">
            <a:spLocks noGrp="1"/>
          </p:cNvSpPr>
          <p:nvPr>
            <p:ph type="body" idx="1"/>
          </p:nvPr>
        </p:nvSpPr>
        <p:spPr>
          <a:xfrm>
            <a:off x="755501" y="1559458"/>
            <a:ext cx="7632900" cy="4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endParaRPr lang="fr-FR" sz="1800" dirty="0" smtClean="0"/>
          </a:p>
          <a:p>
            <a:pPr marL="0" lvl="0" indent="0" algn="l" rtl="0">
              <a:lnSpc>
                <a:spcPct val="100000"/>
              </a:lnSpc>
              <a:spcBef>
                <a:spcPts val="0"/>
              </a:spcBef>
              <a:spcAft>
                <a:spcPts val="0"/>
              </a:spcAft>
              <a:buSzPts val="1800"/>
              <a:buNone/>
            </a:pPr>
            <a:endParaRPr sz="1800" dirty="0"/>
          </a:p>
        </p:txBody>
      </p:sp>
      <p:sp>
        <p:nvSpPr>
          <p:cNvPr id="134" name="Google Shape;134;g7009a1e23a_0_0"/>
          <p:cNvSpPr txBox="1">
            <a:spLocks noGrp="1"/>
          </p:cNvSpPr>
          <p:nvPr>
            <p:ph type="sldNum" idx="12"/>
          </p:nvPr>
        </p:nvSpPr>
        <p:spPr>
          <a:xfrm>
            <a:off x="6401276" y="6155268"/>
            <a:ext cx="914700" cy="27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5</a:t>
            </a:fld>
            <a:endParaRPr/>
          </a:p>
        </p:txBody>
      </p:sp>
      <p:sp>
        <p:nvSpPr>
          <p:cNvPr id="135" name="Google Shape;135;g7009a1e23a_0_0"/>
          <p:cNvSpPr/>
          <p:nvPr/>
        </p:nvSpPr>
        <p:spPr>
          <a:xfrm>
            <a:off x="3095939" y="1051850"/>
            <a:ext cx="2974325" cy="587143"/>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rgbClr val="FFFFFF"/>
                </a:solidFill>
                <a:latin typeface="Roboto"/>
                <a:ea typeface="Roboto"/>
                <a:cs typeface="Roboto"/>
                <a:sym typeface="Roboto"/>
              </a:rPr>
              <a:t>ACTIVITES</a:t>
            </a:r>
            <a:endParaRPr b="1" dirty="0">
              <a:solidFill>
                <a:srgbClr val="FFFFFF"/>
              </a:solidFill>
              <a:latin typeface="Roboto"/>
              <a:ea typeface="Roboto"/>
              <a:cs typeface="Roboto"/>
              <a:sym typeface="Roboto"/>
            </a:endParaRPr>
          </a:p>
        </p:txBody>
      </p:sp>
      <p:sp>
        <p:nvSpPr>
          <p:cNvPr id="136" name="Google Shape;136;g7009a1e23a_0_0"/>
          <p:cNvSpPr/>
          <p:nvPr/>
        </p:nvSpPr>
        <p:spPr>
          <a:xfrm>
            <a:off x="5573250" y="2267401"/>
            <a:ext cx="1742700" cy="623100"/>
          </a:xfrm>
          <a:prstGeom prst="roundRect">
            <a:avLst>
              <a:gd name="adj" fmla="val 50000"/>
            </a:avLst>
          </a:prstGeom>
          <a:solidFill>
            <a:srgbClr val="00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b="1" dirty="0" smtClean="0">
                <a:latin typeface="Roboto"/>
                <a:ea typeface="Roboto"/>
                <a:cs typeface="Roboto"/>
                <a:sym typeface="Roboto"/>
              </a:rPr>
              <a:t>Prestations de santé holistiques</a:t>
            </a:r>
            <a:endParaRPr sz="1200" b="1" dirty="0">
              <a:latin typeface="Roboto"/>
              <a:ea typeface="Roboto"/>
              <a:cs typeface="Roboto"/>
              <a:sym typeface="Roboto"/>
            </a:endParaRPr>
          </a:p>
        </p:txBody>
      </p:sp>
      <p:sp>
        <p:nvSpPr>
          <p:cNvPr id="137" name="Google Shape;137;g7009a1e23a_0_0"/>
          <p:cNvSpPr/>
          <p:nvPr/>
        </p:nvSpPr>
        <p:spPr>
          <a:xfrm>
            <a:off x="1627225" y="2267401"/>
            <a:ext cx="1943400" cy="622800"/>
          </a:xfrm>
          <a:prstGeom prst="roundRect">
            <a:avLst>
              <a:gd name="adj" fmla="val 50000"/>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latin typeface="Roboto"/>
                <a:ea typeface="Roboto"/>
                <a:cs typeface="Roboto"/>
                <a:sym typeface="Roboto"/>
              </a:rPr>
              <a:t>Co-working</a:t>
            </a:r>
            <a:endParaRPr sz="1200" b="1" dirty="0">
              <a:latin typeface="Roboto"/>
              <a:ea typeface="Roboto"/>
              <a:cs typeface="Roboto"/>
              <a:sym typeface="Roboto"/>
            </a:endParaRPr>
          </a:p>
        </p:txBody>
      </p:sp>
      <p:sp>
        <p:nvSpPr>
          <p:cNvPr id="139" name="Google Shape;139;g7009a1e23a_0_0"/>
          <p:cNvSpPr/>
          <p:nvPr/>
        </p:nvSpPr>
        <p:spPr>
          <a:xfrm>
            <a:off x="1583473" y="3188584"/>
            <a:ext cx="2012670" cy="776925"/>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200" b="1" dirty="0" smtClean="0">
                <a:solidFill>
                  <a:schemeClr val="lt1"/>
                </a:solidFill>
                <a:latin typeface="Roboto"/>
                <a:ea typeface="Roboto"/>
                <a:cs typeface="Roboto"/>
                <a:sym typeface="Roboto"/>
              </a:rPr>
              <a:t>Espace de travail Professionnels</a:t>
            </a:r>
            <a:endParaRPr sz="1200" b="1" dirty="0">
              <a:solidFill>
                <a:srgbClr val="FFFFFF"/>
              </a:solidFill>
            </a:endParaRPr>
          </a:p>
        </p:txBody>
      </p:sp>
      <p:sp>
        <p:nvSpPr>
          <p:cNvPr id="140" name="Google Shape;140;g7009a1e23a_0_0"/>
          <p:cNvSpPr/>
          <p:nvPr/>
        </p:nvSpPr>
        <p:spPr>
          <a:xfrm>
            <a:off x="5531085" y="3205217"/>
            <a:ext cx="1871633" cy="760292"/>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solidFill>
                  <a:srgbClr val="FFFFFF"/>
                </a:solidFill>
                <a:latin typeface="Roboto"/>
                <a:ea typeface="Roboto"/>
                <a:cs typeface="Roboto"/>
                <a:sym typeface="Roboto"/>
              </a:rPr>
              <a:t>Vente de compléments alimenaires et Dispositifs médicaux</a:t>
            </a:r>
            <a:endParaRPr sz="1200" b="1" dirty="0">
              <a:solidFill>
                <a:srgbClr val="FFFFFF"/>
              </a:solidFill>
            </a:endParaRPr>
          </a:p>
        </p:txBody>
      </p:sp>
      <p:cxnSp>
        <p:nvCxnSpPr>
          <p:cNvPr id="142" name="Google Shape;142;g7009a1e23a_0_0"/>
          <p:cNvCxnSpPr>
            <a:stCxn id="135" idx="2"/>
            <a:endCxn id="136" idx="0"/>
          </p:cNvCxnSpPr>
          <p:nvPr/>
        </p:nvCxnSpPr>
        <p:spPr>
          <a:xfrm rot="16200000" flipH="1">
            <a:off x="5199647" y="1022448"/>
            <a:ext cx="628408" cy="1861498"/>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43" name="Google Shape;143;g7009a1e23a_0_0"/>
          <p:cNvCxnSpPr>
            <a:stCxn id="137" idx="0"/>
            <a:endCxn id="135" idx="2"/>
          </p:cNvCxnSpPr>
          <p:nvPr/>
        </p:nvCxnSpPr>
        <p:spPr>
          <a:xfrm rot="5400000" flipH="1" flipV="1">
            <a:off x="3276809" y="961109"/>
            <a:ext cx="628408" cy="1984177"/>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150" name="Google Shape;150;g7009a1e23a_0_0"/>
          <p:cNvSpPr txBox="1"/>
          <p:nvPr/>
        </p:nvSpPr>
        <p:spPr>
          <a:xfrm>
            <a:off x="6716550" y="1413552"/>
            <a:ext cx="1858738" cy="111644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Source Sans Pro"/>
                <a:ea typeface="Source Sans Pro"/>
                <a:cs typeface="Source Sans Pro"/>
                <a:sym typeface="Source Sans Pro"/>
              </a:rPr>
              <a:t>Approche </a:t>
            </a:r>
            <a:r>
              <a:rPr lang="en" b="1" dirty="0" smtClean="0">
                <a:latin typeface="Source Sans Pro"/>
                <a:ea typeface="Source Sans Pro"/>
                <a:cs typeface="Source Sans Pro"/>
                <a:sym typeface="Source Sans Pro"/>
              </a:rPr>
              <a:t>préventive </a:t>
            </a:r>
            <a:r>
              <a:rPr lang="en" b="1" dirty="0" smtClean="0">
                <a:latin typeface="Source Sans Pro"/>
                <a:ea typeface="Source Sans Pro"/>
                <a:cs typeface="Source Sans Pro"/>
                <a:sym typeface="Source Sans Pro"/>
              </a:rPr>
              <a:t>et intégrative pour la douleur chronique</a:t>
            </a:r>
          </a:p>
          <a:p>
            <a:pPr marL="0" lvl="0" indent="0" algn="ctr" rtl="0">
              <a:spcBef>
                <a:spcPts val="0"/>
              </a:spcBef>
              <a:spcAft>
                <a:spcPts val="0"/>
              </a:spcAft>
              <a:buNone/>
            </a:pPr>
            <a:r>
              <a:rPr lang="en" b="1" dirty="0" smtClean="0">
                <a:latin typeface="Source Sans Pro"/>
                <a:ea typeface="Source Sans Pro"/>
                <a:cs typeface="Source Sans Pro"/>
                <a:sym typeface="Source Sans Pro"/>
              </a:rPr>
              <a:t>Formation</a:t>
            </a:r>
            <a:endParaRPr b="1" dirty="0">
              <a:latin typeface="Source Sans Pro"/>
              <a:ea typeface="Source Sans Pro"/>
              <a:cs typeface="Source Sans Pro"/>
              <a:sym typeface="Source Sans Pro"/>
            </a:endParaRPr>
          </a:p>
        </p:txBody>
      </p:sp>
      <p:cxnSp>
        <p:nvCxnSpPr>
          <p:cNvPr id="152" name="Google Shape;152;g7009a1e23a_0_0"/>
          <p:cNvCxnSpPr/>
          <p:nvPr/>
        </p:nvCxnSpPr>
        <p:spPr>
          <a:xfrm>
            <a:off x="3694150" y="3645300"/>
            <a:ext cx="0" cy="0"/>
          </a:xfrm>
          <a:prstGeom prst="straightConnector1">
            <a:avLst/>
          </a:prstGeom>
          <a:noFill/>
          <a:ln w="9525" cap="flat" cmpd="sng">
            <a:solidFill>
              <a:schemeClr val="dk2"/>
            </a:solidFill>
            <a:prstDash val="solid"/>
            <a:round/>
            <a:headEnd type="none" w="med" len="med"/>
            <a:tailEnd type="none" w="med" len="med"/>
          </a:ln>
        </p:spPr>
      </p:cxnSp>
      <p:sp>
        <p:nvSpPr>
          <p:cNvPr id="153" name="Google Shape;153;g7009a1e23a_0_0"/>
          <p:cNvSpPr txBox="1"/>
          <p:nvPr/>
        </p:nvSpPr>
        <p:spPr>
          <a:xfrm>
            <a:off x="722505" y="5008015"/>
            <a:ext cx="8124825" cy="146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Source Sans Pro"/>
                <a:ea typeface="Source Sans Pro"/>
                <a:cs typeface="Source Sans Pro"/>
                <a:sym typeface="Source Sans Pro"/>
              </a:rPr>
              <a:t>Offre grand public </a:t>
            </a:r>
            <a:r>
              <a:rPr lang="en" b="1" dirty="0" smtClean="0">
                <a:latin typeface="Source Sans Pro"/>
                <a:ea typeface="Source Sans Pro"/>
                <a:cs typeface="Source Sans Pro"/>
                <a:sym typeface="Source Sans Pro"/>
              </a:rPr>
              <a:t>:</a:t>
            </a:r>
          </a:p>
          <a:p>
            <a:pPr marL="285750" lvl="0" indent="-285750" algn="l" rtl="0">
              <a:spcBef>
                <a:spcPts val="0"/>
              </a:spcBef>
              <a:spcAft>
                <a:spcPts val="0"/>
              </a:spcAft>
              <a:buFontTx/>
              <a:buChar char="-"/>
            </a:pPr>
            <a:r>
              <a:rPr lang="en" b="1" dirty="0" smtClean="0">
                <a:latin typeface="Source Sans Pro"/>
                <a:ea typeface="Source Sans Pro"/>
                <a:cs typeface="Source Sans Pro"/>
                <a:sym typeface="Source Sans Pro"/>
              </a:rPr>
              <a:t>Le contenu de l’offre grand public est un levier pour l’augmentation du taux de remplissage</a:t>
            </a:r>
            <a:r>
              <a:rPr lang="en" b="1" dirty="0">
                <a:latin typeface="Source Sans Pro"/>
                <a:ea typeface="Source Sans Pro"/>
                <a:cs typeface="Source Sans Pro"/>
                <a:sym typeface="Source Sans Pro"/>
              </a:rPr>
              <a:t> </a:t>
            </a:r>
            <a:r>
              <a:rPr lang="en" b="1" dirty="0" smtClean="0">
                <a:latin typeface="Source Sans Pro"/>
                <a:ea typeface="Source Sans Pro"/>
                <a:cs typeface="Source Sans Pro"/>
                <a:sym typeface="Source Sans Pro"/>
              </a:rPr>
              <a:t>des locaux</a:t>
            </a:r>
          </a:p>
          <a:p>
            <a:pPr marL="285750" lvl="0" indent="-285750" algn="l" rtl="0">
              <a:spcBef>
                <a:spcPts val="0"/>
              </a:spcBef>
              <a:spcAft>
                <a:spcPts val="0"/>
              </a:spcAft>
              <a:buFontTx/>
              <a:buChar char="-"/>
            </a:pPr>
            <a:r>
              <a:rPr lang="en" b="1" dirty="0" smtClean="0">
                <a:latin typeface="Source Sans Pro"/>
                <a:ea typeface="Source Sans Pro"/>
                <a:cs typeface="Source Sans Pro"/>
                <a:sym typeface="Source Sans Pro"/>
              </a:rPr>
              <a:t>L’offre d’hébergement est un levier pour l’augmentation de la vente conseil </a:t>
            </a:r>
          </a:p>
          <a:p>
            <a:pPr marL="285750" lvl="0" indent="-285750" algn="l" rtl="0">
              <a:spcBef>
                <a:spcPts val="0"/>
              </a:spcBef>
              <a:spcAft>
                <a:spcPts val="0"/>
              </a:spcAft>
              <a:buFontTx/>
              <a:buChar char="-"/>
            </a:pPr>
            <a:r>
              <a:rPr lang="en" b="1" dirty="0" smtClean="0">
                <a:latin typeface="Source Sans Pro"/>
                <a:ea typeface="Source Sans Pro"/>
                <a:cs typeface="Source Sans Pro"/>
                <a:sym typeface="Source Sans Pro"/>
              </a:rPr>
              <a:t>La formation des praticiens permet d’assurer la qualité des prestations</a:t>
            </a:r>
          </a:p>
        </p:txBody>
      </p:sp>
      <p:cxnSp>
        <p:nvCxnSpPr>
          <p:cNvPr id="6" name="Connecteur droit 5"/>
          <p:cNvCxnSpPr>
            <a:stCxn id="137" idx="2"/>
          </p:cNvCxnSpPr>
          <p:nvPr/>
        </p:nvCxnSpPr>
        <p:spPr>
          <a:xfrm>
            <a:off x="2598925" y="2890201"/>
            <a:ext cx="0" cy="31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6468290" y="2890201"/>
            <a:ext cx="0" cy="31125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Google Shape;91;p2"/>
          <p:cNvPicPr preferRelativeResize="0"/>
          <p:nvPr/>
        </p:nvPicPr>
        <p:blipFill rotWithShape="1">
          <a:blip r:embed="rId3">
            <a:alphaModFix/>
          </a:blip>
          <a:srcRect/>
          <a:stretch/>
        </p:blipFill>
        <p:spPr>
          <a:xfrm>
            <a:off x="259530" y="5993392"/>
            <a:ext cx="991941" cy="654412"/>
          </a:xfrm>
          <a:prstGeom prst="rect">
            <a:avLst/>
          </a:prstGeom>
          <a:noFill/>
          <a:ln>
            <a:noFill/>
          </a:ln>
        </p:spPr>
      </p:pic>
      <p:sp>
        <p:nvSpPr>
          <p:cNvPr id="27" name="Google Shape;150;g7009a1e23a_0_0"/>
          <p:cNvSpPr txBox="1"/>
          <p:nvPr/>
        </p:nvSpPr>
        <p:spPr>
          <a:xfrm>
            <a:off x="486394" y="1442959"/>
            <a:ext cx="1858738" cy="111644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Source Sans Pro"/>
                <a:ea typeface="Source Sans Pro"/>
                <a:cs typeface="Source Sans Pro"/>
                <a:sym typeface="Source Sans Pro"/>
              </a:rPr>
              <a:t>Solution d’hébergement</a:t>
            </a:r>
          </a:p>
          <a:p>
            <a:pPr marL="0" lvl="0" indent="0" algn="ctr" rtl="0">
              <a:spcBef>
                <a:spcPts val="0"/>
              </a:spcBef>
              <a:spcAft>
                <a:spcPts val="0"/>
              </a:spcAft>
              <a:buNone/>
            </a:pPr>
            <a:r>
              <a:rPr lang="fr-FR" b="1" dirty="0" smtClean="0">
                <a:latin typeface="Source Sans Pro"/>
                <a:ea typeface="Source Sans Pro"/>
                <a:cs typeface="Source Sans Pro"/>
                <a:sym typeface="Source Sans Pro"/>
              </a:rPr>
              <a:t>S</a:t>
            </a:r>
            <a:r>
              <a:rPr lang="en" b="1" dirty="0" smtClean="0">
                <a:latin typeface="Source Sans Pro"/>
                <a:ea typeface="Source Sans Pro"/>
                <a:cs typeface="Source Sans Pro"/>
                <a:sym typeface="Source Sans Pro"/>
              </a:rPr>
              <a:t>how room TARAE</a:t>
            </a:r>
          </a:p>
          <a:p>
            <a:pPr marL="0" lvl="0" indent="0" algn="ctr" rtl="0">
              <a:spcBef>
                <a:spcPts val="0"/>
              </a:spcBef>
              <a:spcAft>
                <a:spcPts val="0"/>
              </a:spcAft>
              <a:buNone/>
            </a:pPr>
            <a:r>
              <a:rPr lang="fr-FR" b="1" dirty="0" smtClean="0">
                <a:latin typeface="Source Sans Pro"/>
                <a:ea typeface="Source Sans Pro"/>
                <a:cs typeface="Source Sans Pro"/>
                <a:sym typeface="Source Sans Pro"/>
              </a:rPr>
              <a:t>Vitrine</a:t>
            </a:r>
            <a:endParaRPr b="1" dirty="0">
              <a:latin typeface="Source Sans Pro"/>
              <a:ea typeface="Source Sans Pro"/>
              <a:cs typeface="Source Sans Pro"/>
              <a:sym typeface="Source Sans Pro"/>
            </a:endParaRPr>
          </a:p>
        </p:txBody>
      </p:sp>
      <p:sp>
        <p:nvSpPr>
          <p:cNvPr id="28" name="Google Shape;139;g7009a1e23a_0_0"/>
          <p:cNvSpPr/>
          <p:nvPr/>
        </p:nvSpPr>
        <p:spPr>
          <a:xfrm>
            <a:off x="1572798" y="4231089"/>
            <a:ext cx="2012670" cy="776925"/>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200" b="1" dirty="0" smtClean="0">
                <a:solidFill>
                  <a:schemeClr val="lt1"/>
                </a:solidFill>
                <a:latin typeface="Roboto"/>
                <a:ea typeface="Roboto"/>
                <a:sym typeface="Roboto"/>
              </a:rPr>
              <a:t>Cibles :</a:t>
            </a:r>
          </a:p>
          <a:p>
            <a:pPr marL="0" lvl="0" indent="0" algn="ctr" rtl="0">
              <a:spcBef>
                <a:spcPts val="0"/>
              </a:spcBef>
              <a:spcAft>
                <a:spcPts val="0"/>
              </a:spcAft>
              <a:buClr>
                <a:schemeClr val="dk1"/>
              </a:buClr>
              <a:buSzPts val="1100"/>
              <a:buFont typeface="Arial"/>
              <a:buNone/>
            </a:pPr>
            <a:r>
              <a:rPr lang="en" sz="1200" b="1" dirty="0" smtClean="0">
                <a:solidFill>
                  <a:schemeClr val="lt1"/>
                </a:solidFill>
                <a:latin typeface="Roboto"/>
                <a:ea typeface="Roboto"/>
                <a:sym typeface="Roboto"/>
              </a:rPr>
              <a:t>Praticiens </a:t>
            </a:r>
            <a:endParaRPr sz="1200" b="1" dirty="0">
              <a:solidFill>
                <a:srgbClr val="FFFFFF"/>
              </a:solidFill>
            </a:endParaRPr>
          </a:p>
        </p:txBody>
      </p:sp>
      <p:sp>
        <p:nvSpPr>
          <p:cNvPr id="30" name="Google Shape;140;g7009a1e23a_0_0"/>
          <p:cNvSpPr/>
          <p:nvPr/>
        </p:nvSpPr>
        <p:spPr>
          <a:xfrm>
            <a:off x="5520410" y="4247722"/>
            <a:ext cx="1871633" cy="760292"/>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b="1" dirty="0" smtClean="0">
                <a:solidFill>
                  <a:srgbClr val="FFFFFF"/>
                </a:solidFill>
              </a:rPr>
              <a:t>Cibles : </a:t>
            </a:r>
          </a:p>
          <a:p>
            <a:pPr marL="0" lvl="0" indent="0" algn="ctr" rtl="0">
              <a:spcBef>
                <a:spcPts val="0"/>
              </a:spcBef>
              <a:spcAft>
                <a:spcPts val="0"/>
              </a:spcAft>
              <a:buNone/>
            </a:pPr>
            <a:r>
              <a:rPr lang="fr-FR" sz="1200" b="1" dirty="0" smtClean="0">
                <a:solidFill>
                  <a:srgbClr val="FFFFFF"/>
                </a:solidFill>
              </a:rPr>
              <a:t>Grands public / Entreprises</a:t>
            </a:r>
            <a:endParaRPr sz="1200" b="1" dirty="0">
              <a:solidFill>
                <a:srgbClr val="FFFFFF"/>
              </a:solidFill>
            </a:endParaRPr>
          </a:p>
        </p:txBody>
      </p:sp>
      <p:cxnSp>
        <p:nvCxnSpPr>
          <p:cNvPr id="31" name="Connecteur droit 30"/>
          <p:cNvCxnSpPr/>
          <p:nvPr/>
        </p:nvCxnSpPr>
        <p:spPr>
          <a:xfrm>
            <a:off x="2588250" y="3932706"/>
            <a:ext cx="0" cy="31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6457615" y="3932706"/>
            <a:ext cx="0" cy="3112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a:solidFill>
                  <a:schemeClr val="accent4"/>
                </a:solidFill>
                <a:latin typeface="Calibri"/>
                <a:ea typeface="Calibri"/>
                <a:cs typeface="Calibri"/>
                <a:sym typeface="Calibri"/>
              </a:rPr>
              <a:t>Démonstration technique du coworking</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1471500"/>
          </a:xfrm>
          <a:prstGeom prst="rect">
            <a:avLst/>
          </a:prstGeom>
          <a:noFill/>
          <a:ln>
            <a:noFill/>
          </a:ln>
        </p:spPr>
        <p:txBody>
          <a:bodyPr spcFirstLastPara="1" wrap="square" lIns="91425" tIns="91425" rIns="91425" bIns="91425" anchor="t" anchorCtr="0">
            <a:normAutofit fontScale="32500" lnSpcReduction="20000"/>
          </a:bodyPr>
          <a:lstStyle/>
          <a:p>
            <a:pPr marL="0" lvl="0" indent="-114300" algn="l" rtl="0">
              <a:lnSpc>
                <a:spcPct val="100000"/>
              </a:lnSpc>
              <a:spcBef>
                <a:spcPts val="0"/>
              </a:spcBef>
              <a:spcAft>
                <a:spcPts val="0"/>
              </a:spcAft>
              <a:buSzPts val="1800"/>
              <a:buChar char="◎"/>
            </a:pPr>
            <a:r>
              <a:rPr lang="en" sz="4800" b="1" dirty="0"/>
              <a:t> </a:t>
            </a:r>
            <a:r>
              <a:rPr lang="en" sz="5600" b="1" dirty="0">
                <a:solidFill>
                  <a:schemeClr val="accent4"/>
                </a:solidFill>
              </a:rPr>
              <a:t>Un système autonome de réservation de salles et de paiement en ligne</a:t>
            </a:r>
            <a:endParaRPr sz="5600" b="1" dirty="0">
              <a:solidFill>
                <a:schemeClr val="accent4"/>
              </a:solidFill>
            </a:endParaRPr>
          </a:p>
          <a:p>
            <a:pPr marL="0" lvl="0" indent="0" algn="l" rtl="0">
              <a:lnSpc>
                <a:spcPct val="100000"/>
              </a:lnSpc>
              <a:spcBef>
                <a:spcPts val="0"/>
              </a:spcBef>
              <a:spcAft>
                <a:spcPts val="0"/>
              </a:spcAft>
              <a:buNone/>
            </a:pPr>
            <a:r>
              <a:rPr lang="en" sz="5600" b="1" dirty="0">
                <a:solidFill>
                  <a:schemeClr val="accent4"/>
                </a:solidFill>
              </a:rPr>
              <a:t>duplicable :</a:t>
            </a:r>
            <a:endParaRPr sz="5600" b="1" dirty="0">
              <a:solidFill>
                <a:schemeClr val="accent4"/>
              </a:solidFill>
            </a:endParaRPr>
          </a:p>
          <a:p>
            <a:pPr marL="0" lvl="0" indent="0" algn="l" rtl="0">
              <a:lnSpc>
                <a:spcPct val="100000"/>
              </a:lnSpc>
              <a:spcBef>
                <a:spcPts val="600"/>
              </a:spcBef>
              <a:spcAft>
                <a:spcPts val="0"/>
              </a:spcAft>
              <a:buSzPts val="1800"/>
              <a:buNone/>
            </a:pPr>
            <a:r>
              <a:rPr lang="en" sz="6400" b="1" dirty="0"/>
              <a:t>Un </a:t>
            </a:r>
            <a:r>
              <a:rPr lang="en" sz="6400" b="1" dirty="0" smtClean="0"/>
              <a:t>lieu </a:t>
            </a:r>
            <a:r>
              <a:rPr lang="en" sz="6400" b="1" dirty="0"/>
              <a:t>qui </a:t>
            </a:r>
            <a:r>
              <a:rPr lang="en" sz="6400" b="1" dirty="0" smtClean="0"/>
              <a:t>fonctionne de façon autonome de </a:t>
            </a:r>
            <a:r>
              <a:rPr lang="en" sz="6400" b="1" dirty="0"/>
              <a:t>8h à </a:t>
            </a:r>
            <a:r>
              <a:rPr lang="en" sz="6400" b="1" dirty="0" smtClean="0"/>
              <a:t>21h</a:t>
            </a:r>
            <a:endParaRPr sz="6400" b="1" dirty="0" smtClean="0"/>
          </a:p>
          <a:p>
            <a:pPr marL="0" lvl="0" indent="0">
              <a:buNone/>
            </a:pPr>
            <a:r>
              <a:rPr lang="en" sz="6400" b="1" dirty="0" smtClean="0"/>
              <a:t>7 jours/7, 365 jours par an, grâce </a:t>
            </a:r>
            <a:r>
              <a:rPr lang="fr-FR" sz="6400" b="1" dirty="0" smtClean="0"/>
              <a:t>au logiciel de réservation</a:t>
            </a:r>
            <a:r>
              <a:rPr lang="en" sz="1400" b="1" dirty="0" smtClean="0"/>
              <a:t>.</a:t>
            </a:r>
            <a:endParaRPr sz="1400" b="1" dirty="0"/>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6</a:t>
            </a:fld>
            <a:endParaRPr/>
          </a:p>
        </p:txBody>
      </p:sp>
      <p:grpSp>
        <p:nvGrpSpPr>
          <p:cNvPr id="211" name="Google Shape;211;p4"/>
          <p:cNvGrpSpPr/>
          <p:nvPr/>
        </p:nvGrpSpPr>
        <p:grpSpPr>
          <a:xfrm>
            <a:off x="2687757" y="2460734"/>
            <a:ext cx="3768522" cy="3774409"/>
            <a:chOff x="2675582" y="676586"/>
            <a:chExt cx="3793942" cy="3790328"/>
          </a:xfrm>
        </p:grpSpPr>
        <p:sp>
          <p:nvSpPr>
            <p:cNvPr id="212" name="Google Shape;212;p4"/>
            <p:cNvSpPr/>
            <p:nvPr/>
          </p:nvSpPr>
          <p:spPr>
            <a:xfrm rot="-7199815">
              <a:off x="3183352" y="1184485"/>
              <a:ext cx="2774659" cy="2774659"/>
            </a:xfrm>
            <a:prstGeom prst="blockArc">
              <a:avLst>
                <a:gd name="adj1" fmla="val 12622480"/>
                <a:gd name="adj2" fmla="val 18176457"/>
                <a:gd name="adj3" fmla="val 20786"/>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rot="-1799815">
              <a:off x="3183352" y="1184357"/>
              <a:ext cx="2774659" cy="2774659"/>
            </a:xfrm>
            <a:prstGeom prst="blockArc">
              <a:avLst>
                <a:gd name="adj1" fmla="val 12622480"/>
                <a:gd name="adj2" fmla="val 18176457"/>
                <a:gd name="adj3" fmla="val 20786"/>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rot="3600185">
              <a:off x="3187094" y="1184439"/>
              <a:ext cx="2774659" cy="2774659"/>
            </a:xfrm>
            <a:prstGeom prst="blockArc">
              <a:avLst>
                <a:gd name="adj1" fmla="val 12564381"/>
                <a:gd name="adj2" fmla="val 18346131"/>
                <a:gd name="adj3" fmla="val 20844"/>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rot="9000185">
              <a:off x="3185977" y="1184485"/>
              <a:ext cx="2774659" cy="2774659"/>
            </a:xfrm>
            <a:prstGeom prst="blockArc">
              <a:avLst>
                <a:gd name="adj1" fmla="val 12622480"/>
                <a:gd name="adj2" fmla="val 18081133"/>
                <a:gd name="adj3" fmla="val 20809"/>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 name="Google Shape;216;p4"/>
            <p:cNvGrpSpPr/>
            <p:nvPr/>
          </p:nvGrpSpPr>
          <p:grpSpPr>
            <a:xfrm rot="5400000">
              <a:off x="5379663" y="2278951"/>
              <a:ext cx="585001" cy="585472"/>
              <a:chOff x="1967628" y="812211"/>
              <a:chExt cx="588000" cy="588000"/>
            </a:xfrm>
          </p:grpSpPr>
          <p:sp>
            <p:nvSpPr>
              <p:cNvPr id="217" name="Google Shape;217;p4"/>
              <p:cNvSpPr/>
              <p:nvPr/>
            </p:nvSpPr>
            <p:spPr>
              <a:xfrm rot="39023">
                <a:off x="1970909" y="815492"/>
                <a:ext cx="581437" cy="581437"/>
              </a:xfrm>
              <a:prstGeom prst="pie">
                <a:avLst>
                  <a:gd name="adj1" fmla="val 6190354"/>
                  <a:gd name="adj2" fmla="val 14996165"/>
                </a:avLst>
              </a:prstGeom>
              <a:solidFill>
                <a:srgbClr val="1B786E"/>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rot="10800000">
                <a:off x="1970875" y="815525"/>
                <a:ext cx="581400" cy="581400"/>
              </a:xfrm>
              <a:prstGeom prst="pie">
                <a:avLst>
                  <a:gd name="adj1" fmla="val 4028252"/>
                  <a:gd name="adj2" fmla="val 17183677"/>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4"/>
            <p:cNvGrpSpPr/>
            <p:nvPr/>
          </p:nvGrpSpPr>
          <p:grpSpPr>
            <a:xfrm rot="10800000">
              <a:off x="4280709" y="3378529"/>
              <a:ext cx="585001" cy="585472"/>
              <a:chOff x="1967628" y="812211"/>
              <a:chExt cx="588000" cy="588000"/>
            </a:xfrm>
          </p:grpSpPr>
          <p:sp>
            <p:nvSpPr>
              <p:cNvPr id="220" name="Google Shape;220;p4"/>
              <p:cNvSpPr/>
              <p:nvPr/>
            </p:nvSpPr>
            <p:spPr>
              <a:xfrm rot="39023">
                <a:off x="1970909" y="815492"/>
                <a:ext cx="581437" cy="581437"/>
              </a:xfrm>
              <a:prstGeom prst="pie">
                <a:avLst>
                  <a:gd name="adj1" fmla="val 6190354"/>
                  <a:gd name="adj2" fmla="val 14996165"/>
                </a:avLst>
              </a:prstGeom>
              <a:solidFill>
                <a:srgbClr val="1D7E7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rot="10800000">
                <a:off x="1970875" y="815525"/>
                <a:ext cx="581400" cy="581400"/>
              </a:xfrm>
              <a:prstGeom prst="pie">
                <a:avLst>
                  <a:gd name="adj1" fmla="val 4028252"/>
                  <a:gd name="adj2" fmla="val 17183677"/>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4"/>
            <p:cNvGrpSpPr/>
            <p:nvPr/>
          </p:nvGrpSpPr>
          <p:grpSpPr>
            <a:xfrm rot="-5400000">
              <a:off x="3179922" y="2281478"/>
              <a:ext cx="585001" cy="585472"/>
              <a:chOff x="1967628" y="812211"/>
              <a:chExt cx="588000" cy="588000"/>
            </a:xfrm>
          </p:grpSpPr>
          <p:sp>
            <p:nvSpPr>
              <p:cNvPr id="223" name="Google Shape;223;p4"/>
              <p:cNvSpPr/>
              <p:nvPr/>
            </p:nvSpPr>
            <p:spPr>
              <a:xfrm rot="39023">
                <a:off x="1970909" y="815492"/>
                <a:ext cx="581437" cy="581437"/>
              </a:xfrm>
              <a:prstGeom prst="pie">
                <a:avLst>
                  <a:gd name="adj1" fmla="val 6190354"/>
                  <a:gd name="adj2" fmla="val 14996165"/>
                </a:avLst>
              </a:prstGeom>
              <a:solidFill>
                <a:srgbClr val="1F887E"/>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rot="10800000">
                <a:off x="1970875" y="815525"/>
                <a:ext cx="581400" cy="581400"/>
              </a:xfrm>
              <a:prstGeom prst="pie">
                <a:avLst>
                  <a:gd name="adj1" fmla="val 4028252"/>
                  <a:gd name="adj2" fmla="val 17183677"/>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4"/>
            <p:cNvSpPr txBox="1"/>
            <p:nvPr/>
          </p:nvSpPr>
          <p:spPr>
            <a:xfrm>
              <a:off x="3214513" y="2360618"/>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01</a:t>
              </a:r>
              <a:endParaRPr sz="1600" b="1">
                <a:solidFill>
                  <a:srgbClr val="FFFFFF"/>
                </a:solidFill>
                <a:latin typeface="Roboto"/>
                <a:ea typeface="Roboto"/>
                <a:cs typeface="Roboto"/>
                <a:sym typeface="Roboto"/>
              </a:endParaRPr>
            </a:p>
          </p:txBody>
        </p:sp>
        <p:sp>
          <p:nvSpPr>
            <p:cNvPr id="226" name="Google Shape;226;p4"/>
            <p:cNvSpPr txBox="1"/>
            <p:nvPr/>
          </p:nvSpPr>
          <p:spPr>
            <a:xfrm>
              <a:off x="4335750" y="3460301"/>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02</a:t>
              </a:r>
              <a:endParaRPr sz="1600" b="1">
                <a:solidFill>
                  <a:srgbClr val="FFFFFF"/>
                </a:solidFill>
                <a:latin typeface="Roboto"/>
                <a:ea typeface="Roboto"/>
                <a:cs typeface="Roboto"/>
                <a:sym typeface="Roboto"/>
              </a:endParaRPr>
            </a:p>
          </p:txBody>
        </p:sp>
        <p:sp>
          <p:nvSpPr>
            <p:cNvPr id="227" name="Google Shape;227;p4"/>
            <p:cNvSpPr txBox="1"/>
            <p:nvPr/>
          </p:nvSpPr>
          <p:spPr>
            <a:xfrm>
              <a:off x="5419402" y="2360618"/>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03</a:t>
              </a:r>
              <a:endParaRPr sz="1600" b="1">
                <a:solidFill>
                  <a:srgbClr val="FFFFFF"/>
                </a:solidFill>
                <a:latin typeface="Roboto"/>
                <a:ea typeface="Roboto"/>
                <a:cs typeface="Roboto"/>
                <a:sym typeface="Roboto"/>
              </a:endParaRPr>
            </a:p>
          </p:txBody>
        </p:sp>
        <p:grpSp>
          <p:nvGrpSpPr>
            <p:cNvPr id="228" name="Google Shape;228;p4"/>
            <p:cNvGrpSpPr/>
            <p:nvPr/>
          </p:nvGrpSpPr>
          <p:grpSpPr>
            <a:xfrm>
              <a:off x="4261689" y="1180926"/>
              <a:ext cx="585001" cy="585530"/>
              <a:chOff x="1967628" y="812211"/>
              <a:chExt cx="588000" cy="588000"/>
            </a:xfrm>
          </p:grpSpPr>
          <p:sp>
            <p:nvSpPr>
              <p:cNvPr id="229" name="Google Shape;229;p4"/>
              <p:cNvSpPr/>
              <p:nvPr/>
            </p:nvSpPr>
            <p:spPr>
              <a:xfrm rot="39023">
                <a:off x="1970909" y="815492"/>
                <a:ext cx="581437" cy="581437"/>
              </a:xfrm>
              <a:prstGeom prst="pie">
                <a:avLst>
                  <a:gd name="adj1" fmla="val 6190354"/>
                  <a:gd name="adj2" fmla="val 14996165"/>
                </a:avLst>
              </a:prstGeom>
              <a:solidFill>
                <a:srgbClr val="155B5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rot="10800000">
                <a:off x="1970875" y="815525"/>
                <a:ext cx="581400" cy="581400"/>
              </a:xfrm>
              <a:prstGeom prst="pie">
                <a:avLst>
                  <a:gd name="adj1" fmla="val 4028252"/>
                  <a:gd name="adj2" fmla="val 17183677"/>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4"/>
            <p:cNvSpPr txBox="1"/>
            <p:nvPr/>
          </p:nvSpPr>
          <p:spPr>
            <a:xfrm>
              <a:off x="4335750" y="1254446"/>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04</a:t>
              </a:r>
              <a:endParaRPr sz="1600" b="1">
                <a:solidFill>
                  <a:srgbClr val="FFFFFF"/>
                </a:solidFill>
                <a:latin typeface="Roboto"/>
                <a:ea typeface="Roboto"/>
                <a:cs typeface="Roboto"/>
                <a:sym typeface="Roboto"/>
              </a:endParaRPr>
            </a:p>
          </p:txBody>
        </p:sp>
      </p:grpSp>
      <p:grpSp>
        <p:nvGrpSpPr>
          <p:cNvPr id="232" name="Google Shape;232;p4"/>
          <p:cNvGrpSpPr/>
          <p:nvPr/>
        </p:nvGrpSpPr>
        <p:grpSpPr>
          <a:xfrm>
            <a:off x="323500" y="2723241"/>
            <a:ext cx="3362713" cy="1289700"/>
            <a:chOff x="323500" y="1170475"/>
            <a:chExt cx="3362713" cy="1289700"/>
          </a:xfrm>
        </p:grpSpPr>
        <p:sp>
          <p:nvSpPr>
            <p:cNvPr id="233" name="Google Shape;233;p4"/>
            <p:cNvSpPr txBox="1"/>
            <p:nvPr/>
          </p:nvSpPr>
          <p:spPr>
            <a:xfrm>
              <a:off x="323500" y="1170475"/>
              <a:ext cx="2124000" cy="1289700"/>
            </a:xfrm>
            <a:prstGeom prst="rect">
              <a:avLst/>
            </a:prstGeom>
            <a:noFill/>
            <a:ln>
              <a:noFill/>
            </a:ln>
          </p:spPr>
          <p:txBody>
            <a:bodyPr spcFirstLastPara="1" wrap="square" lIns="91425" tIns="91425" rIns="91425" bIns="91425" anchor="ctr" anchorCtr="0">
              <a:noAutofit/>
            </a:bodyPr>
            <a:lstStyle/>
            <a:p>
              <a:pPr marL="0" lvl="0" indent="0" algn="r" rtl="0">
                <a:spcBef>
                  <a:spcPts val="600"/>
                </a:spcBef>
                <a:spcAft>
                  <a:spcPts val="0"/>
                </a:spcAft>
                <a:buClr>
                  <a:schemeClr val="dk1"/>
                </a:buClr>
                <a:buSzPts val="1100"/>
                <a:buFont typeface="Arial"/>
                <a:buNone/>
              </a:pPr>
              <a:r>
                <a:rPr lang="en" sz="1800" b="1" dirty="0">
                  <a:solidFill>
                    <a:srgbClr val="263238"/>
                  </a:solidFill>
                  <a:latin typeface="Source Sans Pro"/>
                  <a:ea typeface="Source Sans Pro"/>
                  <a:cs typeface="Source Sans Pro"/>
                  <a:sym typeface="Source Sans Pro"/>
                </a:rPr>
                <a:t>Informatique : </a:t>
              </a:r>
              <a:r>
                <a:rPr lang="en" sz="1800" dirty="0">
                  <a:solidFill>
                    <a:srgbClr val="263238"/>
                  </a:solidFill>
                  <a:latin typeface="Source Sans Pro"/>
                  <a:ea typeface="Source Sans Pro"/>
                  <a:cs typeface="Source Sans Pro"/>
                  <a:sym typeface="Source Sans Pro"/>
                </a:rPr>
                <a:t>Gestion des réservations automatiques</a:t>
              </a:r>
              <a:endParaRPr sz="800" b="1" dirty="0">
                <a:latin typeface="Roboto"/>
                <a:ea typeface="Roboto"/>
                <a:cs typeface="Roboto"/>
                <a:sym typeface="Roboto"/>
              </a:endParaRPr>
            </a:p>
          </p:txBody>
        </p:sp>
        <p:cxnSp>
          <p:nvCxnSpPr>
            <p:cNvPr id="234" name="Google Shape;234;p4"/>
            <p:cNvCxnSpPr/>
            <p:nvPr/>
          </p:nvCxnSpPr>
          <p:spPr>
            <a:xfrm rot="10800000">
              <a:off x="2641913" y="1831625"/>
              <a:ext cx="1044300" cy="0"/>
            </a:xfrm>
            <a:prstGeom prst="straightConnector1">
              <a:avLst/>
            </a:prstGeom>
            <a:noFill/>
            <a:ln w="9525" cap="flat" cmpd="sng">
              <a:solidFill>
                <a:srgbClr val="1F887E"/>
              </a:solidFill>
              <a:prstDash val="solid"/>
              <a:round/>
              <a:headEnd type="none" w="sm" len="sm"/>
              <a:tailEnd type="oval" w="med" len="med"/>
            </a:ln>
          </p:spPr>
        </p:cxnSp>
      </p:grpSp>
      <p:grpSp>
        <p:nvGrpSpPr>
          <p:cNvPr id="235" name="Google Shape;235;p4"/>
          <p:cNvGrpSpPr/>
          <p:nvPr/>
        </p:nvGrpSpPr>
        <p:grpSpPr>
          <a:xfrm>
            <a:off x="533150" y="4266741"/>
            <a:ext cx="3434988" cy="1289700"/>
            <a:chOff x="517925" y="2628250"/>
            <a:chExt cx="3434988" cy="1289700"/>
          </a:xfrm>
        </p:grpSpPr>
        <p:sp>
          <p:nvSpPr>
            <p:cNvPr id="236" name="Google Shape;236;p4"/>
            <p:cNvSpPr txBox="1"/>
            <p:nvPr/>
          </p:nvSpPr>
          <p:spPr>
            <a:xfrm>
              <a:off x="517925" y="2628250"/>
              <a:ext cx="2124000" cy="1289700"/>
            </a:xfrm>
            <a:prstGeom prst="rect">
              <a:avLst/>
            </a:prstGeom>
            <a:noFill/>
            <a:ln>
              <a:noFill/>
            </a:ln>
          </p:spPr>
          <p:txBody>
            <a:bodyPr spcFirstLastPara="1" wrap="square" lIns="91425" tIns="91425" rIns="91425" bIns="91425" anchor="ctr" anchorCtr="0">
              <a:noAutofit/>
            </a:bodyPr>
            <a:lstStyle/>
            <a:p>
              <a:pPr marL="285750" lvl="0" indent="-285750" algn="l" rtl="0">
                <a:spcBef>
                  <a:spcPts val="600"/>
                </a:spcBef>
                <a:spcAft>
                  <a:spcPts val="0"/>
                </a:spcAft>
                <a:buClr>
                  <a:srgbClr val="CFD8DC"/>
                </a:buClr>
                <a:buSzPts val="1800"/>
                <a:buFont typeface="Noto Sans Symbols"/>
                <a:buChar char="⮚"/>
              </a:pPr>
              <a:r>
                <a:rPr lang="en" sz="1800" b="1">
                  <a:solidFill>
                    <a:srgbClr val="263238"/>
                  </a:solidFill>
                  <a:latin typeface="Source Sans Pro"/>
                  <a:ea typeface="Source Sans Pro"/>
                  <a:cs typeface="Source Sans Pro"/>
                  <a:sym typeface="Source Sans Pro"/>
                </a:rPr>
                <a:t>Sécurisation des accès :</a:t>
              </a:r>
              <a:endParaRPr sz="1800" b="1">
                <a:solidFill>
                  <a:srgbClr val="263238"/>
                </a:solidFill>
                <a:latin typeface="Source Sans Pro"/>
                <a:ea typeface="Source Sans Pro"/>
                <a:cs typeface="Source Sans Pro"/>
                <a:sym typeface="Source Sans Pro"/>
              </a:endParaRPr>
            </a:p>
            <a:p>
              <a:pPr marL="285750" lvl="0" indent="-285750" algn="l" rtl="0">
                <a:spcBef>
                  <a:spcPts val="600"/>
                </a:spcBef>
                <a:spcAft>
                  <a:spcPts val="0"/>
                </a:spcAft>
                <a:buClr>
                  <a:srgbClr val="CFD8DC"/>
                </a:buClr>
                <a:buSzPts val="1800"/>
                <a:buFont typeface="Noto Sans Symbols"/>
                <a:buChar char="⮚"/>
              </a:pPr>
              <a:r>
                <a:rPr lang="en" sz="1800">
                  <a:solidFill>
                    <a:srgbClr val="263238"/>
                  </a:solidFill>
                  <a:latin typeface="Source Sans Pro"/>
                  <a:ea typeface="Source Sans Pro"/>
                  <a:cs typeface="Source Sans Pro"/>
                  <a:sym typeface="Source Sans Pro"/>
                </a:rPr>
                <a:t>Par badge informatique</a:t>
              </a:r>
              <a:endParaRPr sz="800">
                <a:latin typeface="Roboto"/>
                <a:ea typeface="Roboto"/>
                <a:cs typeface="Roboto"/>
                <a:sym typeface="Roboto"/>
              </a:endParaRPr>
            </a:p>
          </p:txBody>
        </p:sp>
        <p:cxnSp>
          <p:nvCxnSpPr>
            <p:cNvPr id="237" name="Google Shape;237;p4"/>
            <p:cNvCxnSpPr/>
            <p:nvPr/>
          </p:nvCxnSpPr>
          <p:spPr>
            <a:xfrm rot="10800000">
              <a:off x="2641913" y="3489425"/>
              <a:ext cx="1311000" cy="0"/>
            </a:xfrm>
            <a:prstGeom prst="straightConnector1">
              <a:avLst/>
            </a:prstGeom>
            <a:noFill/>
            <a:ln w="9525" cap="flat" cmpd="sng">
              <a:solidFill>
                <a:srgbClr val="1D7E74"/>
              </a:solidFill>
              <a:prstDash val="solid"/>
              <a:round/>
              <a:headEnd type="none" w="sm" len="sm"/>
              <a:tailEnd type="oval" w="med" len="med"/>
            </a:ln>
          </p:spPr>
        </p:cxnSp>
      </p:grpSp>
      <p:grpSp>
        <p:nvGrpSpPr>
          <p:cNvPr id="238" name="Google Shape;238;p4"/>
          <p:cNvGrpSpPr/>
          <p:nvPr/>
        </p:nvGrpSpPr>
        <p:grpSpPr>
          <a:xfrm>
            <a:off x="5209825" y="2613125"/>
            <a:ext cx="3661450" cy="1289700"/>
            <a:chOff x="5209825" y="1060359"/>
            <a:chExt cx="3661450" cy="1289700"/>
          </a:xfrm>
        </p:grpSpPr>
        <p:sp>
          <p:nvSpPr>
            <p:cNvPr id="239" name="Google Shape;239;p4"/>
            <p:cNvSpPr txBox="1"/>
            <p:nvPr/>
          </p:nvSpPr>
          <p:spPr>
            <a:xfrm>
              <a:off x="6452075" y="1060359"/>
              <a:ext cx="24192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600"/>
                </a:spcAft>
                <a:buNone/>
              </a:pPr>
              <a:r>
                <a:rPr lang="en" sz="1800" b="1" dirty="0">
                  <a:solidFill>
                    <a:srgbClr val="263238"/>
                  </a:solidFill>
                  <a:latin typeface="Source Sans Pro"/>
                  <a:ea typeface="Source Sans Pro"/>
                  <a:cs typeface="Source Sans Pro"/>
                  <a:sym typeface="Source Sans Pro"/>
                </a:rPr>
                <a:t>Support Marketing :</a:t>
              </a:r>
              <a:r>
                <a:rPr lang="en" sz="1800" dirty="0">
                  <a:solidFill>
                    <a:srgbClr val="263238"/>
                  </a:solidFill>
                  <a:latin typeface="Source Sans Pro"/>
                  <a:ea typeface="Source Sans Pro"/>
                  <a:cs typeface="Source Sans Pro"/>
                  <a:sym typeface="Source Sans Pro"/>
                </a:rPr>
                <a:t> Un site interactif qui matche l’offre et la demande</a:t>
              </a:r>
              <a:endParaRPr sz="800" b="1" dirty="0">
                <a:latin typeface="Roboto"/>
                <a:ea typeface="Roboto"/>
                <a:cs typeface="Roboto"/>
                <a:sym typeface="Roboto"/>
              </a:endParaRPr>
            </a:p>
          </p:txBody>
        </p:sp>
        <p:cxnSp>
          <p:nvCxnSpPr>
            <p:cNvPr id="240" name="Google Shape;240;p4"/>
            <p:cNvCxnSpPr/>
            <p:nvPr/>
          </p:nvCxnSpPr>
          <p:spPr>
            <a:xfrm>
              <a:off x="5209825" y="1705200"/>
              <a:ext cx="1286700" cy="0"/>
            </a:xfrm>
            <a:prstGeom prst="straightConnector1">
              <a:avLst/>
            </a:prstGeom>
            <a:noFill/>
            <a:ln w="9525" cap="flat" cmpd="sng">
              <a:solidFill>
                <a:srgbClr val="155B54"/>
              </a:solidFill>
              <a:prstDash val="solid"/>
              <a:round/>
              <a:headEnd type="none" w="sm" len="sm"/>
              <a:tailEnd type="oval" w="med" len="med"/>
            </a:ln>
          </p:spPr>
        </p:cxnSp>
      </p:grpSp>
      <p:grpSp>
        <p:nvGrpSpPr>
          <p:cNvPr id="241" name="Google Shape;241;p4"/>
          <p:cNvGrpSpPr/>
          <p:nvPr/>
        </p:nvGrpSpPr>
        <p:grpSpPr>
          <a:xfrm>
            <a:off x="5209825" y="4079391"/>
            <a:ext cx="3610650" cy="1289700"/>
            <a:chOff x="5209825" y="2526625"/>
            <a:chExt cx="3610650" cy="1289700"/>
          </a:xfrm>
        </p:grpSpPr>
        <p:sp>
          <p:nvSpPr>
            <p:cNvPr id="242" name="Google Shape;242;p4"/>
            <p:cNvSpPr txBox="1"/>
            <p:nvPr/>
          </p:nvSpPr>
          <p:spPr>
            <a:xfrm>
              <a:off x="6696475" y="2526625"/>
              <a:ext cx="2124000" cy="1289700"/>
            </a:xfrm>
            <a:prstGeom prst="rect">
              <a:avLst/>
            </a:prstGeom>
            <a:noFill/>
            <a:ln>
              <a:noFill/>
            </a:ln>
          </p:spPr>
          <p:txBody>
            <a:bodyPr spcFirstLastPara="1" wrap="square" lIns="91425" tIns="91425" rIns="91425" bIns="91425" anchor="ctr" anchorCtr="0">
              <a:noAutofit/>
            </a:bodyPr>
            <a:lstStyle/>
            <a:p>
              <a:pPr marL="285750" lvl="0" indent="-285750" algn="l" rtl="0">
                <a:spcBef>
                  <a:spcPts val="600"/>
                </a:spcBef>
                <a:spcAft>
                  <a:spcPts val="0"/>
                </a:spcAft>
                <a:buClr>
                  <a:srgbClr val="CFD8DC"/>
                </a:buClr>
                <a:buSzPts val="1800"/>
                <a:buFont typeface="Noto Sans Symbols"/>
                <a:buChar char="⮚"/>
              </a:pPr>
              <a:r>
                <a:rPr lang="en" sz="1800" b="1" dirty="0">
                  <a:solidFill>
                    <a:srgbClr val="263238"/>
                  </a:solidFill>
                  <a:latin typeface="Source Sans Pro"/>
                  <a:ea typeface="Source Sans Pro"/>
                  <a:cs typeface="Source Sans Pro"/>
                  <a:sym typeface="Source Sans Pro"/>
                </a:rPr>
                <a:t>Modèle économique :</a:t>
              </a:r>
              <a:endParaRPr sz="1800" b="1" dirty="0">
                <a:solidFill>
                  <a:srgbClr val="263238"/>
                </a:solidFill>
                <a:latin typeface="Source Sans Pro"/>
                <a:ea typeface="Source Sans Pro"/>
                <a:cs typeface="Source Sans Pro"/>
                <a:sym typeface="Source Sans Pro"/>
              </a:endParaRPr>
            </a:p>
            <a:p>
              <a:pPr marL="285750" lvl="0" indent="-285750" algn="l" rtl="0">
                <a:spcBef>
                  <a:spcPts val="600"/>
                </a:spcBef>
                <a:spcAft>
                  <a:spcPts val="0"/>
                </a:spcAft>
                <a:buClr>
                  <a:srgbClr val="CFD8DC"/>
                </a:buClr>
                <a:buSzPts val="1800"/>
                <a:buFont typeface="Noto Sans Symbols"/>
                <a:buChar char="⮚"/>
              </a:pPr>
              <a:r>
                <a:rPr lang="en" sz="1800" dirty="0">
                  <a:solidFill>
                    <a:srgbClr val="263238"/>
                  </a:solidFill>
                  <a:latin typeface="Source Sans Pro"/>
                  <a:ea typeface="Source Sans Pro"/>
                  <a:cs typeface="Source Sans Pro"/>
                  <a:sym typeface="Source Sans Pro"/>
                </a:rPr>
                <a:t>Logiciel de réservation et de paiement en ligne</a:t>
              </a:r>
              <a:endParaRPr sz="800" b="1" dirty="0">
                <a:latin typeface="Roboto"/>
                <a:ea typeface="Roboto"/>
                <a:cs typeface="Roboto"/>
                <a:sym typeface="Roboto"/>
              </a:endParaRPr>
            </a:p>
          </p:txBody>
        </p:sp>
        <p:cxnSp>
          <p:nvCxnSpPr>
            <p:cNvPr id="243" name="Google Shape;243;p4"/>
            <p:cNvCxnSpPr/>
            <p:nvPr/>
          </p:nvCxnSpPr>
          <p:spPr>
            <a:xfrm>
              <a:off x="5209825" y="3648300"/>
              <a:ext cx="1286700" cy="0"/>
            </a:xfrm>
            <a:prstGeom prst="straightConnector1">
              <a:avLst/>
            </a:prstGeom>
            <a:noFill/>
            <a:ln w="9525" cap="flat" cmpd="sng">
              <a:solidFill>
                <a:srgbClr val="1B786E"/>
              </a:solidFill>
              <a:prstDash val="solid"/>
              <a:round/>
              <a:headEnd type="none" w="sm" len="sm"/>
              <a:tailEnd type="oval" w="med" len="med"/>
            </a:ln>
          </p:spPr>
        </p:cxnSp>
      </p:grpSp>
      <p:sp>
        <p:nvSpPr>
          <p:cNvPr id="244" name="Google Shape;244;p4"/>
          <p:cNvSpPr txBox="1"/>
          <p:nvPr/>
        </p:nvSpPr>
        <p:spPr>
          <a:xfrm>
            <a:off x="4035425" y="3971925"/>
            <a:ext cx="1174500" cy="64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b="1">
                <a:latin typeface="Source Sans Pro"/>
                <a:ea typeface="Source Sans Pro"/>
                <a:cs typeface="Source Sans Pro"/>
                <a:sym typeface="Source Sans Pro"/>
              </a:rPr>
              <a:t>Coworking de Santé</a:t>
            </a:r>
            <a:endParaRPr b="1">
              <a:latin typeface="Source Sans Pro"/>
              <a:ea typeface="Source Sans Pro"/>
              <a:cs typeface="Source Sans Pro"/>
              <a:sym typeface="Source Sans Pro"/>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49"/>
            <a:ext cx="8172300" cy="1210401"/>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Activités du Pôle Santé</a:t>
            </a:r>
            <a:r>
              <a:rPr lang="en" sz="3000" b="1" dirty="0">
                <a:solidFill>
                  <a:schemeClr val="accent4"/>
                </a:solidFill>
                <a:latin typeface="Calibri"/>
                <a:ea typeface="Calibri"/>
                <a:cs typeface="Calibri"/>
                <a:sym typeface="Calibri"/>
              </a:rPr>
              <a:t/>
            </a:r>
            <a:br>
              <a:rPr lang="en" sz="3000" b="1" dirty="0">
                <a:solidFill>
                  <a:schemeClr val="accent4"/>
                </a:solidFill>
                <a:latin typeface="Calibri"/>
                <a:ea typeface="Calibri"/>
                <a:cs typeface="Calibri"/>
                <a:sym typeface="Calibri"/>
              </a:rPr>
            </a:br>
            <a:r>
              <a:rPr lang="en" sz="1400" b="1" dirty="0" smtClean="0">
                <a:solidFill>
                  <a:schemeClr val="accent4"/>
                </a:solidFill>
                <a:latin typeface="Calibri"/>
                <a:ea typeface="Calibri"/>
                <a:cs typeface="Calibri"/>
                <a:sym typeface="Calibri"/>
              </a:rPr>
              <a:t>Association loi 1901 spécialiste de la douleur chronique, </a:t>
            </a:r>
            <a:r>
              <a:rPr lang="en" sz="1400" b="1" dirty="0" smtClean="0">
                <a:solidFill>
                  <a:schemeClr val="accent4"/>
                </a:solidFill>
                <a:latin typeface="Calibri"/>
                <a:ea typeface="Calibri"/>
                <a:cs typeface="Calibri"/>
                <a:sym typeface="Calibri"/>
              </a:rPr>
              <a:t>partenaire </a:t>
            </a:r>
            <a:r>
              <a:rPr lang="en" sz="1400" b="1" dirty="0" smtClean="0">
                <a:solidFill>
                  <a:schemeClr val="accent4"/>
                </a:solidFill>
                <a:latin typeface="Calibri"/>
                <a:ea typeface="Calibri"/>
                <a:cs typeface="Calibri"/>
                <a:sym typeface="Calibri"/>
              </a:rPr>
              <a:t>des entreprises,</a:t>
            </a:r>
            <a:br>
              <a:rPr lang="en" sz="1400" b="1" dirty="0" smtClean="0">
                <a:solidFill>
                  <a:schemeClr val="accent4"/>
                </a:solidFill>
                <a:latin typeface="Calibri"/>
                <a:ea typeface="Calibri"/>
                <a:cs typeface="Calibri"/>
                <a:sym typeface="Calibri"/>
              </a:rPr>
            </a:br>
            <a:r>
              <a:rPr lang="en" sz="1400" b="1" dirty="0" smtClean="0">
                <a:solidFill>
                  <a:schemeClr val="accent4"/>
                </a:solidFill>
                <a:latin typeface="Calibri"/>
                <a:ea typeface="Calibri"/>
                <a:cs typeface="Calibri"/>
                <a:sym typeface="Calibri"/>
              </a:rPr>
              <a:t>des professionnels de santé, du sport et du bien-être</a:t>
            </a:r>
            <a:endParaRPr sz="14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1129478" y="1514475"/>
            <a:ext cx="7632900" cy="4913487"/>
          </a:xfrm>
          <a:prstGeom prst="rect">
            <a:avLst/>
          </a:prstGeom>
          <a:noFill/>
          <a:ln>
            <a:noFill/>
          </a:ln>
        </p:spPr>
        <p:txBody>
          <a:bodyPr spcFirstLastPara="1" wrap="square" lIns="91425" tIns="91425" rIns="91425" bIns="91425" anchor="t" anchorCtr="0">
            <a:normAutofit lnSpcReduction="10000"/>
          </a:bodyPr>
          <a:lstStyle/>
          <a:p>
            <a:pPr marL="0" lvl="0" indent="-114300" algn="l" rtl="0">
              <a:lnSpc>
                <a:spcPct val="100000"/>
              </a:lnSpc>
              <a:spcBef>
                <a:spcPts val="0"/>
              </a:spcBef>
              <a:spcAft>
                <a:spcPts val="0"/>
              </a:spcAft>
              <a:buSzPts val="1800"/>
              <a:buChar char="◎"/>
            </a:pPr>
            <a:r>
              <a:rPr lang="en" sz="1200" b="1" dirty="0"/>
              <a:t> </a:t>
            </a:r>
            <a:r>
              <a:rPr lang="en" sz="1200" dirty="0" smtClean="0">
                <a:latin typeface="Calibri" panose="020F0502020204030204" pitchFamily="34" charset="0"/>
                <a:cs typeface="Calibri" panose="020F0502020204030204" pitchFamily="34" charset="0"/>
              </a:rPr>
              <a:t>Accompagnement et formation des aidants (Voir programme en annexe 1) = Présentiel et E-learning</a:t>
            </a:r>
          </a:p>
          <a:p>
            <a:pPr marL="0" lvl="0" indent="-114300" algn="l" rtl="0">
              <a:lnSpc>
                <a:spcPct val="100000"/>
              </a:lnSpc>
              <a:spcBef>
                <a:spcPts val="0"/>
              </a:spcBef>
              <a:spcAft>
                <a:spcPts val="0"/>
              </a:spcAft>
              <a:buSzPts val="1800"/>
              <a:buChar char="◎"/>
            </a:pPr>
            <a:endParaRPr lang="en" sz="12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200" dirty="0">
                <a:latin typeface="Calibri" panose="020F0502020204030204" pitchFamily="34" charset="0"/>
                <a:cs typeface="Calibri" panose="020F0502020204030204" pitchFamily="34" charset="0"/>
              </a:rPr>
              <a:t> </a:t>
            </a:r>
            <a:r>
              <a:rPr lang="en" sz="1200" dirty="0" smtClean="0">
                <a:latin typeface="Calibri" panose="020F0502020204030204" pitchFamily="34" charset="0"/>
                <a:cs typeface="Calibri" panose="020F0502020204030204" pitchFamily="34" charset="0"/>
              </a:rPr>
              <a:t>O</a:t>
            </a:r>
            <a:r>
              <a:rPr lang="en" sz="1200" dirty="0" smtClean="0">
                <a:latin typeface="Calibri" panose="020F0502020204030204" pitchFamily="34" charset="0"/>
                <a:cs typeface="Calibri" panose="020F0502020204030204" pitchFamily="34" charset="0"/>
              </a:rPr>
              <a:t>ffre </a:t>
            </a:r>
            <a:r>
              <a:rPr lang="en" sz="1200" dirty="0" smtClean="0">
                <a:latin typeface="Calibri" panose="020F0502020204030204" pitchFamily="34" charset="0"/>
                <a:cs typeface="Calibri" panose="020F0502020204030204" pitchFamily="34" charset="0"/>
              </a:rPr>
              <a:t>de prestations génériques tout public (ateliers collectifs)</a:t>
            </a:r>
          </a:p>
          <a:p>
            <a:pPr marL="0" lvl="0" indent="-114300" algn="l" rtl="0">
              <a:lnSpc>
                <a:spcPct val="100000"/>
              </a:lnSpc>
              <a:spcBef>
                <a:spcPts val="0"/>
              </a:spcBef>
              <a:spcAft>
                <a:spcPts val="0"/>
              </a:spcAft>
              <a:buSzPts val="1800"/>
              <a:buChar char="◎"/>
            </a:pPr>
            <a:endParaRPr lang="en" sz="1200"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200" dirty="0">
                <a:latin typeface="Calibri" panose="020F0502020204030204" pitchFamily="34" charset="0"/>
                <a:cs typeface="Calibri" panose="020F0502020204030204" pitchFamily="34" charset="0"/>
              </a:rPr>
              <a:t> </a:t>
            </a:r>
            <a:r>
              <a:rPr lang="en" sz="1200" dirty="0" smtClean="0">
                <a:latin typeface="Calibri" panose="020F0502020204030204" pitchFamily="34" charset="0"/>
                <a:cs typeface="Calibri" panose="020F0502020204030204" pitchFamily="34" charset="0"/>
              </a:rPr>
              <a:t>Programmes personnalisés pour les patients atteints de pathologies chroniques, d’Affections    </a:t>
            </a:r>
            <a:br>
              <a:rPr lang="en" sz="1200" dirty="0" smtClean="0">
                <a:latin typeface="Calibri" panose="020F0502020204030204" pitchFamily="34" charset="0"/>
                <a:cs typeface="Calibri" panose="020F0502020204030204" pitchFamily="34" charset="0"/>
              </a:rPr>
            </a:br>
            <a:r>
              <a:rPr lang="en" sz="1200" dirty="0" smtClean="0">
                <a:latin typeface="Calibri" panose="020F0502020204030204" pitchFamily="34" charset="0"/>
                <a:cs typeface="Calibri" panose="020F0502020204030204" pitchFamily="34" charset="0"/>
              </a:rPr>
              <a:t>      </a:t>
            </a:r>
            <a:r>
              <a:rPr lang="en" sz="1200" dirty="0" smtClean="0">
                <a:latin typeface="Calibri" panose="020F0502020204030204" pitchFamily="34" charset="0"/>
                <a:cs typeface="Calibri" panose="020F0502020204030204" pitchFamily="34" charset="0"/>
              </a:rPr>
              <a:t>Longue </a:t>
            </a:r>
            <a:r>
              <a:rPr lang="en" sz="1200" dirty="0" smtClean="0">
                <a:latin typeface="Calibri" panose="020F0502020204030204" pitchFamily="34" charset="0"/>
                <a:cs typeface="Calibri" panose="020F0502020204030204" pitchFamily="34" charset="0"/>
              </a:rPr>
              <a:t>Durée, pathologies neuro-évolutives :</a:t>
            </a:r>
          </a:p>
          <a:p>
            <a:pPr marL="0" lvl="0" indent="-114300" algn="l" rtl="0">
              <a:lnSpc>
                <a:spcPct val="100000"/>
              </a:lnSpc>
              <a:spcBef>
                <a:spcPts val="0"/>
              </a:spcBef>
              <a:spcAft>
                <a:spcPts val="0"/>
              </a:spcAft>
              <a:buSzPts val="1800"/>
              <a:buChar char="◎"/>
            </a:pPr>
            <a:endParaRPr lang="en" sz="1200"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200" dirty="0">
                <a:latin typeface="Calibri" panose="020F0502020204030204" pitchFamily="34" charset="0"/>
                <a:cs typeface="Calibri" panose="020F0502020204030204" pitchFamily="34" charset="0"/>
              </a:rPr>
              <a:t> </a:t>
            </a:r>
            <a:r>
              <a:rPr lang="en" sz="1200" dirty="0" smtClean="0">
                <a:latin typeface="Calibri" panose="020F0502020204030204" pitchFamily="34" charset="0"/>
                <a:cs typeface="Calibri" panose="020F0502020204030204" pitchFamily="34" charset="0"/>
                <a:sym typeface="Wingdings" panose="05000000000000000000" pitchFamily="2" charset="2"/>
              </a:rPr>
              <a:t> programmes finançables par l’ARS (Agence Régionale de Santé)</a:t>
            </a:r>
          </a:p>
          <a:p>
            <a:pPr marL="0" lvl="0" indent="-114300" algn="l" rtl="0">
              <a:lnSpc>
                <a:spcPct val="100000"/>
              </a:lnSpc>
              <a:spcBef>
                <a:spcPts val="0"/>
              </a:spcBef>
              <a:spcAft>
                <a:spcPts val="0"/>
              </a:spcAft>
              <a:buSzPts val="1800"/>
              <a:buChar char="◎"/>
            </a:pPr>
            <a:endParaRPr lang="en" sz="1200" dirty="0" smtClean="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r>
              <a:rPr lang="en" sz="1200" dirty="0">
                <a:latin typeface="Calibri" panose="020F0502020204030204" pitchFamily="34" charset="0"/>
                <a:cs typeface="Calibri" panose="020F0502020204030204" pitchFamily="34" charset="0"/>
                <a:sym typeface="Wingdings" panose="05000000000000000000" pitchFamily="2" charset="2"/>
              </a:rPr>
              <a:t> </a:t>
            </a:r>
            <a:r>
              <a:rPr lang="en" sz="1200" dirty="0" smtClean="0">
                <a:latin typeface="Calibri" panose="020F0502020204030204" pitchFamily="34" charset="0"/>
                <a:cs typeface="Calibri" panose="020F0502020204030204" pitchFamily="34" charset="0"/>
                <a:sym typeface="Wingdings" panose="05000000000000000000" pitchFamily="2" charset="2"/>
              </a:rPr>
              <a:t> Actions à visée thérapeutique (Art thérapie)</a:t>
            </a:r>
          </a:p>
          <a:p>
            <a:pPr marL="0" lvl="0" indent="-114300" algn="l" rtl="0">
              <a:lnSpc>
                <a:spcPct val="100000"/>
              </a:lnSpc>
              <a:spcBef>
                <a:spcPts val="0"/>
              </a:spcBef>
              <a:spcAft>
                <a:spcPts val="0"/>
              </a:spcAft>
              <a:buSzPts val="1800"/>
              <a:buChar char="◎"/>
            </a:pPr>
            <a:endParaRPr lang="en" sz="1200" dirty="0" smtClean="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r>
              <a:rPr lang="en" sz="1200" dirty="0">
                <a:latin typeface="Calibri" panose="020F0502020204030204" pitchFamily="34" charset="0"/>
                <a:cs typeface="Calibri" panose="020F0502020204030204" pitchFamily="34" charset="0"/>
                <a:sym typeface="Wingdings" panose="05000000000000000000" pitchFamily="2" charset="2"/>
              </a:rPr>
              <a:t> </a:t>
            </a:r>
            <a:r>
              <a:rPr lang="en" sz="1200" dirty="0" smtClean="0">
                <a:latin typeface="Calibri" panose="020F0502020204030204" pitchFamily="34" charset="0"/>
                <a:cs typeface="Calibri" panose="020F0502020204030204" pitchFamily="34" charset="0"/>
                <a:sym typeface="Wingdings" panose="05000000000000000000" pitchFamily="2" charset="2"/>
              </a:rPr>
              <a:t> </a:t>
            </a:r>
            <a:r>
              <a:rPr lang="en" sz="1200" b="1" dirty="0" smtClean="0">
                <a:latin typeface="Calibri" panose="020F0502020204030204" pitchFamily="34" charset="0"/>
                <a:cs typeface="Calibri" panose="020F0502020204030204" pitchFamily="34" charset="0"/>
                <a:sym typeface="Wingdings" panose="05000000000000000000" pitchFamily="2" charset="2"/>
              </a:rPr>
              <a:t>Intervenants professionnels pour les groupes thérapeutiques, les Programmes Personnalisés de Remise en </a:t>
            </a:r>
            <a:br>
              <a:rPr lang="en" sz="1200" b="1" dirty="0" smtClean="0">
                <a:latin typeface="Calibri" panose="020F0502020204030204" pitchFamily="34" charset="0"/>
                <a:cs typeface="Calibri" panose="020F0502020204030204" pitchFamily="34" charset="0"/>
                <a:sym typeface="Wingdings" panose="05000000000000000000" pitchFamily="2" charset="2"/>
              </a:rPr>
            </a:br>
            <a:r>
              <a:rPr lang="en" sz="1200" b="1" dirty="0" smtClean="0">
                <a:latin typeface="Calibri" panose="020F0502020204030204" pitchFamily="34" charset="0"/>
                <a:cs typeface="Calibri" panose="020F0502020204030204" pitchFamily="34" charset="0"/>
                <a:sym typeface="Wingdings" panose="05000000000000000000" pitchFamily="2" charset="2"/>
              </a:rPr>
              <a:t>            Santé : </a:t>
            </a:r>
            <a:r>
              <a:rPr lang="en" sz="1200" dirty="0" smtClean="0">
                <a:latin typeface="Calibri" panose="020F0502020204030204" pitchFamily="34" charset="0"/>
                <a:cs typeface="Calibri" panose="020F0502020204030204" pitchFamily="34" charset="0"/>
                <a:sym typeface="Wingdings" panose="05000000000000000000" pitchFamily="2" charset="2"/>
              </a:rPr>
              <a:t>Pilotage par Carole Fournaise chargée de communication et de coordination :</a:t>
            </a:r>
          </a:p>
          <a:p>
            <a:pPr marL="0" lvl="0" indent="0">
              <a:spcBef>
                <a:spcPts val="0"/>
              </a:spcBef>
              <a:buNone/>
            </a:pPr>
            <a:r>
              <a:rPr lang="en" sz="1200" dirty="0" smtClean="0">
                <a:latin typeface="Calibri" panose="020F0502020204030204" pitchFamily="34" charset="0"/>
                <a:cs typeface="Calibri" panose="020F0502020204030204" pitchFamily="34" charset="0"/>
                <a:sym typeface="Wingdings" panose="05000000000000000000" pitchFamily="2" charset="2"/>
              </a:rPr>
              <a:t>Emelyne Humez prof de Yoga, Dominique Lyon Maître shiatsu, Dr Manola Souvanlasy Paris 13 Médecine générale et MTC, Margaux Honoré Chiropracteur Dr en sciences du mouvement et du sport, Ouarda Ghanmi </a:t>
            </a:r>
            <a:r>
              <a:rPr lang="en" sz="1200" dirty="0" smtClean="0">
                <a:latin typeface="Calibri" panose="020F0502020204030204" pitchFamily="34" charset="0"/>
                <a:cs typeface="Calibri" panose="020F0502020204030204" pitchFamily="34" charset="0"/>
                <a:sym typeface="Wingdings" panose="05000000000000000000" pitchFamily="2" charset="2"/>
              </a:rPr>
              <a:t>Sophrologue-Educatrice </a:t>
            </a:r>
            <a:r>
              <a:rPr lang="en" sz="1200" dirty="0" smtClean="0">
                <a:latin typeface="Calibri" panose="020F0502020204030204" pitchFamily="34" charset="0"/>
                <a:cs typeface="Calibri" panose="020F0502020204030204" pitchFamily="34" charset="0"/>
                <a:sym typeface="Wingdings" panose="05000000000000000000" pitchFamily="2" charset="2"/>
              </a:rPr>
              <a:t>spécialisée</a:t>
            </a:r>
            <a:r>
              <a:rPr lang="en" sz="1200" dirty="0">
                <a:latin typeface="Calibri" panose="020F0502020204030204" pitchFamily="34" charset="0"/>
                <a:cs typeface="Calibri" panose="020F0502020204030204" pitchFamily="34" charset="0"/>
                <a:sym typeface="Wingdings" panose="05000000000000000000" pitchFamily="2" charset="2"/>
              </a:rPr>
              <a:t>, Anne-Marie Negro Dr </a:t>
            </a:r>
            <a:r>
              <a:rPr lang="en" sz="1200" dirty="0" smtClean="0">
                <a:latin typeface="Calibri" panose="020F0502020204030204" pitchFamily="34" charset="0"/>
                <a:cs typeface="Calibri" panose="020F0502020204030204" pitchFamily="34" charset="0"/>
                <a:sym typeface="Wingdings" panose="05000000000000000000" pitchFamily="2" charset="2"/>
              </a:rPr>
              <a:t>en médecine Physique et de réadaptation Nogent, 1 coach APA (Activité Physique Adaptée), Laurent MARTIN Médecin généraliste Annecy, Médecin du travail INA Bry-sur-Marne, Nathalie Uzan psychanalyste et psychothérapeute agréée par l’Agence Régionale de Santé, Caroline Soussy </a:t>
            </a:r>
            <a:r>
              <a:rPr lang="en" sz="1200" dirty="0" smtClean="0">
                <a:latin typeface="Calibri" panose="020F0502020204030204" pitchFamily="34" charset="0"/>
                <a:cs typeface="Calibri" panose="020F0502020204030204" pitchFamily="34" charset="0"/>
                <a:sym typeface="Wingdings" panose="05000000000000000000" pitchFamily="2" charset="2"/>
              </a:rPr>
              <a:t>Psychologue </a:t>
            </a:r>
            <a:r>
              <a:rPr lang="en" sz="1200" dirty="0" smtClean="0">
                <a:latin typeface="Calibri" panose="020F0502020204030204" pitchFamily="34" charset="0"/>
                <a:cs typeface="Calibri" panose="020F0502020204030204" pitchFamily="34" charset="0"/>
                <a:sym typeface="Wingdings" panose="05000000000000000000" pitchFamily="2" charset="2"/>
              </a:rPr>
              <a:t>clinicienne TCC EMDR/psychiatrie.</a:t>
            </a:r>
          </a:p>
          <a:p>
            <a:pPr marL="0" lvl="0" indent="0" algn="l" rtl="0">
              <a:lnSpc>
                <a:spcPct val="100000"/>
              </a:lnSpc>
              <a:spcBef>
                <a:spcPts val="0"/>
              </a:spcBef>
              <a:spcAft>
                <a:spcPts val="0"/>
              </a:spcAft>
              <a:buSzPts val="1800"/>
              <a:buNone/>
            </a:pPr>
            <a:r>
              <a:rPr lang="en" sz="1200" dirty="0" smtClean="0">
                <a:latin typeface="Calibri" panose="020F0502020204030204" pitchFamily="34" charset="0"/>
                <a:cs typeface="Calibri" panose="020F0502020204030204" pitchFamily="34" charset="0"/>
                <a:sym typeface="Wingdings" panose="05000000000000000000" pitchFamily="2" charset="2"/>
              </a:rPr>
              <a:t> </a:t>
            </a:r>
          </a:p>
          <a:p>
            <a:pPr marL="0" lvl="0" indent="-114300" algn="l" rtl="0">
              <a:lnSpc>
                <a:spcPct val="100000"/>
              </a:lnSpc>
              <a:spcBef>
                <a:spcPts val="0"/>
              </a:spcBef>
              <a:spcAft>
                <a:spcPts val="0"/>
              </a:spcAft>
              <a:buSzPts val="1800"/>
              <a:buChar char="◎"/>
            </a:pPr>
            <a:r>
              <a:rPr lang="en" sz="1200" dirty="0" smtClean="0">
                <a:latin typeface="Calibri" panose="020F0502020204030204" pitchFamily="34" charset="0"/>
                <a:cs typeface="Calibri" panose="020F0502020204030204" pitchFamily="34" charset="0"/>
                <a:sym typeface="Wingdings" panose="05000000000000000000" pitchFamily="2" charset="2"/>
              </a:rPr>
              <a:t> </a:t>
            </a:r>
            <a:r>
              <a:rPr lang="en" sz="1200" b="1" dirty="0" smtClean="0">
                <a:latin typeface="Calibri" panose="020F0502020204030204" pitchFamily="34" charset="0"/>
                <a:cs typeface="Calibri" panose="020F0502020204030204" pitchFamily="34" charset="0"/>
                <a:sym typeface="Wingdings" panose="05000000000000000000" pitchFamily="2" charset="2"/>
              </a:rPr>
              <a:t>Comité d’éthique : </a:t>
            </a:r>
            <a:r>
              <a:rPr lang="en" sz="1200" dirty="0" smtClean="0">
                <a:latin typeface="Calibri" panose="020F0502020204030204" pitchFamily="34" charset="0"/>
                <a:cs typeface="Calibri" panose="020F0502020204030204" pitchFamily="34" charset="0"/>
                <a:sym typeface="Wingdings" panose="05000000000000000000" pitchFamily="2" charset="2"/>
              </a:rPr>
              <a:t>Supervision Evelyne Revellat Présidente du Pôle Santé, Pilotage par Margaux Honoré, chiropracteur et Dr en sciences du sport et de la motricité, </a:t>
            </a:r>
            <a:r>
              <a:rPr lang="en" sz="1200" dirty="0" smtClean="0">
                <a:latin typeface="Calibri" panose="020F0502020204030204" pitchFamily="34" charset="0"/>
                <a:cs typeface="Calibri" panose="020F0502020204030204" pitchFamily="34" charset="0"/>
                <a:sym typeface="Wingdings" panose="05000000000000000000" pitchFamily="2" charset="2"/>
              </a:rPr>
              <a:t>Patrice Kucharz, psychosociologue, Pascale Sayah </a:t>
            </a:r>
            <a:r>
              <a:rPr lang="en" sz="1200" dirty="0" smtClean="0">
                <a:latin typeface="Calibri" panose="020F0502020204030204" pitchFamily="34" charset="0"/>
                <a:cs typeface="Calibri" panose="020F0502020204030204" pitchFamily="34" charset="0"/>
                <a:sym typeface="Wingdings" panose="05000000000000000000" pitchFamily="2" charset="2"/>
              </a:rPr>
              <a:t>Pédicure-Podologue, Virginie Negre Dr en Pharmacie Réflexologue, </a:t>
            </a:r>
            <a:r>
              <a:rPr lang="en" sz="1200" dirty="0" smtClean="0">
                <a:latin typeface="Calibri" panose="020F0502020204030204" pitchFamily="34" charset="0"/>
                <a:cs typeface="Calibri" panose="020F0502020204030204" pitchFamily="34" charset="0"/>
                <a:sym typeface="Wingdings" panose="05000000000000000000" pitchFamily="2" charset="2"/>
              </a:rPr>
              <a:t>Isabelle Marcy Sophrologue santé intégrative, Nawal Tahiri Kinésiologue, Anne-Marie </a:t>
            </a:r>
            <a:r>
              <a:rPr lang="en" sz="1200" dirty="0" smtClean="0">
                <a:latin typeface="Calibri" panose="020F0502020204030204" pitchFamily="34" charset="0"/>
                <a:cs typeface="Calibri" panose="020F0502020204030204" pitchFamily="34" charset="0"/>
                <a:sym typeface="Wingdings" panose="05000000000000000000" pitchFamily="2" charset="2"/>
              </a:rPr>
              <a:t>Negro Médecine Physique et réadaptation, Valérie Dejardin Kinésithérapeute, ostéopathe, kinésiologue et santé intégrative, Dominique Assemaine MTC, Magalie Richardin MTC, Sylvie Casabianca coach santé et Dr en pharmacie, Laurent MARTIN médecin généraliste en EPHAD Annecy, Carole Fournaise Philothérapeute</a:t>
            </a:r>
            <a:r>
              <a:rPr lang="en" sz="1200" dirty="0" smtClean="0">
                <a:latin typeface="Calibri" panose="020F0502020204030204" pitchFamily="34" charset="0"/>
                <a:cs typeface="Calibri" panose="020F0502020204030204" pitchFamily="34" charset="0"/>
                <a:sym typeface="Wingdings" panose="05000000000000000000" pitchFamily="2" charset="2"/>
              </a:rPr>
              <a:t>, Conseillère </a:t>
            </a:r>
            <a:r>
              <a:rPr lang="en" sz="1200" dirty="0" smtClean="0">
                <a:latin typeface="Calibri" panose="020F0502020204030204" pitchFamily="34" charset="0"/>
                <a:cs typeface="Calibri" panose="020F0502020204030204" pitchFamily="34" charset="0"/>
                <a:sym typeface="Wingdings" panose="05000000000000000000" pitchFamily="2" charset="2"/>
              </a:rPr>
              <a:t>agréée en Fleurs de Bach et praticienne en </a:t>
            </a:r>
            <a:r>
              <a:rPr lang="en" sz="1200" dirty="0" smtClean="0">
                <a:latin typeface="Calibri" panose="020F0502020204030204" pitchFamily="34" charset="0"/>
                <a:cs typeface="Calibri" panose="020F0502020204030204" pitchFamily="34" charset="0"/>
                <a:sym typeface="Wingdings" panose="05000000000000000000" pitchFamily="2" charset="2"/>
              </a:rPr>
              <a:t>EFT</a:t>
            </a:r>
            <a:r>
              <a:rPr lang="en" sz="1200" dirty="0" smtClean="0">
                <a:latin typeface="Calibri" panose="020F0502020204030204" pitchFamily="34" charset="0"/>
                <a:cs typeface="Calibri" panose="020F0502020204030204" pitchFamily="34" charset="0"/>
                <a:sym typeface="Wingdings" panose="05000000000000000000" pitchFamily="2" charset="2"/>
              </a:rPr>
              <a:t>, Docteur Bettina Kothe Faday Dentiste.</a:t>
            </a:r>
            <a:endParaRPr lang="en" sz="1200" dirty="0" smtClean="0">
              <a:latin typeface="Calibri" panose="020F0502020204030204" pitchFamily="34" charset="0"/>
              <a:cs typeface="Calibri" panose="020F0502020204030204" pitchFamily="34" charset="0"/>
              <a:sym typeface="Wingdings" panose="05000000000000000000" pitchFamily="2" charset="2"/>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7</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34017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49"/>
            <a:ext cx="8172300" cy="1210401"/>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Activités du Pôle Santé</a:t>
            </a:r>
            <a:r>
              <a:rPr lang="en" sz="3000" b="1" dirty="0">
                <a:solidFill>
                  <a:schemeClr val="accent4"/>
                </a:solidFill>
                <a:latin typeface="Calibri"/>
                <a:ea typeface="Calibri"/>
                <a:cs typeface="Calibri"/>
                <a:sym typeface="Calibri"/>
              </a:rPr>
              <a:t/>
            </a:r>
            <a:br>
              <a:rPr lang="en" sz="3000" b="1" dirty="0">
                <a:solidFill>
                  <a:schemeClr val="accent4"/>
                </a:solidFill>
                <a:latin typeface="Calibri"/>
                <a:ea typeface="Calibri"/>
                <a:cs typeface="Calibri"/>
                <a:sym typeface="Calibri"/>
              </a:rPr>
            </a:br>
            <a:r>
              <a:rPr lang="en" sz="1400" b="1" dirty="0" smtClean="0">
                <a:solidFill>
                  <a:schemeClr val="accent4"/>
                </a:solidFill>
                <a:latin typeface="Calibri"/>
                <a:ea typeface="Calibri"/>
                <a:cs typeface="Calibri"/>
                <a:sym typeface="Calibri"/>
              </a:rPr>
              <a:t>Association loi 1901 spécialiste de la douleur chronique, </a:t>
            </a:r>
            <a:r>
              <a:rPr lang="en" sz="1400" b="1" dirty="0" smtClean="0">
                <a:solidFill>
                  <a:schemeClr val="accent4"/>
                </a:solidFill>
                <a:latin typeface="Calibri"/>
                <a:ea typeface="Calibri"/>
                <a:cs typeface="Calibri"/>
                <a:sym typeface="Calibri"/>
              </a:rPr>
              <a:t>partenaire </a:t>
            </a:r>
            <a:r>
              <a:rPr lang="en" sz="1400" b="1" dirty="0" smtClean="0">
                <a:solidFill>
                  <a:schemeClr val="accent4"/>
                </a:solidFill>
                <a:latin typeface="Calibri"/>
                <a:ea typeface="Calibri"/>
                <a:cs typeface="Calibri"/>
                <a:sym typeface="Calibri"/>
              </a:rPr>
              <a:t>des entreprises,</a:t>
            </a:r>
            <a:br>
              <a:rPr lang="en" sz="1400" b="1" dirty="0" smtClean="0">
                <a:solidFill>
                  <a:schemeClr val="accent4"/>
                </a:solidFill>
                <a:latin typeface="Calibri"/>
                <a:ea typeface="Calibri"/>
                <a:cs typeface="Calibri"/>
                <a:sym typeface="Calibri"/>
              </a:rPr>
            </a:br>
            <a:r>
              <a:rPr lang="en" sz="1400" b="1" dirty="0" smtClean="0">
                <a:solidFill>
                  <a:schemeClr val="accent4"/>
                </a:solidFill>
                <a:latin typeface="Calibri"/>
                <a:ea typeface="Calibri"/>
                <a:cs typeface="Calibri"/>
                <a:sym typeface="Calibri"/>
              </a:rPr>
              <a:t>des professionnels de santé, du sport et du bien-être</a:t>
            </a:r>
            <a:endParaRPr sz="14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1129478" y="1514475"/>
            <a:ext cx="7632900" cy="4913487"/>
          </a:xfrm>
          <a:prstGeom prst="rect">
            <a:avLst/>
          </a:prstGeom>
          <a:noFill/>
          <a:ln>
            <a:noFill/>
          </a:ln>
        </p:spPr>
        <p:txBody>
          <a:bodyPr spcFirstLastPara="1" wrap="square" lIns="91425" tIns="91425" rIns="91425" bIns="91425" anchor="t" anchorCtr="0">
            <a:normAutofit/>
          </a:bodyPr>
          <a:lstStyle/>
          <a:p>
            <a:pPr marL="0" lvl="0" indent="-114300" algn="l" rtl="0">
              <a:lnSpc>
                <a:spcPct val="100000"/>
              </a:lnSpc>
              <a:spcBef>
                <a:spcPts val="0"/>
              </a:spcBef>
              <a:spcAft>
                <a:spcPts val="0"/>
              </a:spcAft>
              <a:buSzPts val="1800"/>
              <a:buChar char="◎"/>
            </a:pPr>
            <a:r>
              <a:rPr lang="en" sz="1200" b="1" dirty="0"/>
              <a:t> </a:t>
            </a:r>
            <a:r>
              <a:rPr lang="en" sz="1200" b="1" dirty="0" smtClean="0"/>
              <a:t>Suivi médical des bénéficiares du Pôle assuré par des médecins partenaires :</a:t>
            </a:r>
          </a:p>
          <a:p>
            <a:pPr marL="0" lvl="0" indent="-114300" algn="l" rtl="0">
              <a:lnSpc>
                <a:spcPct val="100000"/>
              </a:lnSpc>
              <a:spcBef>
                <a:spcPts val="0"/>
              </a:spcBef>
              <a:spcAft>
                <a:spcPts val="0"/>
              </a:spcAft>
              <a:buSzPts val="1800"/>
              <a:buChar char="◎"/>
            </a:pPr>
            <a:endParaRPr lang="en" sz="1200" b="1" dirty="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r>
              <a:rPr lang="en" sz="1200" dirty="0" smtClean="0">
                <a:latin typeface="Calibri" panose="020F0502020204030204" pitchFamily="34" charset="0"/>
                <a:cs typeface="Calibri" panose="020F0502020204030204" pitchFamily="34" charset="0"/>
                <a:sym typeface="Wingdings" panose="05000000000000000000" pitchFamily="2" charset="2"/>
              </a:rPr>
              <a:t> Docteur Laetitia Ly-Arnould, Médecin généraliste cabinet Lamartine à Vincennes, 06 15 03 53 49 1 av. Lamartine </a:t>
            </a:r>
            <a:br>
              <a:rPr lang="en" sz="1200" dirty="0" smtClean="0">
                <a:latin typeface="Calibri" panose="020F0502020204030204" pitchFamily="34" charset="0"/>
                <a:cs typeface="Calibri" panose="020F0502020204030204" pitchFamily="34" charset="0"/>
                <a:sym typeface="Wingdings" panose="05000000000000000000" pitchFamily="2" charset="2"/>
              </a:rPr>
            </a:br>
            <a:r>
              <a:rPr lang="en" sz="1200" dirty="0" smtClean="0">
                <a:latin typeface="Calibri" panose="020F0502020204030204" pitchFamily="34" charset="0"/>
                <a:cs typeface="Calibri" panose="020F0502020204030204" pitchFamily="34" charset="0"/>
                <a:sym typeface="Wingdings" panose="05000000000000000000" pitchFamily="2" charset="2"/>
              </a:rPr>
              <a:t>      94300 Vincennes 01 69 72 82 92</a:t>
            </a:r>
          </a:p>
          <a:p>
            <a:pPr marL="0" lvl="0" indent="-114300">
              <a:spcBef>
                <a:spcPts val="0"/>
              </a:spcBef>
            </a:pPr>
            <a:r>
              <a:rPr lang="en" sz="1200" dirty="0" smtClean="0">
                <a:latin typeface="Calibri" panose="020F0502020204030204" pitchFamily="34" charset="0"/>
                <a:cs typeface="Calibri" panose="020F0502020204030204" pitchFamily="34" charset="0"/>
                <a:sym typeface="Wingdings" panose="05000000000000000000" pitchFamily="2" charset="2"/>
              </a:rPr>
              <a:t> Docteur Manola </a:t>
            </a:r>
            <a:r>
              <a:rPr lang="en" sz="1200" dirty="0">
                <a:latin typeface="Calibri" panose="020F0502020204030204" pitchFamily="34" charset="0"/>
                <a:cs typeface="Calibri" panose="020F0502020204030204" pitchFamily="34" charset="0"/>
                <a:sym typeface="Wingdings" panose="05000000000000000000" pitchFamily="2" charset="2"/>
              </a:rPr>
              <a:t>Souvanlasy Paris 13 Médecine générale </a:t>
            </a:r>
            <a:r>
              <a:rPr lang="en" sz="1200" dirty="0" smtClean="0">
                <a:latin typeface="Calibri" panose="020F0502020204030204" pitchFamily="34" charset="0"/>
                <a:cs typeface="Calibri" panose="020F0502020204030204" pitchFamily="34" charset="0"/>
                <a:sym typeface="Wingdings" panose="05000000000000000000" pitchFamily="2" charset="2"/>
              </a:rPr>
              <a:t>et Médecine Tradintionnelle Chinoise</a:t>
            </a:r>
          </a:p>
          <a:p>
            <a:pPr marL="0" lvl="0" indent="-114300">
              <a:spcBef>
                <a:spcPts val="0"/>
              </a:spcBef>
            </a:pPr>
            <a:r>
              <a:rPr lang="en" sz="1200" dirty="0">
                <a:latin typeface="Calibri" panose="020F0502020204030204" pitchFamily="34" charset="0"/>
                <a:cs typeface="Calibri" panose="020F0502020204030204" pitchFamily="34" charset="0"/>
                <a:sym typeface="Wingdings" panose="05000000000000000000" pitchFamily="2" charset="2"/>
              </a:rPr>
              <a:t> </a:t>
            </a:r>
            <a:r>
              <a:rPr lang="en" sz="1200" dirty="0" smtClean="0">
                <a:latin typeface="Calibri" panose="020F0502020204030204" pitchFamily="34" charset="0"/>
                <a:cs typeface="Calibri" panose="020F0502020204030204" pitchFamily="34" charset="0"/>
                <a:sym typeface="Wingdings" panose="05000000000000000000" pitchFamily="2" charset="2"/>
              </a:rPr>
              <a:t>Docteur Nahan-Chami, Dentiste à Champigny 01 42 83 03 94</a:t>
            </a:r>
          </a:p>
          <a:p>
            <a:pPr marL="0" lvl="0" indent="-114300">
              <a:spcBef>
                <a:spcPts val="0"/>
              </a:spcBef>
            </a:pPr>
            <a:r>
              <a:rPr lang="en" sz="1200" dirty="0" smtClean="0">
                <a:latin typeface="Calibri" panose="020F0502020204030204" pitchFamily="34" charset="0"/>
                <a:cs typeface="Calibri" panose="020F0502020204030204" pitchFamily="34" charset="0"/>
                <a:sym typeface="Wingdings" panose="05000000000000000000" pitchFamily="2" charset="2"/>
              </a:rPr>
              <a:t> Docteur Ftima Melboucy, Gynécologue obstétrique à Champigny à l’hôpital Armand Brillard à Nogent sur Marne</a:t>
            </a:r>
          </a:p>
          <a:p>
            <a:pPr marL="0" lvl="0" indent="-114300">
              <a:spcBef>
                <a:spcPts val="0"/>
              </a:spcBef>
            </a:pPr>
            <a:r>
              <a:rPr lang="en" sz="1200" dirty="0">
                <a:latin typeface="Calibri" panose="020F0502020204030204" pitchFamily="34" charset="0"/>
                <a:cs typeface="Calibri" panose="020F0502020204030204" pitchFamily="34" charset="0"/>
                <a:sym typeface="Wingdings" panose="05000000000000000000" pitchFamily="2" charset="2"/>
              </a:rPr>
              <a:t> </a:t>
            </a:r>
            <a:r>
              <a:rPr lang="en" sz="1200" dirty="0" smtClean="0">
                <a:latin typeface="Calibri" panose="020F0502020204030204" pitchFamily="34" charset="0"/>
                <a:cs typeface="Calibri" panose="020F0502020204030204" pitchFamily="34" charset="0"/>
                <a:sym typeface="Wingdings" panose="05000000000000000000" pitchFamily="2" charset="2"/>
              </a:rPr>
              <a:t>Docteur Jacques Labescat, Médecin généraliste cardiologue, membre du bureau du Pôle Santé</a:t>
            </a:r>
          </a:p>
          <a:p>
            <a:pPr marL="0" lvl="0" indent="0">
              <a:spcBef>
                <a:spcPts val="0"/>
              </a:spcBef>
              <a:buNone/>
            </a:pPr>
            <a:endParaRPr lang="en" sz="1200" dirty="0" smtClean="0">
              <a:latin typeface="Calibri" panose="020F0502020204030204" pitchFamily="34" charset="0"/>
              <a:cs typeface="Calibri" panose="020F0502020204030204" pitchFamily="34" charset="0"/>
              <a:sym typeface="Wingdings" panose="05000000000000000000" pitchFamily="2" charset="2"/>
            </a:endParaRPr>
          </a:p>
          <a:p>
            <a:pPr marL="0" lvl="0" indent="0">
              <a:spcBef>
                <a:spcPts val="0"/>
              </a:spcBef>
              <a:buNone/>
            </a:pPr>
            <a:endParaRPr lang="en" sz="1200" dirty="0" smtClean="0">
              <a:latin typeface="Calibri" panose="020F0502020204030204" pitchFamily="34" charset="0"/>
              <a:cs typeface="Calibri" panose="020F0502020204030204" pitchFamily="34" charset="0"/>
              <a:sym typeface="Wingdings" panose="05000000000000000000" pitchFamily="2" charset="2"/>
            </a:endParaRPr>
          </a:p>
          <a:p>
            <a:pPr marL="0" lvl="0" indent="-114300" algn="l" rtl="0">
              <a:lnSpc>
                <a:spcPct val="100000"/>
              </a:lnSpc>
              <a:spcBef>
                <a:spcPts val="0"/>
              </a:spcBef>
              <a:spcAft>
                <a:spcPts val="0"/>
              </a:spcAft>
              <a:buSzPts val="1800"/>
              <a:buChar char="◎"/>
            </a:pPr>
            <a:endParaRPr lang="en" sz="1200" dirty="0" smtClean="0">
              <a:latin typeface="Calibri" panose="020F0502020204030204" pitchFamily="34" charset="0"/>
              <a:cs typeface="Calibri" panose="020F0502020204030204" pitchFamily="34" charset="0"/>
              <a:sym typeface="Wingdings" panose="05000000000000000000" pitchFamily="2" charset="2"/>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8</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420076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971850" y="332650"/>
            <a:ext cx="8172300" cy="6402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100"/>
              <a:buNone/>
            </a:pPr>
            <a:r>
              <a:rPr lang="en" sz="3000" b="1" dirty="0" smtClean="0">
                <a:solidFill>
                  <a:schemeClr val="accent4"/>
                </a:solidFill>
                <a:latin typeface="Calibri"/>
                <a:ea typeface="Calibri"/>
                <a:cs typeface="Calibri"/>
                <a:sym typeface="Calibri"/>
              </a:rPr>
              <a:t>Les collaboratrices du PSPPE</a:t>
            </a:r>
            <a:endParaRPr sz="3000" b="1" dirty="0">
              <a:solidFill>
                <a:schemeClr val="accent4"/>
              </a:solidFill>
              <a:latin typeface="Calibri"/>
              <a:ea typeface="Calibri"/>
              <a:cs typeface="Calibri"/>
              <a:sym typeface="Calibri"/>
            </a:endParaRPr>
          </a:p>
        </p:txBody>
      </p:sp>
      <p:sp>
        <p:nvSpPr>
          <p:cNvPr id="209" name="Google Shape;209;p4"/>
          <p:cNvSpPr txBox="1">
            <a:spLocks noGrp="1"/>
          </p:cNvSpPr>
          <p:nvPr>
            <p:ph type="body" idx="1"/>
          </p:nvPr>
        </p:nvSpPr>
        <p:spPr>
          <a:xfrm>
            <a:off x="755575" y="1251624"/>
            <a:ext cx="7632900" cy="4712962"/>
          </a:xfrm>
          <a:prstGeom prst="rect">
            <a:avLst/>
          </a:prstGeom>
          <a:noFill/>
          <a:ln>
            <a:noFill/>
          </a:ln>
        </p:spPr>
        <p:txBody>
          <a:bodyPr spcFirstLastPara="1" wrap="square" lIns="91425" tIns="91425" rIns="91425" bIns="91425" anchor="t" anchorCtr="0">
            <a:normAutofit lnSpcReduction="10000"/>
          </a:bodyPr>
          <a:lstStyle/>
          <a:p>
            <a:pPr marL="0" lvl="0" indent="-114300" algn="l" rtl="0">
              <a:lnSpc>
                <a:spcPct val="100000"/>
              </a:lnSpc>
              <a:spcBef>
                <a:spcPts val="0"/>
              </a:spcBef>
              <a:spcAft>
                <a:spcPts val="0"/>
              </a:spcAft>
              <a:buSzPts val="1800"/>
              <a:buChar char="◎"/>
            </a:pPr>
            <a:r>
              <a:rPr lang="en" sz="1600" b="1" dirty="0"/>
              <a:t> </a:t>
            </a:r>
            <a:r>
              <a:rPr lang="en" sz="1600" dirty="0" smtClean="0">
                <a:latin typeface="Calibri" panose="020F0502020204030204" pitchFamily="34" charset="0"/>
                <a:cs typeface="Calibri" panose="020F0502020204030204" pitchFamily="34" charset="0"/>
              </a:rPr>
              <a:t>Carole Fournaise, Chargée de communication et de coordination du Pôle </a:t>
            </a:r>
            <a:r>
              <a:rPr lang="en" sz="1600" dirty="0" smtClean="0">
                <a:latin typeface="Calibri" panose="020F0502020204030204" pitchFamily="34" charset="0"/>
                <a:cs typeface="Calibri" panose="020F0502020204030204" pitchFamily="34" charset="0"/>
              </a:rPr>
              <a:t>Santé</a:t>
            </a:r>
            <a:endParaRPr lang="en" sz="1600" dirty="0" smtClean="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800"/>
              <a:buNone/>
            </a:pPr>
            <a:r>
              <a:rPr lang="en" sz="1600" dirty="0" smtClean="0">
                <a:latin typeface="Calibri" panose="020F0502020204030204" pitchFamily="34" charset="0"/>
                <a:cs typeface="Calibri" panose="020F0502020204030204" pitchFamily="34" charset="0"/>
              </a:rPr>
              <a:t>     (Annexe 2 : définition de poste) en CDD </a:t>
            </a:r>
            <a:r>
              <a:rPr lang="en" sz="1600" dirty="0" smtClean="0">
                <a:latin typeface="Calibri" panose="020F0502020204030204" pitchFamily="34" charset="0"/>
                <a:cs typeface="Calibri" panose="020F0502020204030204" pitchFamily="34" charset="0"/>
              </a:rPr>
              <a:t>temps partiel 26h. </a:t>
            </a:r>
            <a:r>
              <a:rPr lang="en" sz="1600" dirty="0">
                <a:latin typeface="Calibri" panose="020F0502020204030204" pitchFamily="34" charset="0"/>
                <a:cs typeface="Calibri" panose="020F0502020204030204" pitchFamily="34" charset="0"/>
              </a:rPr>
              <a:t>C</a:t>
            </a:r>
            <a:r>
              <a:rPr lang="en" sz="1600" dirty="0" smtClean="0">
                <a:latin typeface="Calibri" panose="020F0502020204030204" pitchFamily="34" charset="0"/>
                <a:cs typeface="Calibri" panose="020F0502020204030204" pitchFamily="34" charset="0"/>
              </a:rPr>
              <a:t>ontrat aidé </a:t>
            </a:r>
            <a:r>
              <a:rPr lang="en" sz="1600" dirty="0" smtClean="0">
                <a:latin typeface="Calibri" panose="020F0502020204030204" pitchFamily="34" charset="0"/>
                <a:cs typeface="Calibri" panose="020F0502020204030204" pitchFamily="34" charset="0"/>
              </a:rPr>
              <a:t>à </a:t>
            </a:r>
            <a:r>
              <a:rPr lang="en" sz="1600" dirty="0" smtClean="0">
                <a:latin typeface="Calibri" panose="020F0502020204030204" pitchFamily="34" charset="0"/>
                <a:cs typeface="Calibri" panose="020F0502020204030204" pitchFamily="34" charset="0"/>
              </a:rPr>
              <a:t>transformer </a:t>
            </a:r>
            <a:r>
              <a:rPr lang="en" sz="1600" dirty="0" smtClean="0">
                <a:latin typeface="Calibri" panose="020F0502020204030204" pitchFamily="34" charset="0"/>
                <a:cs typeface="Calibri" panose="020F0502020204030204" pitchFamily="34" charset="0"/>
              </a:rPr>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en </a:t>
            </a:r>
            <a:r>
              <a:rPr lang="en" sz="1600" dirty="0" smtClean="0">
                <a:latin typeface="Calibri" panose="020F0502020204030204" pitchFamily="34" charset="0"/>
                <a:cs typeface="Calibri" panose="020F0502020204030204" pitchFamily="34" charset="0"/>
              </a:rPr>
              <a:t>CDI au </a:t>
            </a:r>
            <a:r>
              <a:rPr lang="en" sz="1600" dirty="0" smtClean="0">
                <a:latin typeface="Calibri" panose="020F0502020204030204" pitchFamily="34" charset="0"/>
                <a:cs typeface="Calibri" panose="020F0502020204030204" pitchFamily="34" charset="0"/>
              </a:rPr>
              <a:t>25-02-2022 (estimation 2000,00€) et praticienne (CV annexé)</a:t>
            </a:r>
            <a:endParaRPr lang="en" sz="1600" dirty="0" smtClean="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800"/>
              <a:buNone/>
            </a:pP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dirty="0" smtClean="0">
                <a:latin typeface="Calibri" panose="020F0502020204030204" pitchFamily="34" charset="0"/>
                <a:cs typeface="Calibri" panose="020F0502020204030204" pitchFamily="34" charset="0"/>
              </a:rPr>
              <a:t> Valérie Grelat, Assistante administrative et commerciale en CDD </a:t>
            </a:r>
            <a:r>
              <a:rPr lang="en" sz="1600" dirty="0" smtClean="0">
                <a:latin typeface="Calibri" panose="020F0502020204030204" pitchFamily="34" charset="0"/>
                <a:cs typeface="Calibri" panose="020F0502020204030204" pitchFamily="34" charset="0"/>
              </a:rPr>
              <a:t>temps partiel 26h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contrat aidé à transformer </a:t>
            </a:r>
            <a:r>
              <a:rPr lang="en" sz="1600" dirty="0" smtClean="0">
                <a:latin typeface="Calibri" panose="020F0502020204030204" pitchFamily="34" charset="0"/>
                <a:cs typeface="Calibri" panose="020F0502020204030204" pitchFamily="34" charset="0"/>
              </a:rPr>
              <a:t>en CDI </a:t>
            </a:r>
            <a:r>
              <a:rPr lang="en" sz="1600" dirty="0" smtClean="0">
                <a:latin typeface="Calibri" panose="020F0502020204030204" pitchFamily="34" charset="0"/>
                <a:cs typeface="Calibri" panose="020F0502020204030204" pitchFamily="34" charset="0"/>
              </a:rPr>
              <a:t>au 31-03-2022 (1800,00€) (CV annexé)</a:t>
            </a:r>
            <a:endParaRPr lang="en" sz="1600"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en" sz="1600" b="1" dirty="0">
              <a:latin typeface="Calibri" panose="020F0502020204030204" pitchFamily="34" charset="0"/>
              <a:cs typeface="Calibri" panose="020F0502020204030204" pitchFamily="34" charset="0"/>
            </a:endParaRPr>
          </a:p>
          <a:p>
            <a:pPr marL="0" lvl="0" indent="-114300">
              <a:spcBef>
                <a:spcPts val="0"/>
              </a:spcBef>
            </a:pPr>
            <a:r>
              <a:rPr lang="en" sz="1600" b="1" dirty="0" smtClean="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Evelyne </a:t>
            </a:r>
            <a:r>
              <a:rPr lang="en" sz="1600" dirty="0" smtClean="0">
                <a:latin typeface="Calibri" panose="020F0502020204030204" pitchFamily="34" charset="0"/>
                <a:cs typeface="Calibri" panose="020F0502020204030204" pitchFamily="34" charset="0"/>
              </a:rPr>
              <a:t>Revellat, </a:t>
            </a:r>
            <a:r>
              <a:rPr lang="en" sz="1600" dirty="0" smtClean="0">
                <a:latin typeface="Calibri" panose="020F0502020204030204" pitchFamily="34" charset="0"/>
                <a:cs typeface="Calibri" panose="020F0502020204030204" pitchFamily="34" charset="0"/>
              </a:rPr>
              <a:t>Directrice </a:t>
            </a:r>
            <a:r>
              <a:rPr lang="en" sz="1600" dirty="0" smtClean="0">
                <a:latin typeface="Calibri" panose="020F0502020204030204" pitchFamily="34" charset="0"/>
                <a:cs typeface="Calibri" panose="020F0502020204030204" pitchFamily="34" charset="0"/>
              </a:rPr>
              <a:t>Générale de </a:t>
            </a:r>
            <a:r>
              <a:rPr lang="en" sz="1600" dirty="0" smtClean="0">
                <a:latin typeface="Calibri" panose="020F0502020204030204" pitchFamily="34" charset="0"/>
                <a:cs typeface="Calibri" panose="020F0502020204030204" pitchFamily="34" charset="0"/>
              </a:rPr>
              <a:t>Khépri Invest, </a:t>
            </a:r>
            <a:r>
              <a:rPr lang="en" sz="1600" dirty="0">
                <a:latin typeface="Calibri" panose="020F0502020204030204" pitchFamily="34" charset="0"/>
                <a:cs typeface="Calibri" panose="020F0502020204030204" pitchFamily="34" charset="0"/>
              </a:rPr>
              <a:t>Présidente du Pôle Santé </a:t>
            </a:r>
            <a:r>
              <a:rPr lang="en" sz="1600" dirty="0" smtClean="0">
                <a:latin typeface="Calibri" panose="020F0502020204030204" pitchFamily="34" charset="0"/>
                <a:cs typeface="Calibri" panose="020F0502020204030204" pitchFamily="34" charset="0"/>
              </a:rPr>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développement du co-working</a:t>
            </a:r>
            <a:r>
              <a:rPr lang="en" sz="1600" dirty="0" smtClean="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de la formation et </a:t>
            </a:r>
            <a:r>
              <a:rPr lang="en" sz="1600" dirty="0" smtClean="0">
                <a:latin typeface="Calibri" panose="020F0502020204030204" pitchFamily="34" charset="0"/>
                <a:cs typeface="Calibri" panose="020F0502020204030204" pitchFamily="34" charset="0"/>
              </a:rPr>
              <a:t>du </a:t>
            </a:r>
            <a:r>
              <a:rPr lang="en" sz="1600" dirty="0" smtClean="0">
                <a:latin typeface="Calibri" panose="020F0502020204030204" pitchFamily="34" charset="0"/>
                <a:cs typeface="Calibri" panose="020F0502020204030204" pitchFamily="34" charset="0"/>
              </a:rPr>
              <a:t>réseau </a:t>
            </a:r>
            <a:r>
              <a:rPr lang="en" sz="1600" dirty="0" smtClean="0">
                <a:latin typeface="Calibri" panose="020F0502020204030204" pitchFamily="34" charset="0"/>
                <a:cs typeface="Calibri" panose="020F0502020204030204" pitchFamily="34" charset="0"/>
              </a:rPr>
              <a:t>national (3000,00€) (CV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annexé)</a:t>
            </a:r>
            <a:endParaRPr lang="en" sz="1600"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r>
              <a:rPr lang="en" sz="1600" dirty="0" smtClean="0">
                <a:latin typeface="Calibri" panose="020F0502020204030204" pitchFamily="34" charset="0"/>
                <a:cs typeface="Calibri" panose="020F0502020204030204" pitchFamily="34" charset="0"/>
              </a:rPr>
              <a:t> Recrutement à prévoir : </a:t>
            </a:r>
          </a:p>
          <a:p>
            <a:pPr marL="0" lvl="0" indent="0" algn="l" rtl="0">
              <a:lnSpc>
                <a:spcPct val="100000"/>
              </a:lnSpc>
              <a:spcBef>
                <a:spcPts val="0"/>
              </a:spcBef>
              <a:spcAft>
                <a:spcPts val="0"/>
              </a:spcAft>
              <a:buSzPts val="1800"/>
              <a:buNone/>
            </a:pPr>
            <a:r>
              <a:rPr lang="en" sz="1600" dirty="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 Chargé de E-marketing (Cédric Chambras en 2022)</a:t>
            </a:r>
          </a:p>
          <a:p>
            <a:pPr marL="0" lvl="0" indent="0" algn="l" rtl="0">
              <a:lnSpc>
                <a:spcPct val="100000"/>
              </a:lnSpc>
              <a:spcBef>
                <a:spcPts val="0"/>
              </a:spcBef>
              <a:spcAft>
                <a:spcPts val="0"/>
              </a:spcAft>
              <a:buSzPts val="1800"/>
              <a:buNone/>
            </a:pPr>
            <a:r>
              <a:rPr lang="en" sz="1600" dirty="0" smtClean="0">
                <a:latin typeface="Calibri" panose="020F0502020204030204" pitchFamily="34" charset="0"/>
                <a:cs typeface="Calibri" panose="020F0502020204030204" pitchFamily="34" charset="0"/>
              </a:rPr>
              <a:t>	- Une assistante accueil et administrative et pub réseau : stagiaire en contrat </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de </a:t>
            </a:r>
            <a:r>
              <a:rPr lang="en" sz="1600" dirty="0" smtClean="0">
                <a:latin typeface="Calibri" panose="020F0502020204030204" pitchFamily="34" charset="0"/>
                <a:cs typeface="Calibri" panose="020F0502020204030204" pitchFamily="34" charset="0"/>
              </a:rPr>
              <a:t>professionnalisation </a:t>
            </a:r>
            <a:r>
              <a:rPr lang="en" sz="1600" dirty="0" smtClean="0">
                <a:latin typeface="Calibri" panose="020F0502020204030204" pitchFamily="34" charset="0"/>
                <a:cs typeface="Calibri" panose="020F0502020204030204" pitchFamily="34" charset="0"/>
              </a:rPr>
              <a:t>finançable par l’Etat</a:t>
            </a:r>
          </a:p>
          <a:p>
            <a:pPr marL="0" lvl="0" indent="0" algn="l" rtl="0">
              <a:lnSpc>
                <a:spcPct val="100000"/>
              </a:lnSpc>
              <a:spcBef>
                <a:spcPts val="0"/>
              </a:spcBef>
              <a:spcAft>
                <a:spcPts val="0"/>
              </a:spcAft>
              <a:buSzPts val="1800"/>
              <a:buNone/>
            </a:pPr>
            <a:r>
              <a:rPr lang="en" sz="1600" dirty="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 Assistante de direction (Florence Catalifaud –praticienne)</a:t>
            </a:r>
            <a:endParaRPr lang="en" sz="1600" dirty="0" smtClean="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800"/>
              <a:buNone/>
            </a:pPr>
            <a:r>
              <a:rPr lang="en" sz="1600" dirty="0" smtClean="0">
                <a:latin typeface="Calibri" panose="020F0502020204030204" pitchFamily="34" charset="0"/>
                <a:cs typeface="Calibri" panose="020F0502020204030204" pitchFamily="34" charset="0"/>
              </a:rPr>
              <a:t>	- </a:t>
            </a:r>
            <a:r>
              <a:rPr lang="en" sz="1600" dirty="0" smtClean="0">
                <a:latin typeface="Calibri" panose="020F0502020204030204" pitchFamily="34" charset="0"/>
                <a:cs typeface="Calibri" panose="020F0502020204030204" pitchFamily="34" charset="0"/>
              </a:rPr>
              <a:t>Psychologue </a:t>
            </a:r>
            <a:r>
              <a:rPr lang="en" sz="1600" dirty="0" smtClean="0">
                <a:latin typeface="Calibri" panose="020F0502020204030204" pitchFamily="34" charset="0"/>
                <a:cs typeface="Calibri" panose="020F0502020204030204" pitchFamily="34" charset="0"/>
              </a:rPr>
              <a:t>d’urgence en charge d’une cellule d’urgence médico</a:t>
            </a:r>
            <a:br>
              <a:rPr lang="en" sz="1600" dirty="0" smtClean="0">
                <a:latin typeface="Calibri" panose="020F0502020204030204" pitchFamily="34" charset="0"/>
                <a:cs typeface="Calibri" panose="020F0502020204030204" pitchFamily="34" charset="0"/>
              </a:rPr>
            </a:br>
            <a:r>
              <a:rPr lang="en" sz="1600" dirty="0" smtClean="0">
                <a:latin typeface="Calibri" panose="020F0502020204030204" pitchFamily="34" charset="0"/>
                <a:cs typeface="Calibri" panose="020F0502020204030204" pitchFamily="34" charset="0"/>
              </a:rPr>
              <a:t> 	</a:t>
            </a:r>
            <a:r>
              <a:rPr lang="en" sz="1600" dirty="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psychologique </a:t>
            </a:r>
            <a:r>
              <a:rPr lang="en" sz="1600" dirty="0" smtClean="0">
                <a:latin typeface="Calibri" panose="020F0502020204030204" pitchFamily="34" charset="0"/>
                <a:cs typeface="Calibri" panose="020F0502020204030204" pitchFamily="34" charset="0"/>
              </a:rPr>
              <a:t>financée par l’ARS (Muriel Randier – travailleur handicapée</a:t>
            </a:r>
            <a:r>
              <a:rPr lang="en" sz="1600" dirty="0" smtClean="0">
                <a:latin typeface="Calibri" panose="020F0502020204030204" pitchFamily="34" charset="0"/>
                <a:cs typeface="Calibri" panose="020F0502020204030204" pitchFamily="34" charset="0"/>
              </a:rPr>
              <a:t>)</a:t>
            </a:r>
          </a:p>
          <a:p>
            <a:pPr marL="0" lvl="0" indent="0" algn="l" rtl="0">
              <a:lnSpc>
                <a:spcPct val="100000"/>
              </a:lnSpc>
              <a:spcBef>
                <a:spcPts val="0"/>
              </a:spcBef>
              <a:spcAft>
                <a:spcPts val="0"/>
              </a:spcAft>
              <a:buSzPts val="1800"/>
              <a:buNone/>
            </a:pPr>
            <a:r>
              <a:rPr lang="en" sz="1600" dirty="0">
                <a:latin typeface="Calibri" panose="020F0502020204030204" pitchFamily="34" charset="0"/>
                <a:cs typeface="Calibri" panose="020F0502020204030204" pitchFamily="34" charset="0"/>
              </a:rPr>
              <a:t>	</a:t>
            </a:r>
            <a:r>
              <a:rPr lang="en" sz="1600" dirty="0" smtClean="0">
                <a:latin typeface="Calibri" panose="020F0502020204030204" pitchFamily="34" charset="0"/>
                <a:cs typeface="Calibri" panose="020F0502020204030204" pitchFamily="34" charset="0"/>
              </a:rPr>
              <a:t>- Une commerciale spécialiste du recrutement de praticien, Betty Locatelli </a:t>
            </a:r>
            <a:endParaRPr lang="en" sz="1600" dirty="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lang="fr-FR" sz="1000" dirty="0" smtClean="0">
              <a:latin typeface="Calibri" panose="020F0502020204030204" pitchFamily="34" charset="0"/>
              <a:cs typeface="Calibri" panose="020F0502020204030204" pitchFamily="34" charset="0"/>
            </a:endParaRPr>
          </a:p>
          <a:p>
            <a:pPr marL="0" lvl="0" indent="-114300" algn="l" rtl="0">
              <a:lnSpc>
                <a:spcPct val="100000"/>
              </a:lnSpc>
              <a:spcBef>
                <a:spcPts val="0"/>
              </a:spcBef>
              <a:spcAft>
                <a:spcPts val="0"/>
              </a:spcAft>
              <a:buSzPts val="1800"/>
              <a:buChar char="◎"/>
            </a:pPr>
            <a:endParaRPr sz="1000" dirty="0">
              <a:latin typeface="Calibri" panose="020F0502020204030204" pitchFamily="34" charset="0"/>
              <a:cs typeface="Calibri" panose="020F0502020204030204" pitchFamily="34" charset="0"/>
            </a:endParaRPr>
          </a:p>
        </p:txBody>
      </p:sp>
      <p:sp>
        <p:nvSpPr>
          <p:cNvPr id="210" name="Google Shape;210;p4"/>
          <p:cNvSpPr txBox="1">
            <a:spLocks noGrp="1"/>
          </p:cNvSpPr>
          <p:nvPr>
            <p:ph type="sldNum" idx="12"/>
          </p:nvPr>
        </p:nvSpPr>
        <p:spPr>
          <a:xfrm>
            <a:off x="6401276" y="6155268"/>
            <a:ext cx="914639" cy="273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
              <a:t>9</a:t>
            </a:fld>
            <a:endParaRPr/>
          </a:p>
        </p:txBody>
      </p:sp>
      <p:pic>
        <p:nvPicPr>
          <p:cNvPr id="39" name="Google Shape;91;p2"/>
          <p:cNvPicPr preferRelativeResize="0"/>
          <p:nvPr/>
        </p:nvPicPr>
        <p:blipFill rotWithShape="1">
          <a:blip r:embed="rId3">
            <a:alphaModFix/>
          </a:blip>
          <a:srcRect/>
          <a:stretch/>
        </p:blipFill>
        <p:spPr>
          <a:xfrm>
            <a:off x="332425" y="5964586"/>
            <a:ext cx="991941" cy="654412"/>
          </a:xfrm>
          <a:prstGeom prst="rect">
            <a:avLst/>
          </a:prstGeom>
          <a:noFill/>
          <a:ln>
            <a:noFill/>
          </a:ln>
        </p:spPr>
      </p:pic>
    </p:spTree>
    <p:extLst>
      <p:ext uri="{BB962C8B-B14F-4D97-AF65-F5344CB8AC3E}">
        <p14:creationId xmlns:p14="http://schemas.microsoft.com/office/powerpoint/2010/main" val="13310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23312</TotalTime>
  <Words>1309</Words>
  <Application>Microsoft Office PowerPoint</Application>
  <PresentationFormat>Affichage à l'écran (4:3)</PresentationFormat>
  <Paragraphs>390</Paragraphs>
  <Slides>22</Slides>
  <Notes>21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Source Sans Pro</vt:lpstr>
      <vt:lpstr>Trebuchet MS</vt:lpstr>
      <vt:lpstr>Wingdings</vt:lpstr>
      <vt:lpstr>Roboto Slab</vt:lpstr>
      <vt:lpstr>Noto Sans Symbols</vt:lpstr>
      <vt:lpstr>Calibri</vt:lpstr>
      <vt:lpstr>Roboto</vt:lpstr>
      <vt:lpstr>Arial</vt:lpstr>
      <vt:lpstr>Cordelia template</vt:lpstr>
      <vt:lpstr>Présentation PowerPoint</vt:lpstr>
      <vt:lpstr>Sommaire</vt:lpstr>
      <vt:lpstr>Présentation PowerPoint</vt:lpstr>
      <vt:lpstr> Khépri Santé Intégrative = 1 expertise en 3 Solutions intégrées</vt:lpstr>
      <vt:lpstr>Espace de Santé Intégrative</vt:lpstr>
      <vt:lpstr>Démonstration technique du coworking</vt:lpstr>
      <vt:lpstr>Activités du Pôle Santé Association loi 1901 spécialiste de la douleur chronique, partenaire des entreprises, des professionnels de santé, du sport et du bien-être</vt:lpstr>
      <vt:lpstr>Activités du Pôle Santé Association loi 1901 spécialiste de la douleur chronique, partenaire des entreprises, des professionnels de santé, du sport et du bien-être</vt:lpstr>
      <vt:lpstr>Les collaboratrices du PSPPE</vt:lpstr>
      <vt:lpstr>Les bénévoles du PSPPE</vt:lpstr>
      <vt:lpstr>Partenaires actuels et en devenir</vt:lpstr>
      <vt:lpstr>Khépri Formation : Positionnement </vt:lpstr>
      <vt:lpstr>Khépri Formation : Contenu </vt:lpstr>
      <vt:lpstr>Khépri Formation : Formateurs </vt:lpstr>
      <vt:lpstr>Projet en cours en 2021 - 1/2</vt:lpstr>
      <vt:lpstr>Projet en cours en 2021 - 2/2</vt:lpstr>
      <vt:lpstr>Evénements en 2021 et 2022</vt:lpstr>
      <vt:lpstr>Financeurs de l’Association PSPPE</vt:lpstr>
      <vt:lpstr>Réseau de franchises</vt:lpstr>
      <vt:lpstr>Candidatures spontanées</vt:lpstr>
      <vt:lpstr>Planning des actions</vt:lpstr>
      <vt:lpstr>Liste des annexes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Utilisateur Windows</cp:lastModifiedBy>
  <cp:revision>124</cp:revision>
  <dcterms:modified xsi:type="dcterms:W3CDTF">2021-06-03T17:06:52Z</dcterms:modified>
</cp:coreProperties>
</file>