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81" r:id="rId3"/>
    <p:sldId id="259" r:id="rId4"/>
    <p:sldId id="264" r:id="rId5"/>
    <p:sldId id="277" r:id="rId6"/>
    <p:sldId id="261" r:id="rId7"/>
    <p:sldId id="278" r:id="rId8"/>
    <p:sldId id="280" r:id="rId9"/>
    <p:sldId id="282" r:id="rId10"/>
    <p:sldId id="283" r:id="rId11"/>
    <p:sldId id="284" r:id="rId12"/>
    <p:sldId id="285" r:id="rId13"/>
    <p:sldId id="286" r:id="rId14"/>
  </p:sldIdLst>
  <p:sldSz cx="9144000" cy="6858000" type="screen4x3"/>
  <p:notesSz cx="6799263" cy="9875838"/>
  <p:embeddedFontLst>
    <p:embeddedFont>
      <p:font typeface="Roboto Slab" panose="020B0604020202020204" charset="0"/>
      <p:regular r:id="rId16"/>
      <p:bold r:id="rId17"/>
    </p:embeddedFont>
    <p:embeddedFont>
      <p:font typeface="Roboto" panose="020B0604020202020204" charset="0"/>
      <p:regular r:id="rId18"/>
      <p:bold r:id="rId19"/>
      <p:italic r:id="rId20"/>
      <p:boldItalic r:id="rId21"/>
    </p:embeddedFont>
    <p:embeddedFont>
      <p:font typeface="Source Sans Pro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gdEmb+P6Jl9T2/CfUwlAGGN7a6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31" autoAdjust="0"/>
  </p:normalViewPr>
  <p:slideViewPr>
    <p:cSldViewPr snapToGrid="0"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78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927" y="4691023"/>
            <a:ext cx="5439409" cy="4444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41" tIns="91041" rIns="91041" bIns="91041" anchor="t" anchorCtr="0">
            <a:noAutofit/>
          </a:bodyPr>
          <a:lstStyle>
            <a:lvl1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21098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79927" y="4691023"/>
            <a:ext cx="5439409" cy="4444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41" tIns="91041" rIns="91041" bIns="91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2882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12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2264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6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03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7009a1e23a_0_986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00" cy="44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7009a1e23a_0_9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9640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5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2905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79927" y="4691023"/>
            <a:ext cx="5439409" cy="4444127"/>
          </a:xfrm>
          <a:prstGeom prst="rect">
            <a:avLst/>
          </a:prstGeom>
        </p:spPr>
        <p:txBody>
          <a:bodyPr spcFirstLastPara="1" wrap="square" lIns="91041" tIns="91041" rIns="91041" bIns="91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656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:notes"/>
          <p:cNvSpPr txBox="1">
            <a:spLocks noGrp="1"/>
          </p:cNvSpPr>
          <p:nvPr>
            <p:ph type="body" idx="1"/>
          </p:nvPr>
        </p:nvSpPr>
        <p:spPr>
          <a:xfrm>
            <a:off x="679927" y="4691023"/>
            <a:ext cx="5439409" cy="4444127"/>
          </a:xfrm>
          <a:prstGeom prst="rect">
            <a:avLst/>
          </a:prstGeom>
        </p:spPr>
        <p:txBody>
          <a:bodyPr spcFirstLastPara="1" wrap="square" lIns="91041" tIns="91041" rIns="91041" bIns="91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06" name="Google Shape;2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5850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009a1e23a_0_0:notes"/>
          <p:cNvSpPr txBox="1">
            <a:spLocks noGrp="1"/>
          </p:cNvSpPr>
          <p:nvPr>
            <p:ph type="body" idx="1"/>
          </p:nvPr>
        </p:nvSpPr>
        <p:spPr>
          <a:xfrm>
            <a:off x="679927" y="4691024"/>
            <a:ext cx="5439320" cy="4444125"/>
          </a:xfrm>
          <a:prstGeom prst="rect">
            <a:avLst/>
          </a:prstGeom>
        </p:spPr>
        <p:txBody>
          <a:bodyPr spcFirstLastPara="1" wrap="square" lIns="91041" tIns="91041" rIns="91041" bIns="91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0" name="Google Shape;130;g7009a1e2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47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009a1e23a_0_0:notes"/>
          <p:cNvSpPr txBox="1">
            <a:spLocks noGrp="1"/>
          </p:cNvSpPr>
          <p:nvPr>
            <p:ph type="body" idx="1"/>
          </p:nvPr>
        </p:nvSpPr>
        <p:spPr>
          <a:xfrm>
            <a:off x="679927" y="4691024"/>
            <a:ext cx="5439320" cy="4444125"/>
          </a:xfrm>
          <a:prstGeom prst="rect">
            <a:avLst/>
          </a:prstGeom>
        </p:spPr>
        <p:txBody>
          <a:bodyPr spcFirstLastPara="1" wrap="square" lIns="91041" tIns="91041" rIns="91041" bIns="91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0" name="Google Shape;130;g7009a1e2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1774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009a1e23a_0_0:notes"/>
          <p:cNvSpPr txBox="1">
            <a:spLocks noGrp="1"/>
          </p:cNvSpPr>
          <p:nvPr>
            <p:ph type="body" idx="1"/>
          </p:nvPr>
        </p:nvSpPr>
        <p:spPr>
          <a:xfrm>
            <a:off x="679927" y="4691024"/>
            <a:ext cx="5439320" cy="4444125"/>
          </a:xfrm>
          <a:prstGeom prst="rect">
            <a:avLst/>
          </a:prstGeom>
        </p:spPr>
        <p:txBody>
          <a:bodyPr spcFirstLastPara="1" wrap="square" lIns="91041" tIns="91041" rIns="91041" bIns="91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0" name="Google Shape;130;g7009a1e2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3055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009a1e23a_0_271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00" cy="44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7009a1e23a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132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009a1e23a_0_9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7009a1e23a_0_968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00" cy="4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2039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8"/>
          <p:cNvSpPr txBox="1">
            <a:spLocks noGrp="1"/>
          </p:cNvSpPr>
          <p:nvPr>
            <p:ph type="ctrTitle"/>
          </p:nvPr>
        </p:nvSpPr>
        <p:spPr>
          <a:xfrm>
            <a:off x="1700184" y="1360350"/>
            <a:ext cx="5807399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/>
          <p:nvPr/>
        </p:nvSpPr>
        <p:spPr>
          <a:xfrm>
            <a:off x="6897625" y="619995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8"/>
          <p:cNvSpPr/>
          <p:nvPr/>
        </p:nvSpPr>
        <p:spPr>
          <a:xfrm>
            <a:off x="7454375" y="56388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8"/>
          <p:cNvSpPr/>
          <p:nvPr/>
        </p:nvSpPr>
        <p:spPr>
          <a:xfrm>
            <a:off x="8827727" y="4597553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8"/>
          <p:cNvSpPr/>
          <p:nvPr/>
        </p:nvSpPr>
        <p:spPr>
          <a:xfrm>
            <a:off x="8677050" y="6577875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8"/>
          <p:cNvSpPr/>
          <p:nvPr/>
        </p:nvSpPr>
        <p:spPr>
          <a:xfrm>
            <a:off x="2972225" y="6334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8"/>
          <p:cNvSpPr/>
          <p:nvPr/>
        </p:nvSpPr>
        <p:spPr>
          <a:xfrm>
            <a:off x="579634" y="337347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8"/>
          <p:cNvSpPr/>
          <p:nvPr/>
        </p:nvSpPr>
        <p:spPr>
          <a:xfrm>
            <a:off x="311843" y="79151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8"/>
          <p:cNvSpPr/>
          <p:nvPr/>
        </p:nvSpPr>
        <p:spPr>
          <a:xfrm>
            <a:off x="626321" y="133987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8"/>
          <p:cNvSpPr/>
          <p:nvPr/>
        </p:nvSpPr>
        <p:spPr>
          <a:xfrm>
            <a:off x="8104500" y="4963100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8"/>
          <p:cNvSpPr/>
          <p:nvPr/>
        </p:nvSpPr>
        <p:spPr>
          <a:xfrm>
            <a:off x="8803950" y="5654656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8"/>
          <p:cNvSpPr/>
          <p:nvPr/>
        </p:nvSpPr>
        <p:spPr>
          <a:xfrm>
            <a:off x="196310" y="1990890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8"/>
          <p:cNvSpPr/>
          <p:nvPr/>
        </p:nvSpPr>
        <p:spPr>
          <a:xfrm>
            <a:off x="1738050" y="27132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8"/>
          <p:cNvSpPr/>
          <p:nvPr/>
        </p:nvSpPr>
        <p:spPr>
          <a:xfrm>
            <a:off x="771658" y="250448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8"/>
          <p:cNvSpPr/>
          <p:nvPr/>
        </p:nvSpPr>
        <p:spPr>
          <a:xfrm>
            <a:off x="4271583" y="47482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8"/>
          <p:cNvSpPr/>
          <p:nvPr/>
        </p:nvSpPr>
        <p:spPr>
          <a:xfrm>
            <a:off x="7729213" y="6127437"/>
            <a:ext cx="253800" cy="2541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71CAFB-0717-415A-B354-55CCC22F7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CACD4DA-6446-41C0-8002-2D50B54B5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BB27E94-5453-445B-87E4-EE0B40637A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13F1CA-D2CA-47C7-AB57-BF59333BBBA5}" type="datetimeFigureOut">
              <a:rPr lang="fr-FR" smtClean="0"/>
              <a:t>09/08/2021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313D959-142A-4A77-8736-111E70E3D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AF535D9-A576-4C71-BCC4-BA46B128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A86FD85-6654-46FF-8629-1260475F23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09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>
            <a:spLocks noGrp="1"/>
          </p:cNvSpPr>
          <p:nvPr>
            <p:ph type="ctrTitle"/>
          </p:nvPr>
        </p:nvSpPr>
        <p:spPr>
          <a:xfrm>
            <a:off x="1546025" y="2034925"/>
            <a:ext cx="58326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ubTitle" idx="1"/>
          </p:nvPr>
        </p:nvSpPr>
        <p:spPr>
          <a:xfrm>
            <a:off x="1546025" y="3710548"/>
            <a:ext cx="5832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>
                <a:solidFill>
                  <a:srgbClr val="607D8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4981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0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◎"/>
              <a:defRPr/>
            </a:lvl1pPr>
            <a:lvl2pPr marL="91440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◉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799118" y="6155268"/>
            <a:ext cx="4240920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5200813" y="6155268"/>
            <a:ext cx="1028968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23" descr="connections-05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5945" y="0"/>
            <a:ext cx="913210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3"/>
          <p:cNvSpPr txBox="1">
            <a:spLocks noGrp="1"/>
          </p:cNvSpPr>
          <p:nvPr>
            <p:ph type="body" idx="1"/>
          </p:nvPr>
        </p:nvSpPr>
        <p:spPr>
          <a:xfrm>
            <a:off x="1215300" y="2501400"/>
            <a:ext cx="6713399" cy="109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◎"/>
              <a:defRPr sz="3600" i="1"/>
            </a:lvl1pPr>
            <a:lvl2pPr marL="914400" lvl="1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2pPr>
            <a:lvl3pPr marL="1371600" lvl="2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◉"/>
              <a:defRPr sz="3600" i="1"/>
            </a:lvl3pPr>
            <a:lvl4pPr marL="1828800" lvl="3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●"/>
              <a:defRPr sz="3600" i="1"/>
            </a:lvl4pPr>
            <a:lvl5pPr marL="2286000" lvl="4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5pPr>
            <a:lvl6pPr marL="2743200" lvl="5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■"/>
              <a:defRPr sz="3600" i="1"/>
            </a:lvl6pPr>
            <a:lvl7pPr marL="3200400" lvl="6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●"/>
              <a:defRPr sz="3600" i="1"/>
            </a:lvl7pPr>
            <a:lvl8pPr marL="3657600" lvl="7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8pPr>
            <a:lvl9pPr marL="4114800" lvl="8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■"/>
              <a:defRPr sz="3600" i="1"/>
            </a:lvl9pPr>
          </a:lstStyle>
          <a:p>
            <a:endParaRPr/>
          </a:p>
        </p:txBody>
      </p:sp>
      <p:grpSp>
        <p:nvGrpSpPr>
          <p:cNvPr id="40" name="Google Shape;40;p23"/>
          <p:cNvGrpSpPr/>
          <p:nvPr/>
        </p:nvGrpSpPr>
        <p:grpSpPr>
          <a:xfrm>
            <a:off x="3593400" y="1074284"/>
            <a:ext cx="1957200" cy="1093199"/>
            <a:chOff x="3593400" y="1760084"/>
            <a:chExt cx="1957200" cy="1093199"/>
          </a:xfrm>
        </p:grpSpPr>
        <p:sp>
          <p:nvSpPr>
            <p:cNvPr id="41" name="Google Shape;41;p23"/>
            <p:cNvSpPr txBox="1"/>
            <p:nvPr/>
          </p:nvSpPr>
          <p:spPr>
            <a:xfrm>
              <a:off x="3593400" y="1872096"/>
              <a:ext cx="1957200" cy="871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1EA"/>
                </a:buClr>
                <a:buSzPts val="6000"/>
                <a:buFont typeface="Source Sans Pro"/>
                <a:buNone/>
              </a:pPr>
              <a:r>
                <a:rPr lang="en" sz="6000" b="1" i="0" u="none" strike="noStrike" cap="none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  <a:endParaRPr/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4025400" y="1760084"/>
              <a:ext cx="1093199" cy="1093199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4190700" y="1925384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4" name="Google Shape;44;p23"/>
          <p:cNvCxnSpPr>
            <a:endCxn id="42" idx="1"/>
          </p:cNvCxnSpPr>
          <p:nvPr/>
        </p:nvCxnSpPr>
        <p:spPr>
          <a:xfrm>
            <a:off x="3742095" y="871979"/>
            <a:ext cx="443400" cy="3624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" name="Google Shape;45;p23"/>
          <p:cNvCxnSpPr/>
          <p:nvPr/>
        </p:nvCxnSpPr>
        <p:spPr>
          <a:xfrm rot="10800000">
            <a:off x="4114799" y="269684"/>
            <a:ext cx="457200" cy="80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" name="Google Shape;46;p23"/>
          <p:cNvCxnSpPr/>
          <p:nvPr/>
        </p:nvCxnSpPr>
        <p:spPr>
          <a:xfrm rot="10800000" flipH="1">
            <a:off x="4749075" y="753124"/>
            <a:ext cx="95100" cy="348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4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◎"/>
              <a:defRPr/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◎"/>
              <a:defRPr sz="2600"/>
            </a:lvl1pPr>
            <a:lvl2pPr marL="914400" lvl="1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body" idx="2"/>
          </p:nvPr>
        </p:nvSpPr>
        <p:spPr>
          <a:xfrm>
            <a:off x="4682658" y="1600200"/>
            <a:ext cx="36753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◎"/>
              <a:defRPr sz="2600"/>
            </a:lvl1pPr>
            <a:lvl2pPr marL="914400" lvl="1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786150" y="1600200"/>
            <a:ext cx="2419799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3329991" y="1600200"/>
            <a:ext cx="2419799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body" idx="3"/>
          </p:nvPr>
        </p:nvSpPr>
        <p:spPr>
          <a:xfrm>
            <a:off x="5873833" y="1600200"/>
            <a:ext cx="2419799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457200" y="5407123"/>
            <a:ext cx="82296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◉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te pattern">
  <p:cSld name="Blank complete patter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/>
          <p:nvPr/>
        </p:nvSpPr>
        <p:spPr>
          <a:xfrm>
            <a:off x="-26550" y="-19800"/>
            <a:ext cx="9197100" cy="6897600"/>
          </a:xfrm>
          <a:prstGeom prst="rect">
            <a:avLst/>
          </a:prstGeom>
          <a:solidFill>
            <a:srgbClr val="CFD8DC">
              <a:alpha val="49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3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velyne.revellat@kheprisante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>
            <a:spLocks noGrp="1"/>
          </p:cNvSpPr>
          <p:nvPr>
            <p:ph type="subTitle" idx="4294967295"/>
          </p:nvPr>
        </p:nvSpPr>
        <p:spPr>
          <a:xfrm>
            <a:off x="612750" y="4005173"/>
            <a:ext cx="4196400" cy="22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Evelyne </a:t>
            </a:r>
            <a:r>
              <a:rPr lang="en" sz="1800" b="1" i="0" u="none" strike="noStrike" cap="none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Revellat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06 60 47 71 </a:t>
            </a:r>
            <a:r>
              <a:rPr lang="en" sz="1800" b="1" i="0" u="none" strike="noStrike" cap="none" dirty="0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64      </a:t>
            </a:r>
            <a:r>
              <a:rPr lang="en" sz="1800" b="1" i="0" u="sng" strike="noStrike" cap="none" dirty="0" smtClean="0">
                <a:solidFill>
                  <a:srgbClr val="5AB1C9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evelyne.revellat@kheprisante.fr</a:t>
            </a:r>
            <a:endParaRPr sz="1800" b="1" dirty="0">
              <a:solidFill>
                <a:srgbClr val="5AB1C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www.kheprisante.fr</a:t>
            </a:r>
            <a:endParaRPr sz="1800" b="1" i="0" u="none" strike="noStrike" cap="none" dirty="0">
              <a:solidFill>
                <a:schemeClr val="accent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188 Grande rue Charles de </a:t>
            </a:r>
            <a:r>
              <a:rPr lang="en" sz="1800" b="1" i="0" u="none" strike="noStrike" cap="none" dirty="0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Gaulle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94130 </a:t>
            </a:r>
            <a:r>
              <a:rPr lang="en" sz="1800" b="1" i="0" u="none" strike="noStrike" cap="none" dirty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Nogent-sur-Marne</a:t>
            </a:r>
            <a:endParaRPr dirty="0"/>
          </a:p>
        </p:txBody>
      </p:sp>
      <p:pic>
        <p:nvPicPr>
          <p:cNvPr id="68" name="Google Shape;6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5537" y="2132856"/>
            <a:ext cx="6527225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23681" y="4122338"/>
            <a:ext cx="2677596" cy="1785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009a1e23a_0_968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71373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0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Concept et valeurs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g7009a1e23a_0_968" descr="logo_kheprisante 50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7009a1e23a_0_968"/>
          <p:cNvSpPr txBox="1"/>
          <p:nvPr/>
        </p:nvSpPr>
        <p:spPr>
          <a:xfrm>
            <a:off x="1403650" y="1556800"/>
            <a:ext cx="7080000" cy="44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Repose sur un Management participatif</a:t>
            </a:r>
            <a:endParaRPr b="1" dirty="0"/>
          </a:p>
          <a:p>
            <a:pPr marL="4572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3238"/>
              </a:buClr>
              <a:buSzPts val="800"/>
              <a:buFont typeface="Source Sans Pro"/>
              <a:buNone/>
            </a:pPr>
            <a:endParaRPr sz="8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Mise en avant des praticiens pour faciliter leur installation</a:t>
            </a:r>
            <a:endParaRPr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 site web avec système expert de mise en relation clients et praticiens</a:t>
            </a:r>
            <a:endParaRPr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Portée pédagogique du site vers le client/patient</a:t>
            </a:r>
            <a:endParaRPr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Développer la prévention des pathologies chroniques en inscrivant les interventions non médicamenteuses dans l’hygiène de vie des clients/patients par la pédagogie</a:t>
            </a:r>
            <a:endParaRPr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Vers une reconnaissances des thérapies complémentaires bien orchestrées au service des patients</a:t>
            </a:r>
            <a:endParaRPr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Eviter l’errance thérapeutique pour les douleurs chroniques</a:t>
            </a:r>
            <a:endParaRPr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03874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2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6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Le marché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12" descr="logo_kheprisante 50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2"/>
          <p:cNvSpPr txBox="1"/>
          <p:nvPr/>
        </p:nvSpPr>
        <p:spPr>
          <a:xfrm>
            <a:off x="1371750" y="2839625"/>
            <a:ext cx="2785200" cy="28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8BA2"/>
              </a:buClr>
              <a:buSzPts val="2400"/>
              <a:buFont typeface="Source Sans Pro"/>
              <a:buNone/>
            </a:pPr>
            <a:r>
              <a:rPr lang="en" sz="2400" b="0" i="0" u="none" strike="noStrike" cap="none">
                <a:solidFill>
                  <a:srgbClr val="398BA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Code APE 86.90F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90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None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Les activités pour la santé humaine exercées hors d’un cadre réglementé représentent 32840 Entreprises et 939 M€ CA HT en 2014</a:t>
            </a:r>
            <a:r>
              <a:rPr lang="en" sz="1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(INSEE)</a:t>
            </a:r>
            <a:endParaRPr/>
          </a:p>
        </p:txBody>
      </p:sp>
      <p:sp>
        <p:nvSpPr>
          <p:cNvPr id="278" name="Google Shape;278;p12"/>
          <p:cNvSpPr txBox="1"/>
          <p:nvPr/>
        </p:nvSpPr>
        <p:spPr>
          <a:xfrm>
            <a:off x="4850350" y="3051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Psychothérapie</a:t>
            </a:r>
            <a:endParaRPr/>
          </a:p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Psychanalyse</a:t>
            </a:r>
            <a:endParaRPr/>
          </a:p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Hypnose</a:t>
            </a:r>
            <a:endParaRPr/>
          </a:p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Sophrologie</a:t>
            </a:r>
            <a:endParaRPr/>
          </a:p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Acupuncture</a:t>
            </a:r>
            <a:endParaRPr/>
          </a:p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Homéopathie</a:t>
            </a:r>
            <a:endParaRPr/>
          </a:p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Naturopathie</a:t>
            </a:r>
            <a:endParaRPr/>
          </a:p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Ostéopathie</a:t>
            </a:r>
            <a:endParaRPr/>
          </a:p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Iridologie</a:t>
            </a:r>
            <a:endParaRPr/>
          </a:p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Coaching</a:t>
            </a:r>
            <a:endParaRPr/>
          </a:p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Chiropraxie</a:t>
            </a:r>
            <a:endParaRPr/>
          </a:p>
        </p:txBody>
      </p:sp>
      <p:sp>
        <p:nvSpPr>
          <p:cNvPr id="279" name="Google Shape;279;p12"/>
          <p:cNvSpPr/>
          <p:nvPr/>
        </p:nvSpPr>
        <p:spPr>
          <a:xfrm>
            <a:off x="4216600" y="2980475"/>
            <a:ext cx="303300" cy="30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AB1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2"/>
          <p:cNvSpPr txBox="1"/>
          <p:nvPr/>
        </p:nvSpPr>
        <p:spPr>
          <a:xfrm>
            <a:off x="1647950" y="1673725"/>
            <a:ext cx="5730600" cy="9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◎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42 % des français ont recours aux médecines douces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◎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75 % y ont déjà eu recours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5841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592" y="1772816"/>
            <a:ext cx="7050051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6"/>
          <p:cNvSpPr txBox="1">
            <a:spLocks noGrp="1"/>
          </p:cNvSpPr>
          <p:nvPr>
            <p:ph type="ctrTitle"/>
          </p:nvPr>
        </p:nvSpPr>
        <p:spPr>
          <a:xfrm>
            <a:off x="819450" y="257175"/>
            <a:ext cx="78582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" sz="30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Plan du Centre pilote</a:t>
            </a:r>
            <a:endParaRPr sz="3000">
              <a:solidFill>
                <a:srgbClr val="5AB1C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30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4ème étage 200 m2 </a:t>
            </a:r>
            <a:endParaRPr sz="3000">
              <a:solidFill>
                <a:srgbClr val="5AB1C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30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Entrée séparée des thérapies complémentaires</a:t>
            </a:r>
            <a:endParaRPr sz="3000">
              <a:solidFill>
                <a:srgbClr val="5AB1C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863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g7009a1e23a_0_986"/>
          <p:cNvPicPr preferRelativeResize="0"/>
          <p:nvPr/>
        </p:nvPicPr>
        <p:blipFill rotWithShape="1">
          <a:blip r:embed="rId3">
            <a:alphaModFix/>
          </a:blip>
          <a:srcRect t="7820" b="7820"/>
          <a:stretch/>
        </p:blipFill>
        <p:spPr>
          <a:xfrm>
            <a:off x="1989800" y="2415525"/>
            <a:ext cx="5164400" cy="353412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g7009a1e23a_0_986"/>
          <p:cNvSpPr txBox="1">
            <a:spLocks noGrp="1"/>
          </p:cNvSpPr>
          <p:nvPr>
            <p:ph type="ctrTitle"/>
          </p:nvPr>
        </p:nvSpPr>
        <p:spPr>
          <a:xfrm>
            <a:off x="695625" y="716625"/>
            <a:ext cx="79344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" sz="30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Plan du Centre pilote</a:t>
            </a:r>
            <a:endParaRPr sz="3000">
              <a:solidFill>
                <a:srgbClr val="5AB1C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" sz="30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2ème étage 100 m2 </a:t>
            </a:r>
            <a:endParaRPr sz="3000">
              <a:solidFill>
                <a:srgbClr val="5AB1C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" sz="30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Entrée séparée Cabinet médical et paramédical</a:t>
            </a:r>
            <a:endParaRPr sz="3000">
              <a:solidFill>
                <a:srgbClr val="5AB1C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65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"/>
          <p:cNvSpPr txBox="1">
            <a:spLocks noGrp="1"/>
          </p:cNvSpPr>
          <p:nvPr>
            <p:ph type="ctrTitle"/>
          </p:nvPr>
        </p:nvSpPr>
        <p:spPr>
          <a:xfrm>
            <a:off x="76200" y="120825"/>
            <a:ext cx="8877300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600" dirty="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Chiffres clés du Centre pilote</a:t>
            </a:r>
            <a:endParaRPr sz="3600" dirty="0">
              <a:solidFill>
                <a:srgbClr val="5AB1C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p5" descr="logo_kheprisante 50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5"/>
          <p:cNvSpPr txBox="1">
            <a:spLocks noGrp="1"/>
          </p:cNvSpPr>
          <p:nvPr>
            <p:ph type="body" idx="4294967295"/>
          </p:nvPr>
        </p:nvSpPr>
        <p:spPr>
          <a:xfrm>
            <a:off x="519725" y="1213520"/>
            <a:ext cx="3726900" cy="21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b="1" dirty="0">
                <a:solidFill>
                  <a:srgbClr val="398BA2"/>
                </a:solidFill>
              </a:rPr>
              <a:t>	Le centre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endParaRPr sz="800" b="1" dirty="0">
              <a:solidFill>
                <a:srgbClr val="398BA2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60 intervenants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50 abonnements mensuels de 59€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36 pratiques différentes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4 salles à temps plein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7 salles en coworking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Plus de 5 000 patients </a:t>
            </a:r>
            <a:endParaRPr sz="1600" dirty="0"/>
          </a:p>
        </p:txBody>
      </p:sp>
      <p:sp>
        <p:nvSpPr>
          <p:cNvPr id="268" name="Google Shape;268;p5"/>
          <p:cNvSpPr txBox="1">
            <a:spLocks noGrp="1"/>
          </p:cNvSpPr>
          <p:nvPr>
            <p:ph type="body" idx="4294967295"/>
          </p:nvPr>
        </p:nvSpPr>
        <p:spPr>
          <a:xfrm>
            <a:off x="4589100" y="1164825"/>
            <a:ext cx="4554900" cy="1597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b="1" dirty="0">
                <a:solidFill>
                  <a:srgbClr val="398BA2"/>
                </a:solidFill>
              </a:rPr>
              <a:t>Taux de remplissage : </a:t>
            </a:r>
            <a:endParaRPr sz="1800" b="1" dirty="0">
              <a:solidFill>
                <a:srgbClr val="398BA2"/>
              </a:solidFill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b="1" dirty="0">
                <a:solidFill>
                  <a:srgbClr val="398BA2"/>
                </a:solidFill>
              </a:rPr>
              <a:t>70 % en 2019 contre 50 % en </a:t>
            </a:r>
            <a:r>
              <a:rPr lang="en" sz="1800" b="1" dirty="0" smtClean="0">
                <a:solidFill>
                  <a:srgbClr val="398BA2"/>
                </a:solidFill>
              </a:rPr>
              <a:t>2018</a:t>
            </a:r>
            <a:br>
              <a:rPr lang="en" sz="1800" b="1" dirty="0" smtClean="0">
                <a:solidFill>
                  <a:srgbClr val="398BA2"/>
                </a:solidFill>
              </a:rPr>
            </a:br>
            <a:r>
              <a:rPr lang="en" sz="1800" b="1" dirty="0" smtClean="0">
                <a:solidFill>
                  <a:srgbClr val="398BA2"/>
                </a:solidFill>
              </a:rPr>
              <a:t>           30 % en 2020</a:t>
            </a:r>
            <a:endParaRPr dirty="0"/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endParaRPr sz="800" b="1" dirty="0">
              <a:solidFill>
                <a:srgbClr val="398BA2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     1 000 h/mois sur 1728h disponibles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12 000 h/an sur 19000h disponibles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</p:txBody>
      </p:sp>
      <p:sp>
        <p:nvSpPr>
          <p:cNvPr id="269" name="Google Shape;269;p5"/>
          <p:cNvSpPr txBox="1">
            <a:spLocks noGrp="1"/>
          </p:cNvSpPr>
          <p:nvPr>
            <p:ph type="body" idx="4294967295"/>
          </p:nvPr>
        </p:nvSpPr>
        <p:spPr>
          <a:xfrm>
            <a:off x="4246625" y="2762196"/>
            <a:ext cx="4573945" cy="3841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b="1" dirty="0">
                <a:solidFill>
                  <a:srgbClr val="398BA2"/>
                </a:solidFill>
              </a:rPr>
              <a:t>	Finances </a:t>
            </a:r>
            <a:r>
              <a:rPr lang="en" sz="1800" b="1" dirty="0" smtClean="0">
                <a:solidFill>
                  <a:srgbClr val="398BA2"/>
                </a:solidFill>
              </a:rPr>
              <a:t>2021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endParaRPr sz="800" b="1" dirty="0">
              <a:solidFill>
                <a:srgbClr val="398BA2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Capital : 10 k€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CA 2017 : 63 k€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CA 2018 : 104 k€ 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CA 2019 : 175k</a:t>
            </a:r>
            <a:r>
              <a:rPr lang="en" sz="1600" dirty="0" smtClean="0"/>
              <a:t>€</a:t>
            </a: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 smtClean="0"/>
              <a:t>CA 2020 : 114 k€ (-61 k€ COVID au lieu 220k€ prévus pour 10% de croissance</a:t>
            </a:r>
            <a:r>
              <a:rPr lang="en" sz="1600" dirty="0" smtClean="0"/>
              <a:t>)</a:t>
            </a:r>
            <a:br>
              <a:rPr lang="en" sz="1600" dirty="0" smtClean="0"/>
            </a:br>
            <a:r>
              <a:rPr lang="en" sz="1600" dirty="0" smtClean="0"/>
              <a:t>- </a:t>
            </a:r>
            <a:r>
              <a:rPr lang="en" sz="1600" dirty="0" smtClean="0"/>
              <a:t>Point mort avec un salaire </a:t>
            </a:r>
            <a:r>
              <a:rPr lang="en" sz="1600" dirty="0" smtClean="0"/>
              <a:t>180k€</a:t>
            </a: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 smtClean="0"/>
              <a:t>CA 2021 : </a:t>
            </a:r>
            <a:endParaRPr sz="16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Soit 45 % de croissance sur 5 ans</a:t>
            </a:r>
            <a:endParaRPr sz="16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Rés. Avant IS :  30 k€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>
                <a:solidFill>
                  <a:srgbClr val="FF0000"/>
                </a:solidFill>
              </a:rPr>
              <a:t>Dette en cours : </a:t>
            </a:r>
            <a:r>
              <a:rPr lang="en" sz="1600" dirty="0" smtClean="0">
                <a:solidFill>
                  <a:srgbClr val="FF0000"/>
                </a:solidFill>
              </a:rPr>
              <a:t>103k</a:t>
            </a:r>
            <a:r>
              <a:rPr lang="en" sz="1600" dirty="0" smtClean="0">
                <a:solidFill>
                  <a:srgbClr val="FF0000"/>
                </a:solidFill>
              </a:rPr>
              <a:t>€      </a:t>
            </a:r>
            <a:endParaRPr lang="en" sz="1600" dirty="0" smtClean="0">
              <a:solidFill>
                <a:srgbClr val="FF0000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 smtClean="0">
                <a:solidFill>
                  <a:srgbClr val="FF0000"/>
                </a:solidFill>
              </a:rPr>
              <a:t>Charges </a:t>
            </a:r>
            <a:r>
              <a:rPr lang="en" sz="1600" dirty="0">
                <a:solidFill>
                  <a:srgbClr val="FF0000"/>
                </a:solidFill>
              </a:rPr>
              <a:t>: </a:t>
            </a:r>
            <a:r>
              <a:rPr lang="en" sz="1600" dirty="0" smtClean="0">
                <a:solidFill>
                  <a:srgbClr val="FF0000"/>
                </a:solidFill>
              </a:rPr>
              <a:t>151k€ en 2021</a:t>
            </a:r>
            <a:endParaRPr dirty="0">
              <a:solidFill>
                <a:srgbClr val="FF0000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>
                <a:solidFill>
                  <a:srgbClr val="FF0000"/>
                </a:solidFill>
              </a:rPr>
              <a:t>Dont loyer : </a:t>
            </a:r>
            <a:r>
              <a:rPr lang="en" sz="1600" dirty="0" smtClean="0">
                <a:solidFill>
                  <a:srgbClr val="FF0000"/>
                </a:solidFill>
              </a:rPr>
              <a:t>70 </a:t>
            </a:r>
            <a:r>
              <a:rPr lang="en" sz="1600" dirty="0">
                <a:solidFill>
                  <a:srgbClr val="FF0000"/>
                </a:solidFill>
              </a:rPr>
              <a:t>k€</a:t>
            </a:r>
            <a:endParaRPr sz="16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</p:txBody>
      </p:sp>
      <p:sp>
        <p:nvSpPr>
          <p:cNvPr id="270" name="Google Shape;270;p5"/>
          <p:cNvSpPr txBox="1"/>
          <p:nvPr/>
        </p:nvSpPr>
        <p:spPr>
          <a:xfrm>
            <a:off x="518670" y="3157736"/>
            <a:ext cx="4125300" cy="3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>
                <a:solidFill>
                  <a:srgbClr val="398BA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Investissement 2019</a:t>
            </a:r>
            <a:endParaRPr dirty="0"/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800"/>
              <a:buFont typeface="Source Sans Pro"/>
              <a:buNone/>
            </a:pPr>
            <a:endParaRPr sz="800" b="1" i="0" u="none" strike="noStrike" cap="none" dirty="0">
              <a:solidFill>
                <a:srgbClr val="398BA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◎"/>
            </a:pPr>
            <a:r>
              <a:rPr lang="en" sz="1600" b="1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50 000 €  pour :</a:t>
            </a:r>
            <a:r>
              <a:rPr lang="en" sz="1600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dirty="0"/>
          </a:p>
          <a:p>
            <a:pPr marL="0" marR="0" lvl="0" indent="-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600"/>
              <a:buFont typeface="Source Sans Pro"/>
              <a:buChar char="◎"/>
            </a:pPr>
            <a:r>
              <a:rPr lang="en" sz="1600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Site Web + communication</a:t>
            </a:r>
            <a:endParaRPr sz="1600" b="0" i="0" u="none" strike="noStrike" cap="none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-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600"/>
              <a:buFont typeface="Source Sans Pro"/>
              <a:buChar char="◎"/>
            </a:pPr>
            <a:r>
              <a:rPr lang="en" sz="1600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Aménagement Extension médicale</a:t>
            </a:r>
            <a:endParaRPr sz="1600" b="0" i="0" u="none" strike="noStrike" cap="none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-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600"/>
              <a:buFont typeface="Source Sans Pro"/>
              <a:buChar char="◎"/>
            </a:pPr>
            <a:r>
              <a:rPr lang="en" sz="1600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Visiapy</a:t>
            </a:r>
            <a:endParaRPr sz="1600" b="0" i="0" u="none" strike="noStrike" cap="none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>
                <a:solidFill>
                  <a:srgbClr val="398BA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Aides et soutien financiers</a:t>
            </a:r>
            <a:endParaRPr sz="1800" b="1" i="0" u="none" strike="noStrike" cap="none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◎"/>
            </a:pPr>
            <a:r>
              <a:rPr lang="en" sz="1800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2 fois </a:t>
            </a:r>
            <a:r>
              <a:rPr lang="en" sz="1800" b="0" i="0" u="none" strike="noStrike" cap="none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lauréate </a:t>
            </a:r>
            <a:r>
              <a:rPr lang="en" sz="1800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 Prêt d’honneur </a:t>
            </a:r>
            <a:r>
              <a:rPr lang="en" sz="1800" b="0" i="0" u="none" strike="noStrike" cap="none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br>
              <a:rPr lang="en" sz="1800" b="0" i="0" u="none" strike="noStrike" cap="none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1800" b="0" i="0" u="none" strike="noStrike" cap="none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VMAPI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(2 X 10k€ + prêt BNP = 77 k€)</a:t>
            </a:r>
            <a:endParaRPr sz="1800" b="0" i="0" u="none" strike="noStrike" cap="none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0498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338725" y="562325"/>
            <a:ext cx="8805300" cy="15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dirty="0"/>
              <a:t/>
            </a:r>
            <a:br>
              <a:rPr lang="en" sz="1800" dirty="0"/>
            </a:br>
            <a:r>
              <a:rPr lang="en" sz="279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Khépri Santé Intégrative =</a:t>
            </a:r>
            <a:br>
              <a:rPr lang="en" sz="279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79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 expertise en</a:t>
            </a:r>
            <a:endParaRPr sz="279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79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" sz="279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79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Solutions intégrées</a:t>
            </a:r>
            <a:endParaRPr sz="279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 txBox="1">
            <a:spLocks noGrp="1"/>
          </p:cNvSpPr>
          <p:nvPr>
            <p:ph type="body" idx="1"/>
          </p:nvPr>
        </p:nvSpPr>
        <p:spPr>
          <a:xfrm>
            <a:off x="359428" y="2123601"/>
            <a:ext cx="4415400" cy="37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en" sz="1400" b="1" dirty="0" smtClean="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" sz="1800" b="1" dirty="0" smtClean="0">
                <a:latin typeface="Calibri"/>
                <a:ea typeface="Calibri"/>
                <a:cs typeface="Calibri"/>
                <a:sym typeface="Calibri"/>
              </a:rPr>
              <a:t>Hébergement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buClr>
                <a:schemeClr val="dk1"/>
              </a:buClr>
              <a:buNone/>
            </a:pP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Un espace de coworking</a:t>
            </a:r>
            <a:r>
              <a:rPr lang="en" sz="14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dédié aux </a:t>
            </a:r>
            <a:r>
              <a:rPr lang="en" sz="1400" dirty="0" smtClean="0">
                <a:latin typeface="Calibri"/>
                <a:ea typeface="Calibri"/>
                <a:cs typeface="Calibri"/>
                <a:sym typeface="Calibri"/>
              </a:rPr>
              <a:t>praticiens</a:t>
            </a:r>
            <a:br>
              <a:rPr lang="en" sz="14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" sz="1400" dirty="0" smtClean="0">
                <a:latin typeface="Calibri"/>
                <a:ea typeface="Calibri"/>
                <a:cs typeface="Calibri"/>
                <a:sym typeface="Calibri"/>
              </a:rPr>
              <a:t> avec 3 logiciels de dédiés à l’activité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4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" sz="14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" sz="1800" b="1" dirty="0" smtClean="0">
                <a:latin typeface="Calibri"/>
                <a:ea typeface="Calibri"/>
                <a:cs typeface="Calibri"/>
                <a:sym typeface="Calibri"/>
              </a:rPr>
              <a:t>Prestations de santé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r-FR" sz="1600" dirty="0" smtClean="0">
                <a:latin typeface="Calibri"/>
                <a:ea typeface="Calibri"/>
                <a:cs typeface="Calibri"/>
                <a:sym typeface="Calibri"/>
              </a:rPr>
              <a:t>Programmes de Remise en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r-FR" sz="1600" dirty="0" smtClean="0">
                <a:latin typeface="Calibri"/>
                <a:ea typeface="Calibri"/>
                <a:cs typeface="Calibri"/>
                <a:sym typeface="Calibri"/>
              </a:rPr>
              <a:t>Santé personnalisés*</a:t>
            </a:r>
          </a:p>
          <a:p>
            <a:pPr marL="0" lvl="0" indent="0">
              <a:buNone/>
            </a:pPr>
            <a:endParaRPr lang="fr-FR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" sz="1400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" sz="1800" b="1" dirty="0" smtClean="0">
                <a:latin typeface="Calibri"/>
                <a:ea typeface="Calibri"/>
                <a:cs typeface="Calibri"/>
                <a:sym typeface="Calibri"/>
              </a:rPr>
              <a:t>Centre de Formation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Source Sans Pro"/>
              <a:buNone/>
            </a:pP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" sz="1400" dirty="0" smtClean="0">
                <a:latin typeface="Calibri"/>
                <a:ea typeface="Calibri"/>
                <a:cs typeface="Calibri"/>
                <a:sym typeface="Calibri"/>
              </a:rPr>
              <a:t>ormation pour </a:t>
            </a: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les praticiens, professionnels de santé et Responsables de </a:t>
            </a:r>
            <a:r>
              <a:rPr lang="en" sz="1400" dirty="0" smtClean="0">
                <a:latin typeface="Calibri"/>
                <a:ea typeface="Calibri"/>
                <a:cs typeface="Calibri"/>
                <a:sym typeface="Calibri"/>
              </a:rPr>
              <a:t>Centre concernant la vente de produits en santé naturelle et les Programmes Personnalisés de Remise en Santé (PPRS)*</a:t>
            </a:r>
            <a:endParaRPr sz="1800" dirty="0"/>
          </a:p>
        </p:txBody>
      </p:sp>
      <p:grpSp>
        <p:nvGrpSpPr>
          <p:cNvPr id="106" name="Google Shape;106;p3" descr="Un cycle radial montre la relation entre 4 tâches et un groupe"/>
          <p:cNvGrpSpPr/>
          <p:nvPr/>
        </p:nvGrpSpPr>
        <p:grpSpPr>
          <a:xfrm>
            <a:off x="3201738" y="622488"/>
            <a:ext cx="5800354" cy="5685030"/>
            <a:chOff x="3201738" y="622488"/>
            <a:chExt cx="5800354" cy="5685030"/>
          </a:xfrm>
        </p:grpSpPr>
        <p:sp>
          <p:nvSpPr>
            <p:cNvPr id="107" name="Google Shape;107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10800000"/>
                <a:gd name="adj2" fmla="val 1620000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5400000"/>
                <a:gd name="adj2" fmla="val 1080000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0"/>
                <a:gd name="adj2" fmla="val 540000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16200000"/>
                <a:gd name="adj2" fmla="val 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 title="Task 1"/>
            <p:cNvSpPr/>
            <p:nvPr/>
          </p:nvSpPr>
          <p:spPr>
            <a:xfrm>
              <a:off x="5354372" y="622488"/>
              <a:ext cx="1770328" cy="1501291"/>
            </a:xfrm>
            <a:custGeom>
              <a:avLst/>
              <a:gdLst/>
              <a:ahLst/>
              <a:cxnLst/>
              <a:rect l="l" t="t" r="r" b="b"/>
              <a:pathLst>
                <a:path w="1610413" h="1409934" extrusionOk="0">
                  <a:moveTo>
                    <a:pt x="0" y="704967"/>
                  </a:moveTo>
                  <a:cubicBezTo>
                    <a:pt x="0" y="315624"/>
                    <a:pt x="360503" y="0"/>
                    <a:pt x="805207" y="0"/>
                  </a:cubicBezTo>
                  <a:cubicBezTo>
                    <a:pt x="1249911" y="0"/>
                    <a:pt x="1610414" y="315624"/>
                    <a:pt x="1610414" y="704967"/>
                  </a:cubicBezTo>
                  <a:cubicBezTo>
                    <a:pt x="1610414" y="1094310"/>
                    <a:pt x="1249911" y="1409934"/>
                    <a:pt x="805207" y="1409934"/>
                  </a:cubicBezTo>
                  <a:cubicBezTo>
                    <a:pt x="360503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56150" tIns="226800" rIns="256150" bIns="226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3" title="Task 2"/>
            <p:cNvSpPr/>
            <p:nvPr/>
          </p:nvSpPr>
          <p:spPr>
            <a:xfrm>
              <a:off x="7592158" y="2760036"/>
              <a:ext cx="1409934" cy="1409934"/>
            </a:xfrm>
            <a:custGeom>
              <a:avLst/>
              <a:gdLst/>
              <a:ahLst/>
              <a:cxnLst/>
              <a:rect l="l" t="t" r="r" b="b"/>
              <a:pathLst>
                <a:path w="1409934" h="1409934" extrusionOk="0">
                  <a:moveTo>
                    <a:pt x="0" y="704967"/>
                  </a:moveTo>
                  <a:cubicBezTo>
                    <a:pt x="0" y="315624"/>
                    <a:pt x="315624" y="0"/>
                    <a:pt x="704967" y="0"/>
                  </a:cubicBezTo>
                  <a:cubicBezTo>
                    <a:pt x="1094310" y="0"/>
                    <a:pt x="1409934" y="315624"/>
                    <a:pt x="1409934" y="704967"/>
                  </a:cubicBezTo>
                  <a:cubicBezTo>
                    <a:pt x="1409934" y="1094310"/>
                    <a:pt x="1094310" y="1409934"/>
                    <a:pt x="704967" y="1409934"/>
                  </a:cubicBezTo>
                  <a:cubicBezTo>
                    <a:pt x="315624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1250" tIns="271250" rIns="271250" bIns="271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100"/>
                <a:buFont typeface="Arial"/>
                <a:buNone/>
              </a:pPr>
              <a:endParaRPr sz="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" title="Task 3"/>
            <p:cNvSpPr/>
            <p:nvPr/>
          </p:nvSpPr>
          <p:spPr>
            <a:xfrm>
              <a:off x="5383381" y="4897584"/>
              <a:ext cx="1552394" cy="1409934"/>
            </a:xfrm>
            <a:custGeom>
              <a:avLst/>
              <a:gdLst/>
              <a:ahLst/>
              <a:cxnLst/>
              <a:rect l="l" t="t" r="r" b="b"/>
              <a:pathLst>
                <a:path w="1552394" h="1409934" extrusionOk="0">
                  <a:moveTo>
                    <a:pt x="0" y="704967"/>
                  </a:moveTo>
                  <a:cubicBezTo>
                    <a:pt x="0" y="315624"/>
                    <a:pt x="347515" y="0"/>
                    <a:pt x="776197" y="0"/>
                  </a:cubicBezTo>
                  <a:cubicBezTo>
                    <a:pt x="1204879" y="0"/>
                    <a:pt x="1552394" y="315624"/>
                    <a:pt x="1552394" y="704967"/>
                  </a:cubicBezTo>
                  <a:cubicBezTo>
                    <a:pt x="1552394" y="1094310"/>
                    <a:pt x="1204879" y="1409934"/>
                    <a:pt x="776197" y="1409934"/>
                  </a:cubicBezTo>
                  <a:cubicBezTo>
                    <a:pt x="347515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5100" tIns="224250" rIns="245100" bIns="224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accent4"/>
                </a:buClr>
                <a:buSzPts val="1600"/>
                <a:buFont typeface="Calibri"/>
                <a:buNone/>
              </a:pPr>
              <a:r>
                <a:rPr lang="en" sz="1600" b="1" i="0" u="none" strike="noStrike" cap="none" dirty="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Khépri Formation 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accent4"/>
                </a:buClr>
                <a:buSzPts val="1400"/>
                <a:buFont typeface="Arial"/>
                <a:buNone/>
              </a:pPr>
              <a:r>
                <a:rPr lang="en" sz="1400" b="0" i="0" u="none" strike="noStrike" cap="none" dirty="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dirty="0"/>
            </a:p>
          </p:txBody>
        </p:sp>
        <p:sp>
          <p:nvSpPr>
            <p:cNvPr id="114" name="Google Shape;114;p3" title="Task 4"/>
            <p:cNvSpPr/>
            <p:nvPr/>
          </p:nvSpPr>
          <p:spPr>
            <a:xfrm>
              <a:off x="3201738" y="2760036"/>
              <a:ext cx="1640585" cy="1409934"/>
            </a:xfrm>
            <a:custGeom>
              <a:avLst/>
              <a:gdLst/>
              <a:ahLst/>
              <a:cxnLst/>
              <a:rect l="l" t="t" r="r" b="b"/>
              <a:pathLst>
                <a:path w="1640585" h="1409934" extrusionOk="0">
                  <a:moveTo>
                    <a:pt x="0" y="704967"/>
                  </a:moveTo>
                  <a:cubicBezTo>
                    <a:pt x="0" y="315624"/>
                    <a:pt x="367258" y="0"/>
                    <a:pt x="820293" y="0"/>
                  </a:cubicBezTo>
                  <a:cubicBezTo>
                    <a:pt x="1273328" y="0"/>
                    <a:pt x="1640586" y="315624"/>
                    <a:pt x="1640586" y="704967"/>
                  </a:cubicBezTo>
                  <a:cubicBezTo>
                    <a:pt x="1640586" y="1094310"/>
                    <a:pt x="1273328" y="1409934"/>
                    <a:pt x="820293" y="1409934"/>
                  </a:cubicBezTo>
                  <a:cubicBezTo>
                    <a:pt x="367258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60575" tIns="226800" rIns="260575" bIns="226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accent4"/>
                </a:buClr>
                <a:buSzPts val="1600"/>
                <a:buFont typeface="Calibri"/>
                <a:buNone/>
              </a:pPr>
              <a:r>
                <a:rPr lang="en" sz="1600" b="1" dirty="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Coworking dédié à la santé</a:t>
              </a:r>
              <a:endParaRPr sz="1600" b="1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16" name="Google Shape;116;p3"/>
          <p:cNvSpPr/>
          <p:nvPr/>
        </p:nvSpPr>
        <p:spPr>
          <a:xfrm>
            <a:off x="4932885" y="2182672"/>
            <a:ext cx="2520280" cy="2448272"/>
          </a:xfrm>
          <a:prstGeom prst="ellipse">
            <a:avLst/>
          </a:prstGeom>
          <a:noFill/>
          <a:ln w="25400" cap="flat" cmpd="sng">
            <a:solidFill>
              <a:srgbClr val="2A5E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7543728" y="2962979"/>
            <a:ext cx="157369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</a:pPr>
            <a:r>
              <a:rPr lang="en" sz="16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Programmes Personnalisés de remise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</a:pPr>
            <a:r>
              <a:rPr lang="en" sz="16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santé</a:t>
            </a:r>
          </a:p>
        </p:txBody>
      </p:sp>
      <p:pic>
        <p:nvPicPr>
          <p:cNvPr id="118" name="Google Shape;1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8915" y="2777989"/>
            <a:ext cx="1505871" cy="101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9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4575" y="5964586"/>
            <a:ext cx="991941" cy="65441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17;p3"/>
          <p:cNvSpPr txBox="1"/>
          <p:nvPr/>
        </p:nvSpPr>
        <p:spPr>
          <a:xfrm>
            <a:off x="5458915" y="854514"/>
            <a:ext cx="157369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</a:pPr>
            <a:r>
              <a:rPr lang="en" sz="16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Espace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</a:pPr>
            <a:r>
              <a:rPr lang="fr-FR" sz="160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" sz="16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e Santé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</a:pPr>
            <a:r>
              <a:rPr lang="en" sz="16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Intégrative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33955" y="5692712"/>
            <a:ext cx="3865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* Coordination de soins en thérapies complémentaires</a:t>
            </a:r>
            <a:endParaRPr lang="fr-FR" sz="12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"/>
          <p:cNvSpPr txBox="1">
            <a:spLocks noGrp="1"/>
          </p:cNvSpPr>
          <p:nvPr>
            <p:ph type="title"/>
          </p:nvPr>
        </p:nvSpPr>
        <p:spPr>
          <a:xfrm>
            <a:off x="971850" y="332650"/>
            <a:ext cx="81723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300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Démonstration technique du coworking</a:t>
            </a:r>
            <a:endParaRPr sz="3000" b="1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4"/>
          <p:cNvSpPr txBox="1">
            <a:spLocks noGrp="1"/>
          </p:cNvSpPr>
          <p:nvPr>
            <p:ph type="body" idx="1"/>
          </p:nvPr>
        </p:nvSpPr>
        <p:spPr>
          <a:xfrm>
            <a:off x="755575" y="1251624"/>
            <a:ext cx="7632900" cy="14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32500" lnSpcReduction="20000"/>
          </a:bodyPr>
          <a:lstStyle/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4800" b="1" dirty="0"/>
              <a:t> </a:t>
            </a:r>
            <a:r>
              <a:rPr lang="en" sz="5600" b="1" dirty="0">
                <a:solidFill>
                  <a:schemeClr val="accent4"/>
                </a:solidFill>
              </a:rPr>
              <a:t>Un système autonome de réservation de salles et de paiement en ligne</a:t>
            </a:r>
            <a:endParaRPr sz="5600" b="1" dirty="0"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 b="1" dirty="0">
                <a:solidFill>
                  <a:schemeClr val="accent4"/>
                </a:solidFill>
              </a:rPr>
              <a:t>duplicable :</a:t>
            </a:r>
            <a:endParaRPr sz="5600" b="1" dirty="0"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6400" b="1" dirty="0"/>
              <a:t>Un </a:t>
            </a:r>
            <a:r>
              <a:rPr lang="en" sz="6400" b="1" dirty="0" smtClean="0"/>
              <a:t>lieu </a:t>
            </a:r>
            <a:r>
              <a:rPr lang="en" sz="6400" b="1" dirty="0"/>
              <a:t>qui </a:t>
            </a:r>
            <a:r>
              <a:rPr lang="en" sz="6400" b="1" dirty="0" smtClean="0"/>
              <a:t>fonctionne de façon autonome de </a:t>
            </a:r>
            <a:r>
              <a:rPr lang="en" sz="6400" b="1" dirty="0"/>
              <a:t>8h à </a:t>
            </a:r>
            <a:r>
              <a:rPr lang="en" sz="6400" b="1" dirty="0" smtClean="0"/>
              <a:t>21h</a:t>
            </a:r>
            <a:endParaRPr sz="6400" b="1" dirty="0" smtClean="0"/>
          </a:p>
          <a:p>
            <a:pPr marL="0" lvl="0" indent="0">
              <a:buNone/>
            </a:pPr>
            <a:r>
              <a:rPr lang="en" sz="6400" b="1" dirty="0" smtClean="0"/>
              <a:t>7 jours/7, 365 jours par an, grâce </a:t>
            </a:r>
            <a:r>
              <a:rPr lang="fr-FR" sz="6400" b="1" dirty="0" smtClean="0"/>
              <a:t>au logiciel </a:t>
            </a:r>
            <a:r>
              <a:rPr lang="fr-FR" sz="6400" b="1" smtClean="0"/>
              <a:t>de réservation</a:t>
            </a:r>
            <a:r>
              <a:rPr lang="en" sz="1400" b="1" smtClean="0"/>
              <a:t>.</a:t>
            </a:r>
            <a:endParaRPr sz="1400" b="1" dirty="0"/>
          </a:p>
        </p:txBody>
      </p:sp>
      <p:sp>
        <p:nvSpPr>
          <p:cNvPr id="210" name="Google Shape;210;p4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211" name="Google Shape;211;p4"/>
          <p:cNvGrpSpPr/>
          <p:nvPr/>
        </p:nvGrpSpPr>
        <p:grpSpPr>
          <a:xfrm>
            <a:off x="2687757" y="2460734"/>
            <a:ext cx="3768522" cy="3774409"/>
            <a:chOff x="2675582" y="676586"/>
            <a:chExt cx="3793942" cy="3790328"/>
          </a:xfrm>
        </p:grpSpPr>
        <p:sp>
          <p:nvSpPr>
            <p:cNvPr id="212" name="Google Shape;212;p4"/>
            <p:cNvSpPr/>
            <p:nvPr/>
          </p:nvSpPr>
          <p:spPr>
            <a:xfrm rot="-7199815">
              <a:off x="3183352" y="1184485"/>
              <a:ext cx="2774659" cy="2774659"/>
            </a:xfrm>
            <a:prstGeom prst="blockArc">
              <a:avLst>
                <a:gd name="adj1" fmla="val 12622480"/>
                <a:gd name="adj2" fmla="val 18176457"/>
                <a:gd name="adj3" fmla="val 20786"/>
              </a:avLst>
            </a:prstGeom>
            <a:solidFill>
              <a:srgbClr val="1D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 rot="-1799815">
              <a:off x="3183352" y="1184357"/>
              <a:ext cx="2774659" cy="2774659"/>
            </a:xfrm>
            <a:prstGeom prst="blockArc">
              <a:avLst>
                <a:gd name="adj1" fmla="val 12622480"/>
                <a:gd name="adj2" fmla="val 18176457"/>
                <a:gd name="adj3" fmla="val 20786"/>
              </a:avLst>
            </a:prstGeom>
            <a:solidFill>
              <a:srgbClr val="1F8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 rot="3600185">
              <a:off x="3187094" y="1184439"/>
              <a:ext cx="2774659" cy="2774659"/>
            </a:xfrm>
            <a:prstGeom prst="blockArc">
              <a:avLst>
                <a:gd name="adj1" fmla="val 12564381"/>
                <a:gd name="adj2" fmla="val 18346131"/>
                <a:gd name="adj3" fmla="val 20844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 rot="9000185">
              <a:off x="3185977" y="1184485"/>
              <a:ext cx="2774659" cy="2774659"/>
            </a:xfrm>
            <a:prstGeom prst="blockArc">
              <a:avLst>
                <a:gd name="adj1" fmla="val 12622480"/>
                <a:gd name="adj2" fmla="val 18081133"/>
                <a:gd name="adj3" fmla="val 20809"/>
              </a:avLst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6" name="Google Shape;216;p4"/>
            <p:cNvGrpSpPr/>
            <p:nvPr/>
          </p:nvGrpSpPr>
          <p:grpSpPr>
            <a:xfrm rot="5400000">
              <a:off x="5379663" y="2278951"/>
              <a:ext cx="585001" cy="585472"/>
              <a:chOff x="1967628" y="812211"/>
              <a:chExt cx="588000" cy="588000"/>
            </a:xfrm>
          </p:grpSpPr>
          <p:sp>
            <p:nvSpPr>
              <p:cNvPr id="217" name="Google Shape;217;p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B786E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B7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4"/>
            <p:cNvGrpSpPr/>
            <p:nvPr/>
          </p:nvGrpSpPr>
          <p:grpSpPr>
            <a:xfrm rot="10800000">
              <a:off x="4280709" y="3378529"/>
              <a:ext cx="585001" cy="585472"/>
              <a:chOff x="1967628" y="812211"/>
              <a:chExt cx="588000" cy="588000"/>
            </a:xfrm>
          </p:grpSpPr>
          <p:sp>
            <p:nvSpPr>
              <p:cNvPr id="220" name="Google Shape;220;p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D7E7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D7E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" name="Google Shape;222;p4"/>
            <p:cNvGrpSpPr/>
            <p:nvPr/>
          </p:nvGrpSpPr>
          <p:grpSpPr>
            <a:xfrm rot="-5400000">
              <a:off x="3179922" y="2281478"/>
              <a:ext cx="585001" cy="585472"/>
              <a:chOff x="1967628" y="812211"/>
              <a:chExt cx="588000" cy="588000"/>
            </a:xfrm>
          </p:grpSpPr>
          <p:sp>
            <p:nvSpPr>
              <p:cNvPr id="223" name="Google Shape;223;p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F887E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F8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5" name="Google Shape;225;p4"/>
            <p:cNvSpPr txBox="1"/>
            <p:nvPr/>
          </p:nvSpPr>
          <p:spPr>
            <a:xfrm>
              <a:off x="3214513" y="2360618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01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6" name="Google Shape;226;p4"/>
            <p:cNvSpPr txBox="1"/>
            <p:nvPr/>
          </p:nvSpPr>
          <p:spPr>
            <a:xfrm>
              <a:off x="4335750" y="3460301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02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7" name="Google Shape;227;p4"/>
            <p:cNvSpPr txBox="1"/>
            <p:nvPr/>
          </p:nvSpPr>
          <p:spPr>
            <a:xfrm>
              <a:off x="5419402" y="2360618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03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28" name="Google Shape;228;p4"/>
            <p:cNvGrpSpPr/>
            <p:nvPr/>
          </p:nvGrpSpPr>
          <p:grpSpPr>
            <a:xfrm>
              <a:off x="4261689" y="1180926"/>
              <a:ext cx="585001" cy="585530"/>
              <a:chOff x="1967628" y="812211"/>
              <a:chExt cx="588000" cy="588000"/>
            </a:xfrm>
          </p:grpSpPr>
          <p:sp>
            <p:nvSpPr>
              <p:cNvPr id="229" name="Google Shape;229;p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55B5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55B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1" name="Google Shape;231;p4"/>
            <p:cNvSpPr txBox="1"/>
            <p:nvPr/>
          </p:nvSpPr>
          <p:spPr>
            <a:xfrm>
              <a:off x="4335750" y="1254446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04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2" name="Google Shape;232;p4"/>
          <p:cNvGrpSpPr/>
          <p:nvPr/>
        </p:nvGrpSpPr>
        <p:grpSpPr>
          <a:xfrm>
            <a:off x="323500" y="2723241"/>
            <a:ext cx="3362713" cy="1289700"/>
            <a:chOff x="323500" y="1170475"/>
            <a:chExt cx="3362713" cy="1289700"/>
          </a:xfrm>
        </p:grpSpPr>
        <p:sp>
          <p:nvSpPr>
            <p:cNvPr id="233" name="Google Shape;233;p4"/>
            <p:cNvSpPr txBox="1"/>
            <p:nvPr/>
          </p:nvSpPr>
          <p:spPr>
            <a:xfrm>
              <a:off x="323500" y="1170475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Informatique : </a:t>
              </a:r>
              <a:r>
                <a:rPr lang="en" sz="180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Gestion des réservations automatiques</a:t>
              </a: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34" name="Google Shape;234;p4"/>
            <p:cNvCxnSpPr/>
            <p:nvPr/>
          </p:nvCxnSpPr>
          <p:spPr>
            <a:xfrm rot="10800000">
              <a:off x="2641913" y="1831625"/>
              <a:ext cx="1044300" cy="0"/>
            </a:xfrm>
            <a:prstGeom prst="straightConnector1">
              <a:avLst/>
            </a:prstGeom>
            <a:noFill/>
            <a:ln w="9525" cap="flat" cmpd="sng">
              <a:solidFill>
                <a:srgbClr val="1F887E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35" name="Google Shape;235;p4"/>
          <p:cNvGrpSpPr/>
          <p:nvPr/>
        </p:nvGrpSpPr>
        <p:grpSpPr>
          <a:xfrm>
            <a:off x="533150" y="4266741"/>
            <a:ext cx="3434988" cy="1289700"/>
            <a:chOff x="517925" y="2628250"/>
            <a:chExt cx="3434988" cy="1289700"/>
          </a:xfrm>
        </p:grpSpPr>
        <p:sp>
          <p:nvSpPr>
            <p:cNvPr id="236" name="Google Shape;236;p4"/>
            <p:cNvSpPr txBox="1"/>
            <p:nvPr/>
          </p:nvSpPr>
          <p:spPr>
            <a:xfrm>
              <a:off x="517925" y="26282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CFD8DC"/>
                </a:buClr>
                <a:buSzPts val="1800"/>
                <a:buFont typeface="Noto Sans Symbols"/>
                <a:buChar char="⮚"/>
              </a:pPr>
              <a:r>
                <a:rPr lang="en" sz="1800" b="1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Sécurisation des accès :</a:t>
              </a:r>
              <a:endParaRPr sz="1800" b="1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28575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CFD8DC"/>
                </a:buClr>
                <a:buSzPts val="1800"/>
                <a:buFont typeface="Noto Sans Symbols"/>
                <a:buChar char="⮚"/>
              </a:pPr>
              <a:r>
                <a:rPr lang="en" sz="180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Par badge informatique</a:t>
              </a:r>
              <a:endParaRPr sz="8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37" name="Google Shape;237;p4"/>
            <p:cNvCxnSpPr/>
            <p:nvPr/>
          </p:nvCxnSpPr>
          <p:spPr>
            <a:xfrm rot="10800000">
              <a:off x="2641913" y="3489425"/>
              <a:ext cx="1311000" cy="0"/>
            </a:xfrm>
            <a:prstGeom prst="straightConnector1">
              <a:avLst/>
            </a:prstGeom>
            <a:noFill/>
            <a:ln w="9525" cap="flat" cmpd="sng">
              <a:solidFill>
                <a:srgbClr val="1D7E7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38" name="Google Shape;238;p4"/>
          <p:cNvGrpSpPr/>
          <p:nvPr/>
        </p:nvGrpSpPr>
        <p:grpSpPr>
          <a:xfrm>
            <a:off x="5209825" y="2613125"/>
            <a:ext cx="3661450" cy="1289700"/>
            <a:chOff x="5209825" y="1060359"/>
            <a:chExt cx="3661450" cy="1289700"/>
          </a:xfrm>
        </p:grpSpPr>
        <p:sp>
          <p:nvSpPr>
            <p:cNvPr id="239" name="Google Shape;239;p4"/>
            <p:cNvSpPr txBox="1"/>
            <p:nvPr/>
          </p:nvSpPr>
          <p:spPr>
            <a:xfrm>
              <a:off x="6452075" y="1060359"/>
              <a:ext cx="24192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 b="1" dirty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Support Marketing :</a:t>
              </a:r>
              <a:r>
                <a:rPr lang="en" sz="1800" dirty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Un site interactif qui matche l’offre et la demande</a:t>
              </a: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40" name="Google Shape;240;p4"/>
            <p:cNvCxnSpPr/>
            <p:nvPr/>
          </p:nvCxnSpPr>
          <p:spPr>
            <a:xfrm>
              <a:off x="5209825" y="17052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155B5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41" name="Google Shape;241;p4"/>
          <p:cNvGrpSpPr/>
          <p:nvPr/>
        </p:nvGrpSpPr>
        <p:grpSpPr>
          <a:xfrm>
            <a:off x="5209825" y="4079391"/>
            <a:ext cx="3610650" cy="1289700"/>
            <a:chOff x="5209825" y="2526625"/>
            <a:chExt cx="3610650" cy="1289700"/>
          </a:xfrm>
        </p:grpSpPr>
        <p:sp>
          <p:nvSpPr>
            <p:cNvPr id="242" name="Google Shape;242;p4"/>
            <p:cNvSpPr txBox="1"/>
            <p:nvPr/>
          </p:nvSpPr>
          <p:spPr>
            <a:xfrm>
              <a:off x="6696475" y="2526625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CFD8DC"/>
                </a:buClr>
                <a:buSzPts val="1800"/>
                <a:buFont typeface="Noto Sans Symbols"/>
                <a:buChar char="⮚"/>
              </a:pPr>
              <a:r>
                <a:rPr lang="en" sz="1800" b="1" dirty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Modèle économique :</a:t>
              </a:r>
              <a:endParaRPr sz="1800" b="1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28575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CFD8DC"/>
                </a:buClr>
                <a:buSzPts val="1800"/>
                <a:buFont typeface="Noto Sans Symbols"/>
                <a:buChar char="⮚"/>
              </a:pPr>
              <a:r>
                <a:rPr lang="en" sz="1800" dirty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Logiciel de réservation et de paiement en ligne</a:t>
              </a: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43" name="Google Shape;243;p4"/>
            <p:cNvCxnSpPr/>
            <p:nvPr/>
          </p:nvCxnSpPr>
          <p:spPr>
            <a:xfrm>
              <a:off x="5209825" y="36483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1B786E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sp>
        <p:nvSpPr>
          <p:cNvPr id="244" name="Google Shape;244;p4"/>
          <p:cNvSpPr txBox="1"/>
          <p:nvPr/>
        </p:nvSpPr>
        <p:spPr>
          <a:xfrm>
            <a:off x="4035425" y="3971925"/>
            <a:ext cx="11745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Coworking de Santé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9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425" y="5964586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74B3115-420F-4E32-B5A5-CFE039D89E6B}"/>
              </a:ext>
            </a:extLst>
          </p:cNvPr>
          <p:cNvSpPr/>
          <p:nvPr/>
        </p:nvSpPr>
        <p:spPr>
          <a:xfrm>
            <a:off x="4163444" y="1527650"/>
            <a:ext cx="1285874" cy="59258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/>
              <a:t>KHEPRI INVEST</a:t>
            </a:r>
          </a:p>
          <a:p>
            <a:pPr algn="ctr"/>
            <a:r>
              <a:rPr lang="fr-FR" sz="900" dirty="0"/>
              <a:t>Holding</a:t>
            </a:r>
            <a:endParaRPr lang="fr-FR" sz="105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F0C6E18-A80A-49FC-B292-B697E8F50B58}"/>
              </a:ext>
            </a:extLst>
          </p:cNvPr>
          <p:cNvSpPr/>
          <p:nvPr/>
        </p:nvSpPr>
        <p:spPr>
          <a:xfrm>
            <a:off x="4428862" y="3677801"/>
            <a:ext cx="1285874" cy="59258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/>
              <a:t>KHEPRI SANTE</a:t>
            </a:r>
          </a:p>
          <a:p>
            <a:pPr algn="ctr"/>
            <a:r>
              <a:rPr lang="fr-FR" sz="900" dirty="0"/>
              <a:t>SAS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745D7DC-E80C-4C95-A5BC-36AA45F4C094}"/>
              </a:ext>
            </a:extLst>
          </p:cNvPr>
          <p:cNvSpPr/>
          <p:nvPr/>
        </p:nvSpPr>
        <p:spPr>
          <a:xfrm>
            <a:off x="7263151" y="3724275"/>
            <a:ext cx="1154105" cy="62138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/>
              <a:t>KHEPRI FORMATION</a:t>
            </a:r>
          </a:p>
          <a:p>
            <a:pPr algn="ctr"/>
            <a:r>
              <a:rPr lang="fr-FR" sz="900" dirty="0"/>
              <a:t>SAS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216E6F43-BA45-4554-A664-75CF31092BE3}"/>
              </a:ext>
            </a:extLst>
          </p:cNvPr>
          <p:cNvSpPr txBox="1"/>
          <p:nvPr/>
        </p:nvSpPr>
        <p:spPr>
          <a:xfrm>
            <a:off x="3831394" y="2972096"/>
            <a:ext cx="487161" cy="21358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88" b="1" dirty="0"/>
              <a:t>100%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CA4110C1-F037-4268-B250-4D41C51CE89B}"/>
              </a:ext>
            </a:extLst>
          </p:cNvPr>
          <p:cNvSpPr txBox="1"/>
          <p:nvPr/>
        </p:nvSpPr>
        <p:spPr>
          <a:xfrm>
            <a:off x="7886244" y="2995103"/>
            <a:ext cx="592585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88" b="1" dirty="0"/>
              <a:t>100%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xmlns="" id="{163948EF-50FE-43D3-87D1-FD01D65E6E67}"/>
              </a:ext>
            </a:extLst>
          </p:cNvPr>
          <p:cNvSpPr/>
          <p:nvPr/>
        </p:nvSpPr>
        <p:spPr>
          <a:xfrm>
            <a:off x="311580" y="2675123"/>
            <a:ext cx="2590521" cy="876526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rgbClr val="002060"/>
                </a:solidFill>
              </a:rPr>
              <a:t>Pôle Santé Pluridisciplinaire</a:t>
            </a:r>
          </a:p>
          <a:p>
            <a:pPr algn="ctr"/>
            <a:r>
              <a:rPr lang="fr-FR" sz="1200" b="1" dirty="0">
                <a:solidFill>
                  <a:srgbClr val="002060"/>
                </a:solidFill>
              </a:rPr>
              <a:t>Paris Est</a:t>
            </a:r>
          </a:p>
        </p:txBody>
      </p:sp>
      <p:sp>
        <p:nvSpPr>
          <p:cNvPr id="42" name="Accolade ouvrante 41">
            <a:extLst>
              <a:ext uri="{FF2B5EF4-FFF2-40B4-BE49-F238E27FC236}">
                <a16:creationId xmlns:a16="http://schemas.microsoft.com/office/drawing/2014/main" xmlns="" id="{E2585D72-D401-475C-9FDE-2BC10DE5F43C}"/>
              </a:ext>
            </a:extLst>
          </p:cNvPr>
          <p:cNvSpPr/>
          <p:nvPr/>
        </p:nvSpPr>
        <p:spPr>
          <a:xfrm rot="16200000">
            <a:off x="4879130" y="3310245"/>
            <a:ext cx="340215" cy="3331247"/>
          </a:xfrm>
          <a:prstGeom prst="leftBrace">
            <a:avLst/>
          </a:prstGeom>
          <a:ln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050" dirty="0">
              <a:solidFill>
                <a:schemeClr val="accent6"/>
              </a:solidFill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xmlns="" id="{CE068BD4-97FB-4FB6-BD4A-7FEBF620BE6A}"/>
              </a:ext>
            </a:extLst>
          </p:cNvPr>
          <p:cNvSpPr txBox="1"/>
          <p:nvPr/>
        </p:nvSpPr>
        <p:spPr>
          <a:xfrm>
            <a:off x="4410484" y="5178139"/>
            <a:ext cx="1285874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Statut Economie Sociale et Solidaire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xmlns="" id="{D3A0CC27-17E9-4667-915E-4CFB055CF501}"/>
              </a:ext>
            </a:extLst>
          </p:cNvPr>
          <p:cNvSpPr txBox="1"/>
          <p:nvPr/>
        </p:nvSpPr>
        <p:spPr>
          <a:xfrm>
            <a:off x="3400941" y="3677801"/>
            <a:ext cx="934736" cy="1223412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Création 2022 pour séparer la formation du développement de la franchise</a:t>
            </a:r>
            <a:endParaRPr lang="fr-FR" sz="10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6AF9A10-BB91-40A7-A817-9FDCFCCEDF36}"/>
              </a:ext>
            </a:extLst>
          </p:cNvPr>
          <p:cNvSpPr/>
          <p:nvPr/>
        </p:nvSpPr>
        <p:spPr>
          <a:xfrm>
            <a:off x="1650136" y="506519"/>
            <a:ext cx="5839287" cy="372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/>
              <a:t>Structuration groupe KHEPRI INVEST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06C1DFF3-6794-4191-8461-907A13A5B22F}"/>
              </a:ext>
            </a:extLst>
          </p:cNvPr>
          <p:cNvSpPr txBox="1"/>
          <p:nvPr/>
        </p:nvSpPr>
        <p:spPr>
          <a:xfrm>
            <a:off x="628940" y="3719945"/>
            <a:ext cx="1955800" cy="2135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05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sz="788" dirty="0"/>
              <a:t>Communication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xmlns="" id="{F3F3F5F3-1F43-4336-8D2F-820C36B608E1}"/>
              </a:ext>
            </a:extLst>
          </p:cNvPr>
          <p:cNvSpPr txBox="1"/>
          <p:nvPr/>
        </p:nvSpPr>
        <p:spPr>
          <a:xfrm>
            <a:off x="7153132" y="2965669"/>
            <a:ext cx="696899" cy="2135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88" b="1" dirty="0"/>
              <a:t>Formation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xmlns="" id="{2BD76907-7357-41F6-9A34-1E5570EA9542}"/>
              </a:ext>
            </a:extLst>
          </p:cNvPr>
          <p:cNvSpPr txBox="1"/>
          <p:nvPr/>
        </p:nvSpPr>
        <p:spPr>
          <a:xfrm>
            <a:off x="4410484" y="4307996"/>
            <a:ext cx="1304251" cy="6694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Code APE 7022Z</a:t>
            </a:r>
          </a:p>
          <a:p>
            <a:pPr algn="ctr"/>
            <a:r>
              <a:rPr lang="fr-FR" sz="750" dirty="0"/>
              <a:t>Recherche-développement en sciences humaines et sociales (7220Z)</a:t>
            </a:r>
            <a:endParaRPr lang="fr-FR" sz="750" b="1" dirty="0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xmlns="" id="{1DE73D1E-438B-469D-B231-5322BEE6E68A}"/>
              </a:ext>
            </a:extLst>
          </p:cNvPr>
          <p:cNvSpPr txBox="1"/>
          <p:nvPr/>
        </p:nvSpPr>
        <p:spPr>
          <a:xfrm>
            <a:off x="7294950" y="4829590"/>
            <a:ext cx="1122306" cy="4385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Ou changer Code APE 8560Z ou 7022Z</a:t>
            </a:r>
          </a:p>
          <a:p>
            <a:pPr algn="ctr"/>
            <a:r>
              <a:rPr lang="fr-FR" sz="750" b="1" dirty="0"/>
              <a:t>Pour la formation</a:t>
            </a:r>
          </a:p>
        </p:txBody>
      </p:sp>
      <p:cxnSp>
        <p:nvCxnSpPr>
          <p:cNvPr id="24" name="Connecteur : en angle 23">
            <a:extLst>
              <a:ext uri="{FF2B5EF4-FFF2-40B4-BE49-F238E27FC236}">
                <a16:creationId xmlns:a16="http://schemas.microsoft.com/office/drawing/2014/main" xmlns="" id="{46264E12-578D-4CF4-9D79-F5F2C6C20C63}"/>
              </a:ext>
            </a:extLst>
          </p:cNvPr>
          <p:cNvCxnSpPr/>
          <p:nvPr/>
        </p:nvCxnSpPr>
        <p:spPr>
          <a:xfrm rot="5400000">
            <a:off x="4072330" y="2929995"/>
            <a:ext cx="1506126" cy="227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>
            <a:extLst>
              <a:ext uri="{FF2B5EF4-FFF2-40B4-BE49-F238E27FC236}">
                <a16:creationId xmlns:a16="http://schemas.microsoft.com/office/drawing/2014/main" xmlns="" id="{B47CC346-19D9-4DCF-B5BE-31C3379C4708}"/>
              </a:ext>
            </a:extLst>
          </p:cNvPr>
          <p:cNvSpPr txBox="1"/>
          <p:nvPr/>
        </p:nvSpPr>
        <p:spPr>
          <a:xfrm>
            <a:off x="7282806" y="4355895"/>
            <a:ext cx="1134450" cy="4385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Code APE 8690F</a:t>
            </a:r>
          </a:p>
          <a:p>
            <a:pPr algn="ctr"/>
            <a:r>
              <a:rPr lang="fr-FR" sz="750" b="1" dirty="0"/>
              <a:t>SIRET 811445410 00012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xmlns="" id="{0DFD3B39-F576-AE44-87E4-9F9FDB2B5B0F}"/>
              </a:ext>
            </a:extLst>
          </p:cNvPr>
          <p:cNvSpPr txBox="1"/>
          <p:nvPr/>
        </p:nvSpPr>
        <p:spPr>
          <a:xfrm>
            <a:off x="4364595" y="2972097"/>
            <a:ext cx="883571" cy="2135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88" b="1" dirty="0"/>
              <a:t>Co-</a:t>
            </a:r>
            <a:r>
              <a:rPr lang="fr-FR" sz="788" b="1" dirty="0" err="1"/>
              <a:t>working</a:t>
            </a:r>
            <a:endParaRPr lang="fr-FR" sz="788" b="1" dirty="0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xmlns="" id="{3BB2CC06-DE6A-E740-AA01-5248925E35AF}"/>
              </a:ext>
            </a:extLst>
          </p:cNvPr>
          <p:cNvSpPr txBox="1"/>
          <p:nvPr/>
        </p:nvSpPr>
        <p:spPr>
          <a:xfrm>
            <a:off x="821388" y="2064243"/>
            <a:ext cx="1562100" cy="4560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88" b="1" dirty="0" smtClean="0"/>
              <a:t>Recherches de subventions et ventes de prestations</a:t>
            </a:r>
          </a:p>
          <a:p>
            <a:pPr algn="ctr"/>
            <a:r>
              <a:rPr lang="fr-FR" sz="788" b="1" dirty="0"/>
              <a:t>e</a:t>
            </a:r>
            <a:r>
              <a:rPr lang="fr-FR" sz="788" b="1" dirty="0" smtClean="0"/>
              <a:t>n santé intégrative</a:t>
            </a:r>
            <a:endParaRPr lang="fr-FR" sz="788" b="1" dirty="0"/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xmlns="" id="{DAC69F21-F63B-4C8B-A7E8-5DBA6B844ADA}"/>
              </a:ext>
            </a:extLst>
          </p:cNvPr>
          <p:cNvSpPr txBox="1"/>
          <p:nvPr/>
        </p:nvSpPr>
        <p:spPr>
          <a:xfrm>
            <a:off x="973864" y="4739557"/>
            <a:ext cx="1354852" cy="4385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Association Loi 1901</a:t>
            </a:r>
          </a:p>
          <a:p>
            <a:pPr algn="ctr"/>
            <a:r>
              <a:rPr lang="fr-FR" sz="750" b="1" dirty="0"/>
              <a:t>Code APE 9499Z</a:t>
            </a:r>
          </a:p>
          <a:p>
            <a:pPr algn="ctr"/>
            <a:r>
              <a:rPr lang="fr-FR" sz="750" b="1" dirty="0"/>
              <a:t>SIRET 850 330 259 00019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xmlns="" id="{B47CC346-19D9-4DCF-B5BE-31C3379C4708}"/>
              </a:ext>
            </a:extLst>
          </p:cNvPr>
          <p:cNvSpPr txBox="1"/>
          <p:nvPr/>
        </p:nvSpPr>
        <p:spPr>
          <a:xfrm>
            <a:off x="7297620" y="5282122"/>
            <a:ext cx="1119636" cy="4385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N° OF 11940951494</a:t>
            </a:r>
          </a:p>
          <a:p>
            <a:pPr algn="ctr"/>
            <a:r>
              <a:rPr lang="fr-FR" sz="750" b="1" dirty="0"/>
              <a:t>Id-DD 0052300-DataDock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xmlns="" id="{DAC69F21-F63B-4C8B-A7E8-5DBA6B844ADA}"/>
              </a:ext>
            </a:extLst>
          </p:cNvPr>
          <p:cNvSpPr txBox="1"/>
          <p:nvPr/>
        </p:nvSpPr>
        <p:spPr>
          <a:xfrm>
            <a:off x="4830050" y="2149885"/>
            <a:ext cx="1216365" cy="6694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SIRET 877 646 323 au capital de 280 000€</a:t>
            </a:r>
          </a:p>
          <a:p>
            <a:pPr algn="ctr"/>
            <a:r>
              <a:rPr lang="fr-FR" sz="750" b="1" dirty="0"/>
              <a:t>Amené à devenir Société d’Import/Export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xmlns="" id="{06C1DFF3-6794-4191-8461-907A13A5B22F}"/>
              </a:ext>
            </a:extLst>
          </p:cNvPr>
          <p:cNvSpPr txBox="1"/>
          <p:nvPr/>
        </p:nvSpPr>
        <p:spPr>
          <a:xfrm>
            <a:off x="624538" y="4088323"/>
            <a:ext cx="1955800" cy="5773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05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sz="788" dirty="0" smtClean="0"/>
              <a:t>Spécialisé dans les pathologies et douleurs chroniques,</a:t>
            </a:r>
          </a:p>
          <a:p>
            <a:r>
              <a:rPr lang="fr-FR" sz="788" dirty="0" smtClean="0"/>
              <a:t>Partenaires des praticiens en bien-être, des sportifs et des entreprises</a:t>
            </a:r>
            <a:endParaRPr lang="fr-FR" sz="788" dirty="0"/>
          </a:p>
        </p:txBody>
      </p:sp>
      <p:cxnSp>
        <p:nvCxnSpPr>
          <p:cNvPr id="9" name="Connecteur en angle 8"/>
          <p:cNvCxnSpPr>
            <a:endCxn id="14" idx="0"/>
          </p:cNvCxnSpPr>
          <p:nvPr/>
        </p:nvCxnSpPr>
        <p:spPr>
          <a:xfrm>
            <a:off x="4826532" y="2960552"/>
            <a:ext cx="3013672" cy="76372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9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009a1e23a_0_0"/>
          <p:cNvSpPr txBox="1">
            <a:spLocks noGrp="1"/>
          </p:cNvSpPr>
          <p:nvPr>
            <p:ph type="title"/>
          </p:nvPr>
        </p:nvSpPr>
        <p:spPr>
          <a:xfrm>
            <a:off x="0" y="332656"/>
            <a:ext cx="9144029" cy="603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31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Espace </a:t>
            </a:r>
            <a:r>
              <a:rPr lang="en" sz="310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de Santé </a:t>
            </a:r>
            <a:r>
              <a:rPr lang="en" sz="31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Intégrative</a:t>
            </a:r>
            <a:endParaRPr sz="310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7009a1e23a_0_0"/>
          <p:cNvSpPr txBox="1">
            <a:spLocks noGrp="1"/>
          </p:cNvSpPr>
          <p:nvPr>
            <p:ph type="body" idx="1"/>
          </p:nvPr>
        </p:nvSpPr>
        <p:spPr>
          <a:xfrm>
            <a:off x="755501" y="1559458"/>
            <a:ext cx="7632900" cy="4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fr-FR" sz="1800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</p:txBody>
      </p:sp>
      <p:sp>
        <p:nvSpPr>
          <p:cNvPr id="134" name="Google Shape;134;g7009a1e23a_0_0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7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35" name="Google Shape;135;g7009a1e23a_0_0"/>
          <p:cNvSpPr/>
          <p:nvPr/>
        </p:nvSpPr>
        <p:spPr>
          <a:xfrm>
            <a:off x="3095939" y="1051850"/>
            <a:ext cx="2974325" cy="587143"/>
          </a:xfrm>
          <a:prstGeom prst="roundRect">
            <a:avLst>
              <a:gd name="adj" fmla="val 50000"/>
            </a:avLst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ACTIVITES D’UN </a:t>
            </a:r>
            <a:r>
              <a:rPr lang="en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CENTRE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KHEPRI SANTE</a:t>
            </a:r>
          </a:p>
        </p:txBody>
      </p:sp>
      <p:sp>
        <p:nvSpPr>
          <p:cNvPr id="136" name="Google Shape;136;g7009a1e23a_0_0"/>
          <p:cNvSpPr/>
          <p:nvPr/>
        </p:nvSpPr>
        <p:spPr>
          <a:xfrm>
            <a:off x="5573250" y="2267401"/>
            <a:ext cx="1742700" cy="6231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PRESTATIONS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g7009a1e23a_0_0"/>
          <p:cNvSpPr/>
          <p:nvPr/>
        </p:nvSpPr>
        <p:spPr>
          <a:xfrm>
            <a:off x="1627225" y="2267401"/>
            <a:ext cx="1943400" cy="622800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>
                <a:latin typeface="Roboto"/>
                <a:ea typeface="Roboto"/>
                <a:cs typeface="Roboto"/>
                <a:sym typeface="Roboto"/>
              </a:rPr>
              <a:t>CO-WORKING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g7009a1e23a_0_0"/>
          <p:cNvSpPr/>
          <p:nvPr/>
        </p:nvSpPr>
        <p:spPr>
          <a:xfrm>
            <a:off x="1583473" y="3188584"/>
            <a:ext cx="2012670" cy="776925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fr-FR" sz="1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Espace de travail Professionnels</a:t>
            </a:r>
            <a:endParaRPr lang="fr-FR" sz="1200" b="1" dirty="0">
              <a:solidFill>
                <a:srgbClr val="FFFFFF"/>
              </a:solidFill>
            </a:endParaRPr>
          </a:p>
        </p:txBody>
      </p:sp>
      <p:sp>
        <p:nvSpPr>
          <p:cNvPr id="140" name="Google Shape;140;g7009a1e23a_0_0"/>
          <p:cNvSpPr/>
          <p:nvPr/>
        </p:nvSpPr>
        <p:spPr>
          <a:xfrm>
            <a:off x="5531085" y="3205217"/>
            <a:ext cx="1871633" cy="760292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Vente de produits en santé </a:t>
            </a:r>
            <a:r>
              <a:rPr lang="en" sz="12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naturelle</a:t>
            </a:r>
            <a:br>
              <a:rPr lang="en" sz="12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et PPRS*</a:t>
            </a:r>
            <a:endParaRPr sz="1200" b="1" dirty="0">
              <a:solidFill>
                <a:srgbClr val="FFFFFF"/>
              </a:solidFill>
            </a:endParaRPr>
          </a:p>
        </p:txBody>
      </p:sp>
      <p:cxnSp>
        <p:nvCxnSpPr>
          <p:cNvPr id="142" name="Google Shape;142;g7009a1e23a_0_0"/>
          <p:cNvCxnSpPr>
            <a:stCxn id="135" idx="2"/>
            <a:endCxn id="136" idx="0"/>
          </p:cNvCxnSpPr>
          <p:nvPr/>
        </p:nvCxnSpPr>
        <p:spPr>
          <a:xfrm rot="16200000" flipH="1">
            <a:off x="5199647" y="1022448"/>
            <a:ext cx="628408" cy="186149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3" name="Google Shape;143;g7009a1e23a_0_0"/>
          <p:cNvCxnSpPr>
            <a:stCxn id="137" idx="0"/>
            <a:endCxn id="135" idx="2"/>
          </p:cNvCxnSpPr>
          <p:nvPr/>
        </p:nvCxnSpPr>
        <p:spPr>
          <a:xfrm rot="5400000" flipH="1" flipV="1">
            <a:off x="3276809" y="961109"/>
            <a:ext cx="628408" cy="198417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0" name="Google Shape;150;g7009a1e23a_0_0"/>
          <p:cNvSpPr txBox="1"/>
          <p:nvPr/>
        </p:nvSpPr>
        <p:spPr>
          <a:xfrm>
            <a:off x="6716550" y="1426252"/>
            <a:ext cx="1858738" cy="853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Conseil Prévention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Vente Conseil</a:t>
            </a:r>
            <a:endParaRPr lang="en" b="1" dirty="0" smtClean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Thérapies</a:t>
            </a:r>
            <a:endParaRPr b="1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52" name="Google Shape;152;g7009a1e23a_0_0"/>
          <p:cNvCxnSpPr/>
          <p:nvPr/>
        </p:nvCxnSpPr>
        <p:spPr>
          <a:xfrm>
            <a:off x="3694150" y="36453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3" name="Google Shape;153;g7009a1e23a_0_0"/>
          <p:cNvSpPr txBox="1"/>
          <p:nvPr/>
        </p:nvSpPr>
        <p:spPr>
          <a:xfrm>
            <a:off x="722505" y="5008015"/>
            <a:ext cx="8124825" cy="14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Source Sans Pro"/>
                <a:ea typeface="Source Sans Pro"/>
                <a:cs typeface="Source Sans Pro"/>
                <a:sym typeface="Source Sans Pro"/>
              </a:rPr>
              <a:t>Offre grand public 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Le contenu de l’offre grand public est un levier pour l’augmentation du taux de remplissage</a:t>
            </a:r>
            <a:r>
              <a:rPr lang="en" b="1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des locaux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L’offre d’hébergement est un levier pour l’augmentation de la vente conseil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La formation des praticiens permet d’assurer la qualité des 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prestations</a:t>
            </a:r>
            <a:endParaRPr lang="en" b="1" dirty="0" smtClean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6" name="Connecteur droit 5"/>
          <p:cNvCxnSpPr>
            <a:stCxn id="137" idx="2"/>
          </p:cNvCxnSpPr>
          <p:nvPr/>
        </p:nvCxnSpPr>
        <p:spPr>
          <a:xfrm>
            <a:off x="2598925" y="2890201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6468290" y="2890201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530" y="5993392"/>
            <a:ext cx="991941" cy="65441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150;g7009a1e23a_0_0"/>
          <p:cNvSpPr txBox="1"/>
          <p:nvPr/>
        </p:nvSpPr>
        <p:spPr>
          <a:xfrm>
            <a:off x="671749" y="1415400"/>
            <a:ext cx="1466244" cy="70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H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ébergement de praticiens</a:t>
            </a:r>
            <a:endParaRPr lang="en" b="1" dirty="0" smtClean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Vitrine</a:t>
            </a:r>
            <a:endParaRPr b="1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" name="Google Shape;139;g7009a1e23a_0_0"/>
          <p:cNvSpPr/>
          <p:nvPr/>
        </p:nvSpPr>
        <p:spPr>
          <a:xfrm>
            <a:off x="1572798" y="4231089"/>
            <a:ext cx="2012670" cy="776925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Cibles 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Praticiens </a:t>
            </a:r>
            <a:endParaRPr sz="1200" b="1" dirty="0">
              <a:solidFill>
                <a:srgbClr val="FFFFFF"/>
              </a:solidFill>
            </a:endParaRPr>
          </a:p>
        </p:txBody>
      </p:sp>
      <p:sp>
        <p:nvSpPr>
          <p:cNvPr id="30" name="Google Shape;140;g7009a1e23a_0_0"/>
          <p:cNvSpPr/>
          <p:nvPr/>
        </p:nvSpPr>
        <p:spPr>
          <a:xfrm>
            <a:off x="5520410" y="4247722"/>
            <a:ext cx="1871633" cy="760292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 smtClean="0">
                <a:solidFill>
                  <a:srgbClr val="FFFFFF"/>
                </a:solidFill>
              </a:rPr>
              <a:t>Cibles 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 smtClean="0">
                <a:solidFill>
                  <a:srgbClr val="FFFFFF"/>
                </a:solidFill>
              </a:rPr>
              <a:t>Grands public / Entreprises</a:t>
            </a:r>
            <a:endParaRPr sz="1200" b="1" dirty="0">
              <a:solidFill>
                <a:srgbClr val="FFFFFF"/>
              </a:solidFill>
            </a:endParaRPr>
          </a:p>
        </p:txBody>
      </p:sp>
      <p:cxnSp>
        <p:nvCxnSpPr>
          <p:cNvPr id="31" name="Connecteur droit 30"/>
          <p:cNvCxnSpPr/>
          <p:nvPr/>
        </p:nvCxnSpPr>
        <p:spPr>
          <a:xfrm>
            <a:off x="2588250" y="3932706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6457615" y="3932706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7402718" y="3292975"/>
            <a:ext cx="15792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*</a:t>
            </a:r>
            <a:r>
              <a:rPr lang="fr-FR" sz="1000" b="1" dirty="0" smtClean="0">
                <a:solidFill>
                  <a:srgbClr val="002060"/>
                </a:solidFill>
              </a:rPr>
              <a:t> </a:t>
            </a:r>
            <a:r>
              <a:rPr lang="fr-FR" sz="1000" b="1" i="1" dirty="0" smtClean="0">
                <a:solidFill>
                  <a:srgbClr val="002060"/>
                </a:solidFill>
              </a:rPr>
              <a:t>PPRS = Programmes </a:t>
            </a:r>
            <a:br>
              <a:rPr lang="fr-FR" sz="1000" b="1" i="1" dirty="0" smtClean="0">
                <a:solidFill>
                  <a:srgbClr val="002060"/>
                </a:solidFill>
              </a:rPr>
            </a:br>
            <a:r>
              <a:rPr lang="fr-FR" sz="1000" b="1" i="1" dirty="0" smtClean="0">
                <a:solidFill>
                  <a:srgbClr val="002060"/>
                </a:solidFill>
              </a:rPr>
              <a:t>   Personnalisés</a:t>
            </a:r>
          </a:p>
          <a:p>
            <a:r>
              <a:rPr lang="fr-FR" sz="1000" b="1" i="1" dirty="0" smtClean="0">
                <a:solidFill>
                  <a:srgbClr val="002060"/>
                </a:solidFill>
              </a:rPr>
              <a:t>   de Remise en Santé</a:t>
            </a:r>
            <a:endParaRPr lang="fr-FR" sz="1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009a1e23a_0_0"/>
          <p:cNvSpPr txBox="1">
            <a:spLocks noGrp="1"/>
          </p:cNvSpPr>
          <p:nvPr>
            <p:ph type="title"/>
          </p:nvPr>
        </p:nvSpPr>
        <p:spPr>
          <a:xfrm>
            <a:off x="0" y="256456"/>
            <a:ext cx="9144029" cy="603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31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Franchiseur Santé Intégrative</a:t>
            </a:r>
            <a:endParaRPr sz="310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7009a1e23a_0_0"/>
          <p:cNvSpPr txBox="1">
            <a:spLocks noGrp="1"/>
          </p:cNvSpPr>
          <p:nvPr>
            <p:ph type="body" idx="1"/>
          </p:nvPr>
        </p:nvSpPr>
        <p:spPr>
          <a:xfrm>
            <a:off x="755501" y="1559458"/>
            <a:ext cx="7632900" cy="4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fr-FR" sz="1800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</p:txBody>
      </p:sp>
      <p:sp>
        <p:nvSpPr>
          <p:cNvPr id="134" name="Google Shape;134;g7009a1e23a_0_0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7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35" name="Google Shape;135;g7009a1e23a_0_0"/>
          <p:cNvSpPr/>
          <p:nvPr/>
        </p:nvSpPr>
        <p:spPr>
          <a:xfrm>
            <a:off x="3095939" y="885558"/>
            <a:ext cx="2974325" cy="783764"/>
          </a:xfrm>
          <a:prstGeom prst="roundRect">
            <a:avLst>
              <a:gd name="adj" fmla="val 50000"/>
            </a:avLst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KHEPRI INVEST,</a:t>
            </a:r>
            <a:r>
              <a:rPr lang="fr-FR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Propriétaire des </a:t>
            </a:r>
            <a:r>
              <a:rPr lang="fr-FR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brevets logiciels </a:t>
            </a:r>
            <a:endParaRPr lang="fr-FR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= 2 PROJETS</a:t>
            </a:r>
          </a:p>
        </p:txBody>
      </p:sp>
      <p:sp>
        <p:nvSpPr>
          <p:cNvPr id="136" name="Google Shape;136;g7009a1e23a_0_0"/>
          <p:cNvSpPr/>
          <p:nvPr/>
        </p:nvSpPr>
        <p:spPr>
          <a:xfrm>
            <a:off x="5573250" y="2724601"/>
            <a:ext cx="1742700" cy="6231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Espace de travail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g7009a1e23a_0_0"/>
          <p:cNvSpPr/>
          <p:nvPr/>
        </p:nvSpPr>
        <p:spPr>
          <a:xfrm>
            <a:off x="1600199" y="2724601"/>
            <a:ext cx="1894225" cy="622800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002060"/>
                </a:solidFill>
                <a:sym typeface="Roboto"/>
              </a:rPr>
              <a:t>1- Logiciel de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002060"/>
                </a:solidFill>
                <a:sym typeface="Roboto"/>
              </a:rPr>
              <a:t>Co-working</a:t>
            </a:r>
            <a:endParaRPr b="1" dirty="0">
              <a:solidFill>
                <a:srgbClr val="002060"/>
              </a:solidFill>
              <a:sym typeface="Roboto"/>
            </a:endParaRPr>
          </a:p>
        </p:txBody>
      </p:sp>
      <p:sp>
        <p:nvSpPr>
          <p:cNvPr id="140" name="Google Shape;140;g7009a1e23a_0_0"/>
          <p:cNvSpPr/>
          <p:nvPr/>
        </p:nvSpPr>
        <p:spPr>
          <a:xfrm>
            <a:off x="5531085" y="3662417"/>
            <a:ext cx="1871633" cy="666828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1200" b="1" smtClean="0">
                <a:latin typeface="Roboto"/>
                <a:ea typeface="Roboto"/>
                <a:cs typeface="Roboto"/>
                <a:sym typeface="Roboto"/>
              </a:rPr>
              <a:t>Thérapie</a:t>
            </a:r>
            <a:endParaRPr lang="fr-FR"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2" name="Google Shape;142;g7009a1e23a_0_0"/>
          <p:cNvCxnSpPr>
            <a:endCxn id="136" idx="0"/>
          </p:cNvCxnSpPr>
          <p:nvPr/>
        </p:nvCxnSpPr>
        <p:spPr>
          <a:xfrm rot="16200000" flipH="1">
            <a:off x="5199647" y="1479648"/>
            <a:ext cx="628408" cy="186149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3" name="Google Shape;143;g7009a1e23a_0_0"/>
          <p:cNvCxnSpPr>
            <a:stCxn id="137" idx="0"/>
          </p:cNvCxnSpPr>
          <p:nvPr/>
        </p:nvCxnSpPr>
        <p:spPr>
          <a:xfrm rot="5400000" flipH="1" flipV="1">
            <a:off x="3251003" y="1392502"/>
            <a:ext cx="628408" cy="203579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0" name="Google Shape;150;g7009a1e23a_0_0"/>
          <p:cNvSpPr txBox="1"/>
          <p:nvPr/>
        </p:nvSpPr>
        <p:spPr>
          <a:xfrm>
            <a:off x="6861623" y="524705"/>
            <a:ext cx="2119877" cy="122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Vente de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Formation &amp; Conseil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Source Sans Pro"/>
                <a:ea typeface="Source Sans Pro"/>
                <a:cs typeface="Source Sans Pro"/>
                <a:sym typeface="Source Sans Pro"/>
              </a:rPr>
              <a:t>a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ux “franchisés” et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Source Sans Pro"/>
                <a:ea typeface="Source Sans Pro"/>
                <a:cs typeface="Source Sans Pro"/>
                <a:sym typeface="Source Sans Pro"/>
              </a:rPr>
              <a:t>a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utres 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prof. de santé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Par Khépri Formation</a:t>
            </a:r>
          </a:p>
        </p:txBody>
      </p:sp>
      <p:cxnSp>
        <p:nvCxnSpPr>
          <p:cNvPr id="152" name="Google Shape;152;g7009a1e23a_0_0"/>
          <p:cNvCxnSpPr/>
          <p:nvPr/>
        </p:nvCxnSpPr>
        <p:spPr>
          <a:xfrm>
            <a:off x="3694150" y="41025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3" name="Google Shape;153;g7009a1e23a_0_0"/>
          <p:cNvSpPr txBox="1"/>
          <p:nvPr/>
        </p:nvSpPr>
        <p:spPr>
          <a:xfrm>
            <a:off x="722505" y="5008015"/>
            <a:ext cx="8124825" cy="14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 smtClean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9" name="Connecteur droit 28"/>
          <p:cNvCxnSpPr/>
          <p:nvPr/>
        </p:nvCxnSpPr>
        <p:spPr>
          <a:xfrm>
            <a:off x="6468290" y="3347401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530" y="5993392"/>
            <a:ext cx="991941" cy="65441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150;g7009a1e23a_0_0"/>
          <p:cNvSpPr txBox="1"/>
          <p:nvPr/>
        </p:nvSpPr>
        <p:spPr>
          <a:xfrm>
            <a:off x="-790932" y="2520772"/>
            <a:ext cx="1858738" cy="981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Vente de contrats de licences de logiciels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P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ar Khépri Santé</a:t>
            </a:r>
          </a:p>
        </p:txBody>
      </p:sp>
      <p:sp>
        <p:nvSpPr>
          <p:cNvPr id="28" name="Google Shape;139;g7009a1e23a_0_0"/>
          <p:cNvSpPr/>
          <p:nvPr/>
        </p:nvSpPr>
        <p:spPr>
          <a:xfrm>
            <a:off x="3145777" y="5364654"/>
            <a:ext cx="2796569" cy="1394834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Centres de bien être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Ecoles de danse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Cabinets  Paramédicaux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Praticiens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Centres de remise en forme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Nouvelles filiales en propre</a:t>
            </a:r>
            <a:endParaRPr sz="1200" b="1" dirty="0">
              <a:solidFill>
                <a:srgbClr val="FFFFFF"/>
              </a:solidFill>
            </a:endParaRPr>
          </a:p>
        </p:txBody>
      </p:sp>
      <p:cxnSp>
        <p:nvCxnSpPr>
          <p:cNvPr id="31" name="Connecteur droit 30"/>
          <p:cNvCxnSpPr>
            <a:endCxn id="33" idx="0"/>
          </p:cNvCxnSpPr>
          <p:nvPr/>
        </p:nvCxnSpPr>
        <p:spPr>
          <a:xfrm>
            <a:off x="2547311" y="3359032"/>
            <a:ext cx="1" cy="347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Google Shape;137;g7009a1e23a_0_0"/>
          <p:cNvSpPr/>
          <p:nvPr/>
        </p:nvSpPr>
        <p:spPr>
          <a:xfrm>
            <a:off x="1600199" y="3706445"/>
            <a:ext cx="1894225" cy="622800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002060"/>
                </a:solidFill>
                <a:sym typeface="Roboto"/>
              </a:rPr>
              <a:t>2 - Logiciel de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002060"/>
                </a:solidFill>
                <a:sym typeface="Roboto"/>
              </a:rPr>
              <a:t>Remise en santé</a:t>
            </a:r>
            <a:endParaRPr b="1" dirty="0">
              <a:solidFill>
                <a:srgbClr val="002060"/>
              </a:solidFill>
              <a:sym typeface="Roboto"/>
            </a:endParaRPr>
          </a:p>
        </p:txBody>
      </p:sp>
      <p:sp>
        <p:nvSpPr>
          <p:cNvPr id="34" name="Google Shape;137;g7009a1e23a_0_0"/>
          <p:cNvSpPr/>
          <p:nvPr/>
        </p:nvSpPr>
        <p:spPr>
          <a:xfrm>
            <a:off x="1600199" y="4722343"/>
            <a:ext cx="1922463" cy="622800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002060"/>
                </a:solidFill>
                <a:sym typeface="Roboto"/>
              </a:rPr>
              <a:t>3 - Logiciel de Qualité de Vie au Travail</a:t>
            </a:r>
            <a:endParaRPr b="1" dirty="0">
              <a:solidFill>
                <a:srgbClr val="002060"/>
              </a:solidFill>
              <a:sym typeface="Roboto"/>
            </a:endParaRPr>
          </a:p>
        </p:txBody>
      </p:sp>
      <p:cxnSp>
        <p:nvCxnSpPr>
          <p:cNvPr id="35" name="Connecteur droit 34"/>
          <p:cNvCxnSpPr>
            <a:stCxn id="33" idx="2"/>
          </p:cNvCxnSpPr>
          <p:nvPr/>
        </p:nvCxnSpPr>
        <p:spPr>
          <a:xfrm flipH="1">
            <a:off x="2547311" y="4329245"/>
            <a:ext cx="1" cy="371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2547311" y="5345143"/>
            <a:ext cx="778704" cy="3698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Google Shape;140;g7009a1e23a_0_0"/>
          <p:cNvSpPr/>
          <p:nvPr/>
        </p:nvSpPr>
        <p:spPr>
          <a:xfrm>
            <a:off x="5507390" y="4716124"/>
            <a:ext cx="1871633" cy="666828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Vente aux entreprises</a:t>
            </a:r>
            <a:endParaRPr lang="fr-FR"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0" name="Connecteur droit 39"/>
          <p:cNvCxnSpPr/>
          <p:nvPr/>
        </p:nvCxnSpPr>
        <p:spPr>
          <a:xfrm flipH="1">
            <a:off x="5807159" y="5379926"/>
            <a:ext cx="649067" cy="335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>
            <a:off x="6456226" y="4329245"/>
            <a:ext cx="1" cy="371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Google Shape;136;g7009a1e23a_0_0"/>
          <p:cNvSpPr/>
          <p:nvPr/>
        </p:nvSpPr>
        <p:spPr>
          <a:xfrm>
            <a:off x="3707926" y="1688903"/>
            <a:ext cx="1742700" cy="6231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Duplication d’un concept </a:t>
            </a:r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unique grâce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Flèche droite 13"/>
          <p:cNvSpPr/>
          <p:nvPr/>
        </p:nvSpPr>
        <p:spPr>
          <a:xfrm>
            <a:off x="6169004" y="1277439"/>
            <a:ext cx="815996" cy="249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 rot="10800000">
            <a:off x="2197099" y="1244740"/>
            <a:ext cx="800099" cy="234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lèche droite 44"/>
          <p:cNvSpPr/>
          <p:nvPr/>
        </p:nvSpPr>
        <p:spPr>
          <a:xfrm rot="1932881">
            <a:off x="5355158" y="2332531"/>
            <a:ext cx="1072606" cy="1622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Google Shape;150;g7009a1e23a_0_0"/>
          <p:cNvSpPr txBox="1"/>
          <p:nvPr/>
        </p:nvSpPr>
        <p:spPr>
          <a:xfrm>
            <a:off x="6012775" y="1837394"/>
            <a:ext cx="1899363" cy="609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Eco système 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vente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de 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services </a:t>
            </a:r>
          </a:p>
        </p:txBody>
      </p:sp>
      <p:sp>
        <p:nvSpPr>
          <p:cNvPr id="47" name="Flèche droite 46"/>
          <p:cNvSpPr/>
          <p:nvPr/>
        </p:nvSpPr>
        <p:spPr>
          <a:xfrm rot="9008908">
            <a:off x="2516265" y="2350917"/>
            <a:ext cx="1261626" cy="1254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Google Shape;150;g7009a1e23a_0_0"/>
          <p:cNvSpPr txBox="1"/>
          <p:nvPr/>
        </p:nvSpPr>
        <p:spPr>
          <a:xfrm>
            <a:off x="1316899" y="1784172"/>
            <a:ext cx="1828878" cy="609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Logiciels dédiés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à la santé</a:t>
            </a:r>
          </a:p>
        </p:txBody>
      </p:sp>
      <p:cxnSp>
        <p:nvCxnSpPr>
          <p:cNvPr id="23" name="Connecteur droit 22"/>
          <p:cNvCxnSpPr>
            <a:stCxn id="137" idx="3"/>
            <a:endCxn id="136" idx="1"/>
          </p:cNvCxnSpPr>
          <p:nvPr/>
        </p:nvCxnSpPr>
        <p:spPr>
          <a:xfrm>
            <a:off x="3494424" y="3036001"/>
            <a:ext cx="2078826" cy="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>
            <a:off x="3473342" y="4017695"/>
            <a:ext cx="2078826" cy="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>
            <a:off x="3522662" y="5027524"/>
            <a:ext cx="1984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520682" y="950239"/>
            <a:ext cx="16738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Vente du concept</a:t>
            </a:r>
          </a:p>
          <a:p>
            <a:r>
              <a:rPr lang="fr-FR" b="1" dirty="0" smtClean="0"/>
              <a:t>de la franchise</a:t>
            </a:r>
          </a:p>
          <a:p>
            <a:r>
              <a:rPr lang="fr-FR" b="1" dirty="0" smtClean="0"/>
              <a:t>Par </a:t>
            </a:r>
            <a:r>
              <a:rPr lang="fr-FR" b="1" dirty="0" err="1" smtClean="0"/>
              <a:t>Khépri</a:t>
            </a:r>
            <a:r>
              <a:rPr lang="fr-FR" b="1" dirty="0" smtClean="0"/>
              <a:t> Santé</a:t>
            </a:r>
          </a:p>
        </p:txBody>
      </p:sp>
    </p:spTree>
    <p:extLst>
      <p:ext uri="{BB962C8B-B14F-4D97-AF65-F5344CB8AC3E}">
        <p14:creationId xmlns:p14="http://schemas.microsoft.com/office/powerpoint/2010/main" val="120388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009a1e23a_0_0"/>
          <p:cNvSpPr txBox="1">
            <a:spLocks noGrp="1"/>
          </p:cNvSpPr>
          <p:nvPr>
            <p:ph type="title"/>
          </p:nvPr>
        </p:nvSpPr>
        <p:spPr>
          <a:xfrm>
            <a:off x="0" y="256456"/>
            <a:ext cx="9144029" cy="603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31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Financement Santé Intégrative</a:t>
            </a:r>
            <a:endParaRPr sz="310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7009a1e23a_0_0"/>
          <p:cNvSpPr txBox="1">
            <a:spLocks noGrp="1"/>
          </p:cNvSpPr>
          <p:nvPr>
            <p:ph type="body" idx="1"/>
          </p:nvPr>
        </p:nvSpPr>
        <p:spPr>
          <a:xfrm>
            <a:off x="755501" y="1559458"/>
            <a:ext cx="7632900" cy="4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fr-FR" sz="1800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</p:txBody>
      </p:sp>
      <p:sp>
        <p:nvSpPr>
          <p:cNvPr id="134" name="Google Shape;134;g7009a1e23a_0_0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7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35" name="Google Shape;135;g7009a1e23a_0_0"/>
          <p:cNvSpPr/>
          <p:nvPr/>
        </p:nvSpPr>
        <p:spPr>
          <a:xfrm>
            <a:off x="3095939" y="885558"/>
            <a:ext cx="2974325" cy="783764"/>
          </a:xfrm>
          <a:prstGeom prst="roundRect">
            <a:avLst>
              <a:gd name="adj" fmla="val 50000"/>
            </a:avLst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Franchisés</a:t>
            </a:r>
          </a:p>
          <a:p>
            <a:pPr algn="ctr"/>
            <a:r>
              <a:rPr lang="fr-FR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Payent pour</a:t>
            </a:r>
            <a:endParaRPr lang="en" b="1" dirty="0" smtClean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g7009a1e23a_0_0"/>
          <p:cNvSpPr/>
          <p:nvPr/>
        </p:nvSpPr>
        <p:spPr>
          <a:xfrm>
            <a:off x="5573250" y="2724601"/>
            <a:ext cx="1742700" cy="6231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1200" b="1" dirty="0">
                <a:latin typeface="Roboto"/>
                <a:ea typeface="Roboto"/>
                <a:cs typeface="Roboto"/>
                <a:sym typeface="Roboto"/>
              </a:rPr>
              <a:t>Services Support &amp; Techniques</a:t>
            </a:r>
          </a:p>
        </p:txBody>
      </p:sp>
      <p:sp>
        <p:nvSpPr>
          <p:cNvPr id="137" name="Google Shape;137;g7009a1e23a_0_0"/>
          <p:cNvSpPr/>
          <p:nvPr/>
        </p:nvSpPr>
        <p:spPr>
          <a:xfrm>
            <a:off x="1600199" y="2724601"/>
            <a:ext cx="1894225" cy="706934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Contrat </a:t>
            </a:r>
            <a:r>
              <a:rPr lang="fr-FR" b="1" dirty="0">
                <a:solidFill>
                  <a:srgbClr val="002060"/>
                </a:solidFill>
              </a:rPr>
              <a:t>de licence</a:t>
            </a:r>
          </a:p>
          <a:p>
            <a:pPr algn="ctr"/>
            <a:r>
              <a:rPr lang="fr-FR" b="1" dirty="0" smtClean="0">
                <a:solidFill>
                  <a:srgbClr val="002060"/>
                </a:solidFill>
              </a:rPr>
              <a:t>logiciels 1-2-3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40" name="Google Shape;140;g7009a1e23a_0_0"/>
          <p:cNvSpPr/>
          <p:nvPr/>
        </p:nvSpPr>
        <p:spPr>
          <a:xfrm>
            <a:off x="5531085" y="3662417"/>
            <a:ext cx="1871633" cy="666828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Formation en Santé Intégrative</a:t>
            </a:r>
            <a:endParaRPr lang="fr-FR"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3" name="Google Shape;143;g7009a1e23a_0_0"/>
          <p:cNvCxnSpPr>
            <a:stCxn id="137" idx="0"/>
            <a:endCxn id="45" idx="1"/>
          </p:cNvCxnSpPr>
          <p:nvPr/>
        </p:nvCxnSpPr>
        <p:spPr>
          <a:xfrm rot="5400000" flipH="1" flipV="1">
            <a:off x="4235544" y="479421"/>
            <a:ext cx="556948" cy="3933413"/>
          </a:xfrm>
          <a:prstGeom prst="bentConnector3">
            <a:avLst>
              <a:gd name="adj1" fmla="val 114101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0" name="Google Shape;150;g7009a1e23a_0_0"/>
          <p:cNvSpPr txBox="1"/>
          <p:nvPr/>
        </p:nvSpPr>
        <p:spPr>
          <a:xfrm>
            <a:off x="6841910" y="885119"/>
            <a:ext cx="1546491" cy="58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 smtClean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52" name="Google Shape;152;g7009a1e23a_0_0"/>
          <p:cNvCxnSpPr/>
          <p:nvPr/>
        </p:nvCxnSpPr>
        <p:spPr>
          <a:xfrm>
            <a:off x="3694150" y="41025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" name="Connecteur droit 28"/>
          <p:cNvCxnSpPr/>
          <p:nvPr/>
        </p:nvCxnSpPr>
        <p:spPr>
          <a:xfrm>
            <a:off x="6468290" y="3347401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530" y="5993392"/>
            <a:ext cx="991941" cy="65441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150;g7009a1e23a_0_0"/>
          <p:cNvSpPr txBox="1"/>
          <p:nvPr/>
        </p:nvSpPr>
        <p:spPr>
          <a:xfrm>
            <a:off x="7030952" y="872839"/>
            <a:ext cx="1668039" cy="1148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b="1" dirty="0">
                <a:latin typeface="Source Sans Pro"/>
                <a:ea typeface="Source Sans Pro"/>
                <a:cs typeface="Source Sans Pro"/>
                <a:sym typeface="Source Sans Pro"/>
              </a:rPr>
              <a:t>Khépri 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Formation</a:t>
            </a:r>
          </a:p>
          <a:p>
            <a:pPr lvl="0" algn="ctr"/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Pour les formations</a:t>
            </a:r>
            <a:endParaRPr lang="en" b="1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" name="Google Shape;139;g7009a1e23a_0_0"/>
          <p:cNvSpPr/>
          <p:nvPr/>
        </p:nvSpPr>
        <p:spPr>
          <a:xfrm>
            <a:off x="3145777" y="5817178"/>
            <a:ext cx="2796569" cy="942309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KHEPRI INVEST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P</a:t>
            </a: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erçoit un % des ventes</a:t>
            </a:r>
            <a:endParaRPr sz="1200" b="1" dirty="0">
              <a:solidFill>
                <a:srgbClr val="FFFFFF"/>
              </a:solidFill>
            </a:endParaRPr>
          </a:p>
        </p:txBody>
      </p:sp>
      <p:cxnSp>
        <p:nvCxnSpPr>
          <p:cNvPr id="31" name="Connecteur droit 30"/>
          <p:cNvCxnSpPr>
            <a:endCxn id="33" idx="0"/>
          </p:cNvCxnSpPr>
          <p:nvPr/>
        </p:nvCxnSpPr>
        <p:spPr>
          <a:xfrm>
            <a:off x="2547311" y="3359032"/>
            <a:ext cx="1" cy="347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Google Shape;137;g7009a1e23a_0_0"/>
          <p:cNvSpPr/>
          <p:nvPr/>
        </p:nvSpPr>
        <p:spPr>
          <a:xfrm>
            <a:off x="1600199" y="3706445"/>
            <a:ext cx="1894225" cy="622800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b="1" dirty="0" smtClean="0">
                <a:solidFill>
                  <a:srgbClr val="002060"/>
                </a:solidFill>
                <a:sym typeface="Roboto"/>
              </a:rPr>
              <a:t>Label sport-santé</a:t>
            </a:r>
          </a:p>
        </p:txBody>
      </p:sp>
      <p:sp>
        <p:nvSpPr>
          <p:cNvPr id="34" name="Google Shape;137;g7009a1e23a_0_0"/>
          <p:cNvSpPr/>
          <p:nvPr/>
        </p:nvSpPr>
        <p:spPr>
          <a:xfrm>
            <a:off x="1600199" y="4722343"/>
            <a:ext cx="1922463" cy="828624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b="1" dirty="0" smtClean="0">
                <a:solidFill>
                  <a:srgbClr val="002060"/>
                </a:solidFill>
                <a:sym typeface="Roboto"/>
              </a:rPr>
              <a:t>Un droit d’enseigne +</a:t>
            </a:r>
          </a:p>
          <a:p>
            <a:pPr algn="ctr"/>
            <a:r>
              <a:rPr lang="en" b="1" dirty="0" smtClean="0">
                <a:solidFill>
                  <a:srgbClr val="002060"/>
                </a:solidFill>
                <a:sym typeface="Roboto"/>
              </a:rPr>
              <a:t>Communication </a:t>
            </a:r>
            <a:endParaRPr lang="en" b="1" dirty="0">
              <a:solidFill>
                <a:srgbClr val="002060"/>
              </a:solidFill>
              <a:sym typeface="Roboto"/>
            </a:endParaRPr>
          </a:p>
        </p:txBody>
      </p:sp>
      <p:cxnSp>
        <p:nvCxnSpPr>
          <p:cNvPr id="35" name="Connecteur droit 34"/>
          <p:cNvCxnSpPr>
            <a:stCxn id="33" idx="2"/>
          </p:cNvCxnSpPr>
          <p:nvPr/>
        </p:nvCxnSpPr>
        <p:spPr>
          <a:xfrm flipH="1">
            <a:off x="2547311" y="4329245"/>
            <a:ext cx="1" cy="371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2520652" y="5572154"/>
            <a:ext cx="696531" cy="292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Google Shape;140;g7009a1e23a_0_0"/>
          <p:cNvSpPr/>
          <p:nvPr/>
        </p:nvSpPr>
        <p:spPr>
          <a:xfrm>
            <a:off x="5507390" y="4716123"/>
            <a:ext cx="1871633" cy="774685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Formation au recrutement, aux logiciels, à la vente aux entreprises</a:t>
            </a:r>
            <a:endParaRPr lang="fr-FR"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0" name="Connecteur droit 39"/>
          <p:cNvCxnSpPr/>
          <p:nvPr/>
        </p:nvCxnSpPr>
        <p:spPr>
          <a:xfrm flipH="1">
            <a:off x="5602459" y="5503088"/>
            <a:ext cx="649067" cy="335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>
            <a:off x="6456226" y="4329245"/>
            <a:ext cx="1" cy="371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Google Shape;136;g7009a1e23a_0_0"/>
          <p:cNvSpPr/>
          <p:nvPr/>
        </p:nvSpPr>
        <p:spPr>
          <a:xfrm>
            <a:off x="3707926" y="2082603"/>
            <a:ext cx="1742700" cy="6231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UN CONCEPT UNIQUE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Flèche droite 13"/>
          <p:cNvSpPr/>
          <p:nvPr/>
        </p:nvSpPr>
        <p:spPr>
          <a:xfrm>
            <a:off x="6169004" y="1277439"/>
            <a:ext cx="536596" cy="236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 rot="10800000">
            <a:off x="2489284" y="1244741"/>
            <a:ext cx="507915" cy="228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lèche droite 44"/>
          <p:cNvSpPr/>
          <p:nvPr/>
        </p:nvSpPr>
        <p:spPr>
          <a:xfrm rot="5400000">
            <a:off x="6212427" y="2317715"/>
            <a:ext cx="536596" cy="236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Google Shape;150;g7009a1e23a_0_0"/>
          <p:cNvSpPr txBox="1"/>
          <p:nvPr/>
        </p:nvSpPr>
        <p:spPr>
          <a:xfrm>
            <a:off x="753695" y="893885"/>
            <a:ext cx="1628886" cy="850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Chiffre d’Affaire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Khépri Santé SAS (avec TARAE)</a:t>
            </a:r>
          </a:p>
        </p:txBody>
      </p:sp>
      <p:sp>
        <p:nvSpPr>
          <p:cNvPr id="47" name="Flèche droite 46"/>
          <p:cNvSpPr/>
          <p:nvPr/>
        </p:nvSpPr>
        <p:spPr>
          <a:xfrm rot="5400000">
            <a:off x="2286257" y="2284376"/>
            <a:ext cx="560746" cy="254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>
            <a:off x="3528136" y="3025704"/>
            <a:ext cx="2008043" cy="10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>
            <a:off x="3473342" y="4017695"/>
            <a:ext cx="2078826" cy="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>
            <a:off x="3522662" y="5027524"/>
            <a:ext cx="1984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ccolade ouvrante 6"/>
          <p:cNvSpPr/>
          <p:nvPr/>
        </p:nvSpPr>
        <p:spPr>
          <a:xfrm>
            <a:off x="1124465" y="2458470"/>
            <a:ext cx="475734" cy="320329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 rot="16200000">
            <a:off x="-368245" y="3871595"/>
            <a:ext cx="2343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% sur le CA du Franchisé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1" name="Accolade fermante 10"/>
          <p:cNvSpPr/>
          <p:nvPr/>
        </p:nvSpPr>
        <p:spPr>
          <a:xfrm>
            <a:off x="7154562" y="2410396"/>
            <a:ext cx="716692" cy="31370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/>
          <p:cNvSpPr txBox="1"/>
          <p:nvPr/>
        </p:nvSpPr>
        <p:spPr>
          <a:xfrm rot="5400000">
            <a:off x="7322956" y="3592374"/>
            <a:ext cx="20136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Etude &amp; Organisation</a:t>
            </a:r>
          </a:p>
          <a:p>
            <a:pPr algn="ctr"/>
            <a:r>
              <a:rPr lang="fr-FR" b="1" dirty="0" smtClean="0">
                <a:solidFill>
                  <a:srgbClr val="002060"/>
                </a:solidFill>
              </a:rPr>
              <a:t>Commerciale &amp;</a:t>
            </a:r>
          </a:p>
          <a:p>
            <a:pPr algn="ctr"/>
            <a:r>
              <a:rPr lang="fr-FR" b="1" dirty="0" smtClean="0">
                <a:solidFill>
                  <a:srgbClr val="002060"/>
                </a:solidFill>
              </a:rPr>
              <a:t>Logistique</a:t>
            </a:r>
          </a:p>
        </p:txBody>
      </p:sp>
      <p:sp>
        <p:nvSpPr>
          <p:cNvPr id="38" name="Flèche droite 37"/>
          <p:cNvSpPr/>
          <p:nvPr/>
        </p:nvSpPr>
        <p:spPr>
          <a:xfrm rot="5400000">
            <a:off x="4330461" y="1752783"/>
            <a:ext cx="388498" cy="2215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31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009a1e23a_0_271"/>
          <p:cNvSpPr txBox="1">
            <a:spLocks noGrp="1"/>
          </p:cNvSpPr>
          <p:nvPr>
            <p:ph type="title"/>
          </p:nvPr>
        </p:nvSpPr>
        <p:spPr>
          <a:xfrm>
            <a:off x="338729" y="332656"/>
            <a:ext cx="8805300" cy="9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310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Recrutement des Responsables de Centre</a:t>
            </a:r>
            <a:endParaRPr sz="3100" b="1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7009a1e23a_0_271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7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68" name="Google Shape;168;g7009a1e23a_0_271"/>
          <p:cNvSpPr txBox="1"/>
          <p:nvPr/>
        </p:nvSpPr>
        <p:spPr>
          <a:xfrm>
            <a:off x="534750" y="1439100"/>
            <a:ext cx="8139350" cy="10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Source Sans Pro"/>
                <a:ea typeface="Source Sans Pro"/>
                <a:cs typeface="Source Sans Pro"/>
                <a:sym typeface="Source Sans Pro"/>
              </a:rPr>
              <a:t>Conditions financières : 87 K€ minimum ⇒ 160 k€ CA</a:t>
            </a:r>
            <a:endParaRPr sz="1800" b="1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Les 10 premiers Responsables de Centre ont la possibilité de devenir </a:t>
            </a:r>
            <a:r>
              <a:rPr lang="en" dirty="0" smtClean="0">
                <a:latin typeface="Source Sans Pro"/>
                <a:ea typeface="Source Sans Pro"/>
                <a:cs typeface="Source Sans Pro"/>
                <a:sym typeface="Source Sans Pro"/>
              </a:rPr>
              <a:t>actionnaires 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Pour une implantation nationale d’une centaine de </a:t>
            </a:r>
            <a:r>
              <a:rPr lang="en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centres.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69" name="Google Shape;169;g7009a1e23a_0_271"/>
          <p:cNvGrpSpPr/>
          <p:nvPr/>
        </p:nvGrpSpPr>
        <p:grpSpPr>
          <a:xfrm flipH="1">
            <a:off x="5626075" y="3679363"/>
            <a:ext cx="2941829" cy="1047300"/>
            <a:chOff x="857520" y="1684225"/>
            <a:chExt cx="2941829" cy="1047300"/>
          </a:xfrm>
        </p:grpSpPr>
        <p:sp>
          <p:nvSpPr>
            <p:cNvPr id="170" name="Google Shape;170;g7009a1e23a_0_271"/>
            <p:cNvSpPr txBox="1"/>
            <p:nvPr/>
          </p:nvSpPr>
          <p:spPr>
            <a:xfrm>
              <a:off x="857520" y="1684225"/>
              <a:ext cx="2077200" cy="104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 smtClean="0">
                  <a:latin typeface="Roboto"/>
                  <a:ea typeface="Roboto"/>
                  <a:cs typeface="Roboto"/>
                  <a:sym typeface="Roboto"/>
                </a:rPr>
                <a:t>Apport en compte courant</a:t>
              </a:r>
              <a:endParaRPr sz="12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25 k</a:t>
              </a:r>
              <a:r>
                <a:rPr lang="en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€</a:t>
              </a:r>
              <a:endParaRPr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71" name="Google Shape;171;g7009a1e23a_0_271"/>
            <p:cNvCxnSpPr/>
            <p:nvPr/>
          </p:nvCxnSpPr>
          <p:spPr>
            <a:xfrm rot="10800000">
              <a:off x="3046949" y="2215320"/>
              <a:ext cx="752400" cy="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2" name="Google Shape;172;g7009a1e23a_0_271"/>
            <p:cNvSpPr/>
            <p:nvPr/>
          </p:nvSpPr>
          <p:spPr>
            <a:xfrm>
              <a:off x="3020371" y="2111851"/>
              <a:ext cx="198600" cy="198300"/>
            </a:xfrm>
            <a:prstGeom prst="ellipse">
              <a:avLst/>
            </a:prstGeom>
            <a:solidFill>
              <a:srgbClr val="7F2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g7009a1e23a_0_271"/>
            <p:cNvSpPr txBox="1"/>
            <p:nvPr/>
          </p:nvSpPr>
          <p:spPr>
            <a:xfrm>
              <a:off x="2995927" y="2051434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74" name="Google Shape;174;g7009a1e23a_0_271"/>
          <p:cNvGrpSpPr/>
          <p:nvPr/>
        </p:nvGrpSpPr>
        <p:grpSpPr>
          <a:xfrm>
            <a:off x="535550" y="4372703"/>
            <a:ext cx="3319704" cy="1270200"/>
            <a:chOff x="857530" y="1684240"/>
            <a:chExt cx="3319704" cy="1270200"/>
          </a:xfrm>
        </p:grpSpPr>
        <p:sp>
          <p:nvSpPr>
            <p:cNvPr id="175" name="Google Shape;175;g7009a1e23a_0_271"/>
            <p:cNvSpPr txBox="1"/>
            <p:nvPr/>
          </p:nvSpPr>
          <p:spPr>
            <a:xfrm>
              <a:off x="857530" y="1684240"/>
              <a:ext cx="2077200" cy="127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latin typeface="Roboto"/>
                  <a:ea typeface="Roboto"/>
                  <a:cs typeface="Roboto"/>
                  <a:sym typeface="Roboto"/>
                </a:rPr>
                <a:t>Investissement</a:t>
              </a:r>
              <a:endParaRPr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latin typeface="Roboto"/>
                  <a:ea typeface="Roboto"/>
                  <a:cs typeface="Roboto"/>
                  <a:sym typeface="Roboto"/>
                </a:rPr>
                <a:t>50 à 80 k€</a:t>
              </a:r>
              <a:endParaRPr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rPr lang="en" sz="800" dirty="0">
                  <a:latin typeface="Roboto"/>
                  <a:ea typeface="Roboto"/>
                  <a:cs typeface="Roboto"/>
                  <a:sym typeface="Roboto"/>
                </a:rPr>
                <a:t>Travaux et prise d’acquisition d’un local</a:t>
              </a:r>
              <a:endParaRPr sz="8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dirty="0">
                  <a:latin typeface="Roboto"/>
                  <a:ea typeface="Roboto"/>
                  <a:cs typeface="Roboto"/>
                  <a:sym typeface="Roboto"/>
                </a:rPr>
                <a:t>Avec constitution d’une demande de prêt d’honneur et d’un financement bancaire </a:t>
              </a: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76" name="Google Shape;176;g7009a1e23a_0_271"/>
            <p:cNvCxnSpPr/>
            <p:nvPr/>
          </p:nvCxnSpPr>
          <p:spPr>
            <a:xfrm rot="10800000">
              <a:off x="3046834" y="2215329"/>
              <a:ext cx="1130400" cy="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7" name="Google Shape;177;g7009a1e23a_0_271"/>
            <p:cNvSpPr/>
            <p:nvPr/>
          </p:nvSpPr>
          <p:spPr>
            <a:xfrm>
              <a:off x="3020371" y="2111851"/>
              <a:ext cx="198600" cy="198300"/>
            </a:xfrm>
            <a:prstGeom prst="ellipse">
              <a:avLst/>
            </a:prstGeom>
            <a:solidFill>
              <a:srgbClr val="922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g7009a1e23a_0_271"/>
            <p:cNvSpPr txBox="1"/>
            <p:nvPr/>
          </p:nvSpPr>
          <p:spPr>
            <a:xfrm>
              <a:off x="2995927" y="2051434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79" name="Google Shape;179;g7009a1e23a_0_271"/>
          <p:cNvGrpSpPr/>
          <p:nvPr/>
        </p:nvGrpSpPr>
        <p:grpSpPr>
          <a:xfrm flipH="1">
            <a:off x="4837475" y="2485313"/>
            <a:ext cx="3730429" cy="1047300"/>
            <a:chOff x="857520" y="1684225"/>
            <a:chExt cx="3730429" cy="1047300"/>
          </a:xfrm>
        </p:grpSpPr>
        <p:sp>
          <p:nvSpPr>
            <p:cNvPr id="180" name="Google Shape;180;g7009a1e23a_0_271"/>
            <p:cNvSpPr txBox="1"/>
            <p:nvPr/>
          </p:nvSpPr>
          <p:spPr>
            <a:xfrm>
              <a:off x="857520" y="1684225"/>
              <a:ext cx="2077200" cy="104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latin typeface="Roboto"/>
                  <a:ea typeface="Roboto"/>
                  <a:cs typeface="Roboto"/>
                  <a:sym typeface="Roboto"/>
                </a:rPr>
                <a:t>CA à 1,5 an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160 k€</a:t>
              </a: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81" name="Google Shape;181;g7009a1e23a_0_271"/>
            <p:cNvCxnSpPr/>
            <p:nvPr/>
          </p:nvCxnSpPr>
          <p:spPr>
            <a:xfrm rot="10800000">
              <a:off x="3046849" y="2215320"/>
              <a:ext cx="1541100" cy="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82" name="Google Shape;182;g7009a1e23a_0_271"/>
            <p:cNvSpPr/>
            <p:nvPr/>
          </p:nvSpPr>
          <p:spPr>
            <a:xfrm>
              <a:off x="3020371" y="2111851"/>
              <a:ext cx="198600" cy="198300"/>
            </a:xfrm>
            <a:prstGeom prst="ellipse">
              <a:avLst/>
            </a:prstGeom>
            <a:solidFill>
              <a:srgbClr val="701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g7009a1e23a_0_271"/>
            <p:cNvSpPr txBox="1"/>
            <p:nvPr/>
          </p:nvSpPr>
          <p:spPr>
            <a:xfrm>
              <a:off x="2995927" y="2051434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84" name="Google Shape;184;g7009a1e23a_0_271"/>
          <p:cNvGrpSpPr/>
          <p:nvPr/>
        </p:nvGrpSpPr>
        <p:grpSpPr>
          <a:xfrm>
            <a:off x="2817423" y="2638333"/>
            <a:ext cx="3509166" cy="3251991"/>
            <a:chOff x="3217473" y="1225350"/>
            <a:chExt cx="3118150" cy="3159727"/>
          </a:xfrm>
        </p:grpSpPr>
        <p:sp>
          <p:nvSpPr>
            <p:cNvPr id="185" name="Google Shape;185;g7009a1e23a_0_271"/>
            <p:cNvSpPr/>
            <p:nvPr/>
          </p:nvSpPr>
          <p:spPr>
            <a:xfrm>
              <a:off x="3579175" y="2711400"/>
              <a:ext cx="2396410" cy="971161"/>
            </a:xfrm>
            <a:custGeom>
              <a:avLst/>
              <a:gdLst/>
              <a:ahLst/>
              <a:cxnLst/>
              <a:rect l="l" t="t" r="r" b="b"/>
              <a:pathLst>
                <a:path w="39012" h="12970" extrusionOk="0">
                  <a:moveTo>
                    <a:pt x="0" y="5914"/>
                  </a:moveTo>
                  <a:lnTo>
                    <a:pt x="19531" y="12970"/>
                  </a:lnTo>
                  <a:lnTo>
                    <a:pt x="39012" y="5914"/>
                  </a:lnTo>
                  <a:lnTo>
                    <a:pt x="1958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186" name="Google Shape;186;g7009a1e23a_0_271"/>
            <p:cNvSpPr/>
            <p:nvPr/>
          </p:nvSpPr>
          <p:spPr>
            <a:xfrm>
              <a:off x="3730755" y="2527208"/>
              <a:ext cx="2079127" cy="837209"/>
            </a:xfrm>
            <a:custGeom>
              <a:avLst/>
              <a:gdLst/>
              <a:ahLst/>
              <a:cxnLst/>
              <a:rect l="l" t="t" r="r" b="b"/>
              <a:pathLst>
                <a:path w="49248" h="16300" extrusionOk="0">
                  <a:moveTo>
                    <a:pt x="0" y="7554"/>
                  </a:moveTo>
                  <a:lnTo>
                    <a:pt x="24649" y="16300"/>
                  </a:lnTo>
                  <a:lnTo>
                    <a:pt x="49248" y="7604"/>
                  </a:lnTo>
                  <a:lnTo>
                    <a:pt x="24599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187" name="Google Shape;187;g7009a1e23a_0_271"/>
            <p:cNvSpPr/>
            <p:nvPr/>
          </p:nvSpPr>
          <p:spPr>
            <a:xfrm>
              <a:off x="3946479" y="2252239"/>
              <a:ext cx="1647477" cy="663383"/>
            </a:xfrm>
            <a:custGeom>
              <a:avLst/>
              <a:gdLst/>
              <a:ahLst/>
              <a:cxnLst/>
              <a:rect l="l" t="t" r="r" b="b"/>
              <a:pathLst>
                <a:path w="39012" h="12970" extrusionOk="0">
                  <a:moveTo>
                    <a:pt x="0" y="5914"/>
                  </a:moveTo>
                  <a:lnTo>
                    <a:pt x="19531" y="12970"/>
                  </a:lnTo>
                  <a:lnTo>
                    <a:pt x="39012" y="5914"/>
                  </a:lnTo>
                  <a:lnTo>
                    <a:pt x="1958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188" name="Google Shape;188;g7009a1e23a_0_271"/>
            <p:cNvSpPr/>
            <p:nvPr/>
          </p:nvSpPr>
          <p:spPr>
            <a:xfrm>
              <a:off x="4265445" y="1828277"/>
              <a:ext cx="1014014" cy="416547"/>
            </a:xfrm>
            <a:custGeom>
              <a:avLst/>
              <a:gdLst/>
              <a:ahLst/>
              <a:cxnLst/>
              <a:rect l="l" t="t" r="r" b="b"/>
              <a:pathLst>
                <a:path w="24053" h="8150" extrusionOk="0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189" name="Google Shape;189;g7009a1e23a_0_271"/>
            <p:cNvSpPr/>
            <p:nvPr/>
          </p:nvSpPr>
          <p:spPr>
            <a:xfrm>
              <a:off x="3217473" y="3154705"/>
              <a:ext cx="1559116" cy="1230372"/>
            </a:xfrm>
            <a:custGeom>
              <a:avLst/>
              <a:gdLst/>
              <a:ahLst/>
              <a:cxnLst/>
              <a:rect l="l" t="t" r="r" b="b"/>
              <a:pathLst>
                <a:path w="31954" h="20822" extrusionOk="0">
                  <a:moveTo>
                    <a:pt x="7355" y="0"/>
                  </a:moveTo>
                  <a:lnTo>
                    <a:pt x="31954" y="8796"/>
                  </a:lnTo>
                  <a:lnTo>
                    <a:pt x="31954" y="20822"/>
                  </a:lnTo>
                  <a:lnTo>
                    <a:pt x="0" y="8895"/>
                  </a:lnTo>
                  <a:close/>
                </a:path>
              </a:pathLst>
            </a:custGeom>
            <a:solidFill>
              <a:srgbClr val="551561"/>
            </a:solidFill>
            <a:ln>
              <a:noFill/>
            </a:ln>
          </p:spPr>
        </p:sp>
        <p:sp>
          <p:nvSpPr>
            <p:cNvPr id="190" name="Google Shape;190;g7009a1e23a_0_271"/>
            <p:cNvSpPr/>
            <p:nvPr/>
          </p:nvSpPr>
          <p:spPr>
            <a:xfrm>
              <a:off x="3790596" y="2554725"/>
              <a:ext cx="982143" cy="653205"/>
            </a:xfrm>
            <a:custGeom>
              <a:avLst/>
              <a:gdLst/>
              <a:ahLst/>
              <a:cxnLst/>
              <a:rect l="l" t="t" r="r" b="b"/>
              <a:pathLst>
                <a:path w="23257" h="12771" extrusionOk="0">
                  <a:moveTo>
                    <a:pt x="3727" y="0"/>
                  </a:moveTo>
                  <a:lnTo>
                    <a:pt x="0" y="4522"/>
                  </a:lnTo>
                  <a:lnTo>
                    <a:pt x="23257" y="12771"/>
                  </a:lnTo>
                  <a:lnTo>
                    <a:pt x="23257" y="7056"/>
                  </a:lnTo>
                  <a:close/>
                </a:path>
              </a:pathLst>
            </a:custGeom>
            <a:gradFill>
              <a:gsLst>
                <a:gs pos="0">
                  <a:srgbClr val="FFCA37"/>
                </a:gs>
                <a:gs pos="100000">
                  <a:srgbClr val="AD8107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91" name="Google Shape;191;g7009a1e23a_0_271"/>
            <p:cNvSpPr/>
            <p:nvPr/>
          </p:nvSpPr>
          <p:spPr>
            <a:xfrm flipH="1">
              <a:off x="4770690" y="2554725"/>
              <a:ext cx="982143" cy="653205"/>
            </a:xfrm>
            <a:custGeom>
              <a:avLst/>
              <a:gdLst/>
              <a:ahLst/>
              <a:cxnLst/>
              <a:rect l="l" t="t" r="r" b="b"/>
              <a:pathLst>
                <a:path w="23257" h="12771" extrusionOk="0">
                  <a:moveTo>
                    <a:pt x="3727" y="0"/>
                  </a:moveTo>
                  <a:lnTo>
                    <a:pt x="0" y="4522"/>
                  </a:lnTo>
                  <a:lnTo>
                    <a:pt x="23257" y="12771"/>
                  </a:lnTo>
                  <a:lnTo>
                    <a:pt x="23257" y="7056"/>
                  </a:lnTo>
                  <a:close/>
                </a:path>
              </a:pathLst>
            </a:custGeom>
            <a:solidFill>
              <a:srgbClr val="F4B400"/>
            </a:solidFill>
            <a:ln>
              <a:noFill/>
            </a:ln>
          </p:spPr>
        </p:sp>
        <p:sp>
          <p:nvSpPr>
            <p:cNvPr id="192" name="Google Shape;192;g7009a1e23a_0_271"/>
            <p:cNvSpPr/>
            <p:nvPr/>
          </p:nvSpPr>
          <p:spPr>
            <a:xfrm>
              <a:off x="4002555" y="2023456"/>
              <a:ext cx="770191" cy="72189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551561"/>
            </a:solidFill>
            <a:ln>
              <a:noFill/>
            </a:ln>
          </p:spPr>
        </p:sp>
        <p:sp>
          <p:nvSpPr>
            <p:cNvPr id="193" name="Google Shape;193;g7009a1e23a_0_271"/>
            <p:cNvSpPr/>
            <p:nvPr/>
          </p:nvSpPr>
          <p:spPr>
            <a:xfrm flipH="1">
              <a:off x="4770683" y="2023456"/>
              <a:ext cx="770191" cy="72189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761E86"/>
            </a:solidFill>
            <a:ln>
              <a:noFill/>
            </a:ln>
          </p:spPr>
        </p:sp>
        <p:sp>
          <p:nvSpPr>
            <p:cNvPr id="194" name="Google Shape;194;g7009a1e23a_0_271"/>
            <p:cNvSpPr/>
            <p:nvPr/>
          </p:nvSpPr>
          <p:spPr>
            <a:xfrm>
              <a:off x="4323640" y="1225350"/>
              <a:ext cx="449116" cy="85401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551561"/>
            </a:solidFill>
            <a:ln>
              <a:noFill/>
            </a:ln>
          </p:spPr>
        </p:sp>
        <p:sp>
          <p:nvSpPr>
            <p:cNvPr id="195" name="Google Shape;195;g7009a1e23a_0_271"/>
            <p:cNvSpPr/>
            <p:nvPr/>
          </p:nvSpPr>
          <p:spPr>
            <a:xfrm flipH="1">
              <a:off x="4770673" y="1225350"/>
              <a:ext cx="449116" cy="85401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701C7F"/>
            </a:solidFill>
            <a:ln>
              <a:noFill/>
            </a:ln>
          </p:spPr>
        </p:sp>
        <p:sp>
          <p:nvSpPr>
            <p:cNvPr id="196" name="Google Shape;196;g7009a1e23a_0_271"/>
            <p:cNvSpPr/>
            <p:nvPr/>
          </p:nvSpPr>
          <p:spPr>
            <a:xfrm>
              <a:off x="3636034" y="2553603"/>
              <a:ext cx="1136642" cy="946913"/>
            </a:xfrm>
            <a:custGeom>
              <a:avLst/>
              <a:gdLst/>
              <a:ahLst/>
              <a:cxnLst/>
              <a:rect l="l" t="t" r="r" b="b"/>
              <a:pathLst>
                <a:path w="65016" h="46623" extrusionOk="0">
                  <a:moveTo>
                    <a:pt x="17858" y="0"/>
                  </a:moveTo>
                  <a:lnTo>
                    <a:pt x="0" y="22135"/>
                  </a:lnTo>
                  <a:lnTo>
                    <a:pt x="65016" y="46623"/>
                  </a:lnTo>
                  <a:lnTo>
                    <a:pt x="65016" y="17537"/>
                  </a:lnTo>
                  <a:close/>
                </a:path>
              </a:pathLst>
            </a:custGeom>
            <a:solidFill>
              <a:srgbClr val="551561"/>
            </a:solidFill>
            <a:ln>
              <a:noFill/>
            </a:ln>
          </p:spPr>
        </p:sp>
        <p:sp>
          <p:nvSpPr>
            <p:cNvPr id="197" name="Google Shape;197;g7009a1e23a_0_271"/>
            <p:cNvSpPr/>
            <p:nvPr/>
          </p:nvSpPr>
          <p:spPr>
            <a:xfrm flipH="1">
              <a:off x="4770657" y="2555106"/>
              <a:ext cx="1136642" cy="946913"/>
            </a:xfrm>
            <a:custGeom>
              <a:avLst/>
              <a:gdLst/>
              <a:ahLst/>
              <a:cxnLst/>
              <a:rect l="l" t="t" r="r" b="b"/>
              <a:pathLst>
                <a:path w="65016" h="46623" extrusionOk="0">
                  <a:moveTo>
                    <a:pt x="17858" y="0"/>
                  </a:moveTo>
                  <a:lnTo>
                    <a:pt x="0" y="22135"/>
                  </a:lnTo>
                  <a:lnTo>
                    <a:pt x="65016" y="46623"/>
                  </a:lnTo>
                  <a:lnTo>
                    <a:pt x="65016" y="17537"/>
                  </a:lnTo>
                  <a:close/>
                </a:path>
              </a:pathLst>
            </a:custGeom>
            <a:solidFill>
              <a:srgbClr val="7F2090"/>
            </a:solidFill>
            <a:ln>
              <a:noFill/>
            </a:ln>
          </p:spPr>
        </p:sp>
        <p:sp>
          <p:nvSpPr>
            <p:cNvPr id="198" name="Google Shape;198;g7009a1e23a_0_271"/>
            <p:cNvSpPr/>
            <p:nvPr/>
          </p:nvSpPr>
          <p:spPr>
            <a:xfrm flipH="1">
              <a:off x="4776508" y="3154705"/>
              <a:ext cx="1559116" cy="1230372"/>
            </a:xfrm>
            <a:custGeom>
              <a:avLst/>
              <a:gdLst/>
              <a:ahLst/>
              <a:cxnLst/>
              <a:rect l="l" t="t" r="r" b="b"/>
              <a:pathLst>
                <a:path w="31954" h="20822" extrusionOk="0">
                  <a:moveTo>
                    <a:pt x="7355" y="0"/>
                  </a:moveTo>
                  <a:lnTo>
                    <a:pt x="31954" y="8796"/>
                  </a:lnTo>
                  <a:lnTo>
                    <a:pt x="31954" y="20822"/>
                  </a:lnTo>
                  <a:lnTo>
                    <a:pt x="0" y="8895"/>
                  </a:lnTo>
                  <a:close/>
                </a:path>
              </a:pathLst>
            </a:custGeom>
            <a:solidFill>
              <a:srgbClr val="9225A5"/>
            </a:solidFill>
            <a:ln>
              <a:noFill/>
            </a:ln>
          </p:spPr>
        </p:sp>
      </p:grpSp>
      <p:grpSp>
        <p:nvGrpSpPr>
          <p:cNvPr id="199" name="Google Shape;199;g7009a1e23a_0_271"/>
          <p:cNvGrpSpPr/>
          <p:nvPr/>
        </p:nvGrpSpPr>
        <p:grpSpPr>
          <a:xfrm>
            <a:off x="535550" y="2895674"/>
            <a:ext cx="3319704" cy="1270200"/>
            <a:chOff x="857530" y="1461322"/>
            <a:chExt cx="3319704" cy="1270200"/>
          </a:xfrm>
        </p:grpSpPr>
        <p:sp>
          <p:nvSpPr>
            <p:cNvPr id="200" name="Google Shape;200;g7009a1e23a_0_271"/>
            <p:cNvSpPr txBox="1"/>
            <p:nvPr/>
          </p:nvSpPr>
          <p:spPr>
            <a:xfrm>
              <a:off x="857530" y="1461322"/>
              <a:ext cx="2077200" cy="127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latin typeface="Roboto"/>
                  <a:ea typeface="Roboto"/>
                  <a:cs typeface="Roboto"/>
                  <a:sym typeface="Roboto"/>
                </a:rPr>
                <a:t>Droit d’entrée</a:t>
              </a:r>
              <a:endParaRPr sz="12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Roboto"/>
                  <a:ea typeface="Roboto"/>
                  <a:cs typeface="Roboto"/>
                  <a:sym typeface="Roboto"/>
                </a:rPr>
                <a:t>Accès à la propriété intellectuelle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12 k€</a:t>
              </a: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01" name="Google Shape;201;g7009a1e23a_0_271"/>
            <p:cNvCxnSpPr/>
            <p:nvPr/>
          </p:nvCxnSpPr>
          <p:spPr>
            <a:xfrm rot="10800000">
              <a:off x="3046834" y="2215329"/>
              <a:ext cx="1130400" cy="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2" name="Google Shape;202;g7009a1e23a_0_271"/>
            <p:cNvSpPr/>
            <p:nvPr/>
          </p:nvSpPr>
          <p:spPr>
            <a:xfrm>
              <a:off x="3020371" y="2111851"/>
              <a:ext cx="198600" cy="198300"/>
            </a:xfrm>
            <a:prstGeom prst="ellipse">
              <a:avLst/>
            </a:prstGeom>
            <a:solidFill>
              <a:srgbClr val="761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g7009a1e23a_0_271"/>
            <p:cNvSpPr txBox="1"/>
            <p:nvPr/>
          </p:nvSpPr>
          <p:spPr>
            <a:xfrm>
              <a:off x="2995927" y="2051434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813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3698</TotalTime>
  <Words>847</Words>
  <Application>Microsoft Office PowerPoint</Application>
  <PresentationFormat>Affichage à l'écran (4:3)</PresentationFormat>
  <Paragraphs>249</Paragraphs>
  <Slides>13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Roboto Slab</vt:lpstr>
      <vt:lpstr>Roboto</vt:lpstr>
      <vt:lpstr>Source Sans Pro</vt:lpstr>
      <vt:lpstr>Noto Sans Symbols</vt:lpstr>
      <vt:lpstr>Calibri</vt:lpstr>
      <vt:lpstr>Cordelia template</vt:lpstr>
      <vt:lpstr>Présentation PowerPoint</vt:lpstr>
      <vt:lpstr>Chiffres clés du Centre pilote</vt:lpstr>
      <vt:lpstr> Khépri Santé Intégrative = 1 expertise en 3 Solutions intégrées</vt:lpstr>
      <vt:lpstr>Démonstration technique du coworking</vt:lpstr>
      <vt:lpstr>Présentation PowerPoint</vt:lpstr>
      <vt:lpstr>Espace de Santé Intégrative</vt:lpstr>
      <vt:lpstr>Franchiseur Santé Intégrative</vt:lpstr>
      <vt:lpstr>Financement Santé Intégrative</vt:lpstr>
      <vt:lpstr>Recrutement des Responsables de Centre</vt:lpstr>
      <vt:lpstr>Concept et valeurs</vt:lpstr>
      <vt:lpstr>Le marché</vt:lpstr>
      <vt:lpstr>Plan du Centre pilote 4ème étage 200 m2  Entrée séparée des thérapies complémentaires</vt:lpstr>
      <vt:lpstr>Plan du Centre pilote 2ème étage 100 m2  Entrée séparée Cabinet médical et paramédical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evelyne</dc:creator>
  <cp:lastModifiedBy>Compte Microsoft</cp:lastModifiedBy>
  <cp:revision>83</cp:revision>
  <cp:lastPrinted>2021-08-02T17:21:05Z</cp:lastPrinted>
  <dcterms:modified xsi:type="dcterms:W3CDTF">2021-08-09T17:16:32Z</dcterms:modified>
</cp:coreProperties>
</file>