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59" r:id="rId4"/>
    <p:sldId id="264" r:id="rId5"/>
    <p:sldId id="277" r:id="rId6"/>
    <p:sldId id="261" r:id="rId7"/>
    <p:sldId id="278" r:id="rId8"/>
    <p:sldId id="280" r:id="rId9"/>
    <p:sldId id="282" r:id="rId10"/>
  </p:sldIdLst>
  <p:sldSz cx="9144000" cy="6858000" type="screen4x3"/>
  <p:notesSz cx="6799263" cy="98758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 snapToGrid="0">
      <p:cViewPr>
        <p:scale>
          <a:sx n="82" d="100"/>
          <a:sy n="82" d="100"/>
        </p:scale>
        <p:origin x="105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0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7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5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09a1e23a_0_27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009a1e23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3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i="0" u="none" strike="noStrike" cap="none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</a:t>
            </a:r>
            <a:r>
              <a:rPr lang="en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60 intervenants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50 abonnements mensuels de 59€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36 pratiques différentes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4 salles à temps plein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7 salles en coworking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Plus de </a:t>
            </a:r>
            <a:r>
              <a:rPr lang="en" sz="1400" dirty="0" smtClean="0"/>
              <a:t>8 </a:t>
            </a:r>
            <a:r>
              <a:rPr lang="en" sz="1400" dirty="0"/>
              <a:t>000 patients </a:t>
            </a:r>
            <a:endParaRPr sz="14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240177" y="1549849"/>
            <a:ext cx="4554900" cy="159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rgbClr val="398BA2"/>
                </a:solidFill>
              </a:rPr>
              <a:t>Taux de remplissage : </a:t>
            </a:r>
            <a:endParaRPr lang="en" sz="1600" b="1" dirty="0" smtClean="0">
              <a:solidFill>
                <a:srgbClr val="398BA2"/>
              </a:solidFill>
            </a:endParaRPr>
          </a:p>
          <a:p>
            <a:pPr marL="0" lvl="0" indent="457200">
              <a:spcBef>
                <a:spcPts val="0"/>
              </a:spcBef>
              <a:buSzPts val="1800"/>
              <a:buNone/>
            </a:pPr>
            <a:r>
              <a:rPr lang="en" sz="1600" b="1" dirty="0">
                <a:solidFill>
                  <a:srgbClr val="398BA2"/>
                </a:solidFill>
              </a:rPr>
              <a:t>50 % en </a:t>
            </a:r>
            <a:r>
              <a:rPr lang="en" sz="1600" b="1" dirty="0" smtClean="0">
                <a:solidFill>
                  <a:srgbClr val="398BA2"/>
                </a:solidFill>
              </a:rPr>
              <a:t>2018, 68 </a:t>
            </a:r>
            <a:r>
              <a:rPr lang="en" sz="1600" b="1" dirty="0">
                <a:solidFill>
                  <a:srgbClr val="398BA2"/>
                </a:solidFill>
              </a:rPr>
              <a:t>% en </a:t>
            </a:r>
            <a:r>
              <a:rPr lang="en" sz="1600" b="1" dirty="0" smtClean="0">
                <a:solidFill>
                  <a:srgbClr val="398BA2"/>
                </a:solidFill>
              </a:rPr>
              <a:t>2019</a:t>
            </a:r>
            <a:br>
              <a:rPr lang="en" sz="1600" b="1" dirty="0" smtClean="0">
                <a:solidFill>
                  <a:srgbClr val="398BA2"/>
                </a:solidFill>
              </a:rPr>
            </a:br>
            <a:r>
              <a:rPr lang="en" sz="1600" b="1" dirty="0" smtClean="0">
                <a:solidFill>
                  <a:srgbClr val="398BA2"/>
                </a:solidFill>
              </a:rPr>
              <a:t>           30 % en 2020, 46,5 % en 2021</a:t>
            </a:r>
            <a:endParaRPr sz="16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4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 </a:t>
            </a:r>
            <a:r>
              <a:rPr lang="en" sz="1400" dirty="0" smtClean="0"/>
              <a:t> 1 </a:t>
            </a:r>
            <a:r>
              <a:rPr lang="en" sz="1400" dirty="0"/>
              <a:t>000 h/mois sur 1728h disponibles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12 000 h/an sur 19000h disponibles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246625" y="3109041"/>
            <a:ext cx="4706874" cy="316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</a:t>
            </a:r>
            <a:r>
              <a:rPr lang="en" sz="1600" b="1" dirty="0">
                <a:solidFill>
                  <a:srgbClr val="398BA2"/>
                </a:solidFill>
              </a:rPr>
              <a:t>Finances </a:t>
            </a:r>
            <a:r>
              <a:rPr lang="en" sz="1600" b="1" dirty="0" smtClean="0">
                <a:solidFill>
                  <a:srgbClr val="398BA2"/>
                </a:solidFill>
              </a:rPr>
              <a:t>2021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Capital : 10 k€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2017 : 63 k€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2018 : 104 k€ 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2019 : 175k</a:t>
            </a:r>
            <a:r>
              <a:rPr lang="en" sz="1400" dirty="0" smtClean="0"/>
              <a:t>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/>
              <a:t>CA 2020 : 113 k€ (-61 k€ COVID au lieu 220k€ prévus pour 10% de croissance)</a:t>
            </a:r>
            <a:br>
              <a:rPr lang="en" sz="1400" dirty="0" smtClean="0"/>
            </a:br>
            <a:r>
              <a:rPr lang="en" sz="1400" dirty="0" smtClean="0"/>
              <a:t>- Point mort avec un salaire 180k€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/>
              <a:t>CA 2021 : 157k€ (16 mois) soit 116k€ sur 12 mois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Soit 45 % de croissance sur </a:t>
            </a:r>
            <a:r>
              <a:rPr lang="en" sz="1400" dirty="0" smtClean="0"/>
              <a:t>les 5 premières années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>
                <a:solidFill>
                  <a:schemeClr val="tx1"/>
                </a:solidFill>
              </a:rPr>
              <a:t>Dette </a:t>
            </a:r>
            <a:r>
              <a:rPr lang="en" sz="1400" dirty="0">
                <a:solidFill>
                  <a:schemeClr val="tx1"/>
                </a:solidFill>
              </a:rPr>
              <a:t>en cours : </a:t>
            </a:r>
            <a:r>
              <a:rPr lang="en" sz="1400" dirty="0" smtClean="0">
                <a:solidFill>
                  <a:schemeClr val="tx1"/>
                </a:solidFill>
              </a:rPr>
              <a:t>91k€      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>
                <a:solidFill>
                  <a:schemeClr val="tx1"/>
                </a:solidFill>
              </a:rPr>
              <a:t>Charges </a:t>
            </a:r>
            <a:r>
              <a:rPr lang="en" sz="1400" dirty="0">
                <a:solidFill>
                  <a:schemeClr val="tx1"/>
                </a:solidFill>
              </a:rPr>
              <a:t>: </a:t>
            </a:r>
            <a:r>
              <a:rPr lang="en" sz="1400" dirty="0" smtClean="0">
                <a:solidFill>
                  <a:schemeClr val="tx1"/>
                </a:solidFill>
              </a:rPr>
              <a:t>150k€ en 2021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>
                <a:solidFill>
                  <a:schemeClr val="tx1"/>
                </a:solidFill>
              </a:rPr>
              <a:t>Dont loyer : </a:t>
            </a:r>
            <a:r>
              <a:rPr lang="en" sz="1400" dirty="0" smtClean="0">
                <a:solidFill>
                  <a:schemeClr val="tx1"/>
                </a:solidFill>
              </a:rPr>
              <a:t>70 </a:t>
            </a:r>
            <a:r>
              <a:rPr lang="en" sz="1400" dirty="0">
                <a:solidFill>
                  <a:schemeClr val="tx1"/>
                </a:solidFill>
              </a:rPr>
              <a:t>k</a:t>
            </a:r>
            <a:r>
              <a:rPr lang="en" sz="1400" dirty="0" smtClean="0">
                <a:solidFill>
                  <a:schemeClr val="tx1"/>
                </a:solidFill>
              </a:rPr>
              <a:t>€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6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sz="16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6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6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prêts BNP liés aux prêts d’honneur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70 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€)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6103714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/>
            </a:r>
            <a:br>
              <a:rPr lang="en" sz="1800" dirty="0"/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79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Solutions intégrées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9428" y="2123601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dédié aux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praticiens</a:t>
            </a:r>
            <a:br>
              <a:rPr lang="en" sz="1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avec 3 logiciels de dédiés à l’activité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Prestations de santé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Programmes de Remise en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Santé personnalisés*</a:t>
            </a:r>
          </a:p>
          <a:p>
            <a:pPr marL="0" lvl="0" indent="0"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Centre de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ormation pour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les praticiens, professionnels de santé et Responsables de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Centre concernant la vente de produits en santé naturelle et les Programmes Personnalisés de Remise en Santé (PPRS)*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543728" y="2962979"/>
            <a:ext cx="157369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Programmes Personnalisés de remise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santé</a:t>
            </a: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777989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7;p3"/>
          <p:cNvSpPr txBox="1"/>
          <p:nvPr/>
        </p:nvSpPr>
        <p:spPr>
          <a:xfrm>
            <a:off x="5458915" y="854514"/>
            <a:ext cx="15736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fr-FR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 Santé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3955" y="5692712"/>
            <a:ext cx="3865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* Coordination de soins en thérapies complémentaires</a:t>
            </a:r>
            <a:endParaRPr lang="fr-FR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>
              <a:buNone/>
            </a:pPr>
            <a:r>
              <a:rPr lang="en" sz="6400" b="1" dirty="0" smtClean="0"/>
              <a:t>7 jours/7, 365 jours par an, grâce </a:t>
            </a:r>
            <a:r>
              <a:rPr lang="fr-FR" sz="6400" b="1" dirty="0" smtClean="0"/>
              <a:t>au logiciel </a:t>
            </a:r>
            <a:r>
              <a:rPr lang="fr-FR" sz="6400" b="1" smtClean="0"/>
              <a:t>de réservation</a:t>
            </a:r>
            <a:r>
              <a:rPr lang="en" sz="1400" b="1" smtClean="0"/>
              <a:t>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0C6E18-A80A-49FC-B292-B697E8F50B58}"/>
              </a:ext>
            </a:extLst>
          </p:cNvPr>
          <p:cNvSpPr/>
          <p:nvPr/>
        </p:nvSpPr>
        <p:spPr>
          <a:xfrm>
            <a:off x="4428862" y="367780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45D7DC-E80C-4C95-A5BC-36AA45F4C094}"/>
              </a:ext>
            </a:extLst>
          </p:cNvPr>
          <p:cNvSpPr/>
          <p:nvPr/>
        </p:nvSpPr>
        <p:spPr>
          <a:xfrm>
            <a:off x="7263151" y="3724275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216E6F43-BA45-4554-A664-75CF31092BE3}"/>
              </a:ext>
            </a:extLst>
          </p:cNvPr>
          <p:cNvSpPr txBox="1"/>
          <p:nvPr/>
        </p:nvSpPr>
        <p:spPr>
          <a:xfrm>
            <a:off x="3831394" y="2972096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CA4110C1-F037-4268-B250-4D41C51CE89B}"/>
              </a:ext>
            </a:extLst>
          </p:cNvPr>
          <p:cNvSpPr txBox="1"/>
          <p:nvPr/>
        </p:nvSpPr>
        <p:spPr>
          <a:xfrm>
            <a:off x="7886244" y="2995103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163948EF-50FE-43D3-87D1-FD01D65E6E67}"/>
              </a:ext>
            </a:extLst>
          </p:cNvPr>
          <p:cNvSpPr/>
          <p:nvPr/>
        </p:nvSpPr>
        <p:spPr>
          <a:xfrm>
            <a:off x="325076" y="1082718"/>
            <a:ext cx="2590521" cy="87652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Pôle Santé Pluridisciplinaire</a:t>
            </a:r>
          </a:p>
          <a:p>
            <a:pPr algn="ctr"/>
            <a:r>
              <a:rPr lang="fr-FR" sz="1200" b="1" dirty="0">
                <a:solidFill>
                  <a:srgbClr val="002060"/>
                </a:solidFill>
              </a:rPr>
              <a:t>Paris Est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D3A0CC27-17E9-4667-915E-4CFB055CF501}"/>
              </a:ext>
            </a:extLst>
          </p:cNvPr>
          <p:cNvSpPr txBox="1"/>
          <p:nvPr/>
        </p:nvSpPr>
        <p:spPr>
          <a:xfrm>
            <a:off x="4461407" y="4343559"/>
            <a:ext cx="1240629" cy="57708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Création 2022 </a:t>
            </a:r>
            <a:r>
              <a:rPr lang="fr-FR" sz="1050" dirty="0" smtClean="0"/>
              <a:t>d’Antennes au niveau national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F3F3F5F3-1F43-4336-8D2F-820C36B608E1}"/>
              </a:ext>
            </a:extLst>
          </p:cNvPr>
          <p:cNvSpPr txBox="1"/>
          <p:nvPr/>
        </p:nvSpPr>
        <p:spPr>
          <a:xfrm>
            <a:off x="7153132" y="2965669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5400000">
            <a:off x="4072330" y="2929995"/>
            <a:ext cx="1506126" cy="22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282806" y="4355895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4364595" y="2972097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297620" y="4840797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830050" y="2149885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cxnSp>
        <p:nvCxnSpPr>
          <p:cNvPr id="9" name="Connecteur en angle 8"/>
          <p:cNvCxnSpPr>
            <a:endCxn id="14" idx="0"/>
          </p:cNvCxnSpPr>
          <p:nvPr/>
        </p:nvCxnSpPr>
        <p:spPr>
          <a:xfrm>
            <a:off x="4826532" y="2960552"/>
            <a:ext cx="3013672" cy="763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>
            <a:stCxn id="38" idx="4"/>
          </p:cNvCxnSpPr>
          <p:nvPr/>
        </p:nvCxnSpPr>
        <p:spPr>
          <a:xfrm rot="5400000">
            <a:off x="272244" y="3301951"/>
            <a:ext cx="2690800" cy="53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4092059"/>
            <a:ext cx="1955800" cy="33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Communication institutionnelle avec des médecins en santé intégrative</a:t>
            </a:r>
            <a:endParaRPr lang="fr-FR" sz="788" dirty="0"/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651169" y="3488890"/>
            <a:ext cx="1955800" cy="334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Recherches de subventions</a:t>
            </a:r>
          </a:p>
          <a:p>
            <a:pPr algn="ctr"/>
            <a:r>
              <a:rPr lang="fr-FR" sz="788" b="1" dirty="0" smtClean="0"/>
              <a:t>Pour la recherche et l’innovation</a:t>
            </a:r>
            <a:endParaRPr lang="fr-FR" sz="788" b="1" dirty="0"/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2764794"/>
            <a:ext cx="1955800" cy="577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Spécialisé dans les pathologies et douleurs chroniques,</a:t>
            </a:r>
          </a:p>
          <a:p>
            <a:r>
              <a:rPr lang="fr-FR" sz="788" dirty="0" smtClean="0"/>
              <a:t>Partenaires des praticiens en bien-être, des sportifs et des entreprises</a:t>
            </a:r>
            <a:endParaRPr lang="fr-FR" sz="788" dirty="0"/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939801" y="2086010"/>
            <a:ext cx="1354852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651169" y="4656829"/>
            <a:ext cx="2930232" cy="1426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788" b="1" dirty="0" smtClean="0"/>
              <a:t>Aide au développement de la</a:t>
            </a:r>
            <a:br>
              <a:rPr lang="fr-FR" sz="788" b="1" dirty="0" smtClean="0"/>
            </a:br>
            <a:r>
              <a:rPr lang="fr-FR" sz="788" b="1" dirty="0" smtClean="0"/>
              <a:t>santé intégrative et des </a:t>
            </a:r>
            <a:r>
              <a:rPr lang="fr-FR" sz="788" b="1" dirty="0" smtClean="0"/>
              <a:t>franchisés</a:t>
            </a:r>
          </a:p>
          <a:p>
            <a:r>
              <a:rPr lang="fr-FR" sz="788" b="1" dirty="0" smtClean="0"/>
              <a:t>Avec 4 axes de travail :</a:t>
            </a:r>
          </a:p>
          <a:p>
            <a:pPr marL="171450" indent="-171450">
              <a:buFontTx/>
              <a:buChar char="-"/>
            </a:pPr>
            <a:r>
              <a:rPr lang="fr-FR" sz="788" b="1" dirty="0" smtClean="0"/>
              <a:t>l’aide aux proches aidants actifs</a:t>
            </a:r>
          </a:p>
          <a:p>
            <a:pPr marL="171450" indent="-171450">
              <a:buFontTx/>
              <a:buChar char="-"/>
            </a:pPr>
            <a:r>
              <a:rPr lang="fr-FR" sz="788" b="1" dirty="0" smtClean="0"/>
              <a:t>Centre médico-social jeunes de 11 à 25 ans</a:t>
            </a:r>
          </a:p>
          <a:p>
            <a:pPr marL="171450" indent="-171450">
              <a:buFontTx/>
              <a:buChar char="-"/>
            </a:pPr>
            <a:r>
              <a:rPr lang="fr-FR" sz="788" b="1" dirty="0" smtClean="0"/>
              <a:t>Recherche et élaboration de programmes génériques par pathologie pour les antennes </a:t>
            </a:r>
            <a:r>
              <a:rPr lang="fr-FR" sz="788" b="1" dirty="0" err="1" smtClean="0"/>
              <a:t>Khépri</a:t>
            </a:r>
            <a:r>
              <a:rPr lang="fr-FR" sz="788" b="1" dirty="0" smtClean="0"/>
              <a:t> Santé</a:t>
            </a:r>
          </a:p>
          <a:p>
            <a:pPr marL="171450" indent="-171450">
              <a:buFontTx/>
              <a:buChar char="-"/>
            </a:pPr>
            <a:r>
              <a:rPr lang="fr-FR" sz="788" b="1" dirty="0"/>
              <a:t>E</a:t>
            </a:r>
            <a:r>
              <a:rPr lang="fr-FR" sz="788" b="1" dirty="0" smtClean="0"/>
              <a:t>valuation des effets des Programmes de Remise en Santé, supervisés et encadrés par nos médecins, sur l’amélioration de la qualité de vie des patients.</a:t>
            </a:r>
          </a:p>
          <a:p>
            <a:pPr marL="171450" indent="-171450">
              <a:buFontTx/>
              <a:buChar char="-"/>
            </a:pPr>
            <a:endParaRPr lang="fr-FR" sz="788" b="1" dirty="0"/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1614949" y="6144750"/>
            <a:ext cx="1955800" cy="577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Devenir une fondation pour donner accès au plus grand nombre à des soins innovants de nouvelle génération</a:t>
            </a:r>
            <a:endParaRPr lang="fr-FR" sz="788" b="1" dirty="0"/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6243280"/>
            <a:ext cx="818680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Objectif :</a:t>
            </a:r>
            <a:endParaRPr lang="fr-FR" sz="788" dirty="0"/>
          </a:p>
        </p:txBody>
      </p: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051850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 D’UN CENTRE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2674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267401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18858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20521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naturelle</a:t>
            </a:r>
            <a:b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 PPRS*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0224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961109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426252"/>
            <a:ext cx="1858738" cy="8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Conseil Prévention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Thérapies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Le contenu de l’offre grand public est un levier pour l’augmentation du taux de remplissage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des locaux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L’offre d’hébergement est un levier pour l’augmentation de la vente conseil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La formation des praticiens permet d’assurer la qualité des prestations</a:t>
            </a: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671749" y="1415400"/>
            <a:ext cx="1466244" cy="70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Hébergement de 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23108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24772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402719" y="3292975"/>
            <a:ext cx="17412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i="1" dirty="0" smtClean="0">
                <a:solidFill>
                  <a:srgbClr val="002060"/>
                </a:solidFill>
              </a:rPr>
              <a:t>PPRS </a:t>
            </a:r>
            <a:r>
              <a:rPr lang="fr-FR" sz="1000" b="1" i="1" dirty="0" smtClean="0">
                <a:solidFill>
                  <a:srgbClr val="002060"/>
                </a:solidFill>
              </a:rPr>
              <a:t>= Programmes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de </a:t>
            </a:r>
            <a:r>
              <a:rPr lang="fr-FR" sz="1000" b="1" i="1" dirty="0" smtClean="0">
                <a:solidFill>
                  <a:srgbClr val="002060"/>
                </a:solidFill>
              </a:rPr>
              <a:t>Remise en </a:t>
            </a:r>
            <a:r>
              <a:rPr lang="fr-FR" sz="1000" b="1" i="1" dirty="0" smtClean="0">
                <a:solidFill>
                  <a:srgbClr val="002060"/>
                </a:solidFill>
              </a:rPr>
              <a:t>Santé,</a:t>
            </a:r>
          </a:p>
          <a:p>
            <a:r>
              <a:rPr lang="fr-FR" sz="1000" b="1" i="1" dirty="0">
                <a:solidFill>
                  <a:srgbClr val="002060"/>
                </a:solidFill>
              </a:rPr>
              <a:t> </a:t>
            </a:r>
            <a:r>
              <a:rPr lang="fr-FR" sz="1000" b="1" i="1" dirty="0" smtClean="0">
                <a:solidFill>
                  <a:srgbClr val="002060"/>
                </a:solidFill>
              </a:rPr>
              <a:t>    Personnalisés et  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  encadrés par nos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  médecins</a:t>
            </a:r>
            <a:endParaRPr lang="fr-FR" sz="1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>
            <a:off x="2547311" y="5345143"/>
            <a:ext cx="778704" cy="36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 corporate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SANTE,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Propriétaire des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brevets logiciels</a:t>
            </a:r>
            <a:endParaRPr lang="fr-FR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Espace de travail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1-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Co-working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Thérapies et ateliers collectifs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>
            <a:endCxn id="136" idx="0"/>
          </p:cNvCxnSpPr>
          <p:nvPr/>
        </p:nvCxnSpPr>
        <p:spPr>
          <a:xfrm rot="16200000" flipH="1">
            <a:off x="5199647" y="14796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61623" y="524704"/>
            <a:ext cx="2282377" cy="13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 &amp;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Antennes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”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utres prof. de santé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Par Khépri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Santé Formation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39;g7009a1e23a_0_0"/>
          <p:cNvSpPr/>
          <p:nvPr/>
        </p:nvSpPr>
        <p:spPr>
          <a:xfrm>
            <a:off x="3145777" y="5364654"/>
            <a:ext cx="3023227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Lieux ciblés pour les antennes: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de bien 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être</a:t>
            </a:r>
            <a:endParaRPr lang="en" sz="1200" b="1" dirty="0" smtClean="0">
              <a:solidFill>
                <a:schemeClr val="lt1"/>
              </a:solidFill>
              <a:latin typeface="Roboto"/>
              <a:ea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remise en forme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2 -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Remise en santé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2"/>
            <a:ext cx="1922463" cy="87515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3 - Logiciel Qualité de Vie au Travail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 aux collaborateurs d’entreprises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Duplication d’un concept unique grâce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815996" cy="249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197099" y="1244740"/>
            <a:ext cx="800099" cy="2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1932881">
            <a:off x="5355158" y="2332531"/>
            <a:ext cx="1072606" cy="162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012775" y="1837394"/>
            <a:ext cx="1899363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Eco système vente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 services </a:t>
            </a:r>
          </a:p>
        </p:txBody>
      </p:sp>
      <p:sp>
        <p:nvSpPr>
          <p:cNvPr id="47" name="Flèche droite 46"/>
          <p:cNvSpPr/>
          <p:nvPr/>
        </p:nvSpPr>
        <p:spPr>
          <a:xfrm rot="9008908">
            <a:off x="2516265" y="2350917"/>
            <a:ext cx="1261626" cy="125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Google Shape;150;g7009a1e23a_0_0"/>
          <p:cNvSpPr txBox="1"/>
          <p:nvPr/>
        </p:nvSpPr>
        <p:spPr>
          <a:xfrm>
            <a:off x="1316899" y="1784172"/>
            <a:ext cx="1828878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Logiciels dédiés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à la santé</a:t>
            </a:r>
          </a:p>
        </p:txBody>
      </p:sp>
      <p:cxnSp>
        <p:nvCxnSpPr>
          <p:cNvPr id="23" name="Connecteur droit 22"/>
          <p:cNvCxnSpPr>
            <a:stCxn id="137" idx="3"/>
            <a:endCxn id="136" idx="1"/>
          </p:cNvCxnSpPr>
          <p:nvPr/>
        </p:nvCxnSpPr>
        <p:spPr>
          <a:xfrm>
            <a:off x="3494424" y="3036001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20682" y="950239"/>
            <a:ext cx="1773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Apport du concept</a:t>
            </a:r>
            <a:endParaRPr lang="fr-FR" b="1" dirty="0" smtClean="0"/>
          </a:p>
          <a:p>
            <a:r>
              <a:rPr lang="fr-FR" b="1" dirty="0"/>
              <a:t>à</a:t>
            </a:r>
            <a:r>
              <a:rPr lang="fr-FR" b="1" dirty="0" smtClean="0"/>
              <a:t> l’antenne</a:t>
            </a:r>
            <a:endParaRPr lang="fr-FR" b="1" dirty="0"/>
          </a:p>
          <a:p>
            <a:r>
              <a:rPr lang="fr-FR" b="1" dirty="0" smtClean="0"/>
              <a:t>de </a:t>
            </a:r>
            <a:r>
              <a:rPr lang="fr-FR" b="1" dirty="0" err="1" smtClean="0"/>
              <a:t>Khépri</a:t>
            </a:r>
            <a:r>
              <a:rPr lang="fr-FR" b="1" dirty="0" smtClean="0"/>
              <a:t> </a:t>
            </a:r>
            <a:r>
              <a:rPr lang="fr-FR" b="1" dirty="0" smtClean="0"/>
              <a:t>Santé</a:t>
            </a:r>
          </a:p>
          <a:p>
            <a:r>
              <a:rPr lang="fr-FR" b="1" dirty="0" smtClean="0"/>
              <a:t>comportant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203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790194"/>
            <a:ext cx="2974325" cy="879128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L’Antenne</a:t>
            </a:r>
            <a:endParaRPr lang="fr-FR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Payent pour un positionnement et un contenu d’activités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 niveau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national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en Santé Intégrative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g7009a1e23a_0_0"/>
          <p:cNvCxnSpPr>
            <a:stCxn id="137" idx="0"/>
            <a:endCxn id="45" idx="1"/>
          </p:cNvCxnSpPr>
          <p:nvPr/>
        </p:nvCxnSpPr>
        <p:spPr>
          <a:xfrm rot="5400000" flipH="1" flipV="1">
            <a:off x="4190243" y="414894"/>
            <a:ext cx="666776" cy="3952639"/>
          </a:xfrm>
          <a:prstGeom prst="bentConnector3">
            <a:avLst>
              <a:gd name="adj1" fmla="val 10631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885119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7030952" y="872839"/>
            <a:ext cx="1948925" cy="1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Khépri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Santé Formation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/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our les responsables de Centre et leurs praticiens</a:t>
            </a:r>
            <a:endParaRPr lang="en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817178"/>
            <a:ext cx="2796569" cy="942309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KHEPRI 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SANTE </a:t>
            </a:r>
            <a:r>
              <a:rPr lang="en" sz="1200" b="1" i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Link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 </a:t>
            </a:r>
            <a:endParaRPr lang="en" sz="1200" b="1" dirty="0" smtClean="0">
              <a:solidFill>
                <a:schemeClr val="lt1"/>
              </a:solidFill>
              <a:latin typeface="Roboto"/>
              <a:ea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erçoit 10 % des ventes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2535066" y="2722607"/>
            <a:ext cx="19646" cy="2304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34" idx="2"/>
          </p:cNvCxnSpPr>
          <p:nvPr/>
        </p:nvCxnSpPr>
        <p:spPr>
          <a:xfrm>
            <a:off x="2561431" y="5550967"/>
            <a:ext cx="771316" cy="35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3"/>
            <a:ext cx="1871633" cy="77468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au recrutement, aux logiciels, à la 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02459" y="5503088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20826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UNIQUE COMPRENANT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176011" y="2244301"/>
            <a:ext cx="647879" cy="274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33375" y="881853"/>
            <a:ext cx="1628886" cy="8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Chiffre d’Affaire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Khépri Santé SAS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21605" y="2230459"/>
            <a:ext cx="655253" cy="267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90493" y="4025483"/>
            <a:ext cx="1959915" cy="11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4605" y="3043277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492477" y="3871595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10 % sur le CA du Franchisé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  <p:sp>
        <p:nvSpPr>
          <p:cNvPr id="38" name="Flèche droite 37"/>
          <p:cNvSpPr/>
          <p:nvPr/>
        </p:nvSpPr>
        <p:spPr>
          <a:xfrm rot="5400000">
            <a:off x="4330461" y="1752783"/>
            <a:ext cx="388498" cy="22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Contrat </a:t>
            </a:r>
            <a:r>
              <a:rPr lang="fr-FR" b="1" dirty="0">
                <a:solidFill>
                  <a:srgbClr val="002060"/>
                </a:solidFill>
              </a:rPr>
              <a:t>de licence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logiciels 1-2-3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3" name="Google Shape;137;g7009a1e23a_0_0"/>
          <p:cNvSpPr/>
          <p:nvPr/>
        </p:nvSpPr>
        <p:spPr>
          <a:xfrm>
            <a:off x="1419727" y="3658651"/>
            <a:ext cx="2238216" cy="93802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Aide aux aidants</a:t>
            </a:r>
          </a:p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Activité Physique Adaptée</a:t>
            </a:r>
          </a:p>
          <a:p>
            <a:pPr lvl="0"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Santé mentale</a:t>
            </a: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Un droit d’enseigne +</a:t>
            </a:r>
          </a:p>
          <a:p>
            <a:pPr algn="ctr"/>
            <a:r>
              <a:rPr lang="en" b="1" dirty="0">
                <a:solidFill>
                  <a:srgbClr val="002060"/>
                </a:solidFill>
                <a:sym typeface="Roboto"/>
              </a:rPr>
              <a:t>c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ommunication 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52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09a1e23a_0_271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Recrutement des Responsables de Centre</a:t>
            </a:r>
            <a:endParaRPr sz="31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7009a1e23a_0_271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8" name="Google Shape;168;g7009a1e23a_0_271"/>
          <p:cNvSpPr txBox="1"/>
          <p:nvPr/>
        </p:nvSpPr>
        <p:spPr>
          <a:xfrm>
            <a:off x="534750" y="1439100"/>
            <a:ext cx="813935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Conditions financières : 87 K€ minimum ⇒ 160 k€ CA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Les 10 premiers Responsables de Centre ont la possibilité de devenir </a:t>
            </a:r>
            <a:r>
              <a:rPr lang="en" dirty="0" smtClean="0">
                <a:latin typeface="Source Sans Pro"/>
                <a:ea typeface="Source Sans Pro"/>
                <a:cs typeface="Source Sans Pro"/>
                <a:sym typeface="Source Sans Pro"/>
              </a:rPr>
              <a:t>actionnaires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une implantation nationale d’une centaine de 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9" name="Google Shape;169;g7009a1e23a_0_271"/>
          <p:cNvGrpSpPr/>
          <p:nvPr/>
        </p:nvGrpSpPr>
        <p:grpSpPr>
          <a:xfrm flipH="1">
            <a:off x="5626075" y="3679363"/>
            <a:ext cx="2941829" cy="1047300"/>
            <a:chOff x="857520" y="1684225"/>
            <a:chExt cx="2941829" cy="1047300"/>
          </a:xfrm>
        </p:grpSpPr>
        <p:sp>
          <p:nvSpPr>
            <p:cNvPr id="170" name="Google Shape;17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latin typeface="Roboto"/>
                  <a:ea typeface="Roboto"/>
                  <a:cs typeface="Roboto"/>
                  <a:sym typeface="Roboto"/>
                </a:rPr>
                <a:t>Apport en compte courant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 k</a:t>
              </a: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€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g7009a1e23a_0_271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oogle Shape;174;g7009a1e23a_0_271"/>
          <p:cNvGrpSpPr/>
          <p:nvPr/>
        </p:nvGrpSpPr>
        <p:grpSpPr>
          <a:xfrm>
            <a:off x="535550" y="4372703"/>
            <a:ext cx="3319704" cy="1270200"/>
            <a:chOff x="857530" y="1684240"/>
            <a:chExt cx="3319704" cy="1270200"/>
          </a:xfrm>
        </p:grpSpPr>
        <p:sp>
          <p:nvSpPr>
            <p:cNvPr id="175" name="Google Shape;175;g7009a1e23a_0_271"/>
            <p:cNvSpPr txBox="1"/>
            <p:nvPr/>
          </p:nvSpPr>
          <p:spPr>
            <a:xfrm>
              <a:off x="857530" y="1684240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boto"/>
                  <a:ea typeface="Roboto"/>
                  <a:cs typeface="Roboto"/>
                  <a:sym typeface="Roboto"/>
                </a:rPr>
                <a:t>Investissement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dirty="0" smtClean="0">
                  <a:latin typeface="Roboto"/>
                  <a:ea typeface="Roboto"/>
                  <a:cs typeface="Roboto"/>
                  <a:sym typeface="Roboto"/>
                </a:rPr>
                <a:t>0 </a:t>
              </a: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à </a:t>
              </a:r>
              <a:r>
                <a:rPr lang="en" dirty="0" smtClean="0">
                  <a:latin typeface="Roboto"/>
                  <a:ea typeface="Roboto"/>
                  <a:cs typeface="Roboto"/>
                  <a:sym typeface="Roboto"/>
                </a:rPr>
                <a:t>150 </a:t>
              </a: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k€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Travaux et prise d’acquisition d’un local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Avec constitution d’une demande de prêt d’honneur et d’un financement bancaire 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6" name="Google Shape;176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9" name="Google Shape;179;g7009a1e23a_0_271"/>
          <p:cNvGrpSpPr/>
          <p:nvPr/>
        </p:nvGrpSpPr>
        <p:grpSpPr>
          <a:xfrm flipH="1">
            <a:off x="4837475" y="2485313"/>
            <a:ext cx="3730429" cy="1047300"/>
            <a:chOff x="857520" y="1684225"/>
            <a:chExt cx="3730429" cy="1047300"/>
          </a:xfrm>
        </p:grpSpPr>
        <p:sp>
          <p:nvSpPr>
            <p:cNvPr id="180" name="Google Shape;18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CA à 1,5 an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160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" name="Google Shape;181;g7009a1e23a_0_271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4" name="Google Shape;184;g7009a1e23a_0_271"/>
          <p:cNvGrpSpPr/>
          <p:nvPr/>
        </p:nvGrpSpPr>
        <p:grpSpPr>
          <a:xfrm>
            <a:off x="2817423" y="2638333"/>
            <a:ext cx="3509166" cy="3251991"/>
            <a:chOff x="3217473" y="1225350"/>
            <a:chExt cx="3118150" cy="3159727"/>
          </a:xfrm>
        </p:grpSpPr>
        <p:sp>
          <p:nvSpPr>
            <p:cNvPr id="185" name="Google Shape;185;g7009a1e23a_0_271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6" name="Google Shape;186;g7009a1e23a_0_271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7" name="Google Shape;187;g7009a1e23a_0_271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8" name="Google Shape;188;g7009a1e23a_0_271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9" name="Google Shape;189;g7009a1e23a_0_271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0" name="Google Shape;190;g7009a1e23a_0_271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91" name="Google Shape;191;g7009a1e23a_0_271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92" name="Google Shape;192;g7009a1e23a_0_271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3" name="Google Shape;193;g7009a1e23a_0_271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  <p:sp>
          <p:nvSpPr>
            <p:cNvPr id="194" name="Google Shape;194;g7009a1e23a_0_271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5" name="Google Shape;195;g7009a1e23a_0_271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  <p:sp>
          <p:nvSpPr>
            <p:cNvPr id="196" name="Google Shape;196;g7009a1e23a_0_271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7" name="Google Shape;197;g7009a1e23a_0_271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7F2090"/>
            </a:solidFill>
            <a:ln>
              <a:noFill/>
            </a:ln>
          </p:spPr>
        </p:sp>
        <p:sp>
          <p:nvSpPr>
            <p:cNvPr id="198" name="Google Shape;198;g7009a1e23a_0_271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</p:grpSp>
      <p:grpSp>
        <p:nvGrpSpPr>
          <p:cNvPr id="199" name="Google Shape;199;g7009a1e23a_0_271"/>
          <p:cNvGrpSpPr/>
          <p:nvPr/>
        </p:nvGrpSpPr>
        <p:grpSpPr>
          <a:xfrm>
            <a:off x="535550" y="2895674"/>
            <a:ext cx="3319704" cy="1270200"/>
            <a:chOff x="857530" y="1461322"/>
            <a:chExt cx="3319704" cy="1270200"/>
          </a:xfrm>
        </p:grpSpPr>
        <p:sp>
          <p:nvSpPr>
            <p:cNvPr id="200" name="Google Shape;200;g7009a1e23a_0_271"/>
            <p:cNvSpPr txBox="1"/>
            <p:nvPr/>
          </p:nvSpPr>
          <p:spPr>
            <a:xfrm>
              <a:off x="857530" y="1461322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Droit d’entrée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Accès à la propriété intellectuelle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500 </a:t>
              </a: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k€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2" name="Google Shape;20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1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29702</TotalTime>
  <Words>701</Words>
  <Application>Microsoft Office PowerPoint</Application>
  <PresentationFormat>Affichage à l'écran (4:3)</PresentationFormat>
  <Paragraphs>221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Calibri</vt:lpstr>
      <vt:lpstr>Arial</vt:lpstr>
      <vt:lpstr>Roboto</vt:lpstr>
      <vt:lpstr>Source Sans Pro</vt:lpstr>
      <vt:lpstr>Noto Sans Symbols</vt:lpstr>
      <vt:lpstr>Roboto Slab</vt:lpstr>
      <vt:lpstr>Cordelia template</vt:lpstr>
      <vt:lpstr>Présentation PowerPoint</vt:lpstr>
      <vt:lpstr>Chiffres clés du Centre pilote</vt:lpstr>
      <vt:lpstr> Khépri Santé Intégrative = 1 expertise en 3 Solutions intégrées</vt:lpstr>
      <vt:lpstr>Démonstration technique du coworking</vt:lpstr>
      <vt:lpstr>Présentation PowerPoint</vt:lpstr>
      <vt:lpstr>Espace de Santé Intégrative</vt:lpstr>
      <vt:lpstr>Khépri Santé Intégrative corporate</vt:lpstr>
      <vt:lpstr>Financement Santé Intégrative</vt:lpstr>
      <vt:lpstr>Recrutement des Responsables de Centre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106</cp:revision>
  <cp:lastPrinted>2021-08-02T17:21:05Z</cp:lastPrinted>
  <dcterms:modified xsi:type="dcterms:W3CDTF">2022-02-04T11:11:04Z</dcterms:modified>
</cp:coreProperties>
</file>