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81" r:id="rId3"/>
    <p:sldId id="259" r:id="rId4"/>
    <p:sldId id="283" r:id="rId5"/>
  </p:sldIdLst>
  <p:sldSz cx="9144000" cy="6858000" type="screen4x3"/>
  <p:notesSz cx="6670675" cy="9929813"/>
  <p:embeddedFontLst>
    <p:embeddedFont>
      <p:font typeface="Roboto Slab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ource Sans Pr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dEmb+P6Jl9T2/CfUwlAGGN7a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1" autoAdjust="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8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36" Type="http://customschemas.google.com/relationships/presentationmetadata" Target="metadata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78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439" y="0"/>
            <a:ext cx="2890678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46BAE-52D9-42BC-9A2E-FE2FC11F1B65}" type="datetimeFigureOut">
              <a:rPr lang="fr-FR" smtClean="0"/>
              <a:t>12/01/2022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806"/>
            <a:ext cx="2890678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439" y="9431806"/>
            <a:ext cx="2890678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AE945-8D3C-4C40-A24A-AC7D818E7F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441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6125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7068" y="4716662"/>
            <a:ext cx="533653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2109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6125"/>
            <a:ext cx="4960937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67068" y="4716662"/>
            <a:ext cx="5336539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041" tIns="91041" rIns="91041" bIns="91041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288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42963" y="750888"/>
            <a:ext cx="4992687" cy="3744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67691" y="4746989"/>
            <a:ext cx="5341524" cy="449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2905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8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8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8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8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8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8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8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8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8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>
                <a:solidFill>
                  <a:srgbClr val="607D8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07D8B"/>
              </a:buClr>
              <a:buSzPts val="3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98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◎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3" descr="connections-0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◎"/>
              <a:defRPr sz="3600" i="1"/>
            </a:lvl1pPr>
            <a:lvl2pPr marL="914400" lvl="1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2pPr>
            <a:lvl3pPr marL="1371600" lvl="2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◉"/>
              <a:defRPr sz="3600" i="1"/>
            </a:lvl3pPr>
            <a:lvl4pPr marL="1828800" lvl="3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4pPr>
            <a:lvl5pPr marL="2286000" lvl="4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5pPr>
            <a:lvl6pPr marL="2743200" lvl="5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6pPr>
            <a:lvl7pPr marL="3200400" lvl="6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●"/>
              <a:defRPr sz="3600" i="1"/>
            </a:lvl7pPr>
            <a:lvl8pPr marL="3657600" lvl="7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○"/>
              <a:defRPr sz="3600" i="1"/>
            </a:lvl8pPr>
            <a:lvl9pPr marL="4114800" lvl="8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238"/>
              </a:buClr>
              <a:buSzPts val="3600"/>
              <a:buChar char="■"/>
              <a:defRPr sz="3600" i="1"/>
            </a:lvl9pPr>
          </a:lstStyle>
          <a:p>
            <a:endParaRPr/>
          </a:p>
        </p:txBody>
      </p:sp>
      <p:grpSp>
        <p:nvGrpSpPr>
          <p:cNvPr id="40" name="Google Shape;40;p23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41" name="Google Shape;41;p23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1EA"/>
                </a:buClr>
                <a:buSzPts val="6000"/>
                <a:buFont typeface="Source Sans Pro"/>
                <a:buNone/>
              </a:pPr>
              <a:r>
                <a:rPr lang="en" sz="6000" b="1" i="0" u="none" strike="noStrike" cap="none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/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" name="Google Shape;44;p23"/>
          <p:cNvCxnSpPr>
            <a:endCxn id="42" idx="1"/>
          </p:cNvCxnSpPr>
          <p:nvPr/>
        </p:nvCxnSpPr>
        <p:spPr>
          <a:xfrm>
            <a:off x="3742095" y="871979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45;p23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46;p23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◉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subTitle" idx="4294967295"/>
          </p:nvPr>
        </p:nvSpPr>
        <p:spPr>
          <a:xfrm>
            <a:off x="612750" y="4005173"/>
            <a:ext cx="41964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None/>
            </a:pPr>
            <a:r>
              <a:rPr lang="en" sz="1800" b="1" i="0" u="none" strike="noStrike" cap="none" dirty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Evelyne </a:t>
            </a:r>
            <a:r>
              <a:rPr lang="en" sz="1800" b="1" i="0" u="none" strike="noStrike" cap="none" dirty="0" smtClean="0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Revellat</a:t>
            </a:r>
            <a:endParaRPr dirty="0"/>
          </a:p>
          <a:p>
            <a:pPr marL="0" lvl="0" indent="0">
              <a:spcBef>
                <a:spcPts val="0"/>
              </a:spcBef>
              <a:buSzPts val="1800"/>
              <a:buNone/>
            </a:pPr>
            <a:r>
              <a:rPr lang="fr-FR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Directrice des opérations</a:t>
            </a:r>
            <a:br>
              <a:rPr lang="fr-FR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fr-FR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fr-FR" sz="1800" b="1" i="0" u="sng" strike="noStrike" cap="none" dirty="0" smtClean="0">
                <a:solidFill>
                  <a:srgbClr val="5AB1C9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fr-FR" sz="1800" b="1" dirty="0" smtClean="0">
                <a:solidFill>
                  <a:schemeClr val="accent4"/>
                </a:solidFill>
              </a:rPr>
              <a:t>Carole Fournaise</a:t>
            </a:r>
            <a:endParaRPr lang="fr-FR" sz="1800" dirty="0" smtClean="0"/>
          </a:p>
          <a:p>
            <a:pPr marL="0" lvl="0" indent="0">
              <a:spcBef>
                <a:spcPts val="0"/>
              </a:spcBef>
              <a:buSzPts val="1800"/>
              <a:buNone/>
            </a:pPr>
            <a:r>
              <a:rPr lang="fr-FR" sz="1800" b="1" u="sng" dirty="0" smtClean="0">
                <a:solidFill>
                  <a:srgbClr val="5AB1C9"/>
                </a:solidFill>
              </a:rPr>
              <a:t>Chargée de communication </a:t>
            </a:r>
            <a:br>
              <a:rPr lang="fr-FR" sz="1800" b="1" u="sng" dirty="0" smtClean="0">
                <a:solidFill>
                  <a:srgbClr val="5AB1C9"/>
                </a:solidFill>
              </a:rPr>
            </a:br>
            <a:r>
              <a:rPr lang="fr-FR" sz="1800" b="1" u="sng" dirty="0" smtClean="0">
                <a:solidFill>
                  <a:srgbClr val="5AB1C9"/>
                </a:solidFill>
              </a:rPr>
              <a:t>et de coordination</a:t>
            </a:r>
            <a:endParaRPr sz="1800" dirty="0"/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5537" y="2132856"/>
            <a:ext cx="6527225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3681" y="4122338"/>
            <a:ext cx="2677596" cy="1785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"/>
          <p:cNvSpPr txBox="1">
            <a:spLocks noGrp="1"/>
          </p:cNvSpPr>
          <p:nvPr>
            <p:ph type="ctrTitle"/>
          </p:nvPr>
        </p:nvSpPr>
        <p:spPr>
          <a:xfrm>
            <a:off x="76200" y="120825"/>
            <a:ext cx="8877300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600" dirty="0" smtClean="0">
                <a:solidFill>
                  <a:srgbClr val="5AB1C9"/>
                </a:solidFill>
                <a:latin typeface="Calibri"/>
                <a:ea typeface="Calibri"/>
                <a:cs typeface="Calibri"/>
                <a:sym typeface="Calibri"/>
              </a:rPr>
              <a:t>Objectifs 2022</a:t>
            </a:r>
            <a:endParaRPr sz="3600" dirty="0">
              <a:solidFill>
                <a:srgbClr val="5AB1C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5"/>
          <p:cNvSpPr txBox="1">
            <a:spLocks noGrp="1"/>
          </p:cNvSpPr>
          <p:nvPr>
            <p:ph type="body" idx="4294967295"/>
          </p:nvPr>
        </p:nvSpPr>
        <p:spPr>
          <a:xfrm>
            <a:off x="519725" y="1213520"/>
            <a:ext cx="3726900" cy="21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800" b="1" dirty="0">
                <a:solidFill>
                  <a:srgbClr val="398BA2"/>
                </a:solidFill>
              </a:rPr>
              <a:t>	</a:t>
            </a:r>
            <a:endParaRPr sz="1400" dirty="0"/>
          </a:p>
        </p:txBody>
      </p:sp>
      <p:sp>
        <p:nvSpPr>
          <p:cNvPr id="268" name="Google Shape;268;p5"/>
          <p:cNvSpPr txBox="1">
            <a:spLocks noGrp="1"/>
          </p:cNvSpPr>
          <p:nvPr>
            <p:ph type="body" idx="4294967295"/>
          </p:nvPr>
        </p:nvSpPr>
        <p:spPr>
          <a:xfrm>
            <a:off x="952500" y="1208643"/>
            <a:ext cx="7785100" cy="3692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buSzPts val="1800"/>
              <a:buFontTx/>
              <a:buChar char="-"/>
            </a:pP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Création de SAS Khépri Santé Intégrative pour le développement </a:t>
            </a:r>
            <a:b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du réseau des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franchisés (Juin 2022)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 Obtention du label centre </a:t>
            </a:r>
            <a:r>
              <a:rPr lang="fr-FR" sz="200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anti-douleur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et 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parcours pathologies chroniques</a:t>
            </a:r>
            <a:b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fr-FR" sz="2000" dirty="0" smtClean="0">
                <a:latin typeface="Calibri" pitchFamily="34" charset="0"/>
                <a:cs typeface="Calibri" pitchFamily="34" charset="0"/>
              </a:rPr>
            </a:b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grâce à deux médecins acupuncteurs référents internationaux :</a:t>
            </a:r>
            <a:b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fr-FR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spcBef>
                <a:spcPts val="0"/>
              </a:spcBef>
              <a:buSzPts val="1800"/>
              <a:buNone/>
            </a:pP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 Antonio Marcelino, parrain spécialiste des Pathologies et douleurs chroniques </a:t>
            </a:r>
            <a:b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 Manola Souvanlasy, marraine spécialiste de la Procréation médicalement assistée (PMA), des maladies auto- immunes et du suivi post-cancer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Char char="-"/>
            </a:pP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69" name="Google Shape;269;p5"/>
          <p:cNvSpPr txBox="1">
            <a:spLocks noGrp="1"/>
          </p:cNvSpPr>
          <p:nvPr>
            <p:ph type="body" idx="4294967295"/>
          </p:nvPr>
        </p:nvSpPr>
        <p:spPr>
          <a:xfrm>
            <a:off x="952500" y="4944786"/>
            <a:ext cx="7315200" cy="1261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Conseil d’experts pour la mise en place du</a:t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>CRM – Copy Writing – Funnel de vente – Webmaster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fr-FR" sz="1400" dirty="0" smtClean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1400" dirty="0" smtClean="0">
                <a:solidFill>
                  <a:schemeClr val="tx1"/>
                </a:solidFill>
              </a:rPr>
              <a:t>Formation et supervision de 2 stagiaires en RH et E-marketing</a:t>
            </a:r>
            <a:br>
              <a:rPr lang="fr-FR" sz="1400" dirty="0" smtClean="0">
                <a:solidFill>
                  <a:schemeClr val="tx1"/>
                </a:solidFill>
              </a:rPr>
            </a:br>
            <a:r>
              <a:rPr lang="fr-FR" sz="1400" dirty="0" smtClean="0">
                <a:solidFill>
                  <a:schemeClr val="tx1"/>
                </a:solidFill>
              </a:rPr>
              <a:t>Elisheva Lahmi et Sarah Ifergan</a:t>
            </a: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8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425" y="6103714"/>
            <a:ext cx="991941" cy="654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491" y="578735"/>
            <a:ext cx="6979534" cy="5960962"/>
          </a:xfrm>
        </p:spPr>
        <p:txBody>
          <a:bodyPr/>
          <a:lstStyle/>
          <a:p>
            <a:r>
              <a:rPr lang="fr-FR" sz="2000" dirty="0" smtClean="0"/>
              <a:t>Ouverture du réseau national en santé intégrative</a:t>
            </a:r>
            <a:br>
              <a:rPr lang="fr-FR" sz="2000" dirty="0" smtClean="0"/>
            </a:br>
            <a:r>
              <a:rPr lang="fr-FR" sz="2000" dirty="0" smtClean="0"/>
              <a:t>de janvier à juin 2022</a:t>
            </a:r>
            <a:br>
              <a:rPr lang="fr-FR" sz="2000" dirty="0" smtClean="0"/>
            </a:br>
            <a:r>
              <a:rPr lang="fr-FR" sz="2000" dirty="0" smtClean="0"/>
              <a:t>La Garenne Colombes – Paris Le Trocadéro (en cours)</a:t>
            </a:r>
            <a:br>
              <a:rPr lang="fr-FR" sz="2000" dirty="0" smtClean="0"/>
            </a:br>
            <a:r>
              <a:rPr lang="fr-FR" sz="2000" dirty="0" smtClean="0"/>
              <a:t>Tours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Leviers de croissance</a:t>
            </a:r>
            <a:br>
              <a:rPr lang="fr-FR" sz="2000" dirty="0" smtClean="0"/>
            </a:br>
            <a:r>
              <a:rPr lang="fr-FR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 – Khépri Formation </a:t>
            </a:r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Qualiopi/ Site Web</a:t>
            </a:r>
            <a:b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Communication Copy Writing et Funnel de vente</a:t>
            </a:r>
            <a:b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Fer de lance : lancement du livre du Dr Manola Souvanlasy </a:t>
            </a: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Pont entre la médecine occidentale et la médecine traditionnelle chinoise</a:t>
            </a:r>
            <a:b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(dossier de presse préparé par l’éditeur pour 452 médias)</a:t>
            </a:r>
            <a:b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2- </a:t>
            </a:r>
            <a:r>
              <a:rPr lang="fr-FR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Vente de programmes personnalisés de remise en santé</a:t>
            </a:r>
            <a:br>
              <a:rPr lang="fr-FR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(PPRS)</a:t>
            </a:r>
            <a: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Présentation pour </a:t>
            </a:r>
            <a:r>
              <a:rPr lang="fr-FR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Vivalto</a:t>
            </a: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Santé</a:t>
            </a:r>
            <a:b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3</a:t>
            </a:r>
            <a:r>
              <a:rPr lang="fr-FR" sz="1600" b="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groupe de 50 cliniques privées en France </a:t>
            </a: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Présentation pour Mental </a:t>
            </a:r>
            <a:r>
              <a:rPr lang="fr-FR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Health</a:t>
            </a: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50 cliniques aux Etats-Unis et en Allemagne</a:t>
            </a:r>
            <a:b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spécialisées en Qualité de vie au travail et Enfance</a:t>
            </a:r>
            <a:br>
              <a:rPr lang="fr-FR" sz="16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fr-FR" sz="20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3 – Pôle Santé pluridisciplinaire Paris Est </a:t>
            </a:r>
            <a:br>
              <a:rPr lang="fr-FR" dirty="0" smtClean="0">
                <a:latin typeface="Calibri" pitchFamily="34" charset="0"/>
                <a:cs typeface="Calibri" pitchFamily="34" charset="0"/>
              </a:rPr>
            </a:br>
            <a:r>
              <a:rPr lang="fr-FR" dirty="0" smtClean="0">
                <a:latin typeface="Calibri" pitchFamily="34" charset="0"/>
                <a:cs typeface="Calibri" pitchFamily="34" charset="0"/>
              </a:rPr>
              <a:t>Expérimentation et évaluation des thérapies complémentaires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77900" y="1682266"/>
            <a:ext cx="7379950" cy="4743933"/>
          </a:xfrm>
        </p:spPr>
        <p:txBody>
          <a:bodyPr/>
          <a:lstStyle/>
          <a:p>
            <a:pPr>
              <a:buNone/>
            </a:pPr>
            <a:r>
              <a:rPr lang="fr-FR" sz="2000" b="1" dirty="0" smtClean="0">
                <a:solidFill>
                  <a:srgbClr val="0070C0"/>
                </a:solidFill>
              </a:rPr>
              <a:t>4 axes de travail</a:t>
            </a:r>
            <a:br>
              <a:rPr lang="fr-FR" sz="2000" b="1" dirty="0" smtClean="0">
                <a:solidFill>
                  <a:srgbClr val="0070C0"/>
                </a:solidFill>
              </a:rPr>
            </a:br>
            <a:endParaRPr lang="fr-FR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fr-FR" sz="1600" dirty="0" smtClean="0"/>
              <a:t>1 - Verbatim : serious game en faveur des proches aidants </a:t>
            </a:r>
            <a:r>
              <a:rPr lang="fr-FR" sz="1600" dirty="0" smtClean="0"/>
              <a:t>actifs</a:t>
            </a: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3 - Programmes personnalisés de remise en santé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4 - Evaluation et expérimentation des thérapies </a:t>
            </a:r>
            <a:r>
              <a:rPr lang="fr-FR" sz="1600" dirty="0" smtClean="0"/>
              <a:t>complémentaires</a:t>
            </a:r>
          </a:p>
          <a:p>
            <a:pPr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smtClean="0"/>
              <a:t>Elaboration </a:t>
            </a:r>
            <a:r>
              <a:rPr lang="fr-FR" sz="1600" dirty="0" smtClean="0"/>
              <a:t>des protocoles de </a:t>
            </a:r>
            <a:r>
              <a:rPr lang="fr-FR" sz="1600" dirty="0" smtClean="0"/>
              <a:t>suivi</a:t>
            </a:r>
          </a:p>
          <a:p>
            <a:pPr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smtClean="0"/>
              <a:t>par </a:t>
            </a:r>
            <a:r>
              <a:rPr lang="fr-FR" sz="1600" dirty="0" smtClean="0"/>
              <a:t>Sylvie Casabianca et Fériale Daoudi, docteurs en </a:t>
            </a:r>
            <a:r>
              <a:rPr lang="fr-FR" sz="1600" dirty="0" smtClean="0"/>
              <a:t>pharmacie</a:t>
            </a:r>
          </a:p>
          <a:p>
            <a:pPr>
              <a:buNone/>
            </a:pPr>
            <a:endParaRPr lang="fr-FR" sz="1600" dirty="0"/>
          </a:p>
          <a:p>
            <a:pPr>
              <a:buNone/>
            </a:pPr>
            <a:r>
              <a:rPr lang="fr-FR" sz="1600" dirty="0"/>
              <a:t>2 - Projet Jeunesse : Point écoute et prévention </a:t>
            </a:r>
          </a:p>
          <a:p>
            <a:pPr>
              <a:buNone/>
            </a:pPr>
            <a:r>
              <a:rPr lang="fr-FR" sz="1600" dirty="0"/>
              <a:t>      coordonné par Muriel Randier, psychologue clinicienne</a:t>
            </a:r>
          </a:p>
          <a:p>
            <a:pPr>
              <a:buNone/>
            </a:pPr>
            <a:r>
              <a:rPr lang="fr-FR" sz="1600" dirty="0"/>
              <a:t>      Centre médico-social à valider (</a:t>
            </a:r>
            <a:r>
              <a:rPr lang="fr-FR" sz="1600" dirty="0" smtClean="0"/>
              <a:t>accompagnement et diagnostic gratuit par le dispositif DLA de </a:t>
            </a:r>
            <a:r>
              <a:rPr lang="fr-FR" sz="1600" dirty="0" err="1"/>
              <a:t>BGE-Adil</a:t>
            </a:r>
            <a:r>
              <a:rPr lang="fr-FR" sz="1600" dirty="0"/>
              <a:t>)</a:t>
            </a:r>
            <a:endParaRPr lang="fr-F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29853</TotalTime>
  <Words>42</Words>
  <Application>Microsoft Office PowerPoint</Application>
  <PresentationFormat>Affichage à l'écran (4:3)</PresentationFormat>
  <Paragraphs>24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Roboto Slab</vt:lpstr>
      <vt:lpstr>Calibri</vt:lpstr>
      <vt:lpstr>Source Sans Pro</vt:lpstr>
      <vt:lpstr>Cordelia template</vt:lpstr>
      <vt:lpstr>Présentation PowerPoint</vt:lpstr>
      <vt:lpstr>Objectifs 2022</vt:lpstr>
      <vt:lpstr>Ouverture du réseau national en santé intégrative de janvier à juin 2022 La Garenne Colombes – Paris Le Trocadéro (en cours) Tours  Leviers de croissance 1 – Khépri Formation  Qualiopi/ Site Web Communication Copy Writing et Funnel de vente  Fer de lance : lancement du livre du Dr Manola Souvanlasy  Pont entre la médecine occidentale et la médecine traditionnelle chinoise (dossier de presse préparé par l’éditeur pour 452 médias)  2- Vente de programmes personnalisés de remise en santé (PPRS) - Présentation pour Vivalto Santé  3e groupe de 50 cliniques privées en France  - Présentation pour Mental Health 50 cliniques aux Etats-Unis et en Allemagne spécialisées en Qualité de vie au travail et Enfance    </vt:lpstr>
      <vt:lpstr>3 – Pôle Santé pluridisciplinaire Paris Est  Expérimentation et évaluation des thérapies complémentaires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Compte Microsoft</cp:lastModifiedBy>
  <cp:revision>125</cp:revision>
  <cp:lastPrinted>2022-01-12T06:33:42Z</cp:lastPrinted>
  <dcterms:modified xsi:type="dcterms:W3CDTF">2022-01-12T06:35:01Z</dcterms:modified>
</cp:coreProperties>
</file>