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5" r:id="rId3"/>
    <p:sldId id="283" r:id="rId4"/>
    <p:sldId id="284" r:id="rId5"/>
    <p:sldId id="277" r:id="rId6"/>
    <p:sldId id="261" r:id="rId7"/>
    <p:sldId id="280" r:id="rId8"/>
    <p:sldId id="281" r:id="rId9"/>
    <p:sldId id="286" r:id="rId10"/>
    <p:sldId id="287" r:id="rId11"/>
  </p:sldIdLst>
  <p:sldSz cx="9144000" cy="6858000" type="screen4x3"/>
  <p:notesSz cx="6799263" cy="9875838"/>
  <p:embeddedFontLs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Source Sans Pro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 Slab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1" autoAdjust="0"/>
  </p:normalViewPr>
  <p:slideViewPr>
    <p:cSldViewPr snapToGrid="0">
      <p:cViewPr>
        <p:scale>
          <a:sx n="69" d="100"/>
          <a:sy n="69" d="100"/>
        </p:scale>
        <p:origin x="141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heme" Target="theme/theme1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17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357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22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055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90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33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83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71CAFB-0717-415A-B354-55CCC22F7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CACD4DA-6446-41C0-8002-2D50B54B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BB27E94-5453-445B-87E4-EE0B4063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3F1CA-D2CA-47C7-AB57-BF59333BBBA5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13D959-142A-4A77-8736-111E70E3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AF535D9-A576-4C71-BCC4-BA46B12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86FD85-6654-46FF-8629-1260475F2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9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9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494928" y="5271926"/>
            <a:ext cx="2667000" cy="12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200" b="1" i="0" u="none" strike="noStrike" cap="none" dirty="0" smtClean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Contact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200" b="1" i="0" u="none" strike="noStrike" cap="none" dirty="0" smtClean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Evelyne Revellat</a:t>
            </a:r>
            <a:r>
              <a:rPr lang="en" sz="1200" dirty="0">
                <a:latin typeface="Trebuchet MS" panose="020B0603020202020204" pitchFamily="34" charset="0"/>
              </a:rPr>
              <a:t> </a:t>
            </a:r>
            <a:r>
              <a:rPr lang="en" sz="1200" b="1" i="0" u="none" strike="noStrike" cap="none" dirty="0" smtClean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06 </a:t>
            </a:r>
            <a:r>
              <a:rPr lang="en" sz="1200" b="1" i="0" u="none" strike="noStrike" cap="none" dirty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60 47 71 </a:t>
            </a:r>
            <a:r>
              <a:rPr lang="en" sz="1200" b="1" i="0" u="none" strike="noStrike" cap="none" dirty="0" smtClean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64      </a:t>
            </a:r>
            <a:r>
              <a:rPr lang="en" sz="1200" b="1" i="0" u="sng" strike="noStrike" cap="none" dirty="0" smtClean="0">
                <a:solidFill>
                  <a:srgbClr val="5AB1C9"/>
                </a:solidFill>
                <a:latin typeface="Trebuchet MS" panose="020B0603020202020204" pitchFamily="34" charset="0"/>
                <a:sym typeface="Source Sans Pro"/>
                <a:hlinkClick r:id="rId3"/>
              </a:rPr>
              <a:t>evelyne.revellat@kheprisante.fr</a:t>
            </a:r>
            <a:endParaRPr sz="1200" b="1" dirty="0">
              <a:solidFill>
                <a:srgbClr val="5AB1C9"/>
              </a:solidFill>
              <a:latin typeface="Trebuchet MS" panose="020B0603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200" b="1" i="0" u="none" strike="noStrike" cap="none" dirty="0" smtClean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www.kheprisante.fr</a:t>
            </a:r>
            <a:endParaRPr sz="1200" b="1" i="0" u="none" strike="noStrike" cap="none" dirty="0">
              <a:solidFill>
                <a:schemeClr val="accent4"/>
              </a:solidFill>
              <a:latin typeface="Trebuchet MS" panose="020B0603020202020204" pitchFamily="34" charset="0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200" b="1" i="0" u="none" strike="noStrike" cap="none" dirty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188 Grande rue Charles de </a:t>
            </a:r>
            <a:r>
              <a:rPr lang="en" sz="1200" b="1" i="0" u="none" strike="noStrike" cap="none" dirty="0" smtClean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Gaulle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200" b="1" i="0" u="none" strike="noStrike" cap="none" dirty="0" smtClean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94130 </a:t>
            </a:r>
            <a:r>
              <a:rPr lang="en" sz="1200" b="1" i="0" u="none" strike="noStrike" cap="none" dirty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Nogent-sur-Marne</a:t>
            </a:r>
            <a:endParaRPr sz="1200" dirty="0">
              <a:latin typeface="Trebuchet MS" panose="020B0603020202020204" pitchFamily="34" charset="0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568" y="258569"/>
            <a:ext cx="3098432" cy="61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7454" y="4966616"/>
            <a:ext cx="2380857" cy="15164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611822" y="2104294"/>
            <a:ext cx="51002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Fondatrice de </a:t>
            </a:r>
            <a:r>
              <a:rPr lang="fr-FR" sz="1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Khépri</a:t>
            </a:r>
            <a:r>
              <a:rPr lang="fr-FR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Santé en 2015, Evelyne Revellat partage aujourd’hui son savoir-faire de prendre soin de sa santé en réunissant les bienfaits de la médecine occidentale et des thérapies complémentaires dites non 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médicamenteuses. Elle en a fait l’expérience au quotidien tout au long de sa vie.</a:t>
            </a:r>
            <a:endParaRPr lang="fr-FR" sz="1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fr-FR" sz="1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fr-FR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Son recul en la matière lui permet de rassembler des professionnels de santé qui la soutiennent dans cette démarche de santé globale dont elle est désormais l’ambassadrice.</a:t>
            </a:r>
          </a:p>
          <a:p>
            <a:pPr algn="just"/>
            <a:r>
              <a:rPr lang="fr-FR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just"/>
            <a:r>
              <a:rPr lang="fr-FR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Ses</a:t>
            </a:r>
            <a:r>
              <a:rPr lang="fr-FR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30 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ans </a:t>
            </a:r>
            <a:r>
              <a:rPr lang="fr-FR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d’expérience, 15 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ans dans les Ressources Humaines en entreprise et 15 ans en tant que consultante, coach </a:t>
            </a:r>
            <a:r>
              <a:rPr lang="fr-FR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 sophrologue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font de </a:t>
            </a:r>
            <a:r>
              <a:rPr lang="fr-FR" sz="1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Khépri</a:t>
            </a:r>
            <a:r>
              <a:rPr lang="fr-FR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Santé un espace de santé intégrative, </a:t>
            </a:r>
            <a:r>
              <a:rPr lang="fr-FR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spécialiste de 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la relation </a:t>
            </a:r>
            <a:r>
              <a:rPr lang="fr-FR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d’aide et de </a:t>
            </a:r>
            <a:r>
              <a:rPr lang="fr-FR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l’accompagnement des personnes qui font le choix d’être acteur de leur santé.</a:t>
            </a:r>
          </a:p>
          <a:p>
            <a:pPr algn="just"/>
            <a:r>
              <a:rPr lang="fr-FR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Issue </a:t>
            </a:r>
            <a:r>
              <a:rPr lang="fr-F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d’Ecole de commerce, Sup de Co Grenoble, Master en Sophrologie et praticienne en thérapie brève.</a:t>
            </a:r>
            <a:endParaRPr lang="fr-FR" sz="12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14" y="1386406"/>
            <a:ext cx="3361786" cy="223674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7167784" y="4795078"/>
            <a:ext cx="1246304" cy="1125541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i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Khépri</a:t>
            </a:r>
            <a:r>
              <a:rPr lang="fr-FR" sz="1000" b="1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algn="ctr"/>
            <a:r>
              <a:rPr lang="fr-FR" sz="1000" b="1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Symbole </a:t>
            </a:r>
            <a:r>
              <a:rPr lang="fr-FR" sz="1000" b="1" i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renouveau, renaissance</a:t>
            </a:r>
            <a:endParaRPr lang="fr-FR" sz="1000" b="1" i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fr-FR" sz="1000" b="1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</a:t>
            </a:r>
            <a:r>
              <a:rPr lang="fr-FR" sz="1000" b="1" i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protection</a:t>
            </a:r>
            <a:endParaRPr lang="fr-FR" sz="1000" b="1" i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60042" y="1284525"/>
            <a:ext cx="440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>
                <a:solidFill>
                  <a:srgbClr val="0070C0"/>
                </a:solidFill>
                <a:latin typeface="Trebuchet MS" panose="020B0603020202020204" pitchFamily="34" charset="0"/>
              </a:rPr>
              <a:t>Les pathologies et douleurs chroniques</a:t>
            </a:r>
            <a:br>
              <a:rPr lang="fr-FR" sz="1800" b="1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fr-FR" sz="1800" b="1" dirty="0">
                <a:solidFill>
                  <a:srgbClr val="0070C0"/>
                </a:solidFill>
                <a:latin typeface="Trebuchet MS" panose="020B0603020202020204" pitchFamily="34" charset="0"/>
              </a:rPr>
              <a:t>au cœur de notre action</a:t>
            </a:r>
            <a:endParaRPr lang="fr-FR" sz="18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76200" y="120825"/>
            <a:ext cx="88773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" sz="36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 marché porteur</a:t>
            </a:r>
            <a:endParaRPr sz="36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496" y="5850773"/>
            <a:ext cx="901758" cy="6089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648691" y="1939636"/>
            <a:ext cx="2483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Retrouver </a:t>
            </a:r>
            <a:r>
              <a:rPr lang="fr-FR" dirty="0"/>
              <a:t>m</a:t>
            </a:r>
            <a:r>
              <a:rPr lang="fr-FR" dirty="0" smtClean="0"/>
              <a:t>es statistiques…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48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7300" y="239517"/>
            <a:ext cx="3268700" cy="732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Users\Dell\Dropbox\05-Pole Sante\Activité de PSPPE\Colloque médical\antonio marcelino-4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485900"/>
            <a:ext cx="1844040" cy="190690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/>
        </p:spPr>
      </p:pic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5717540" y="3637280"/>
            <a:ext cx="2479675" cy="17608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Antonio Marcelino</a:t>
            </a:r>
            <a:r>
              <a:rPr lang="fr-F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Médecin du sport et du travail, Spécialisé en médecine physique</a:t>
            </a:r>
            <a:b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réadaptation, réhabilitation cardiaque, médecin acupuncteur</a:t>
            </a:r>
            <a:b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Professeur universitaire</a:t>
            </a:r>
            <a:b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Porto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442085" y="3622040"/>
            <a:ext cx="2380615" cy="17837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Manola Souvanlasy Abhay</a:t>
            </a:r>
            <a:r>
              <a:rPr lang="fr-F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Médecin généraliste,</a:t>
            </a:r>
            <a:b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Spécialisée en médecine traditionnelle chinoise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en micro-nutrition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Enseignante en acupuncture à l’Université Paris XIII-Bobigny pour les médecins et sages-femmes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40" y="1452245"/>
            <a:ext cx="1749425" cy="19227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3199765" y="1485900"/>
            <a:ext cx="3150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Trebuchet MS" panose="020B0603020202020204" pitchFamily="34" charset="0"/>
              </a:rPr>
              <a:t>Les </a:t>
            </a:r>
            <a:r>
              <a:rPr lang="fr-FR" sz="1200" b="1" dirty="0">
                <a:latin typeface="Trebuchet MS" panose="020B0603020202020204" pitchFamily="34" charset="0"/>
              </a:rPr>
              <a:t>pathologies et douleurs chroniques</a:t>
            </a:r>
            <a:br>
              <a:rPr lang="fr-FR" sz="1200" b="1" dirty="0">
                <a:latin typeface="Trebuchet MS" panose="020B0603020202020204" pitchFamily="34" charset="0"/>
              </a:rPr>
            </a:br>
            <a:r>
              <a:rPr lang="fr-FR" sz="1200" b="1" dirty="0">
                <a:latin typeface="Trebuchet MS" panose="020B0603020202020204" pitchFamily="34" charset="0"/>
              </a:rPr>
              <a:t>au cœur de notre action</a:t>
            </a:r>
            <a:endParaRPr lang="fr-FR" sz="1200" dirty="0">
              <a:latin typeface="Trebuchet MS" panose="020B0603020202020204" pitchFamily="34" charset="0"/>
            </a:endParaRPr>
          </a:p>
          <a:p>
            <a:r>
              <a:rPr lang="fr-FR" sz="1200" b="1" dirty="0">
                <a:latin typeface="Trebuchet MS" panose="020B0603020202020204" pitchFamily="34" charset="0"/>
              </a:rPr>
              <a:t> </a:t>
            </a:r>
            <a:endParaRPr lang="fr-FR" sz="1200" dirty="0">
              <a:latin typeface="Trebuchet MS" panose="020B0603020202020204" pitchFamily="34" charset="0"/>
            </a:endParaRPr>
          </a:p>
          <a:p>
            <a:pPr algn="ctr"/>
            <a:r>
              <a:rPr lang="fr-FR" sz="1200" b="1" dirty="0" smtClean="0">
                <a:latin typeface="Trebuchet MS" panose="020B0603020202020204" pitchFamily="34" charset="0"/>
              </a:rPr>
              <a:t>Médecins</a:t>
            </a:r>
          </a:p>
          <a:p>
            <a:pPr algn="ctr"/>
            <a:endParaRPr lang="fr-FR" sz="1200" dirty="0">
              <a:latin typeface="Trebuchet MS" panose="020B0603020202020204" pitchFamily="34" charset="0"/>
            </a:endParaRPr>
          </a:p>
          <a:p>
            <a:pPr algn="ctr"/>
            <a:r>
              <a:rPr lang="fr-FR" sz="1200" b="1" dirty="0">
                <a:latin typeface="Trebuchet MS" panose="020B0603020202020204" pitchFamily="34" charset="0"/>
              </a:rPr>
              <a:t>Marraine et Parrain partenaires</a:t>
            </a:r>
            <a:br>
              <a:rPr lang="fr-FR" sz="1200" b="1" dirty="0">
                <a:latin typeface="Trebuchet MS" panose="020B0603020202020204" pitchFamily="34" charset="0"/>
              </a:rPr>
            </a:br>
            <a:r>
              <a:rPr lang="fr-FR" sz="1200" b="1" dirty="0">
                <a:latin typeface="Trebuchet MS" panose="020B0603020202020204" pitchFamily="34" charset="0"/>
              </a:rPr>
              <a:t>Ils assurent le suivi</a:t>
            </a:r>
            <a:endParaRPr lang="fr-FR" sz="1200" dirty="0">
              <a:latin typeface="Trebuchet MS" panose="020B0603020202020204" pitchFamily="34" charset="0"/>
            </a:endParaRPr>
          </a:p>
          <a:p>
            <a:pPr algn="ctr"/>
            <a:r>
              <a:rPr lang="fr-FR" sz="1200" b="1" dirty="0">
                <a:latin typeface="Trebuchet MS" panose="020B0603020202020204" pitchFamily="34" charset="0"/>
              </a:rPr>
              <a:t>des patients en situations complexes</a:t>
            </a:r>
            <a:endParaRPr lang="fr-FR" sz="1200" dirty="0">
              <a:latin typeface="Trebuchet MS" panose="020B0603020202020204" pitchFamily="34" charset="0"/>
            </a:endParaRPr>
          </a:p>
          <a:p>
            <a:pPr algn="ctr"/>
            <a:endParaRPr lang="fr-FR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1913009" y="387737"/>
            <a:ext cx="4813777" cy="98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dirty="0" smtClean="0">
                <a:solidFill>
                  <a:srgbClr val="00B0F0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Centre de Santé Intégrative</a:t>
            </a:r>
            <a:br>
              <a:rPr lang="en" b="1" dirty="0" smtClean="0">
                <a:solidFill>
                  <a:srgbClr val="00B0F0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</a:br>
            <a:r>
              <a:rPr lang="en" b="1" dirty="0" smtClean="0">
                <a:solidFill>
                  <a:srgbClr val="00B0F0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=</a:t>
            </a:r>
            <a:br>
              <a:rPr lang="en" b="1" dirty="0" smtClean="0">
                <a:solidFill>
                  <a:srgbClr val="00B0F0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</a:br>
            <a:r>
              <a:rPr lang="en" b="1" dirty="0" smtClean="0">
                <a:solidFill>
                  <a:srgbClr val="00B0F0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1 </a:t>
            </a:r>
            <a:r>
              <a:rPr lang="en" b="1" dirty="0">
                <a:solidFill>
                  <a:srgbClr val="00B0F0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expertise </a:t>
            </a:r>
            <a:r>
              <a:rPr lang="en" b="1" dirty="0" smtClean="0">
                <a:solidFill>
                  <a:srgbClr val="00B0F0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" b="1" dirty="0">
                <a:solidFill>
                  <a:srgbClr val="00B0F0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" b="1" dirty="0" smtClean="0">
                <a:solidFill>
                  <a:srgbClr val="00B0F0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3 </a:t>
            </a:r>
            <a:r>
              <a:rPr lang="en" b="1" dirty="0">
                <a:solidFill>
                  <a:srgbClr val="00B0F0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Solutions intégrées</a:t>
            </a:r>
            <a:endParaRPr b="1" dirty="0">
              <a:solidFill>
                <a:srgbClr val="00B0F0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496" y="5850773"/>
            <a:ext cx="901758" cy="608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106;p3" descr="Un cycle radial montre la relation entre 4 tâches et un groupe"/>
          <p:cNvGrpSpPr/>
          <p:nvPr/>
        </p:nvGrpSpPr>
        <p:grpSpPr>
          <a:xfrm>
            <a:off x="1944390" y="1695450"/>
            <a:ext cx="4800427" cy="4062042"/>
            <a:chOff x="3401725" y="773253"/>
            <a:chExt cx="5573070" cy="4880055"/>
          </a:xfrm>
        </p:grpSpPr>
        <p:sp>
          <p:nvSpPr>
            <p:cNvPr id="22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2;p3" title="Task 2"/>
            <p:cNvSpPr/>
            <p:nvPr/>
          </p:nvSpPr>
          <p:spPr>
            <a:xfrm>
              <a:off x="7305969" y="3303180"/>
              <a:ext cx="1668826" cy="1571758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3;p3" title="Task 3"/>
            <p:cNvSpPr/>
            <p:nvPr/>
          </p:nvSpPr>
          <p:spPr>
            <a:xfrm>
              <a:off x="3401725" y="3331380"/>
              <a:ext cx="1601046" cy="1531396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 dirty="0" smtClean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 dirty="0" smtClean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Khépri Santé Formation </a:t>
              </a:r>
              <a:endParaRPr dirty="0">
                <a:solidFill>
                  <a:srgbClr val="0070C0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rgbClr val="0070C0"/>
                  </a:solidFill>
                  <a:sym typeface="Arial"/>
                </a:rPr>
                <a:t> </a:t>
              </a:r>
              <a:endParaRPr dirty="0">
                <a:solidFill>
                  <a:srgbClr val="0070C0"/>
                </a:solidFill>
              </a:endParaRPr>
            </a:p>
          </p:txBody>
        </p:sp>
        <p:sp>
          <p:nvSpPr>
            <p:cNvPr id="28" name="Google Shape;114;p3" title="Task 4"/>
            <p:cNvSpPr/>
            <p:nvPr/>
          </p:nvSpPr>
          <p:spPr>
            <a:xfrm>
              <a:off x="5427014" y="773253"/>
              <a:ext cx="1734470" cy="1570868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dirty="0" smtClean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1 Coworking </a:t>
              </a:r>
              <a:r>
                <a:rPr lang="en" sz="1600" b="1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dédié à la santé</a:t>
              </a:r>
              <a:endParaRPr sz="16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Google Shape;117;p3"/>
          <p:cNvSpPr txBox="1"/>
          <p:nvPr/>
        </p:nvSpPr>
        <p:spPr>
          <a:xfrm>
            <a:off x="5259102" y="3872169"/>
            <a:ext cx="157369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Programmes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 remise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fr-FR" sz="16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16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 santé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506557" y="1422008"/>
            <a:ext cx="19482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800"/>
            </a:pPr>
            <a:r>
              <a:rPr lang="fr-FR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1 - Hébergement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fr-FR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e</a:t>
            </a:r>
            <a:r>
              <a:rPr lang="fr-FR" b="1" dirty="0" smtClean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n </a:t>
            </a:r>
            <a:r>
              <a:rPr lang="fr-FR" b="1" dirty="0" err="1" smtClean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coworking</a:t>
            </a:r>
            <a:r>
              <a:rPr lang="fr-FR" dirty="0" smtClean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dédié</a:t>
            </a:r>
          </a:p>
          <a:p>
            <a:pPr marL="0" lvl="0" indent="0">
              <a:buClr>
                <a:schemeClr val="dk1"/>
              </a:buClr>
              <a:buNone/>
            </a:pPr>
            <a:r>
              <a:rPr lang="fr-FR" dirty="0" smtClean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aux praticiens avec </a:t>
            </a:r>
            <a:r>
              <a:rPr lang="fr-FR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3 </a:t>
            </a:r>
            <a:r>
              <a:rPr lang="fr-FR" dirty="0" smtClean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logiciels spécifiques à notre activité</a:t>
            </a:r>
            <a:endParaRPr lang="fr-FR" dirty="0"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756592" y="4219996"/>
            <a:ext cx="18594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rebuchet MS" panose="020B0603020202020204" pitchFamily="34" charset="0"/>
              </a:rPr>
              <a:t>2 - </a:t>
            </a:r>
            <a:r>
              <a:rPr lang="fr-FR" b="1" dirty="0">
                <a:latin typeface="Trebuchet MS" panose="020B0603020202020204" pitchFamily="34" charset="0"/>
              </a:rPr>
              <a:t>A</a:t>
            </a:r>
            <a:r>
              <a:rPr lang="fr-FR" b="1" dirty="0" smtClean="0">
                <a:latin typeface="Trebuchet MS" panose="020B0603020202020204" pitchFamily="34" charset="0"/>
              </a:rPr>
              <a:t>pproche thérapeutique</a:t>
            </a:r>
          </a:p>
          <a:p>
            <a:r>
              <a:rPr lang="fr-FR" dirty="0" smtClean="0">
                <a:latin typeface="Trebuchet MS" panose="020B0603020202020204" pitchFamily="34" charset="0"/>
              </a:rPr>
              <a:t>Intégrative</a:t>
            </a:r>
            <a:endParaRPr lang="fr-FR" dirty="0">
              <a:latin typeface="Trebuchet MS" panose="020B0603020202020204" pitchFamily="34" charset="0"/>
              <a:cs typeface="Calibri"/>
              <a:sym typeface="Calibri"/>
            </a:endParaRPr>
          </a:p>
          <a:p>
            <a:r>
              <a:rPr lang="fr-FR" dirty="0" smtClean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Personnalisée et encadrée</a:t>
            </a:r>
          </a:p>
          <a:p>
            <a:r>
              <a:rPr lang="fr-FR" dirty="0" smtClean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par des médecins</a:t>
            </a:r>
            <a:endParaRPr lang="fr-FR" dirty="0"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2496" y="1618818"/>
            <a:ext cx="20209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ts val="600"/>
              </a:spcBef>
              <a:buSzPts val="1800"/>
            </a:pPr>
            <a:r>
              <a:rPr lang="fr-FR" b="1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3 - Centre de Formation</a:t>
            </a:r>
            <a:endParaRPr lang="fr-FR" dirty="0"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  <a:p>
            <a:pPr lvl="0" algn="r">
              <a:spcBef>
                <a:spcPts val="600"/>
              </a:spcBef>
              <a:buSzPts val="1800"/>
            </a:pPr>
            <a:r>
              <a:rPr lang="fr-FR" dirty="0" smtClean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Formation à </a:t>
            </a:r>
            <a:r>
              <a:rPr lang="fr-FR" dirty="0" smtClean="0">
                <a:latin typeface="Trebuchet MS" panose="020B0603020202020204" pitchFamily="34" charset="0"/>
              </a:rPr>
              <a:t>l'approche </a:t>
            </a:r>
            <a:r>
              <a:rPr lang="fr-FR" dirty="0">
                <a:latin typeface="Trebuchet MS" panose="020B0603020202020204" pitchFamily="34" charset="0"/>
              </a:rPr>
              <a:t>thérapeutique </a:t>
            </a:r>
            <a:r>
              <a:rPr lang="fr-FR" dirty="0" smtClean="0">
                <a:latin typeface="Trebuchet MS" panose="020B0603020202020204" pitchFamily="34" charset="0"/>
              </a:rPr>
              <a:t>holistique et à la synergie des</a:t>
            </a:r>
          </a:p>
          <a:p>
            <a:pPr lvl="0" algn="r">
              <a:spcBef>
                <a:spcPts val="600"/>
              </a:spcBef>
              <a:buSzPts val="1800"/>
            </a:pPr>
            <a:r>
              <a:rPr lang="fr-FR" dirty="0" smtClean="0">
                <a:latin typeface="Trebuchet MS" panose="020B0603020202020204" pitchFamily="34" charset="0"/>
              </a:rPr>
              <a:t>thérapies complémentaires</a:t>
            </a:r>
          </a:p>
          <a:p>
            <a:pPr lvl="0" algn="r">
              <a:spcBef>
                <a:spcPts val="600"/>
              </a:spcBef>
              <a:buSzPts val="1800"/>
            </a:pPr>
            <a:r>
              <a:rPr lang="fr-FR" dirty="0" smtClean="0">
                <a:latin typeface="Trebuchet MS" panose="020B0603020202020204" pitchFamily="34" charset="0"/>
              </a:rPr>
              <a:t>à la médecine</a:t>
            </a:r>
            <a:endParaRPr lang="fr-FR" dirty="0">
              <a:latin typeface="Trebuchet MS" panose="020B0603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45" y="3269487"/>
            <a:ext cx="1691928" cy="11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320151" y="952624"/>
            <a:ext cx="588615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 algn="ctr"/>
            <a:r>
              <a:rPr lang="en" b="1" dirty="0">
                <a:solidFill>
                  <a:schemeClr val="accent4"/>
                </a:solidFill>
                <a:latin typeface="Trebuchet MS" panose="020B0603020202020204" pitchFamily="34" charset="0"/>
              </a:rPr>
              <a:t>Système autonome de réservation de </a:t>
            </a:r>
            <a:r>
              <a:rPr lang="en" b="1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salles</a:t>
            </a:r>
            <a:br>
              <a:rPr lang="en" b="1" dirty="0" smtClean="0">
                <a:solidFill>
                  <a:schemeClr val="accent4"/>
                </a:solidFill>
                <a:latin typeface="Trebuchet MS" panose="020B0603020202020204" pitchFamily="34" charset="0"/>
              </a:rPr>
            </a:br>
            <a:r>
              <a:rPr lang="en" b="1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et </a:t>
            </a:r>
            <a:r>
              <a:rPr lang="en" b="1" dirty="0">
                <a:solidFill>
                  <a:schemeClr val="accent4"/>
                </a:solidFill>
                <a:latin typeface="Trebuchet MS" panose="020B0603020202020204" pitchFamily="34" charset="0"/>
              </a:rPr>
              <a:t>de paiement en ligne</a:t>
            </a: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82089" y="1705013"/>
            <a:ext cx="6711532" cy="89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 </a:t>
            </a:r>
            <a:r>
              <a:rPr lang="en" sz="1400" b="1" dirty="0" smtClean="0">
                <a:latin typeface="Trebuchet MS" panose="020B0603020202020204" pitchFamily="34" charset="0"/>
              </a:rPr>
              <a:t>Un lieu fonctionnant de </a:t>
            </a:r>
            <a:r>
              <a:rPr lang="en" sz="1400" b="1" dirty="0">
                <a:latin typeface="Trebuchet MS" panose="020B0603020202020204" pitchFamily="34" charset="0"/>
              </a:rPr>
              <a:t>8h à </a:t>
            </a:r>
            <a:r>
              <a:rPr lang="en" sz="1400" b="1" dirty="0" smtClean="0">
                <a:latin typeface="Trebuchet MS" panose="020B0603020202020204" pitchFamily="34" charset="0"/>
              </a:rPr>
              <a:t>21h</a:t>
            </a:r>
            <a:endParaRPr sz="1400" b="1" dirty="0" smtClean="0">
              <a:latin typeface="Trebuchet MS" panose="020B0603020202020204" pitchFamily="34" charset="0"/>
            </a:endParaRPr>
          </a:p>
          <a:p>
            <a:pPr marL="0" lvl="0" indent="0" algn="ctr">
              <a:buNone/>
            </a:pPr>
            <a:r>
              <a:rPr lang="en" sz="1400" b="1" dirty="0" smtClean="0">
                <a:latin typeface="Trebuchet MS" panose="020B0603020202020204" pitchFamily="34" charset="0"/>
              </a:rPr>
              <a:t>7 jours/7, 365 jours par an, grâce </a:t>
            </a:r>
            <a:r>
              <a:rPr lang="fr-FR" sz="1400" b="1" dirty="0" smtClean="0">
                <a:latin typeface="Trebuchet MS" panose="020B0603020202020204" pitchFamily="34" charset="0"/>
              </a:rPr>
              <a:t>au logiciel de réservation</a:t>
            </a:r>
            <a:endParaRPr sz="1400" b="1" dirty="0">
              <a:latin typeface="Trebuchet MS" panose="020B0603020202020204" pitchFamily="34" charset="0"/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11" name="Google Shape;211;p4"/>
          <p:cNvGrpSpPr/>
          <p:nvPr/>
        </p:nvGrpSpPr>
        <p:grpSpPr>
          <a:xfrm>
            <a:off x="3188485" y="2962956"/>
            <a:ext cx="2766552" cy="2771386"/>
            <a:chOff x="3179687" y="1180926"/>
            <a:chExt cx="2785213" cy="2783075"/>
          </a:xfrm>
        </p:grpSpPr>
        <p:sp>
          <p:nvSpPr>
            <p:cNvPr id="212" name="Google Shape;212;p4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4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17" name="Google Shape;217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20" name="Google Shape;220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23" name="Google Shape;223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4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9" name="Google Shape;229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4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34" name="Google Shape;234;p4"/>
          <p:cNvCxnSpPr/>
          <p:nvPr/>
        </p:nvCxnSpPr>
        <p:spPr>
          <a:xfrm flipH="1" flipV="1">
            <a:off x="2456912" y="3351083"/>
            <a:ext cx="1201140" cy="9229"/>
          </a:xfrm>
          <a:prstGeom prst="straightConnector1">
            <a:avLst/>
          </a:prstGeom>
          <a:noFill/>
          <a:ln w="9525" cap="flat" cmpd="sng">
            <a:solidFill>
              <a:srgbClr val="1F887E"/>
            </a:solidFill>
            <a:prstDash val="solid"/>
            <a:round/>
            <a:headEnd type="none" w="sm" len="sm"/>
            <a:tailEnd type="oval" w="med" len="med"/>
          </a:ln>
        </p:spPr>
      </p:cxnSp>
      <p:grpSp>
        <p:nvGrpSpPr>
          <p:cNvPr id="235" name="Google Shape;235;p4"/>
          <p:cNvGrpSpPr/>
          <p:nvPr/>
        </p:nvGrpSpPr>
        <p:grpSpPr>
          <a:xfrm>
            <a:off x="815090" y="4713698"/>
            <a:ext cx="3026870" cy="1289700"/>
            <a:chOff x="687095" y="2628250"/>
            <a:chExt cx="3026870" cy="1289700"/>
          </a:xfrm>
        </p:grpSpPr>
        <p:sp>
          <p:nvSpPr>
            <p:cNvPr id="236" name="Google Shape;236;p4"/>
            <p:cNvSpPr txBox="1"/>
            <p:nvPr/>
          </p:nvSpPr>
          <p:spPr>
            <a:xfrm>
              <a:off x="687095" y="2628250"/>
              <a:ext cx="195483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Sécurisation des </a:t>
              </a:r>
              <a:r>
                <a:rPr lang="en" sz="1800" b="1" dirty="0" smtClean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accès</a:t>
              </a:r>
              <a:endParaRPr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lvl="0" algn="r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</a:pPr>
              <a:r>
                <a:rPr lang="en" sz="1800" dirty="0" smtClean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 Par </a:t>
              </a: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badge </a:t>
              </a:r>
              <a:r>
                <a:rPr lang="en" sz="1800" dirty="0" smtClean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       </a:t>
              </a:r>
              <a:br>
                <a:rPr lang="en" sz="1800" dirty="0" smtClean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" sz="1800" dirty="0" smtClean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 électronique</a:t>
              </a: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" name="Google Shape;237;p4"/>
            <p:cNvCxnSpPr/>
            <p:nvPr/>
          </p:nvCxnSpPr>
          <p:spPr>
            <a:xfrm rot="10800000">
              <a:off x="2402965" y="317697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cxnSp>
        <p:nvCxnSpPr>
          <p:cNvPr id="240" name="Google Shape;240;p4"/>
          <p:cNvCxnSpPr/>
          <p:nvPr/>
        </p:nvCxnSpPr>
        <p:spPr>
          <a:xfrm>
            <a:off x="5209925" y="3168658"/>
            <a:ext cx="1286700" cy="0"/>
          </a:xfrm>
          <a:prstGeom prst="straightConnector1">
            <a:avLst/>
          </a:prstGeom>
          <a:noFill/>
          <a:ln w="9525" cap="flat" cmpd="sng">
            <a:solidFill>
              <a:srgbClr val="155B54"/>
            </a:solidFill>
            <a:prstDash val="solid"/>
            <a:round/>
            <a:headEnd type="none" w="sm" len="sm"/>
            <a:tailEnd type="oval" w="med" len="med"/>
          </a:ln>
        </p:spPr>
      </p:cxnSp>
      <p:grpSp>
        <p:nvGrpSpPr>
          <p:cNvPr id="241" name="Google Shape;241;p4"/>
          <p:cNvGrpSpPr/>
          <p:nvPr/>
        </p:nvGrpSpPr>
        <p:grpSpPr>
          <a:xfrm>
            <a:off x="5384634" y="4589806"/>
            <a:ext cx="3436005" cy="1413592"/>
            <a:chOff x="5384634" y="3037040"/>
            <a:chExt cx="3436005" cy="1413592"/>
          </a:xfrm>
        </p:grpSpPr>
        <p:sp>
          <p:nvSpPr>
            <p:cNvPr id="242" name="Google Shape;242;p4"/>
            <p:cNvSpPr txBox="1"/>
            <p:nvPr/>
          </p:nvSpPr>
          <p:spPr>
            <a:xfrm>
              <a:off x="6696639" y="3037040"/>
              <a:ext cx="2124000" cy="1413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Modèle </a:t>
              </a:r>
              <a:r>
                <a:rPr lang="en" sz="1800" b="1" dirty="0" smtClean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économique</a:t>
              </a:r>
              <a:endParaRPr lang="en"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dirty="0" smtClean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Gestion</a:t>
              </a:r>
            </a:p>
            <a:p>
              <a:pPr lvl="0" algn="l" rtl="0">
                <a:spcAft>
                  <a:spcPts val="0"/>
                </a:spcAft>
                <a:buClr>
                  <a:srgbClr val="CFD8DC"/>
                </a:buClr>
                <a:buSzPts val="1800"/>
              </a:pPr>
              <a:r>
                <a:rPr lang="en" sz="1800" dirty="0" smtClean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 et paiement</a:t>
              </a:r>
            </a:p>
            <a:p>
              <a:pPr lvl="0" algn="l" rtl="0">
                <a:spcAft>
                  <a:spcPts val="0"/>
                </a:spcAft>
                <a:buClr>
                  <a:srgbClr val="CFD8DC"/>
                </a:buClr>
                <a:buSzPts val="1800"/>
              </a:pPr>
              <a:r>
                <a:rPr lang="en" sz="1800" dirty="0" smtClean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en </a:t>
              </a: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ligne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5384634" y="3216871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4" name="Google Shape;244;p4"/>
          <p:cNvSpPr txBox="1"/>
          <p:nvPr/>
        </p:nvSpPr>
        <p:spPr>
          <a:xfrm>
            <a:off x="4035425" y="3971925"/>
            <a:ext cx="1174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Coworking de Santé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" name="Google Shape;236;p4"/>
          <p:cNvSpPr txBox="1"/>
          <p:nvPr/>
        </p:nvSpPr>
        <p:spPr>
          <a:xfrm>
            <a:off x="494705" y="2834298"/>
            <a:ext cx="2211087" cy="151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Noto Sans Symbols"/>
              <a:buChar char="⮚"/>
            </a:pPr>
            <a:r>
              <a:rPr lang="en" sz="1800" b="1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 marketing</a:t>
            </a:r>
            <a:endParaRPr sz="1800" b="1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r">
              <a:spcBef>
                <a:spcPts val="600"/>
              </a:spcBef>
              <a:buClr>
                <a:srgbClr val="CFD8DC"/>
              </a:buClr>
              <a:buSzPts val="1800"/>
            </a:pPr>
            <a:r>
              <a:rPr lang="en" sz="18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</a:t>
            </a:r>
            <a:r>
              <a:rPr lang="fr-FR" sz="18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</a:t>
            </a:r>
            <a:r>
              <a:rPr lang="fr-FR" sz="18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site interactif </a:t>
            </a:r>
            <a:r>
              <a:rPr lang="fr-FR" sz="18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 matche </a:t>
            </a:r>
            <a:r>
              <a:rPr lang="fr-FR" sz="18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l’offre et </a:t>
            </a:r>
            <a:r>
              <a:rPr lang="fr-FR" sz="18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</a:t>
            </a:r>
            <a:r>
              <a:rPr lang="fr-FR" sz="18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demande</a:t>
            </a:r>
            <a:endParaRPr lang="fr-FR" sz="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242;p4"/>
          <p:cNvSpPr txBox="1"/>
          <p:nvPr/>
        </p:nvSpPr>
        <p:spPr>
          <a:xfrm>
            <a:off x="6521614" y="2946210"/>
            <a:ext cx="2124000" cy="12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Noto Sans Symbols"/>
              <a:buChar char="⮚"/>
            </a:pPr>
            <a:r>
              <a:rPr lang="fr-FR" sz="1800" b="1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Informatique</a:t>
            </a:r>
            <a:endParaRPr lang="fr-FR" sz="1800"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Noto Sans Symbols"/>
              <a:buChar char="⮚"/>
            </a:pPr>
            <a:r>
              <a:rPr lang="fr-FR" sz="18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</a:t>
            </a:r>
            <a:r>
              <a:rPr lang="en" sz="18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éservations autonomes par les praticiens </a:t>
            </a:r>
            <a:endParaRPr sz="8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496" y="6003398"/>
            <a:ext cx="738002" cy="456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8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F0C6E18-A80A-49FC-B292-B697E8F50B58}"/>
              </a:ext>
            </a:extLst>
          </p:cNvPr>
          <p:cNvSpPr/>
          <p:nvPr/>
        </p:nvSpPr>
        <p:spPr>
          <a:xfrm>
            <a:off x="3998592" y="1429827"/>
            <a:ext cx="1546907" cy="61680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 err="1" smtClean="0"/>
              <a:t>Khépri</a:t>
            </a:r>
            <a:r>
              <a:rPr lang="fr-FR" sz="1050" b="1" dirty="0" smtClean="0"/>
              <a:t> Santé </a:t>
            </a:r>
          </a:p>
          <a:p>
            <a:pPr algn="ctr"/>
            <a:r>
              <a:rPr lang="fr-FR" sz="1050" b="1" dirty="0" smtClean="0"/>
              <a:t>Le réseau</a:t>
            </a:r>
            <a:endParaRPr lang="fr-FR" sz="105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745D7DC-E80C-4C95-A5BC-36AA45F4C094}"/>
              </a:ext>
            </a:extLst>
          </p:cNvPr>
          <p:cNvSpPr/>
          <p:nvPr/>
        </p:nvSpPr>
        <p:spPr>
          <a:xfrm>
            <a:off x="6666627" y="1447224"/>
            <a:ext cx="1629382" cy="6213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 err="1" smtClean="0"/>
              <a:t>Khépri</a:t>
            </a:r>
            <a:r>
              <a:rPr lang="fr-FR" sz="1050" b="1" dirty="0" smtClean="0"/>
              <a:t> Santé Formation</a:t>
            </a:r>
            <a:endParaRPr lang="fr-FR" sz="105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AF9A10-BB91-40A7-A817-9FDCFCCEDF36}"/>
              </a:ext>
            </a:extLst>
          </p:cNvPr>
          <p:cNvSpPr/>
          <p:nvPr/>
        </p:nvSpPr>
        <p:spPr>
          <a:xfrm>
            <a:off x="1650136" y="506519"/>
            <a:ext cx="5839287" cy="37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G</a:t>
            </a:r>
            <a:r>
              <a:rPr lang="fr-FR" sz="1500" b="1" dirty="0" smtClean="0"/>
              <a:t>roupe TARA</a:t>
            </a:r>
            <a:endParaRPr lang="fr-FR" sz="1500" b="1" dirty="0"/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xmlns="" id="{46264E12-578D-4CF4-9D79-F5F2C6C20C63}"/>
              </a:ext>
            </a:extLst>
          </p:cNvPr>
          <p:cNvCxnSpPr/>
          <p:nvPr/>
        </p:nvCxnSpPr>
        <p:spPr>
          <a:xfrm rot="16200000" flipH="1">
            <a:off x="7208323" y="1151567"/>
            <a:ext cx="546674" cy="683"/>
          </a:xfrm>
          <a:prstGeom prst="bentConnector3">
            <a:avLst>
              <a:gd name="adj1" fmla="val 457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06C1DFF3-6794-4191-8461-907A13A5B22F}"/>
              </a:ext>
            </a:extLst>
          </p:cNvPr>
          <p:cNvSpPr txBox="1"/>
          <p:nvPr/>
        </p:nvSpPr>
        <p:spPr>
          <a:xfrm>
            <a:off x="3781252" y="2833334"/>
            <a:ext cx="1955800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Centre de santé intégrative</a:t>
            </a:r>
          </a:p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Spécialisé dans les pathologies et douleurs chroniques,</a:t>
            </a:r>
          </a:p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Programmes Personnalisés de Remise en Santé</a:t>
            </a:r>
            <a:endParaRPr lang="fr-FR" sz="11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3BB2CC06-DE6A-E740-AA01-5248925E35AF}"/>
              </a:ext>
            </a:extLst>
          </p:cNvPr>
          <p:cNvSpPr txBox="1"/>
          <p:nvPr/>
        </p:nvSpPr>
        <p:spPr>
          <a:xfrm>
            <a:off x="541685" y="4653962"/>
            <a:ext cx="245745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Trebuchet MS" panose="020B0603020202020204" pitchFamily="34" charset="0"/>
              </a:rPr>
              <a:t>Devenir une fondation pour donner accès au plus grand nombre aux thérapies complémentaires à la médecine et interventions non médicamenteuses</a:t>
            </a:r>
            <a:endParaRPr lang="fr-FR" sz="1000" dirty="0">
              <a:latin typeface="Trebuchet MS" panose="020B0603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94" y="1225854"/>
            <a:ext cx="1064126" cy="106412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1685" y="2410142"/>
            <a:ext cx="2457450" cy="2123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 smtClean="0">
                <a:latin typeface="Trebuchet MS" panose="020B0603020202020204" pitchFamily="34" charset="0"/>
              </a:rPr>
              <a:t>Economie Sociale et Solidaire</a:t>
            </a:r>
          </a:p>
          <a:p>
            <a:endParaRPr lang="fr-FR" sz="1100" dirty="0" smtClean="0"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 smtClean="0">
                <a:latin typeface="Trebuchet MS" panose="020B0603020202020204" pitchFamily="34" charset="0"/>
              </a:rPr>
              <a:t>Incubateur </a:t>
            </a:r>
            <a:r>
              <a:rPr lang="fr-FR" sz="1100" dirty="0">
                <a:latin typeface="Trebuchet MS" panose="020B0603020202020204" pitchFamily="34" charset="0"/>
              </a:rPr>
              <a:t>d'innovation sociale en santé intégrative pour le développement du </a:t>
            </a:r>
            <a:r>
              <a:rPr lang="fr-FR" sz="1100" dirty="0" smtClean="0">
                <a:latin typeface="Trebuchet MS" panose="020B0603020202020204" pitchFamily="34" charset="0"/>
              </a:rPr>
              <a:t>Verbatim pour le soutien aux aidants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100" dirty="0" smtClean="0"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 smtClean="0">
                <a:latin typeface="Trebuchet MS" panose="020B0603020202020204" pitchFamily="34" charset="0"/>
              </a:rPr>
              <a:t>Laboratoire </a:t>
            </a:r>
            <a:r>
              <a:rPr lang="fr-FR" sz="1100" dirty="0">
                <a:latin typeface="Trebuchet MS" panose="020B0603020202020204" pitchFamily="34" charset="0"/>
              </a:rPr>
              <a:t>d'expérimentation et d'évaluation des thérapies complémentaires pour montrer leur efficacité sur l'amélioration de la qualité de vie</a:t>
            </a:r>
            <a:r>
              <a:rPr lang="fr-FR" sz="1100" dirty="0" smtClean="0">
                <a:latin typeface="Trebuchet MS" panose="020B0603020202020204" pitchFamily="34" charset="0"/>
              </a:rPr>
              <a:t>.</a:t>
            </a:r>
            <a:endParaRPr lang="fr-FR" sz="1100" b="1" u="sng" dirty="0">
              <a:latin typeface="Trebuchet MS" panose="020B0603020202020204" pitchFamily="34" charset="0"/>
            </a:endParaRPr>
          </a:p>
        </p:txBody>
      </p:sp>
      <p:pic>
        <p:nvPicPr>
          <p:cNvPr id="30" name="Google Shape;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1352" y="2183363"/>
            <a:ext cx="1781388" cy="3981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Connecteur : en angle 23">
            <a:extLst>
              <a:ext uri="{FF2B5EF4-FFF2-40B4-BE49-F238E27FC236}">
                <a16:creationId xmlns:a16="http://schemas.microsoft.com/office/drawing/2014/main" xmlns="" id="{46264E12-578D-4CF4-9D79-F5F2C6C20C63}"/>
              </a:ext>
            </a:extLst>
          </p:cNvPr>
          <p:cNvCxnSpPr/>
          <p:nvPr/>
        </p:nvCxnSpPr>
        <p:spPr>
          <a:xfrm rot="16200000" flipH="1">
            <a:off x="4568218" y="1167932"/>
            <a:ext cx="546674" cy="6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71" y="2205341"/>
            <a:ext cx="1747175" cy="35449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06C1DFF3-6794-4191-8461-907A13A5B22F}"/>
              </a:ext>
            </a:extLst>
          </p:cNvPr>
          <p:cNvSpPr txBox="1"/>
          <p:nvPr/>
        </p:nvSpPr>
        <p:spPr>
          <a:xfrm>
            <a:off x="3781252" y="4318356"/>
            <a:ext cx="19558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Réseau d’antennes Parrainé par deux médecins</a:t>
            </a:r>
            <a:endParaRPr lang="fr-FR" sz="11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06C1DFF3-6794-4191-8461-907A13A5B22F}"/>
              </a:ext>
            </a:extLst>
          </p:cNvPr>
          <p:cNvSpPr txBox="1"/>
          <p:nvPr/>
        </p:nvSpPr>
        <p:spPr>
          <a:xfrm>
            <a:off x="6503418" y="2833334"/>
            <a:ext cx="19558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Organisme de formation orienté Responsabilité Sociale et Environnementale</a:t>
            </a:r>
          </a:p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Management de la Qualité de Vie au Travail</a:t>
            </a:r>
            <a:endParaRPr lang="fr-FR" sz="11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06C1DFF3-6794-4191-8461-907A13A5B22F}"/>
              </a:ext>
            </a:extLst>
          </p:cNvPr>
          <p:cNvSpPr txBox="1"/>
          <p:nvPr/>
        </p:nvSpPr>
        <p:spPr>
          <a:xfrm>
            <a:off x="6503418" y="4112850"/>
            <a:ext cx="19558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Objectifs :</a:t>
            </a:r>
            <a:endParaRPr lang="fr-FR" sz="11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les aidants à la relation d’aide</a:t>
            </a:r>
          </a:p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les praticiens à la santé intégrative</a:t>
            </a:r>
          </a:p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Les Centres </a:t>
            </a:r>
            <a:r>
              <a:rPr lang="fr-FR" sz="11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Khépri</a:t>
            </a:r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Santé</a:t>
            </a:r>
            <a:endParaRPr lang="fr-FR" sz="11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Google Shape;11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496" y="5850773"/>
            <a:ext cx="901758" cy="608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429641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Espace </a:t>
            </a:r>
            <a:r>
              <a:rPr lang="en" sz="31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 Santé </a:t>
            </a:r>
            <a:r>
              <a:rPr lang="en" sz="31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Intégrative</a:t>
            </a:r>
            <a:endParaRPr sz="31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1518575"/>
            <a:ext cx="2974325" cy="587143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ACTIVITES D’UN CENTRE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KHEPRI SANTE</a:t>
            </a: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34126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PRESTATIONS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27225" y="2734126"/>
            <a:ext cx="1943400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latin typeface="Roboto"/>
                <a:ea typeface="Roboto"/>
                <a:cs typeface="Roboto"/>
                <a:sym typeface="Roboto"/>
              </a:rPr>
              <a:t>CO-WORKING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g7009a1e23a_0_0"/>
          <p:cNvSpPr/>
          <p:nvPr/>
        </p:nvSpPr>
        <p:spPr>
          <a:xfrm>
            <a:off x="1583473" y="3655309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fr-FR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Espace de travail Professionnels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71942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Vente de produits en santé naturelle</a:t>
            </a:r>
            <a:b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et PPRS*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142" name="Google Shape;142;g7009a1e23a_0_0"/>
          <p:cNvCxnSpPr>
            <a:stCxn id="135" idx="2"/>
            <a:endCxn id="136" idx="0"/>
          </p:cNvCxnSpPr>
          <p:nvPr/>
        </p:nvCxnSpPr>
        <p:spPr>
          <a:xfrm rot="16200000" flipH="1">
            <a:off x="5199647" y="1489173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  <a:endCxn id="135" idx="2"/>
          </p:cNvCxnSpPr>
          <p:nvPr/>
        </p:nvCxnSpPr>
        <p:spPr>
          <a:xfrm rot="5400000" flipH="1" flipV="1">
            <a:off x="3276809" y="1427834"/>
            <a:ext cx="628408" cy="19841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716550" y="1892977"/>
            <a:ext cx="1858738" cy="85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Conseil Prévention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Conseil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Thérapies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36453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Connecteur droit 5"/>
          <p:cNvCxnSpPr>
            <a:stCxn id="137" idx="2"/>
          </p:cNvCxnSpPr>
          <p:nvPr/>
        </p:nvCxnSpPr>
        <p:spPr>
          <a:xfrm>
            <a:off x="2598925" y="335692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468290" y="335692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50;g7009a1e23a_0_0"/>
          <p:cNvSpPr txBox="1"/>
          <p:nvPr/>
        </p:nvSpPr>
        <p:spPr>
          <a:xfrm>
            <a:off x="671749" y="1882125"/>
            <a:ext cx="1466244" cy="70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Hébergement de praticiens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Vitrine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1572798" y="4697814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Cibles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 </a:t>
            </a:r>
            <a:endParaRPr sz="1200" b="1" dirty="0">
              <a:solidFill>
                <a:srgbClr val="FFFFFF"/>
              </a:solidFill>
            </a:endParaRPr>
          </a:p>
        </p:txBody>
      </p:sp>
      <p:sp>
        <p:nvSpPr>
          <p:cNvPr id="30" name="Google Shape;140;g7009a1e23a_0_0"/>
          <p:cNvSpPr/>
          <p:nvPr/>
        </p:nvSpPr>
        <p:spPr>
          <a:xfrm>
            <a:off x="5520410" y="4714447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Cibles 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Grands public / Entreprises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2588250" y="439943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457615" y="439943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402719" y="3759700"/>
            <a:ext cx="17412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i="1" dirty="0" smtClean="0">
                <a:solidFill>
                  <a:srgbClr val="002060"/>
                </a:solidFill>
              </a:rPr>
              <a:t>PPRS = Programmes </a:t>
            </a:r>
            <a:br>
              <a:rPr lang="fr-FR" sz="1000" b="1" i="1" dirty="0" smtClean="0">
                <a:solidFill>
                  <a:srgbClr val="002060"/>
                </a:solidFill>
              </a:rPr>
            </a:br>
            <a:r>
              <a:rPr lang="fr-FR" sz="1000" b="1" i="1" dirty="0" smtClean="0">
                <a:solidFill>
                  <a:srgbClr val="002060"/>
                </a:solidFill>
              </a:rPr>
              <a:t>de Remise en Santé,</a:t>
            </a:r>
          </a:p>
          <a:p>
            <a:r>
              <a:rPr lang="fr-FR" sz="1000" b="1" i="1" dirty="0">
                <a:solidFill>
                  <a:srgbClr val="002060"/>
                </a:solidFill>
              </a:rPr>
              <a:t> </a:t>
            </a:r>
            <a:r>
              <a:rPr lang="fr-FR" sz="1000" b="1" i="1" dirty="0" smtClean="0">
                <a:solidFill>
                  <a:srgbClr val="002060"/>
                </a:solidFill>
              </a:rPr>
              <a:t>    Personnalisés et   </a:t>
            </a:r>
            <a:br>
              <a:rPr lang="fr-FR" sz="1000" b="1" i="1" dirty="0" smtClean="0">
                <a:solidFill>
                  <a:srgbClr val="002060"/>
                </a:solidFill>
              </a:rPr>
            </a:br>
            <a:r>
              <a:rPr lang="fr-FR" sz="1000" b="1" i="1" dirty="0" smtClean="0">
                <a:solidFill>
                  <a:srgbClr val="002060"/>
                </a:solidFill>
              </a:rPr>
              <a:t>     encadrés par nos </a:t>
            </a:r>
            <a:br>
              <a:rPr lang="fr-FR" sz="1000" b="1" i="1" dirty="0" smtClean="0">
                <a:solidFill>
                  <a:srgbClr val="002060"/>
                </a:solidFill>
              </a:rPr>
            </a:br>
            <a:r>
              <a:rPr lang="fr-FR" sz="1000" b="1" i="1" dirty="0" smtClean="0">
                <a:solidFill>
                  <a:srgbClr val="002060"/>
                </a:solidFill>
              </a:rPr>
              <a:t>     médecins</a:t>
            </a:r>
            <a:endParaRPr lang="fr-FR" sz="1000" b="1" i="1" dirty="0">
              <a:solidFill>
                <a:srgbClr val="002060"/>
              </a:solidFill>
            </a:endParaRPr>
          </a:p>
        </p:txBody>
      </p:sp>
      <p:pic>
        <p:nvPicPr>
          <p:cNvPr id="24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496" y="5850773"/>
            <a:ext cx="901758" cy="608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01974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Avantages d’être dans le réseau</a:t>
            </a:r>
            <a:endParaRPr sz="31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790194"/>
            <a:ext cx="2974325" cy="879128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UN CONCEPT UNIQUE COMPRENANT</a:t>
            </a:r>
            <a:endParaRPr lang="fr-FR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>
                <a:latin typeface="Roboto"/>
                <a:ea typeface="Roboto"/>
                <a:cs typeface="Roboto"/>
                <a:sym typeface="Roboto"/>
              </a:rPr>
              <a:t>Services Support &amp; Techniques</a:t>
            </a: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en Santé Intégrative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" name="Google Shape;143;g7009a1e23a_0_0"/>
          <p:cNvCxnSpPr>
            <a:stCxn id="137" idx="0"/>
            <a:endCxn id="45" idx="1"/>
          </p:cNvCxnSpPr>
          <p:nvPr/>
        </p:nvCxnSpPr>
        <p:spPr>
          <a:xfrm rot="5400000" flipH="1" flipV="1">
            <a:off x="4176388" y="401039"/>
            <a:ext cx="694486" cy="3952639"/>
          </a:xfrm>
          <a:prstGeom prst="bentConnector3">
            <a:avLst>
              <a:gd name="adj1" fmla="val 106065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41910" y="885119"/>
            <a:ext cx="1546491" cy="58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6759834" y="956694"/>
            <a:ext cx="1783934" cy="74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a formation sur l’ensemble de notre concept</a:t>
            </a: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2535066" y="2722607"/>
            <a:ext cx="19646" cy="2304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3"/>
            <a:ext cx="1871633" cy="774685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au recrutement, aux logiciels, à la vente aux entreprises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èche droite 13"/>
          <p:cNvSpPr/>
          <p:nvPr/>
        </p:nvSpPr>
        <p:spPr>
          <a:xfrm>
            <a:off x="6169004" y="1277439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489284" y="1244741"/>
            <a:ext cx="507915" cy="228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5400000">
            <a:off x="6176011" y="2216591"/>
            <a:ext cx="647879" cy="274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860398" y="782038"/>
            <a:ext cx="1628886" cy="115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Une offre répondant aux exigences du marché</a:t>
            </a: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" name="Flèche droite 46"/>
          <p:cNvSpPr/>
          <p:nvPr/>
        </p:nvSpPr>
        <p:spPr>
          <a:xfrm rot="5400000">
            <a:off x="2221605" y="2230459"/>
            <a:ext cx="655253" cy="267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3590493" y="4025483"/>
            <a:ext cx="1959915" cy="11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4605" y="3043277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ouvrante 6"/>
          <p:cNvSpPr/>
          <p:nvPr/>
        </p:nvSpPr>
        <p:spPr>
          <a:xfrm>
            <a:off x="1124465" y="2458470"/>
            <a:ext cx="475734" cy="32032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ccolade fermante 10"/>
          <p:cNvSpPr/>
          <p:nvPr/>
        </p:nvSpPr>
        <p:spPr>
          <a:xfrm>
            <a:off x="7154562" y="2410396"/>
            <a:ext cx="716692" cy="31370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 rot="5400000">
            <a:off x="7322956" y="3592374"/>
            <a:ext cx="20136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Etude &amp; Organisation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Commerciale &amp;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Logistique</a:t>
            </a:r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70693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Les</a:t>
            </a:r>
            <a:endParaRPr lang="fr-FR" b="1" dirty="0">
              <a:solidFill>
                <a:srgbClr val="002060"/>
              </a:solidFill>
            </a:endParaRP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logiciels </a:t>
            </a:r>
            <a:r>
              <a:rPr lang="fr-FR" b="1" dirty="0" smtClean="0">
                <a:solidFill>
                  <a:srgbClr val="002060"/>
                </a:solidFill>
              </a:rPr>
              <a:t>pour</a:t>
            </a:r>
            <a:r>
              <a:rPr lang="fr-FR" b="1" dirty="0" smtClean="0">
                <a:solidFill>
                  <a:srgbClr val="002060"/>
                </a:solidFill>
              </a:rPr>
              <a:t> votre activité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3" name="Google Shape;137;g7009a1e23a_0_0"/>
          <p:cNvSpPr/>
          <p:nvPr/>
        </p:nvSpPr>
        <p:spPr>
          <a:xfrm>
            <a:off x="1419727" y="3658651"/>
            <a:ext cx="2238216" cy="938027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 smtClean="0">
                <a:solidFill>
                  <a:srgbClr val="002060"/>
                </a:solidFill>
                <a:sym typeface="Roboto"/>
              </a:rPr>
              <a:t>Aide aux aidants</a:t>
            </a:r>
          </a:p>
          <a:p>
            <a:pPr algn="ctr"/>
            <a:r>
              <a:rPr lang="en" sz="1200" b="1" dirty="0" smtClean="0">
                <a:solidFill>
                  <a:srgbClr val="002060"/>
                </a:solidFill>
                <a:sym typeface="Roboto"/>
              </a:rPr>
              <a:t>Activité Physique Adaptée</a:t>
            </a:r>
          </a:p>
          <a:p>
            <a:pPr lvl="0" algn="ctr"/>
            <a:r>
              <a:rPr lang="en" sz="1200" b="1" dirty="0" smtClean="0">
                <a:solidFill>
                  <a:srgbClr val="002060"/>
                </a:solidFill>
                <a:sym typeface="Roboto"/>
              </a:rPr>
              <a:t>Santé mentale</a:t>
            </a: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3"/>
            <a:ext cx="1922463" cy="82862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>
                <a:solidFill>
                  <a:srgbClr val="002060"/>
                </a:solidFill>
                <a:sym typeface="Roboto"/>
              </a:rPr>
              <a:t>L</a:t>
            </a:r>
            <a:r>
              <a:rPr lang="en" b="1" dirty="0" smtClean="0">
                <a:solidFill>
                  <a:srgbClr val="002060"/>
                </a:solidFill>
                <a:sym typeface="Roboto"/>
              </a:rPr>
              <a:t>’enseigne </a:t>
            </a:r>
            <a:r>
              <a:rPr lang="en" b="1" dirty="0" smtClean="0">
                <a:solidFill>
                  <a:srgbClr val="002060"/>
                </a:solidFill>
                <a:sym typeface="Roboto"/>
              </a:rPr>
              <a:t>et la</a:t>
            </a:r>
            <a:endParaRPr lang="en" b="1" dirty="0" smtClean="0">
              <a:solidFill>
                <a:srgbClr val="002060"/>
              </a:solidFill>
              <a:sym typeface="Roboto"/>
            </a:endParaRPr>
          </a:p>
          <a:p>
            <a:pPr algn="ctr"/>
            <a:r>
              <a:rPr lang="en" b="1" dirty="0">
                <a:solidFill>
                  <a:srgbClr val="002060"/>
                </a:solidFill>
                <a:sym typeface="Roboto"/>
              </a:rPr>
              <a:t>c</a:t>
            </a:r>
            <a:r>
              <a:rPr lang="en" b="1" dirty="0" smtClean="0">
                <a:solidFill>
                  <a:srgbClr val="002060"/>
                </a:solidFill>
                <a:sym typeface="Roboto"/>
              </a:rPr>
              <a:t>ommunication </a:t>
            </a:r>
            <a:endParaRPr lang="en"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39" name="ZoneTexte 38"/>
          <p:cNvSpPr txBox="1"/>
          <p:nvPr/>
        </p:nvSpPr>
        <p:spPr>
          <a:xfrm rot="16200000">
            <a:off x="-140103" y="3742895"/>
            <a:ext cx="1883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Des offres adaptées</a:t>
            </a:r>
            <a:endParaRPr lang="fr-FR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1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64770" y="509445"/>
            <a:ext cx="88773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" sz="36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Chiffres clés du Centre </a:t>
            </a:r>
            <a:r>
              <a:rPr lang="en" sz="3600" dirty="0" smtClean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pilote</a:t>
            </a:r>
            <a:endParaRPr sz="3600" dirty="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5"/>
          <p:cNvSpPr txBox="1">
            <a:spLocks noGrp="1"/>
          </p:cNvSpPr>
          <p:nvPr>
            <p:ph type="body" idx="4294967295"/>
          </p:nvPr>
        </p:nvSpPr>
        <p:spPr>
          <a:xfrm>
            <a:off x="1324366" y="1872447"/>
            <a:ext cx="3179054" cy="2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 smtClean="0">
                <a:solidFill>
                  <a:srgbClr val="398BA2"/>
                </a:solidFill>
              </a:rPr>
              <a:t>La taille du </a:t>
            </a:r>
            <a:r>
              <a:rPr lang="en" sz="1800" b="1" dirty="0">
                <a:solidFill>
                  <a:srgbClr val="398BA2"/>
                </a:solidFill>
              </a:rPr>
              <a:t>centre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60 intervenants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50 abonnements mensuels de 59€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36 pratiques différentes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4 salles à temps plein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7 salles en coworking</a:t>
            </a:r>
            <a:endParaRPr sz="14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400" dirty="0"/>
              <a:t>Plus de </a:t>
            </a:r>
            <a:r>
              <a:rPr lang="en" sz="1400" dirty="0" smtClean="0"/>
              <a:t>8 </a:t>
            </a:r>
            <a:r>
              <a:rPr lang="en" sz="1400" dirty="0"/>
              <a:t>000 patients </a:t>
            </a:r>
            <a:endParaRPr sz="1400" dirty="0"/>
          </a:p>
        </p:txBody>
      </p:sp>
      <p:sp>
        <p:nvSpPr>
          <p:cNvPr id="268" name="Google Shape;268;p5"/>
          <p:cNvSpPr txBox="1">
            <a:spLocks noGrp="1"/>
          </p:cNvSpPr>
          <p:nvPr>
            <p:ph type="body" idx="4294967295"/>
          </p:nvPr>
        </p:nvSpPr>
        <p:spPr>
          <a:xfrm>
            <a:off x="2668728" y="4105537"/>
            <a:ext cx="3669383" cy="84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b="1" dirty="0">
                <a:solidFill>
                  <a:srgbClr val="398BA2"/>
                </a:solidFill>
              </a:rPr>
              <a:t>Taux de remplissage : </a:t>
            </a:r>
          </a:p>
          <a:p>
            <a:pPr marL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600" b="1" dirty="0" smtClean="0">
                <a:solidFill>
                  <a:srgbClr val="398BA2"/>
                </a:solidFill>
              </a:rPr>
              <a:t>Jusqu’à 15 000 heures par an</a:t>
            </a:r>
            <a:endParaRPr sz="1400" b="1" dirty="0">
              <a:solidFill>
                <a:srgbClr val="398BA2"/>
              </a:solidFill>
            </a:endParaRPr>
          </a:p>
        </p:txBody>
      </p:sp>
      <p:sp>
        <p:nvSpPr>
          <p:cNvPr id="270" name="Google Shape;270;p5"/>
          <p:cNvSpPr txBox="1"/>
          <p:nvPr/>
        </p:nvSpPr>
        <p:spPr>
          <a:xfrm>
            <a:off x="5010676" y="2413825"/>
            <a:ext cx="3315906" cy="102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600" b="1" i="0" u="none" strike="noStrike" cap="none" dirty="0" smtClean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Aides </a:t>
            </a:r>
            <a:r>
              <a:rPr lang="en" sz="16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 soutien financiers</a:t>
            </a:r>
            <a:endParaRPr sz="1600" b="1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</a:pP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société a été deux </a:t>
            </a: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fois 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lauréate </a:t>
            </a:r>
            <a:r>
              <a:rPr lang="en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 Prêt d’honneur 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sa région (</a:t>
            </a:r>
            <a:r>
              <a:rPr lang="en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VMAPI)</a:t>
            </a:r>
            <a:endParaRPr dirty="0"/>
          </a:p>
        </p:txBody>
      </p:sp>
      <p:pic>
        <p:nvPicPr>
          <p:cNvPr id="8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6103714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117764" y="85160"/>
            <a:ext cx="88773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6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Faire parti du réseau c’est</a:t>
            </a:r>
            <a:endParaRPr sz="36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41862" y="4139028"/>
            <a:ext cx="1527982" cy="1668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U</a:t>
            </a:r>
            <a:r>
              <a:rPr lang="fr-FR" b="1" dirty="0" smtClean="0"/>
              <a:t>n lieu adapté :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Local de 250 m2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2 entrées,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1 vitrine,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2 salles d’attente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73042" y="1129160"/>
            <a:ext cx="3256020" cy="160043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Votre profil :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Etre praticien(ne) ou être extrêmement</a:t>
            </a:r>
          </a:p>
          <a:p>
            <a:pPr>
              <a:lnSpc>
                <a:spcPct val="150000"/>
              </a:lnSpc>
            </a:pPr>
            <a:r>
              <a:rPr lang="fr-FR" dirty="0"/>
              <a:t>s</a:t>
            </a:r>
            <a:r>
              <a:rPr lang="fr-FR" dirty="0" smtClean="0"/>
              <a:t>ensible à la santé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Avoir un profil de gestionnaire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Et un savoir-faire en management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50970" y="3257280"/>
            <a:ext cx="3786614" cy="34317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Engagements financiers :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Apport : 50 000 euros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Investissement : 150 000 euros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Droit d’entrée : 25 000 €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Chiffre d’affaire réalisé après 2 ans :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175 000 euros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Type de contrat : Affilié ou succursaliste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Redevance marketing et communication : </a:t>
            </a:r>
            <a:r>
              <a:rPr lang="fr-FR" dirty="0"/>
              <a:t>4</a:t>
            </a:r>
            <a:r>
              <a:rPr lang="fr-FR" dirty="0" smtClean="0"/>
              <a:t>%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Redevance Fonctionnement : 4%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Redevance Enseigne : 2%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5147" y="1129160"/>
            <a:ext cx="4121641" cy="1923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De la formation métier :</a:t>
            </a:r>
          </a:p>
          <a:p>
            <a:pPr>
              <a:lnSpc>
                <a:spcPct val="150000"/>
              </a:lnSpc>
            </a:pPr>
            <a:r>
              <a:rPr lang="fr-FR" dirty="0"/>
              <a:t>Transmission du savoir-faire théorique et </a:t>
            </a:r>
            <a:r>
              <a:rPr lang="fr-FR" dirty="0" smtClean="0"/>
              <a:t>pratique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Formation continue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Une assistance sur l’animation,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recrutement, les partenariats locaux,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Une assistance technique sur les logiciels </a:t>
            </a:r>
          </a:p>
        </p:txBody>
      </p:sp>
      <p:pic>
        <p:nvPicPr>
          <p:cNvPr id="9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496" y="5850773"/>
            <a:ext cx="901758" cy="608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8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30099</TotalTime>
  <Words>771</Words>
  <Application>Microsoft Office PowerPoint</Application>
  <PresentationFormat>Affichage à l'écran (4:3)</PresentationFormat>
  <Paragraphs>166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Roboto</vt:lpstr>
      <vt:lpstr>Arial</vt:lpstr>
      <vt:lpstr>Trebuchet MS</vt:lpstr>
      <vt:lpstr>Calibri Light</vt:lpstr>
      <vt:lpstr>Source Sans Pro</vt:lpstr>
      <vt:lpstr>Wingdings</vt:lpstr>
      <vt:lpstr>Calibri</vt:lpstr>
      <vt:lpstr>Roboto Slab</vt:lpstr>
      <vt:lpstr>Times New Roman</vt:lpstr>
      <vt:lpstr>Noto Sans Symbols</vt:lpstr>
      <vt:lpstr>Cordelia template</vt:lpstr>
      <vt:lpstr>Présentation PowerPoint</vt:lpstr>
      <vt:lpstr>Présentation PowerPoint</vt:lpstr>
      <vt:lpstr>Centre de Santé Intégrative = 1 expertise en 3 Solutions intégrées</vt:lpstr>
      <vt:lpstr>Système autonome de réservation de salles et de paiement en ligne</vt:lpstr>
      <vt:lpstr>Présentation PowerPoint</vt:lpstr>
      <vt:lpstr>Espace de Santé Intégrative</vt:lpstr>
      <vt:lpstr>Avantages d’être dans le réseau</vt:lpstr>
      <vt:lpstr>Chiffres clés du Centre pilote</vt:lpstr>
      <vt:lpstr> Faire parti du réseau c’est</vt:lpstr>
      <vt:lpstr>Un marché porteur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151</cp:revision>
  <cp:lastPrinted>2021-08-02T17:21:05Z</cp:lastPrinted>
  <dcterms:modified xsi:type="dcterms:W3CDTF">2022-03-03T12:06:19Z</dcterms:modified>
</cp:coreProperties>
</file>