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80" r:id="rId9"/>
    <p:sldId id="282" r:id="rId10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 varScale="1">
        <p:scale>
          <a:sx n="62" d="100"/>
          <a:sy n="62" d="100"/>
        </p:scale>
        <p:origin x="8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16/01/2022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60 intervenants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50 abonnements mensuels de 59€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36 pratiques différentes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4 salles à temps plein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7 salles en coworking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Plus de </a:t>
            </a:r>
            <a:r>
              <a:rPr lang="en" sz="1400" dirty="0" smtClean="0"/>
              <a:t>8 </a:t>
            </a:r>
            <a:r>
              <a:rPr lang="en" sz="1400" dirty="0"/>
              <a:t>000 patients </a:t>
            </a:r>
            <a:endParaRPr sz="14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240177" y="1549849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Taux de remplissage : </a:t>
            </a:r>
            <a:endParaRPr lang="en" sz="1600" b="1" dirty="0" smtClean="0">
              <a:solidFill>
                <a:srgbClr val="398BA2"/>
              </a:solidFill>
            </a:endParaRPr>
          </a:p>
          <a:p>
            <a:pPr marL="0" lvl="0" indent="457200">
              <a:spcBef>
                <a:spcPts val="0"/>
              </a:spcBef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50 % en </a:t>
            </a:r>
            <a:r>
              <a:rPr lang="en" sz="1600" b="1" dirty="0" smtClean="0">
                <a:solidFill>
                  <a:srgbClr val="398BA2"/>
                </a:solidFill>
              </a:rPr>
              <a:t>2018, 68 </a:t>
            </a:r>
            <a:r>
              <a:rPr lang="en" sz="1600" b="1" dirty="0">
                <a:solidFill>
                  <a:srgbClr val="398BA2"/>
                </a:solidFill>
              </a:rPr>
              <a:t>% en </a:t>
            </a:r>
            <a:r>
              <a:rPr lang="en" sz="1600" b="1" dirty="0" smtClean="0">
                <a:solidFill>
                  <a:srgbClr val="398BA2"/>
                </a:solidFill>
              </a:rPr>
              <a:t>2019</a:t>
            </a:r>
            <a:br>
              <a:rPr lang="en" sz="1600" b="1" dirty="0" smtClean="0">
                <a:solidFill>
                  <a:srgbClr val="398BA2"/>
                </a:solidFill>
              </a:rPr>
            </a:br>
            <a:r>
              <a:rPr lang="en" sz="1600" b="1" dirty="0" smtClean="0">
                <a:solidFill>
                  <a:srgbClr val="398BA2"/>
                </a:solidFill>
              </a:rPr>
              <a:t>           30 % en 2020, 46,5 % en 2021</a:t>
            </a:r>
            <a:endParaRPr sz="16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4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 </a:t>
            </a:r>
            <a:r>
              <a:rPr lang="en" sz="1400" dirty="0" smtClean="0"/>
              <a:t> 1 </a:t>
            </a:r>
            <a:r>
              <a:rPr lang="en" sz="1400" dirty="0"/>
              <a:t>000 h/mois sur 1728h disponibles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12 000 h/an sur 19000h disponibles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246625" y="3109041"/>
            <a:ext cx="4706874" cy="31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r>
              <a:rPr lang="en" sz="1600" b="1" dirty="0">
                <a:solidFill>
                  <a:srgbClr val="398BA2"/>
                </a:solidFill>
              </a:rPr>
              <a:t>Finances </a:t>
            </a:r>
            <a:r>
              <a:rPr lang="en" sz="1600" b="1" dirty="0" smtClean="0">
                <a:solidFill>
                  <a:srgbClr val="398BA2"/>
                </a:solidFill>
              </a:rPr>
              <a:t>2021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Capital : 10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2017 : 63 k€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2018 : 104 k€ 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CA 2019 : 175k</a:t>
            </a:r>
            <a:r>
              <a:rPr lang="en" sz="14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2020 : 113 k€ (-61 k€ COVID au lieu 220k€ prévus pour 10% de croissance)</a:t>
            </a:r>
            <a:br>
              <a:rPr lang="en" sz="1400" dirty="0" smtClean="0"/>
            </a:br>
            <a:r>
              <a:rPr lang="en" sz="1400" dirty="0" smtClean="0"/>
              <a:t>- Point mort avec un salaire 180k€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/>
              <a:t>CA 2021 : 157k€ (16 mois) soit 116k€ sur 12 mois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Soit 45 % de croissance sur </a:t>
            </a:r>
            <a:r>
              <a:rPr lang="en" sz="1400" dirty="0" smtClean="0"/>
              <a:t>les 5 premières années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Dette </a:t>
            </a:r>
            <a:r>
              <a:rPr lang="en" sz="1400" dirty="0">
                <a:solidFill>
                  <a:schemeClr val="tx1"/>
                </a:solidFill>
              </a:rPr>
              <a:t>en cours : </a:t>
            </a:r>
            <a:r>
              <a:rPr lang="en" sz="1400" dirty="0" smtClean="0">
                <a:solidFill>
                  <a:schemeClr val="tx1"/>
                </a:solidFill>
              </a:rPr>
              <a:t>91k€      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 smtClean="0">
                <a:solidFill>
                  <a:schemeClr val="tx1"/>
                </a:solidFill>
              </a:rPr>
              <a:t>Charges </a:t>
            </a:r>
            <a:r>
              <a:rPr lang="en" sz="1400" dirty="0">
                <a:solidFill>
                  <a:schemeClr val="tx1"/>
                </a:solidFill>
              </a:rPr>
              <a:t>: </a:t>
            </a:r>
            <a:r>
              <a:rPr lang="en" sz="1400" dirty="0" smtClean="0">
                <a:solidFill>
                  <a:schemeClr val="tx1"/>
                </a:solidFill>
              </a:rPr>
              <a:t>150k€ en 2021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>
                <a:solidFill>
                  <a:schemeClr val="tx1"/>
                </a:solidFill>
              </a:rPr>
              <a:t>Dont loyer : </a:t>
            </a:r>
            <a:r>
              <a:rPr lang="en" sz="1400" dirty="0" smtClean="0">
                <a:solidFill>
                  <a:schemeClr val="tx1"/>
                </a:solidFill>
              </a:rPr>
              <a:t>70 </a:t>
            </a:r>
            <a:r>
              <a:rPr lang="en" sz="1400" dirty="0">
                <a:solidFill>
                  <a:schemeClr val="tx1"/>
                </a:solidFill>
              </a:rPr>
              <a:t>k</a:t>
            </a:r>
            <a:r>
              <a:rPr lang="en" sz="1400" dirty="0" smtClean="0">
                <a:solidFill>
                  <a:schemeClr val="tx1"/>
                </a:solidFill>
              </a:rPr>
              <a:t>€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sz="16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6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prêts BNP liés aux prêts d’honneur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70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€)</a:t>
            </a:r>
            <a:endParaRPr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610371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  <a:br>
              <a:rPr lang="en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avec 3 logiciels de dédiés à l’activité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Santé personnalisés*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concernant la vente de produits en santé naturelle et les Programmes Personnalisés de Remise en Santé (PPRS)*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43728" y="2962979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Programmes Personnalisés 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77798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3"/>
          <p:cNvSpPr txBox="1"/>
          <p:nvPr/>
        </p:nvSpPr>
        <p:spPr>
          <a:xfrm>
            <a:off x="5458915" y="854514"/>
            <a:ext cx="1573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 Santé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3955" y="5692712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* Coordination de soins en thérapies complémentaires</a:t>
            </a:r>
            <a:endParaRPr lang="fr-FR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25076" y="1481300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4461407" y="4343559"/>
            <a:ext cx="1240629" cy="90024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séparation de la formation des implantations de franchises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1DE73D1E-438B-469D-B231-5322BEE6E68A}"/>
              </a:ext>
            </a:extLst>
          </p:cNvPr>
          <p:cNvSpPr txBox="1"/>
          <p:nvPr/>
        </p:nvSpPr>
        <p:spPr>
          <a:xfrm>
            <a:off x="7294950" y="4829590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97620" y="5307522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>
            <a:stCxn id="38" idx="4"/>
          </p:cNvCxnSpPr>
          <p:nvPr/>
        </p:nvCxnSpPr>
        <p:spPr>
          <a:xfrm rot="5400000">
            <a:off x="204592" y="3768183"/>
            <a:ext cx="2826103" cy="53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4490641"/>
            <a:ext cx="195580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Communication institutionnelle avec des médecins en santé intégrative</a:t>
            </a:r>
            <a:endParaRPr lang="fr-FR" sz="788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3887472"/>
            <a:ext cx="1955800" cy="456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subventions</a:t>
            </a:r>
          </a:p>
          <a:p>
            <a:pPr algn="ctr"/>
            <a:r>
              <a:rPr lang="fr-FR" sz="788" b="1" dirty="0" smtClean="0"/>
              <a:t>et mise au point de prestations</a:t>
            </a:r>
          </a:p>
          <a:p>
            <a:pPr algn="ctr"/>
            <a:r>
              <a:rPr lang="fr-FR" sz="788" b="1" dirty="0"/>
              <a:t>e</a:t>
            </a:r>
            <a:r>
              <a:rPr lang="fr-FR" sz="788" b="1" dirty="0" smtClean="0"/>
              <a:t>n santé intégrative</a:t>
            </a:r>
            <a:endParaRPr lang="fr-FR" sz="788" b="1" dirty="0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3163376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939801" y="2484592"/>
            <a:ext cx="1354852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5196087"/>
            <a:ext cx="1955800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Aide au développement de la</a:t>
            </a:r>
            <a:br>
              <a:rPr lang="fr-FR" sz="788" b="1" dirty="0" smtClean="0"/>
            </a:br>
            <a:r>
              <a:rPr lang="fr-FR" sz="788" b="1" dirty="0" smtClean="0"/>
              <a:t>santé intégrative et des franchisés</a:t>
            </a:r>
            <a:endParaRPr lang="fr-FR" sz="788" b="1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26252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1749" y="1415400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Hébergement de 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8" y="3292975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fr-FR" sz="1000" b="1" dirty="0" smtClean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PPRS 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Personnalisés</a:t>
            </a:r>
          </a:p>
          <a:p>
            <a:r>
              <a:rPr lang="fr-FR" sz="1000" b="1" i="1" dirty="0" smtClean="0">
                <a:solidFill>
                  <a:srgbClr val="002060"/>
                </a:solidFill>
              </a:rPr>
              <a:t>   de Remise en Santé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Franchiseur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SANTE,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Espace de travail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Thérapies et ateliers collectifs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5"/>
            <a:ext cx="2119877" cy="122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“franchisés”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utres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2"/>
            <a:ext cx="1922463" cy="87515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 aux collaborateurs d’entreprises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 grâce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932881">
            <a:off x="5355158" y="2332531"/>
            <a:ext cx="1072606" cy="16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12775" y="1837394"/>
            <a:ext cx="1899363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 services </a:t>
            </a:r>
          </a:p>
        </p:txBody>
      </p:sp>
      <p:sp>
        <p:nvSpPr>
          <p:cNvPr id="47" name="Flèche droite 46"/>
          <p:cNvSpPr/>
          <p:nvPr/>
        </p:nvSpPr>
        <p:spPr>
          <a:xfrm rot="9008908">
            <a:off x="2516265" y="2350917"/>
            <a:ext cx="1261626" cy="12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316899" y="1784172"/>
            <a:ext cx="1828878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20682" y="950239"/>
            <a:ext cx="1673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Vente du concept</a:t>
            </a:r>
          </a:p>
          <a:p>
            <a:r>
              <a:rPr lang="fr-FR" b="1" dirty="0" smtClean="0"/>
              <a:t>de la franchise</a:t>
            </a:r>
          </a:p>
          <a:p>
            <a:r>
              <a:rPr lang="fr-FR" b="1" dirty="0" smtClean="0"/>
              <a:t>Par </a:t>
            </a:r>
            <a:r>
              <a:rPr lang="fr-FR" b="1" dirty="0" err="1" smtClean="0"/>
              <a:t>Khépri</a:t>
            </a:r>
            <a:r>
              <a:rPr lang="fr-FR" b="1" dirty="0" smtClean="0"/>
              <a:t> Santé</a:t>
            </a:r>
          </a:p>
        </p:txBody>
      </p: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790194"/>
            <a:ext cx="2974325" cy="879128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Franchisés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Payent pour un positionnement et un contenu d’activités à un niveau national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190243" y="414894"/>
            <a:ext cx="666776" cy="3952639"/>
          </a:xfrm>
          <a:prstGeom prst="bentConnector3">
            <a:avLst>
              <a:gd name="adj1" fmla="val 1063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7030952" y="872839"/>
            <a:ext cx="1668039" cy="85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</a:p>
          <a:p>
            <a:pPr lvl="0" algn="ctr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Pour les formations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SANTE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10 %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2535066" y="2722607"/>
            <a:ext cx="19646" cy="230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4" idx="2"/>
          </p:cNvCxnSpPr>
          <p:nvPr/>
        </p:nvCxnSpPr>
        <p:spPr>
          <a:xfrm>
            <a:off x="2561431" y="5550967"/>
            <a:ext cx="771316" cy="35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20826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UNIQUE COMPRENANT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76011" y="2244301"/>
            <a:ext cx="647879" cy="27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33375" y="881853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21605" y="2230459"/>
            <a:ext cx="655253" cy="26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90493" y="4025483"/>
            <a:ext cx="1959915" cy="1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4605" y="3043277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92477" y="387159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10 % sur le CA du Franchisé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4330461" y="1752783"/>
            <a:ext cx="388498" cy="2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Google Shape;137;g7009a1e23a_0_0"/>
          <p:cNvSpPr/>
          <p:nvPr/>
        </p:nvSpPr>
        <p:spPr>
          <a:xfrm>
            <a:off x="1419727" y="3658651"/>
            <a:ext cx="2238216" cy="93802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Aide aux aidants</a:t>
            </a:r>
          </a:p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Activité Physique Adaptée</a:t>
            </a:r>
          </a:p>
          <a:p>
            <a:pPr lvl="0"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Santé mentale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>
                <a:solidFill>
                  <a:srgbClr val="002060"/>
                </a:solidFill>
                <a:sym typeface="Roboto"/>
              </a:rPr>
              <a:t>c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Apport en compte courant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€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50 à 80 k€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6 500 </a:t>
              </a: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k€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29684</TotalTime>
  <Words>686</Words>
  <Application>Microsoft Office PowerPoint</Application>
  <PresentationFormat>Affichage à l'écran (4:3)</PresentationFormat>
  <Paragraphs>215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Roboto Slab</vt:lpstr>
      <vt:lpstr>Noto Sans Symbols</vt:lpstr>
      <vt:lpstr>Roboto</vt:lpstr>
      <vt:lpstr>Arial</vt:lpstr>
      <vt:lpstr>Source Sans Pro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Franchiseur Santé Intégrative</vt:lpstr>
      <vt:lpstr>Financement Santé Intégrative</vt:lpstr>
      <vt:lpstr>Recrutement des Responsables de Centre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103</cp:revision>
  <cp:lastPrinted>2021-08-02T17:21:05Z</cp:lastPrinted>
  <dcterms:modified xsi:type="dcterms:W3CDTF">2022-01-16T21:55:07Z</dcterms:modified>
</cp:coreProperties>
</file>