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303" r:id="rId3"/>
    <p:sldId id="302" r:id="rId4"/>
  </p:sldIdLst>
  <p:sldSz cx="12192000" cy="6858000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Windows" initials="UW" lastIdx="4" clrIdx="0">
    <p:extLst>
      <p:ext uri="{19B8F6BF-5375-455C-9EA6-DF929625EA0E}">
        <p15:presenceInfo xmlns:p15="http://schemas.microsoft.com/office/powerpoint/2012/main" userId="Utilisateur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7D4"/>
    <a:srgbClr val="13D4CA"/>
    <a:srgbClr val="CA1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36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3F97-D12C-4669-8EEA-740E056DC46F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39771-9BF4-4106-B176-36D160058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697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713AD-FBA5-4DFF-9026-3957A87D797A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45A7-6928-4531-9008-89CC91237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56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91375" cy="4046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74576" y="5126913"/>
            <a:ext cx="5396598" cy="485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85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018F-0A2C-459B-ABF3-FE22369DCEB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2330-64F4-4F2D-A682-2B99E7821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76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018F-0A2C-459B-ABF3-FE22369DCEB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2330-64F4-4F2D-A682-2B99E7821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20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018F-0A2C-459B-ABF3-FE22369DCEB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2330-64F4-4F2D-A682-2B99E7821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57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2266913" y="1360350"/>
            <a:ext cx="77431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9196833" y="6199950"/>
            <a:ext cx="1692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9939167" y="5638800"/>
            <a:ext cx="1692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11770303" y="4597554"/>
            <a:ext cx="1011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11569400" y="6577875"/>
            <a:ext cx="1692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3962967" y="633400"/>
            <a:ext cx="1692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772845" y="3373478"/>
            <a:ext cx="1692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415791" y="791518"/>
            <a:ext cx="1692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835095" y="1339871"/>
            <a:ext cx="3384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10806000" y="4963100"/>
            <a:ext cx="2536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11738600" y="5654656"/>
            <a:ext cx="2536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261747" y="1990891"/>
            <a:ext cx="1011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2317400" y="271321"/>
            <a:ext cx="3384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1028878" y="2504486"/>
            <a:ext cx="1011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5695445" y="474826"/>
            <a:ext cx="1011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10305617" y="6127437"/>
            <a:ext cx="3384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87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018F-0A2C-459B-ABF3-FE22369DCEB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2330-64F4-4F2D-A682-2B99E7821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89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018F-0A2C-459B-ABF3-FE22369DCEB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2330-64F4-4F2D-A682-2B99E7821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90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018F-0A2C-459B-ABF3-FE22369DCEB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2330-64F4-4F2D-A682-2B99E7821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28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018F-0A2C-459B-ABF3-FE22369DCEB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2330-64F4-4F2D-A682-2B99E7821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59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018F-0A2C-459B-ABF3-FE22369DCEB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2330-64F4-4F2D-A682-2B99E7821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65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018F-0A2C-459B-ABF3-FE22369DCEB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2330-64F4-4F2D-A682-2B99E7821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87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018F-0A2C-459B-ABF3-FE22369DCEB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2330-64F4-4F2D-A682-2B99E7821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26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018F-0A2C-459B-ABF3-FE22369DCEB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2330-64F4-4F2D-A682-2B99E7821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69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018F-0A2C-459B-ABF3-FE22369DCEB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72330-64F4-4F2D-A682-2B99E7821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74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san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6065574"/>
            <a:ext cx="12317167" cy="991620"/>
          </a:xfrm>
          <a:prstGeom prst="rect">
            <a:avLst/>
          </a:prstGeom>
          <a:solidFill>
            <a:srgbClr val="33241F"/>
          </a:solidFill>
          <a:ln>
            <a:solidFill>
              <a:schemeClr val="bg1"/>
            </a:solidFill>
          </a:ln>
        </p:spPr>
        <p:txBody>
          <a:bodyPr lIns="110231" tIns="55116" rIns="110231" bIns="55116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515" b="1" dirty="0">
              <a:solidFill>
                <a:schemeClr val="bg1"/>
              </a:solidFill>
            </a:endParaRPr>
          </a:p>
        </p:txBody>
      </p:sp>
      <p:pic>
        <p:nvPicPr>
          <p:cNvPr id="5" name="Image 4" descr="C:\Users\PC\Dropbox\01-Sophrokhépri\Marketing et Communication\Cocooning Day\Telethon 7 et 8 décembre\logo VMAPI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1" y="5792156"/>
            <a:ext cx="1740940" cy="10658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4165601" y="6065574"/>
            <a:ext cx="4571924" cy="492695"/>
          </a:xfrm>
          <a:prstGeom prst="rect">
            <a:avLst/>
          </a:prstGeom>
          <a:noFill/>
        </p:spPr>
        <p:txBody>
          <a:bodyPr wrap="square" lIns="110231" tIns="55116" rIns="110231" bIns="55116" rtlCol="0">
            <a:spAutoFit/>
          </a:bodyPr>
          <a:lstStyle/>
          <a:p>
            <a:pPr algn="ctr"/>
            <a:r>
              <a:rPr lang="fr-FR" sz="1239" b="1" dirty="0">
                <a:solidFill>
                  <a:schemeClr val="bg1"/>
                </a:solidFill>
              </a:rPr>
              <a:t>188 Grande Rue Charles de Gaulle</a:t>
            </a:r>
            <a:br>
              <a:rPr lang="fr-FR" sz="1239" b="1" dirty="0">
                <a:solidFill>
                  <a:schemeClr val="bg1"/>
                </a:solidFill>
              </a:rPr>
            </a:br>
            <a:r>
              <a:rPr lang="fr-FR" sz="1239" b="1" dirty="0">
                <a:solidFill>
                  <a:schemeClr val="bg1"/>
                </a:solidFill>
              </a:rPr>
              <a:t>94130 Nogent-sur-Marne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161939" y="2034777"/>
            <a:ext cx="2784864" cy="523264"/>
          </a:xfrm>
          <a:prstGeom prst="rect">
            <a:avLst/>
          </a:prstGeom>
          <a:noFill/>
        </p:spPr>
        <p:txBody>
          <a:bodyPr wrap="square" lIns="116946" tIns="58473" rIns="116946" bIns="58473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8737525" y="204441"/>
            <a:ext cx="3173180" cy="1259800"/>
          </a:xfrm>
          <a:prstGeom prst="rect">
            <a:avLst/>
          </a:prstGeom>
        </p:spPr>
        <p:txBody>
          <a:bodyPr lIns="63037" tIns="31518" rIns="63037" bIns="31518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653" b="1" dirty="0">
                <a:solidFill>
                  <a:srgbClr val="0070C0"/>
                </a:solidFill>
              </a:rPr>
              <a:t>Espace de Santé intégrative</a:t>
            </a:r>
          </a:p>
          <a:p>
            <a:pPr algn="r"/>
            <a:r>
              <a:rPr lang="fr-FR" sz="1653" b="1" dirty="0" smtClean="0">
                <a:solidFill>
                  <a:srgbClr val="0070C0"/>
                </a:solidFill>
              </a:rPr>
              <a:t>&amp; Thérapie complémentaire</a:t>
            </a:r>
            <a:endParaRPr lang="fr-FR" sz="1653" b="1" dirty="0">
              <a:solidFill>
                <a:srgbClr val="0070C0"/>
              </a:solidFill>
            </a:endParaRPr>
          </a:p>
          <a:p>
            <a:pPr algn="r"/>
            <a:endParaRPr lang="fr-FR" sz="1102" b="1" dirty="0">
              <a:solidFill>
                <a:srgbClr val="0085B0"/>
              </a:solidFill>
            </a:endParaRPr>
          </a:p>
          <a:p>
            <a:pPr algn="r"/>
            <a:r>
              <a:rPr lang="fr-FR" sz="1653" b="1" dirty="0">
                <a:solidFill>
                  <a:schemeClr val="bg2">
                    <a:lumMod val="50000"/>
                  </a:schemeClr>
                </a:solidFill>
              </a:rPr>
              <a:t>Coordination de soins</a:t>
            </a:r>
            <a:br>
              <a:rPr lang="fr-FR" sz="1653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1653" b="1" dirty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fr-FR" sz="1653" b="1" dirty="0" smtClean="0">
                <a:solidFill>
                  <a:schemeClr val="bg2">
                    <a:lumMod val="50000"/>
                  </a:schemeClr>
                </a:solidFill>
              </a:rPr>
              <a:t>Thérapie </a:t>
            </a:r>
            <a:r>
              <a:rPr lang="fr-FR" sz="1653" b="1" dirty="0">
                <a:solidFill>
                  <a:schemeClr val="bg2">
                    <a:lumMod val="50000"/>
                  </a:schemeClr>
                </a:solidFill>
              </a:rPr>
              <a:t>Fréquentielle</a:t>
            </a:r>
            <a:r>
              <a:rPr lang="fr-FR" sz="1653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1653" b="1" dirty="0">
                <a:solidFill>
                  <a:schemeClr val="bg2">
                    <a:lumMod val="25000"/>
                  </a:schemeClr>
                </a:solidFill>
              </a:rPr>
            </a:br>
            <a:endParaRPr lang="fr-FR" sz="1653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6" y="296209"/>
            <a:ext cx="3056195" cy="6406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31665" y="3128578"/>
            <a:ext cx="11479040" cy="206210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66700" algn="ctr"/>
            <a:r>
              <a:rPr lang="fr-FR" b="1" dirty="0" smtClean="0">
                <a:solidFill>
                  <a:srgbClr val="0070C0"/>
                </a:solidFill>
              </a:rPr>
              <a:t>Les 4 piliers de la coordination de soins</a:t>
            </a:r>
          </a:p>
          <a:p>
            <a:pPr marL="266700" algn="ctr"/>
            <a:r>
              <a:rPr lang="fr-FR" b="1" dirty="0" smtClean="0">
                <a:solidFill>
                  <a:srgbClr val="0070C0"/>
                </a:solidFill>
              </a:rPr>
              <a:t>en thérapie complémentaire :</a:t>
            </a:r>
          </a:p>
          <a:p>
            <a:pPr marL="266700"/>
            <a:r>
              <a:rPr lang="fr-FR" sz="1400" b="1" dirty="0" smtClean="0">
                <a:solidFill>
                  <a:srgbClr val="0070C0"/>
                </a:solidFill>
              </a:rPr>
              <a:t>Elaboration </a:t>
            </a:r>
            <a:r>
              <a:rPr lang="fr-FR" sz="1400" b="1" dirty="0">
                <a:solidFill>
                  <a:srgbClr val="0070C0"/>
                </a:solidFill>
              </a:rPr>
              <a:t>de programmes personnalisés </a:t>
            </a:r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faisant </a:t>
            </a:r>
            <a:r>
              <a:rPr lang="fr-FR" sz="1400" b="1" dirty="0">
                <a:solidFill>
                  <a:schemeClr val="bg2">
                    <a:lumMod val="10000"/>
                  </a:schemeClr>
                </a:solidFill>
              </a:rPr>
              <a:t>intervenir plusieurs thérapies complémentaires agissant sur </a:t>
            </a:r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les plans :</a:t>
            </a:r>
          </a:p>
          <a:p>
            <a:pPr marL="10096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chemeClr val="bg2">
                    <a:lumMod val="10000"/>
                  </a:schemeClr>
                </a:solidFill>
              </a:rPr>
              <a:t>Physique</a:t>
            </a:r>
          </a:p>
          <a:p>
            <a:pPr marL="10096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chemeClr val="bg2">
                    <a:lumMod val="10000"/>
                  </a:schemeClr>
                </a:solidFill>
              </a:rPr>
              <a:t>Mental</a:t>
            </a:r>
          </a:p>
          <a:p>
            <a:pPr marL="10096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chemeClr val="bg2">
                    <a:lumMod val="10000"/>
                  </a:schemeClr>
                </a:solidFill>
              </a:rPr>
              <a:t>Émotionnel</a:t>
            </a:r>
          </a:p>
          <a:p>
            <a:pPr marL="10096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chemeClr val="bg2">
                    <a:lumMod val="10000"/>
                  </a:schemeClr>
                </a:solidFill>
              </a:rPr>
              <a:t>Énergétique</a:t>
            </a:r>
          </a:p>
          <a:p>
            <a:pPr marL="266700" algn="ctr"/>
            <a:r>
              <a:rPr lang="fr-FR" sz="1600" b="1" dirty="0">
                <a:solidFill>
                  <a:srgbClr val="0070C0"/>
                </a:solidFill>
              </a:rPr>
              <a:t>Dispositif </a:t>
            </a:r>
            <a:r>
              <a:rPr lang="fr-FR" sz="1600" b="1" dirty="0" smtClean="0">
                <a:solidFill>
                  <a:srgbClr val="0070C0"/>
                </a:solidFill>
              </a:rPr>
              <a:t>médical reconnu par la médecine conventionnelle</a:t>
            </a:r>
          </a:p>
          <a:p>
            <a:pPr marL="438150" indent="-171450">
              <a:buFont typeface="Wingdings" panose="05000000000000000000" pitchFamily="2" charset="2"/>
              <a:buChar char="ü"/>
            </a:pPr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Douleurs chroniques musculaires et/ou articulaires</a:t>
            </a:r>
          </a:p>
          <a:p>
            <a:pPr marL="438150" indent="-17145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chemeClr val="bg2">
                    <a:lumMod val="10000"/>
                  </a:schemeClr>
                </a:solidFill>
              </a:rPr>
              <a:t>F</a:t>
            </a:r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ibromyalgie</a:t>
            </a:r>
          </a:p>
          <a:p>
            <a:pPr marL="438150" indent="-171450">
              <a:buFont typeface="Wingdings" panose="05000000000000000000" pitchFamily="2" charset="2"/>
              <a:buChar char="ü"/>
            </a:pPr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Fatigue</a:t>
            </a:r>
          </a:p>
          <a:p>
            <a:pPr marL="438150" indent="-171450">
              <a:buFont typeface="Wingdings" panose="05000000000000000000" pitchFamily="2" charset="2"/>
              <a:buChar char="ü"/>
            </a:pPr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Stress</a:t>
            </a:r>
            <a:endParaRPr lang="fr-FR" sz="1400" b="1" dirty="0">
              <a:solidFill>
                <a:schemeClr val="bg2">
                  <a:lumMod val="10000"/>
                </a:schemeClr>
              </a:solidFill>
            </a:endParaRPr>
          </a:p>
          <a:p>
            <a:pPr marL="438150" indent="-171450">
              <a:buFont typeface="Wingdings" panose="05000000000000000000" pitchFamily="2" charset="2"/>
              <a:buChar char="ü"/>
            </a:pPr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Migraine</a:t>
            </a:r>
          </a:p>
          <a:p>
            <a:pPr marL="438150" indent="-171450">
              <a:buFont typeface="Wingdings" panose="05000000000000000000" pitchFamily="2" charset="2"/>
              <a:buChar char="ü"/>
            </a:pPr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Troubles psychiques, dépression, anxiété</a:t>
            </a:r>
          </a:p>
          <a:p>
            <a:pPr marL="438150" indent="-171450">
              <a:buFont typeface="Wingdings" panose="05000000000000000000" pitchFamily="2" charset="2"/>
              <a:buChar char="ü"/>
            </a:pPr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Anxiété</a:t>
            </a:r>
          </a:p>
          <a:p>
            <a:pPr marL="438150" indent="-171450">
              <a:buFont typeface="Wingdings" panose="05000000000000000000" pitchFamily="2" charset="2"/>
              <a:buChar char="ü"/>
            </a:pPr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Troubles </a:t>
            </a:r>
            <a:r>
              <a:rPr lang="fr-FR" sz="1400" b="1" dirty="0">
                <a:solidFill>
                  <a:schemeClr val="bg2">
                    <a:lumMod val="10000"/>
                  </a:schemeClr>
                </a:solidFill>
              </a:rPr>
              <a:t>du </a:t>
            </a:r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sommeil</a:t>
            </a:r>
            <a:endParaRPr lang="fr-FR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63" y="0"/>
            <a:ext cx="5672776" cy="305637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8426" y="1553889"/>
            <a:ext cx="3134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1</a:t>
            </a:r>
            <a:r>
              <a:rPr lang="fr-FR" sz="1600" b="1" baseline="30000" dirty="0" smtClean="0">
                <a:solidFill>
                  <a:srgbClr val="0070C0"/>
                </a:solidFill>
              </a:rPr>
              <a:t>er</a:t>
            </a:r>
            <a:r>
              <a:rPr lang="fr-FR" sz="1600" b="1" dirty="0" smtClean="0">
                <a:solidFill>
                  <a:srgbClr val="0070C0"/>
                </a:solidFill>
              </a:rPr>
              <a:t> Centre de Santé Intégrative </a:t>
            </a:r>
            <a:r>
              <a:rPr lang="fr-FR" sz="1600" b="1" dirty="0">
                <a:solidFill>
                  <a:srgbClr val="0070C0"/>
                </a:solidFill>
              </a:rPr>
              <a:t>créé </a:t>
            </a:r>
            <a:r>
              <a:rPr lang="fr-FR" sz="1600" b="1" dirty="0" smtClean="0">
                <a:solidFill>
                  <a:srgbClr val="0070C0"/>
                </a:solidFill>
              </a:rPr>
              <a:t>en France 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I</a:t>
            </a:r>
            <a:r>
              <a:rPr lang="fr-FR" sz="1600" b="1" dirty="0" smtClean="0">
                <a:solidFill>
                  <a:srgbClr val="0070C0"/>
                </a:solidFill>
              </a:rPr>
              <a:t>l y a 5 ans</a:t>
            </a:r>
          </a:p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8000 usagers depuis l’ouverture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212839" y="2357605"/>
            <a:ext cx="182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Evelyne Revellat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Fondatrice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76310" y="5597902"/>
            <a:ext cx="5282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Directive 93/42</a:t>
            </a:r>
            <a:r>
              <a:rPr lang="fr-FR" sz="1200" dirty="0"/>
              <a:t>/CEE du Conseil, du 14 juin 1993, relative aux dispositifs médicaux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48" y="5178479"/>
            <a:ext cx="772841" cy="80681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033" y="5170298"/>
            <a:ext cx="864917" cy="78707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260" y="5152904"/>
            <a:ext cx="933010" cy="80832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0" y="5184028"/>
            <a:ext cx="861533" cy="7969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950" y="3982280"/>
            <a:ext cx="881119" cy="87028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633613" y="3626505"/>
            <a:ext cx="117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Partenaire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919145" y="43787"/>
            <a:ext cx="4212695" cy="1965023"/>
          </a:xfrm>
          <a:prstGeom prst="rect">
            <a:avLst/>
          </a:prstGeom>
          <a:solidFill>
            <a:srgbClr val="13D4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6065574"/>
            <a:ext cx="12317167" cy="991620"/>
          </a:xfrm>
          <a:prstGeom prst="rect">
            <a:avLst/>
          </a:prstGeom>
          <a:solidFill>
            <a:srgbClr val="33241F"/>
          </a:solidFill>
          <a:ln>
            <a:solidFill>
              <a:schemeClr val="bg1"/>
            </a:solidFill>
          </a:ln>
        </p:spPr>
        <p:txBody>
          <a:bodyPr lIns="110231" tIns="55116" rIns="110231" bIns="55116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515" b="1" dirty="0">
              <a:solidFill>
                <a:schemeClr val="bg1"/>
              </a:solidFill>
            </a:endParaRPr>
          </a:p>
        </p:txBody>
      </p:sp>
      <p:pic>
        <p:nvPicPr>
          <p:cNvPr id="5" name="Image 4" descr="C:\Users\PC\Dropbox\01-Sophrokhépri\Marketing et Communication\Cocooning Day\Telethon 7 et 8 décembre\logo VMAPI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639" y="5840549"/>
            <a:ext cx="1823112" cy="1220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8033662" y="1306394"/>
            <a:ext cx="4106421" cy="526460"/>
          </a:xfrm>
          <a:prstGeom prst="rect">
            <a:avLst/>
          </a:prstGeom>
        </p:spPr>
        <p:txBody>
          <a:bodyPr lIns="63037" tIns="31518" rIns="63037" bIns="31518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53" b="1" dirty="0" smtClean="0">
                <a:solidFill>
                  <a:schemeClr val="bg1"/>
                </a:solidFill>
              </a:rPr>
              <a:t>Coordination </a:t>
            </a:r>
            <a:r>
              <a:rPr lang="fr-FR" sz="1653" b="1" dirty="0">
                <a:solidFill>
                  <a:schemeClr val="bg1"/>
                </a:solidFill>
              </a:rPr>
              <a:t>de </a:t>
            </a:r>
            <a:r>
              <a:rPr lang="fr-FR" sz="1653" b="1" dirty="0" smtClean="0">
                <a:solidFill>
                  <a:schemeClr val="bg1"/>
                </a:solidFill>
              </a:rPr>
              <a:t>soins</a:t>
            </a:r>
            <a:r>
              <a:rPr lang="fr-FR" sz="1653" b="1" dirty="0">
                <a:solidFill>
                  <a:schemeClr val="bg1"/>
                </a:solidFill>
              </a:rPr>
              <a:t> </a:t>
            </a:r>
            <a:r>
              <a:rPr lang="fr-FR" sz="1653" b="1" dirty="0" smtClean="0">
                <a:solidFill>
                  <a:schemeClr val="bg1"/>
                </a:solidFill>
              </a:rPr>
              <a:t>&amp; Thérapie Fréquentielle</a:t>
            </a:r>
            <a:endParaRPr lang="fr-FR" sz="1653" b="1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64" y="5267918"/>
            <a:ext cx="3056195" cy="6406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135931" y="142234"/>
            <a:ext cx="3901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1</a:t>
            </a:r>
            <a:r>
              <a:rPr lang="fr-FR" sz="1600" b="1" baseline="30000" dirty="0" smtClean="0">
                <a:solidFill>
                  <a:schemeClr val="bg1"/>
                </a:solidFill>
              </a:rPr>
              <a:t>er</a:t>
            </a:r>
            <a:r>
              <a:rPr lang="fr-FR" sz="1600" b="1" dirty="0" smtClean="0">
                <a:solidFill>
                  <a:schemeClr val="bg1"/>
                </a:solidFill>
              </a:rPr>
              <a:t> Espac</a:t>
            </a:r>
            <a:r>
              <a:rPr lang="fr-FR" sz="1600" b="1" dirty="0">
                <a:solidFill>
                  <a:schemeClr val="bg1"/>
                </a:solidFill>
              </a:rPr>
              <a:t>e</a:t>
            </a:r>
            <a:r>
              <a:rPr lang="fr-FR" sz="1600" b="1" dirty="0" smtClean="0">
                <a:solidFill>
                  <a:schemeClr val="bg1"/>
                </a:solidFill>
              </a:rPr>
              <a:t> de Santé Intégrative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>
                <a:solidFill>
                  <a:schemeClr val="bg1"/>
                </a:solidFill>
              </a:rPr>
              <a:t>créé </a:t>
            </a:r>
            <a:r>
              <a:rPr lang="fr-FR" sz="1600" b="1" dirty="0" smtClean="0">
                <a:solidFill>
                  <a:schemeClr val="bg1"/>
                </a:solidFill>
              </a:rPr>
              <a:t>en France il y a 5 ans</a:t>
            </a:r>
          </a:p>
          <a:p>
            <a:pPr algn="ctr"/>
            <a:endParaRPr lang="fr-FR" sz="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8000 usagers depuis l’ouverture</a:t>
            </a:r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638" y="6078562"/>
            <a:ext cx="979744" cy="96769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3647" y="5696242"/>
            <a:ext cx="127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Partenaires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" y="43787"/>
            <a:ext cx="7860092" cy="196502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83" y="5801449"/>
            <a:ext cx="1170242" cy="117024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94" y="6220346"/>
            <a:ext cx="842462" cy="59635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5" y="6079229"/>
            <a:ext cx="1903312" cy="89246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033662" y="1489357"/>
            <a:ext cx="4106421" cy="579753"/>
          </a:xfrm>
          <a:prstGeom prst="rect">
            <a:avLst/>
          </a:prstGeom>
          <a:noFill/>
        </p:spPr>
        <p:txBody>
          <a:bodyPr wrap="square" lIns="116946" tIns="58473" rIns="116946" bIns="5847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455283" y="2358567"/>
            <a:ext cx="5487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1377D4"/>
                </a:solidFill>
              </a:rPr>
              <a:t>Système immunitaire et Protection Santé</a:t>
            </a:r>
            <a:endParaRPr lang="fr-FR" sz="2400" b="1" dirty="0">
              <a:solidFill>
                <a:srgbClr val="1377D4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8" y="5840549"/>
            <a:ext cx="1167457" cy="116745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42" y="6061759"/>
            <a:ext cx="991193" cy="991193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6560942" y="2942013"/>
            <a:ext cx="532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D’une façon générale nous avons plusieurs manières de renforcer notre système immunitaire.</a:t>
            </a:r>
          </a:p>
          <a:p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quoi est-ce important de le renforcer ?</a:t>
            </a:r>
          </a:p>
          <a:p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Quels sont les bénéfices ?</a:t>
            </a:r>
          </a:p>
          <a:p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Apprendre à le faire de façon efficace</a:t>
            </a:r>
          </a:p>
          <a:p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Quelles sont les disciplines à votre disposition pour le faire.</a:t>
            </a:r>
          </a:p>
          <a:p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collectif de praticiens spécialisés en approche holistique et en santé intégrative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40693" y="2866211"/>
            <a:ext cx="5325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 nous parlions prévention… </a:t>
            </a:r>
          </a:p>
          <a:p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Comment renforcer votre immunité au quotidien ?</a:t>
            </a:r>
          </a:p>
          <a:p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Comment aider votre organisme à s’adapter en toute circonstance ?</a:t>
            </a:r>
          </a:p>
          <a:p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Quelles routines vous sera la plus favorable pour faire face à toutes les situations ?</a:t>
            </a:r>
          </a:p>
          <a:p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Comment soutenir et stimuler les défenses naturelles de votre corps ?</a:t>
            </a:r>
          </a:p>
        </p:txBody>
      </p:sp>
    </p:spTree>
    <p:extLst>
      <p:ext uri="{BB962C8B-B14F-4D97-AF65-F5344CB8AC3E}">
        <p14:creationId xmlns:p14="http://schemas.microsoft.com/office/powerpoint/2010/main" val="33742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2136750" y="3749680"/>
            <a:ext cx="41964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FD8DC"/>
              </a:buClr>
              <a:buSzPts val="1800"/>
              <a:buNone/>
            </a:pPr>
            <a:r>
              <a:rPr lang="en" sz="1800" b="1" dirty="0">
                <a:solidFill>
                  <a:srgbClr val="CA10B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Evelyne </a:t>
            </a:r>
            <a:r>
              <a:rPr lang="en" sz="1800" b="1" dirty="0" smtClean="0">
                <a:solidFill>
                  <a:srgbClr val="CA10B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Revellat </a:t>
            </a:r>
            <a:br>
              <a:rPr lang="en" sz="1800" b="1" dirty="0" smtClean="0">
                <a:solidFill>
                  <a:srgbClr val="CA10B4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800" b="1" dirty="0" smtClean="0">
                <a:solidFill>
                  <a:srgbClr val="CA10B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06 </a:t>
            </a:r>
            <a:r>
              <a:rPr lang="en" sz="1800" b="1" dirty="0">
                <a:solidFill>
                  <a:srgbClr val="CA10B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60 47 71 </a:t>
            </a:r>
            <a:r>
              <a:rPr lang="en" sz="1800" b="1" dirty="0" smtClean="0">
                <a:solidFill>
                  <a:srgbClr val="CA10B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FD8DC"/>
              </a:buClr>
              <a:buSzPts val="1800"/>
              <a:buNone/>
            </a:pPr>
            <a:endParaRPr lang="en" sz="1800" b="1" u="sng" dirty="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  <a:hlinkClick r:id="rId3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FD8DC"/>
              </a:buClr>
              <a:buSzPts val="1800"/>
              <a:buNone/>
            </a:pPr>
            <a:r>
              <a:rPr lang="en" sz="1800" b="1" u="sng" dirty="0" smtClean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evelyne.revellat@kheprisante.fr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FD8DC"/>
              </a:buClr>
              <a:buSzPts val="1800"/>
              <a:buNone/>
            </a:pPr>
            <a:endParaRPr lang="en" sz="1800" b="1" dirty="0" smtClean="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FD8DC"/>
              </a:buClr>
              <a:buSzPts val="1800"/>
              <a:buNone/>
            </a:pPr>
            <a:r>
              <a:rPr lang="en" sz="1800" b="1" dirty="0" smtClean="0">
                <a:solidFill>
                  <a:srgbClr val="CA10B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www.kheprisante.fr</a:t>
            </a:r>
            <a:endParaRPr sz="1800" b="1" dirty="0">
              <a:solidFill>
                <a:srgbClr val="CA10B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FD8DC"/>
              </a:buClr>
              <a:buSzPts val="1800"/>
              <a:buNone/>
            </a:pPr>
            <a:r>
              <a:rPr lang="en" sz="1800" b="1" dirty="0">
                <a:solidFill>
                  <a:srgbClr val="CA10B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188 Grande rue Charles de Gaulle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FD8DC"/>
              </a:buClr>
              <a:buSzPts val="1800"/>
              <a:buNone/>
            </a:pPr>
            <a:r>
              <a:rPr lang="en" sz="1800" b="1" dirty="0">
                <a:solidFill>
                  <a:srgbClr val="CA10B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94130 Nogent-sur-Marne</a:t>
            </a:r>
            <a:endParaRPr dirty="0">
              <a:solidFill>
                <a:srgbClr val="CA10B4"/>
              </a:solidFill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9703" y="720915"/>
            <a:ext cx="652722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7681" y="3897597"/>
            <a:ext cx="3087990" cy="20098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21;p15"/>
          <p:cNvSpPr txBox="1">
            <a:spLocks noGrp="1"/>
          </p:cNvSpPr>
          <p:nvPr>
            <p:ph type="ctrTitle" idx="4294967295"/>
          </p:nvPr>
        </p:nvSpPr>
        <p:spPr>
          <a:xfrm>
            <a:off x="1358154" y="2609353"/>
            <a:ext cx="9977718" cy="99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</a:pPr>
            <a:r>
              <a:rPr lang="en" sz="6000" b="1" i="0" u="none" strike="noStrike" cap="none" dirty="0">
                <a:solidFill>
                  <a:srgbClr val="CA10B4"/>
                </a:solidFill>
                <a:latin typeface="Roboto Slab"/>
                <a:ea typeface="Roboto Slab"/>
                <a:cs typeface="Roboto Slab"/>
                <a:sym typeface="Roboto Slab"/>
              </a:rPr>
              <a:t>Merci !</a:t>
            </a:r>
            <a:endParaRPr dirty="0">
              <a:solidFill>
                <a:srgbClr val="CA10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20824</TotalTime>
  <Words>247</Words>
  <Application>Microsoft Office PowerPoint</Application>
  <PresentationFormat>Grand écran</PresentationFormat>
  <Paragraphs>56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Roboto Slab</vt:lpstr>
      <vt:lpstr>Source Sans Pro</vt:lpstr>
      <vt:lpstr>Trebuchet MS</vt:lpstr>
      <vt:lpstr>Wingdings</vt:lpstr>
      <vt:lpstr>Thème Office</vt:lpstr>
      <vt:lpstr>Présentation PowerPoint</vt:lpstr>
      <vt:lpstr>Présentation PowerPoint</vt:lpstr>
      <vt:lpstr>Merci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86</cp:revision>
  <cp:lastPrinted>2020-10-25T08:56:10Z</cp:lastPrinted>
  <dcterms:created xsi:type="dcterms:W3CDTF">2020-10-20T17:41:29Z</dcterms:created>
  <dcterms:modified xsi:type="dcterms:W3CDTF">2020-12-14T16:33:43Z</dcterms:modified>
</cp:coreProperties>
</file>