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7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A7C4888D-DA1B-4305-BD20-675299CDF02C}" type="datetime1">
              <a:rPr lang="fr-FR"/>
              <a:pPr lvl="0"/>
              <a:t>14/12/2020</a:t>
            </a:fld>
            <a:endParaRPr lang="fr-FR"/>
          </a:p>
        </p:txBody>
      </p:sp>
      <p:sp>
        <p:nvSpPr>
          <p:cNvPr id="4" name="Espace réservé de l'image des diapositives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commentaires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33F4691-8950-4F80-87EB-1E6C635521CF}" type="slidenum">
              <a:t>‹N°›</a:t>
            </a:fld>
            <a:endParaRPr lang="fr-FR"/>
          </a:p>
        </p:txBody>
      </p:sp>
    </p:spTree>
    <p:extLst>
      <p:ext uri="{BB962C8B-B14F-4D97-AF65-F5344CB8AC3E}">
        <p14:creationId xmlns:p14="http://schemas.microsoft.com/office/powerpoint/2010/main" val="189299341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61C787-7F0A-471A-866F-350DFBF3C83B}" type="slidenum">
              <a:t>1</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73406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1A4CD376-A83A-419E-A166-3BFD6D7C9AE5}" type="datetime1">
              <a:rPr lang="fr-FR"/>
              <a:pPr lvl="0"/>
              <a:t>14/12/2020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46113AF2-DCDC-492F-B449-457E85515867}" type="slidenum">
              <a:t>‹N°›</a:t>
            </a:fld>
            <a:endParaRPr lang="fr-FR"/>
          </a:p>
        </p:txBody>
      </p:sp>
    </p:spTree>
    <p:extLst>
      <p:ext uri="{BB962C8B-B14F-4D97-AF65-F5344CB8AC3E}">
        <p14:creationId xmlns:p14="http://schemas.microsoft.com/office/powerpoint/2010/main" val="35333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B260E729-823D-4CB8-8196-E33486BE3B8A}" type="datetime1">
              <a:rPr lang="fr-FR"/>
              <a:pPr lvl="0"/>
              <a:t>14/12/2020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0E8FC0CB-643F-4663-A6AE-DADC29365772}" type="slidenum">
              <a:t>‹N°›</a:t>
            </a:fld>
            <a:endParaRPr lang="fr-FR"/>
          </a:p>
        </p:txBody>
      </p:sp>
    </p:spTree>
    <p:extLst>
      <p:ext uri="{BB962C8B-B14F-4D97-AF65-F5344CB8AC3E}">
        <p14:creationId xmlns:p14="http://schemas.microsoft.com/office/powerpoint/2010/main" val="65184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9041491C-0E86-455C-BE52-BA71C91292C5}" type="datetime1">
              <a:rPr lang="fr-FR"/>
              <a:pPr lvl="0"/>
              <a:t>14/12/2020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A25B8E9F-463E-4C17-B382-F8D542972FDE}" type="slidenum">
              <a:t>‹N°›</a:t>
            </a:fld>
            <a:endParaRPr lang="fr-FR"/>
          </a:p>
        </p:txBody>
      </p:sp>
    </p:spTree>
    <p:extLst>
      <p:ext uri="{BB962C8B-B14F-4D97-AF65-F5344CB8AC3E}">
        <p14:creationId xmlns:p14="http://schemas.microsoft.com/office/powerpoint/2010/main" val="89042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C5995CFB-3F4A-45D2-996B-2677666C1F4F}" type="datetime1">
              <a:rPr lang="fr-FR"/>
              <a:pPr lvl="0"/>
              <a:t>14/12/2020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8E27AFA7-E053-45B8-94D2-24ECE5081B20}" type="slidenum">
              <a:t>‹N°›</a:t>
            </a:fld>
            <a:endParaRPr lang="fr-FR"/>
          </a:p>
        </p:txBody>
      </p:sp>
    </p:spTree>
    <p:extLst>
      <p:ext uri="{BB962C8B-B14F-4D97-AF65-F5344CB8AC3E}">
        <p14:creationId xmlns:p14="http://schemas.microsoft.com/office/powerpoint/2010/main" val="291328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AF17F167-872F-4674-B712-531386DDEA02}" type="datetime1">
              <a:rPr lang="fr-FR"/>
              <a:pPr lvl="0"/>
              <a:t>14/12/2020</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40A3D889-6E30-476B-98B4-DA3493E85BE8}" type="slidenum">
              <a:t>‹N°›</a:t>
            </a:fld>
            <a:endParaRPr lang="fr-FR"/>
          </a:p>
        </p:txBody>
      </p:sp>
    </p:spTree>
    <p:extLst>
      <p:ext uri="{BB962C8B-B14F-4D97-AF65-F5344CB8AC3E}">
        <p14:creationId xmlns:p14="http://schemas.microsoft.com/office/powerpoint/2010/main" val="306011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9F941F7A-9D79-4077-A573-5C1A592C4A86}" type="datetime1">
              <a:rPr lang="fr-FR"/>
              <a:pPr lvl="0"/>
              <a:t>14/12/2020</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D8CBCDBF-7E02-4F74-BC43-B57901B2C32B}" type="slidenum">
              <a:t>‹N°›</a:t>
            </a:fld>
            <a:endParaRPr lang="fr-FR"/>
          </a:p>
        </p:txBody>
      </p:sp>
    </p:spTree>
    <p:extLst>
      <p:ext uri="{BB962C8B-B14F-4D97-AF65-F5344CB8AC3E}">
        <p14:creationId xmlns:p14="http://schemas.microsoft.com/office/powerpoint/2010/main" val="3895983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EDB347E6-54AD-47C1-88A2-70227DC75024}" type="datetime1">
              <a:rPr lang="fr-FR"/>
              <a:pPr lvl="0"/>
              <a:t>14/12/2020</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445E87D6-12ED-418C-AA50-040A26C020F1}" type="slidenum">
              <a:t>‹N°›</a:t>
            </a:fld>
            <a:endParaRPr lang="fr-FR"/>
          </a:p>
        </p:txBody>
      </p:sp>
    </p:spTree>
    <p:extLst>
      <p:ext uri="{BB962C8B-B14F-4D97-AF65-F5344CB8AC3E}">
        <p14:creationId xmlns:p14="http://schemas.microsoft.com/office/powerpoint/2010/main" val="40548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26D37146-FD01-448C-886E-2A9C9886B123}" type="datetime1">
              <a:rPr lang="fr-FR"/>
              <a:pPr lvl="0"/>
              <a:t>14/12/2020</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77DC11D7-6681-4DC1-890F-4B14B055EDAD}" type="slidenum">
              <a:t>‹N°›</a:t>
            </a:fld>
            <a:endParaRPr lang="fr-FR"/>
          </a:p>
        </p:txBody>
      </p:sp>
    </p:spTree>
    <p:extLst>
      <p:ext uri="{BB962C8B-B14F-4D97-AF65-F5344CB8AC3E}">
        <p14:creationId xmlns:p14="http://schemas.microsoft.com/office/powerpoint/2010/main" val="18527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C1B67D70-D0AE-4152-9065-1D82B51B1129}" type="datetime1">
              <a:rPr lang="fr-FR"/>
              <a:pPr lvl="0"/>
              <a:t>14/12/2020</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DFD51B10-0FD0-45AB-9410-62ECC5033DE5}" type="slidenum">
              <a:t>‹N°›</a:t>
            </a:fld>
            <a:endParaRPr lang="fr-FR"/>
          </a:p>
        </p:txBody>
      </p:sp>
    </p:spTree>
    <p:extLst>
      <p:ext uri="{BB962C8B-B14F-4D97-AF65-F5344CB8AC3E}">
        <p14:creationId xmlns:p14="http://schemas.microsoft.com/office/powerpoint/2010/main" val="224390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69C230D2-D013-43B2-B9C2-B38C1498DD88}" type="datetime1">
              <a:rPr lang="fr-FR"/>
              <a:pPr lvl="0"/>
              <a:t>14/12/2020</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57A386BE-D42C-4C43-A61D-113369CF99A9}" type="slidenum">
              <a:t>‹N°›</a:t>
            </a:fld>
            <a:endParaRPr lang="fr-FR"/>
          </a:p>
        </p:txBody>
      </p:sp>
    </p:spTree>
    <p:extLst>
      <p:ext uri="{BB962C8B-B14F-4D97-AF65-F5344CB8AC3E}">
        <p14:creationId xmlns:p14="http://schemas.microsoft.com/office/powerpoint/2010/main" val="363031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295CD851-E721-4853-915D-BDCA954FB4B1}" type="datetime1">
              <a:rPr lang="fr-FR"/>
              <a:pPr lvl="0"/>
              <a:t>14/12/2020</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35952C72-6C3A-4154-9029-42903602370C}" type="slidenum">
              <a:t>‹N°›</a:t>
            </a:fld>
            <a:endParaRPr lang="fr-FR"/>
          </a:p>
        </p:txBody>
      </p:sp>
    </p:spTree>
    <p:extLst>
      <p:ext uri="{BB962C8B-B14F-4D97-AF65-F5344CB8AC3E}">
        <p14:creationId xmlns:p14="http://schemas.microsoft.com/office/powerpoint/2010/main" val="132963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2D20C58B-57EB-4B16-A616-665C86DC2BE5}" type="datetime1">
              <a:rPr lang="fr-FR"/>
              <a:pPr lvl="0"/>
              <a:t>14/12/2020</a:t>
            </a:fld>
            <a:endParaRPr lang="fr-FR"/>
          </a:p>
        </p:txBody>
      </p:sp>
      <p:sp>
        <p:nvSpPr>
          <p:cNvPr id="5" name="Espace réservé du pied de page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AB53569B-C55E-4982-BBB5-081B20725EF7}"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neroliane.com/huile-essentielle-ravintsara.html" TargetMode="External"/><Relationship Id="rId2" Type="http://schemas.openxmlformats.org/officeDocument/2006/relationships/hyperlink" Target="http://www.neroliane.com/huile-essentielle-arbre-a-the-tea-tree.html"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neroliane.com/huile-essentielle-myrte.html" TargetMode="External"/><Relationship Id="rId4" Type="http://schemas.openxmlformats.org/officeDocument/2006/relationships/hyperlink" Target="http://www.neroliane.com/huile-essentielle-eucalyptus-radiata.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ZoneTexte 1"/>
          <p:cNvSpPr txBox="1"/>
          <p:nvPr/>
        </p:nvSpPr>
        <p:spPr>
          <a:xfrm>
            <a:off x="3466408" y="461360"/>
            <a:ext cx="3724104"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sng" strike="noStrike" kern="1200" cap="none" spc="0" baseline="0" dirty="0">
                <a:solidFill>
                  <a:srgbClr val="000000"/>
                </a:solidFill>
                <a:uFillTx/>
                <a:latin typeface="Calibri"/>
              </a:rPr>
              <a:t>Atelier QI Gong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sng" strike="noStrike" kern="0" cap="none" spc="0" baseline="0" dirty="0">
                <a:solidFill>
                  <a:srgbClr val="000000"/>
                </a:solidFill>
                <a:uFillTx/>
                <a:latin typeface="Calibri"/>
              </a:rPr>
              <a:t>Pour renforcer votre immunité</a:t>
            </a:r>
            <a:endParaRPr lang="fr-FR" sz="2000" b="1" i="0" u="sng" strike="noStrike" kern="1200" cap="none" spc="0" baseline="0" dirty="0">
              <a:solidFill>
                <a:srgbClr val="000000"/>
              </a:solidFill>
              <a:uFillTx/>
              <a:latin typeface="Calibri"/>
            </a:endParaRPr>
          </a:p>
        </p:txBody>
      </p:sp>
      <p:sp>
        <p:nvSpPr>
          <p:cNvPr id="3" name="ZoneTexte 3"/>
          <p:cNvSpPr txBox="1"/>
          <p:nvPr/>
        </p:nvSpPr>
        <p:spPr>
          <a:xfrm>
            <a:off x="0" y="1248229"/>
            <a:ext cx="12192006" cy="600164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rPr>
              <a:t>Art martial interne issu de la médecine traditionnelle chinoise, cette discipline apporte de nombreux bienfaits aux pratiquants.</a:t>
            </a:r>
            <a:endParaRPr lang="fr-FR" sz="16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alibri"/>
              </a:rPr>
              <a:t>Les postures permettent d'assouplir les tendons, les muscles, les articulations, fortifient les os</a:t>
            </a:r>
            <a:r>
              <a:rPr lang="fr-FR" sz="1600" b="0" i="0" u="none" strike="noStrike" kern="0" cap="none" spc="0" baseline="0" dirty="0">
                <a:solidFill>
                  <a:srgbClr val="000000"/>
                </a:solidFill>
                <a:uFillTx/>
                <a:latin typeface="Calibri"/>
              </a:rPr>
              <a:t>, la circulation du sang et de la lymphe. </a:t>
            </a:r>
            <a:r>
              <a:rPr lang="fr-FR" sz="1600" b="0" i="0" u="none" strike="noStrike" kern="1200" cap="none" spc="0" baseline="0" dirty="0">
                <a:solidFill>
                  <a:srgbClr val="000000"/>
                </a:solidFill>
                <a:uFillTx/>
                <a:latin typeface="Calibri"/>
              </a:rPr>
              <a:t>L'énergie « le QI » </a:t>
            </a:r>
            <a:r>
              <a:rPr lang="fr-FR" sz="1600" b="0" i="0" u="none" strike="noStrike" kern="0" cap="none" spc="0" baseline="0" dirty="0">
                <a:solidFill>
                  <a:srgbClr val="000000"/>
                </a:solidFill>
                <a:uFillTx/>
                <a:latin typeface="Calibri"/>
              </a:rPr>
              <a:t>est stimulé </a:t>
            </a:r>
            <a:r>
              <a:rPr lang="fr-FR" sz="1600" b="0" i="0" u="none" strike="noStrike" kern="1200" cap="none" spc="0" baseline="0" dirty="0">
                <a:solidFill>
                  <a:srgbClr val="000000"/>
                </a:solidFill>
                <a:uFillTx/>
                <a:latin typeface="Calibri"/>
              </a:rPr>
              <a:t>dans les méridiens et le travail sur le « souffle Gong » est plus harmonieux. Les tensions, stress, anxiété se calment, le lâcher pris s'installe.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alibri"/>
              </a:rPr>
              <a:t>Outil de prévention. Je vous propose des séances qui auront pour </a:t>
            </a:r>
            <a:r>
              <a:rPr lang="fr-FR" sz="1600" b="1" i="0" u="none" strike="noStrike" kern="1200" cap="none" spc="0" baseline="0" dirty="0">
                <a:solidFill>
                  <a:srgbClr val="000000"/>
                </a:solidFill>
                <a:uFillTx/>
                <a:latin typeface="Calibri"/>
              </a:rPr>
              <a:t>but de renforcer votre immunité</a:t>
            </a:r>
            <a:r>
              <a:rPr lang="fr-FR" sz="16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0" cap="none" spc="0" baseline="0" dirty="0">
                <a:solidFill>
                  <a:srgbClr val="000000"/>
                </a:solidFill>
                <a:uFillTx/>
                <a:latin typeface="Calibri"/>
              </a:rPr>
              <a:t>Tous les</a:t>
            </a:r>
            <a:r>
              <a:rPr lang="fr-FR" sz="1600" b="0" i="0" u="none" strike="noStrike" kern="1200" cap="none" spc="0" baseline="0" dirty="0">
                <a:solidFill>
                  <a:srgbClr val="000000"/>
                </a:solidFill>
                <a:uFillTx/>
                <a:latin typeface="Calibri"/>
              </a:rPr>
              <a:t> organes sont stimulés tout particulièrement : les reins. les poumons et la rate estomac dans le cas de protéger votre organisme contre toute agression du froid, de l’hiver et des attaques microbiennes.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00" b="0" i="0" u="none" strike="noStrike" kern="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alibri"/>
              </a:rPr>
              <a:t>Le concept des cinq éléments classe les organes avec les saisons, leurs fonctions, leurs émotions. </a:t>
            </a:r>
            <a:r>
              <a:rPr lang="fr-FR" sz="1600" b="0" i="0" u="none" strike="noStrike" kern="0" cap="none" spc="0" baseline="0" dirty="0">
                <a:solidFill>
                  <a:srgbClr val="000000"/>
                </a:solidFill>
                <a:uFillTx/>
                <a:latin typeface="Calibri"/>
              </a:rPr>
              <a:t>Le poumon c’est l’automne, la tristesse, le rein c’est l’hiver et la peur, la rate estomac c’est la cinquième saison et les soucis, les ruminations.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0" cap="none" spc="0" baseline="0" dirty="0">
                <a:solidFill>
                  <a:srgbClr val="000000"/>
                </a:solidFill>
                <a:uFillTx/>
                <a:latin typeface="Calibri"/>
              </a:rPr>
              <a:t>La production des globules blancs et rouges est augmenté par les exercices et les postures. L’énergie de la peau organe défensif est stimulée.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0" cap="none" spc="0" baseline="0" dirty="0">
                <a:solidFill>
                  <a:srgbClr val="000000"/>
                </a:solidFill>
                <a:uFillTx/>
                <a:latin typeface="Calibri"/>
              </a:rPr>
              <a:t>Les exercices sont issus de l’observation de la nature. L’ours représente la cinquième saisons, la grue l’automne, la tortue, le serpent l’hiver. D’autres postures insisteront sur le parcours des méridiens et de leur localisation, le dos par exemple les reins, les bras les poumons.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alibri"/>
              </a:rPr>
              <a:t>Des sons peuvent être émis -6 sons thérapeutiques- le hu (</a:t>
            </a:r>
            <a:r>
              <a:rPr lang="fr-FR" sz="1600" b="0" i="0" u="none" strike="noStrike" kern="1200" cap="none" spc="0" baseline="0" dirty="0" err="1">
                <a:solidFill>
                  <a:srgbClr val="000000"/>
                </a:solidFill>
                <a:uFillTx/>
                <a:latin typeface="Calibri"/>
              </a:rPr>
              <a:t>rou</a:t>
            </a:r>
            <a:r>
              <a:rPr lang="fr-FR" sz="1600" b="0" i="0" u="none" strike="noStrike" kern="1200" cap="none" spc="0" baseline="0" dirty="0">
                <a:solidFill>
                  <a:srgbClr val="000000"/>
                </a:solidFill>
                <a:uFillTx/>
                <a:latin typeface="Calibri"/>
              </a:rPr>
              <a:t>) signifie l’estomac qui brule. Le Si le nez qui coule, le FU (fou) régule les reins, soufflez sur une bougie.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00" b="0" i="0" u="none" strike="noStrike" kern="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0" cap="none" spc="0" baseline="0" dirty="0">
                <a:solidFill>
                  <a:srgbClr val="000000"/>
                </a:solidFill>
                <a:uFillTx/>
                <a:latin typeface="Calibri"/>
              </a:rPr>
              <a:t>Les ateliers ont lieu </a:t>
            </a:r>
            <a:r>
              <a:rPr lang="fr-FR" sz="1600" b="1" i="0" u="none" strike="noStrike" kern="0" cap="none" spc="0" baseline="0" dirty="0">
                <a:solidFill>
                  <a:srgbClr val="000000"/>
                </a:solidFill>
                <a:uFillTx/>
                <a:latin typeface="Calibri"/>
              </a:rPr>
              <a:t>tous les jeudi à 10 h </a:t>
            </a:r>
            <a:r>
              <a:rPr lang="fr-FR" sz="1600" b="0" i="0" u="none" strike="noStrike" kern="0" cap="none" spc="0" baseline="0" dirty="0">
                <a:solidFill>
                  <a:srgbClr val="000000"/>
                </a:solidFill>
                <a:uFillTx/>
                <a:latin typeface="Calibri"/>
              </a:rPr>
              <a:t>à </a:t>
            </a:r>
            <a:r>
              <a:rPr lang="fr-FR" sz="1600" b="1" i="0" u="none" strike="noStrike" kern="0" cap="none" spc="0" baseline="0" dirty="0">
                <a:solidFill>
                  <a:srgbClr val="000000"/>
                </a:solidFill>
                <a:uFillTx/>
                <a:latin typeface="Calibri"/>
              </a:rPr>
              <a:t>l’ île de de l’abreuvoir à Champigny sur marne </a:t>
            </a:r>
            <a:r>
              <a:rPr lang="fr-FR" sz="1600" b="0" i="0" u="none" strike="noStrike" kern="0" cap="none" spc="0" baseline="0" dirty="0">
                <a:solidFill>
                  <a:srgbClr val="000000"/>
                </a:solidFill>
                <a:uFillTx/>
                <a:latin typeface="Calibri"/>
              </a:rPr>
              <a:t>(prendre la place LENINE et rue de l’église)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600" b="0" i="0" u="none" strike="noStrike" kern="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0" cap="none" spc="0" baseline="0" dirty="0">
                <a:solidFill>
                  <a:srgbClr val="000000"/>
                </a:solidFill>
                <a:uFillTx/>
                <a:latin typeface="Calibri"/>
              </a:rPr>
              <a:t>DOMINIQUE ASSEMAINE Praticien en médecine traditionnelle chinoise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0" cap="none" spc="0" baseline="0" dirty="0">
                <a:solidFill>
                  <a:srgbClr val="000000"/>
                </a:solidFill>
                <a:uFillTx/>
                <a:latin typeface="Calibri"/>
              </a:rPr>
              <a:t>ASSOCIATION SYNOFORM ARTS ET NATURE</a:t>
            </a:r>
            <a:endParaRPr lang="fr-FR" sz="16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ZoneTexte 1"/>
          <p:cNvSpPr txBox="1"/>
          <p:nvPr/>
        </p:nvSpPr>
        <p:spPr>
          <a:xfrm>
            <a:off x="155576" y="264673"/>
            <a:ext cx="11704731" cy="95410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sng" strike="noStrike" kern="1200" cap="none" spc="0" baseline="0" dirty="0">
                <a:solidFill>
                  <a:srgbClr val="000000"/>
                </a:solidFill>
                <a:uFillTx/>
                <a:latin typeface="Calibri"/>
              </a:rPr>
              <a:t>LA MOXIBUSTION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sng" strike="noStrike" kern="0" cap="none" spc="0" baseline="0" dirty="0">
                <a:solidFill>
                  <a:srgbClr val="000000"/>
                </a:solidFill>
                <a:uFillTx/>
                <a:latin typeface="Calibri"/>
              </a:rPr>
              <a:t>Renforcer votre immunité</a:t>
            </a:r>
            <a:endParaRPr lang="fr-FR" sz="2800" b="1" i="0" u="sng" strike="noStrike" kern="1200" cap="none" spc="0" baseline="0" dirty="0">
              <a:solidFill>
                <a:srgbClr val="000000"/>
              </a:solidFill>
              <a:uFillTx/>
              <a:latin typeface="Calibri"/>
            </a:endParaRPr>
          </a:p>
        </p:txBody>
      </p:sp>
      <p:sp>
        <p:nvSpPr>
          <p:cNvPr id="3" name="ZoneTexte 2"/>
          <p:cNvSpPr txBox="1"/>
          <p:nvPr/>
        </p:nvSpPr>
        <p:spPr>
          <a:xfrm>
            <a:off x="990816" y="4100069"/>
            <a:ext cx="11099508" cy="25853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Calibri"/>
              </a:rPr>
              <a:t>La moxibustion est une technique issue de la médecine traditionnelle chinoise. A l’aide d’un bâton d’armoise (artemisia) chauffé sur les points d’acupunctures, l’énergie défensive de l’organisme peut se défendre contre l’attaque du froid de l’hiver, des infections saisonnières et contribue à la stimulation de votre organisme et au renforcement de vos globules blancs et rouges en renforçant votre immunité.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libri"/>
              </a:rPr>
              <a:t>Les</a:t>
            </a:r>
            <a:r>
              <a:rPr lang="fr-FR" sz="1800" b="0" i="0" u="none" strike="noStrike" kern="1200" cap="none" spc="0" baseline="0">
                <a:solidFill>
                  <a:srgbClr val="000000"/>
                </a:solidFill>
                <a:uFillTx/>
                <a:latin typeface="Calibri"/>
              </a:rPr>
              <a:t> points sont choisis selon </a:t>
            </a:r>
            <a:r>
              <a:rPr lang="fr-FR" sz="1800" b="0" i="0" u="none" strike="noStrike" kern="0" cap="none" spc="0" baseline="0">
                <a:solidFill>
                  <a:srgbClr val="000000"/>
                </a:solidFill>
                <a:uFillTx/>
                <a:latin typeface="Calibri"/>
              </a:rPr>
              <a:t>d</a:t>
            </a:r>
            <a:r>
              <a:rPr lang="fr-FR" sz="1800" b="0" i="0" u="none" strike="noStrike" kern="1200" cap="none" spc="0" baseline="0">
                <a:solidFill>
                  <a:srgbClr val="000000"/>
                </a:solidFill>
                <a:uFillTx/>
                <a:latin typeface="Calibri"/>
              </a:rPr>
              <a:t>es lois énergétiques</a:t>
            </a:r>
            <a:r>
              <a:rPr lang="fr-FR" sz="1800" b="0" i="0" u="none" strike="noStrike" kern="0" cap="none" spc="0" baseline="0">
                <a:solidFill>
                  <a:srgbClr val="000000"/>
                </a:solidFill>
                <a:uFillTx/>
                <a:latin typeface="Calibri"/>
              </a:rPr>
              <a:t> et seront localisés au cours d’ateliers collectifs ou en consultation. Un bâton d’armoise vous sera offert en consultation pour continuer votre traitement à votre domicile.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0" cap="none" spc="0" baseline="0">
                <a:solidFill>
                  <a:srgbClr val="000000"/>
                </a:solidFill>
                <a:uFillTx/>
                <a:latin typeface="Calibri"/>
              </a:rPr>
              <a:t>Pour une consultation, prendre rendez vous sur Doctolib Khépri Santé.</a:t>
            </a:r>
            <a:endParaRPr lang="fr-FR" sz="1800" b="0" i="0" u="none" strike="noStrike" kern="1200" cap="none" spc="0" baseline="0">
              <a:solidFill>
                <a:srgbClr val="000000"/>
              </a:solidFill>
              <a:uFillTx/>
              <a:latin typeface="Calibri"/>
            </a:endParaRPr>
          </a:p>
        </p:txBody>
      </p:sp>
      <p:sp>
        <p:nvSpPr>
          <p:cNvPr id="4" name="AutoShape 2" descr="Homme recevant un traitement de moxibustion"/>
          <p:cNvSpPr/>
          <p:nvPr/>
        </p:nvSpPr>
        <p:spPr>
          <a:xfrm>
            <a:off x="155576" y="-14446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5" name="Image 4"/>
          <p:cNvPicPr>
            <a:picLocks noChangeAspect="1"/>
          </p:cNvPicPr>
          <p:nvPr/>
        </p:nvPicPr>
        <p:blipFill>
          <a:blip r:embed="rId2"/>
          <a:stretch>
            <a:fillRect/>
          </a:stretch>
        </p:blipFill>
        <p:spPr>
          <a:xfrm>
            <a:off x="4370292" y="1515252"/>
            <a:ext cx="3001408" cy="1981550"/>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AutoShape 2" descr="Homme recevant un traitement de moxibustion"/>
          <p:cNvSpPr/>
          <p:nvPr/>
        </p:nvSpPr>
        <p:spPr>
          <a:xfrm>
            <a:off x="155576" y="-14446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ZoneTexte 3"/>
          <p:cNvSpPr txBox="1"/>
          <p:nvPr/>
        </p:nvSpPr>
        <p:spPr>
          <a:xfrm>
            <a:off x="460372" y="463445"/>
            <a:ext cx="10982328"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Aromathérapie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des 5 éléments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pour stimuler votre immunité</a:t>
            </a:r>
          </a:p>
        </p:txBody>
      </p:sp>
      <p:sp>
        <p:nvSpPr>
          <p:cNvPr id="4" name="ZoneTexte 4"/>
          <p:cNvSpPr txBox="1"/>
          <p:nvPr/>
        </p:nvSpPr>
        <p:spPr>
          <a:xfrm>
            <a:off x="241301" y="1749188"/>
            <a:ext cx="6381568"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Chaque huile essentielle peut être classée selon la loi des cinq éléments. Chaque élément a ses particularités : le bois, saison du printemps, foie, le feu saison d’été, le cœur la 5 </a:t>
            </a:r>
            <a:r>
              <a:rPr lang="fr-FR" sz="1400" b="0" i="0" u="none" strike="noStrike" kern="1200" cap="none" spc="0" baseline="0" dirty="0" err="1">
                <a:solidFill>
                  <a:srgbClr val="000000"/>
                </a:solidFill>
                <a:uFillTx/>
                <a:latin typeface="Calibri"/>
              </a:rPr>
              <a:t>Ième</a:t>
            </a:r>
            <a:r>
              <a:rPr lang="fr-FR" sz="1400" b="0" i="0" u="none" strike="noStrike" kern="1200" cap="none" spc="0" baseline="0" dirty="0">
                <a:solidFill>
                  <a:srgbClr val="000000"/>
                </a:solidFill>
                <a:uFillTx/>
                <a:latin typeface="Calibri"/>
              </a:rPr>
              <a:t> saison, la terre, la rate, l’automne, le métal, les poumons, l’hiver l’eau, les reins. Pour équilibrer notre immunité, nous appliqueront en automassage les huiles essentielles selon les méridiens sur les points d’acupuncture : rate/estomac-rein/vessie.</a:t>
            </a:r>
          </a:p>
        </p:txBody>
      </p:sp>
      <p:sp>
        <p:nvSpPr>
          <p:cNvPr id="5" name="ZoneTexte 5"/>
          <p:cNvSpPr txBox="1"/>
          <p:nvPr/>
        </p:nvSpPr>
        <p:spPr>
          <a:xfrm>
            <a:off x="460372" y="3622991"/>
            <a:ext cx="11201398" cy="29546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 </a:t>
            </a:r>
            <a:r>
              <a:rPr lang="fr-FR" sz="1200" b="1" i="0" u="sng" strike="noStrike" kern="1200" cap="none" spc="0" baseline="0" dirty="0">
                <a:solidFill>
                  <a:srgbClr val="000000"/>
                </a:solidFill>
                <a:uFillTx/>
                <a:latin typeface="Calibri"/>
                <a:hlinkClick r:id="rId2"/>
              </a:rPr>
              <a:t>huile essentielle d’arbre à thé</a:t>
            </a:r>
            <a:r>
              <a:rPr lang="fr-FR" sz="1200" b="0" i="0" u="none" strike="noStrike" kern="1200" cap="none" spc="0" baseline="0" dirty="0">
                <a:solidFill>
                  <a:srgbClr val="000000"/>
                </a:solidFill>
                <a:uFillTx/>
                <a:latin typeface="Calibri"/>
              </a:rPr>
              <a:t> (</a:t>
            </a:r>
            <a:r>
              <a:rPr lang="fr-FR" sz="1200" b="0" i="0" u="none" strike="noStrike" kern="1200" cap="none" spc="0" baseline="0" dirty="0" err="1">
                <a:solidFill>
                  <a:srgbClr val="000000"/>
                </a:solidFill>
                <a:uFillTx/>
                <a:latin typeface="Calibri"/>
              </a:rPr>
              <a:t>tea</a:t>
            </a:r>
            <a:r>
              <a:rPr lang="fr-FR" sz="1200" b="0" i="0" u="none" strike="noStrike" kern="1200" cap="none" spc="0" baseline="0" dirty="0">
                <a:solidFill>
                  <a:srgbClr val="000000"/>
                </a:solidFill>
                <a:uFillTx/>
                <a:latin typeface="Calibri"/>
              </a:rPr>
              <a:t> </a:t>
            </a:r>
            <a:r>
              <a:rPr lang="fr-FR" sz="1200" b="0" i="0" u="none" strike="noStrike" kern="1200" cap="none" spc="0" baseline="0" dirty="0" err="1">
                <a:solidFill>
                  <a:srgbClr val="000000"/>
                </a:solidFill>
                <a:uFillTx/>
                <a:latin typeface="Calibri"/>
              </a:rPr>
              <a:t>tree</a:t>
            </a:r>
            <a:r>
              <a:rPr lang="fr-FR" sz="1200" b="0" i="0" u="none" strike="noStrike" kern="1200" cap="none" spc="0" baseline="0" dirty="0">
                <a:solidFill>
                  <a:srgbClr val="000000"/>
                </a:solidFill>
                <a:uFillTx/>
                <a:latin typeface="Calibri"/>
              </a:rPr>
              <a:t>) : très souple d’emploi et adapté à tous les âges et à toutes les peaux, le </a:t>
            </a:r>
            <a:r>
              <a:rPr lang="fr-FR" sz="1200" b="0" i="0" u="none" strike="noStrike" kern="1200" cap="none" spc="0" baseline="0" dirty="0" err="1">
                <a:solidFill>
                  <a:srgbClr val="000000"/>
                </a:solidFill>
                <a:uFillTx/>
                <a:latin typeface="Calibri"/>
              </a:rPr>
              <a:t>tea</a:t>
            </a:r>
            <a:r>
              <a:rPr lang="fr-FR" sz="1200" b="0" i="0" u="none" strike="noStrike" kern="1200" cap="none" spc="0" baseline="0" dirty="0">
                <a:solidFill>
                  <a:srgbClr val="000000"/>
                </a:solidFill>
                <a:uFillTx/>
                <a:latin typeface="Calibri"/>
              </a:rPr>
              <a:t> </a:t>
            </a:r>
            <a:r>
              <a:rPr lang="fr-FR" sz="1200" b="0" i="0" u="none" strike="noStrike" kern="1200" cap="none" spc="0" baseline="0" dirty="0" err="1">
                <a:solidFill>
                  <a:srgbClr val="000000"/>
                </a:solidFill>
                <a:uFillTx/>
                <a:latin typeface="Calibri"/>
              </a:rPr>
              <a:t>tree</a:t>
            </a:r>
            <a:r>
              <a:rPr lang="fr-FR" sz="1200" b="0" i="0" u="none" strike="noStrike" kern="1200" cap="none" spc="0" baseline="0" dirty="0">
                <a:solidFill>
                  <a:srgbClr val="000000"/>
                </a:solidFill>
                <a:uFillTx/>
                <a:latin typeface="Calibri"/>
              </a:rPr>
              <a:t> contient des composés biochimiques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naturels propres à purifier les poumons. Antiviral et anti-inflammatoire, il peut être employé en massage quotidien du thorax à hauteur de 5% pour les sujets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 jeunes ou asthmatiques, et jusqu’à 20% pour les adultes. A diluer de préférence dans de l’huile d’amande douce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 </a:t>
            </a:r>
            <a:r>
              <a:rPr lang="fr-FR" sz="1200" b="1" i="0" u="sng" strike="noStrike" kern="1200" cap="none" spc="0" baseline="0" dirty="0">
                <a:solidFill>
                  <a:srgbClr val="000000"/>
                </a:solidFill>
                <a:uFillTx/>
                <a:latin typeface="Calibri"/>
                <a:hlinkClick r:id="rId3"/>
              </a:rPr>
              <a:t>huile essentielle de </a:t>
            </a:r>
            <a:r>
              <a:rPr lang="fr-FR" sz="1200" b="1" i="0" u="sng" strike="noStrike" kern="1200" cap="none" spc="0" baseline="0" dirty="0" err="1">
                <a:solidFill>
                  <a:srgbClr val="000000"/>
                </a:solidFill>
                <a:uFillTx/>
                <a:latin typeface="Calibri"/>
                <a:hlinkClick r:id="rId3"/>
              </a:rPr>
              <a:t>ravintsara</a:t>
            </a:r>
            <a:r>
              <a:rPr lang="fr-FR" sz="1200" b="0" i="0" u="none" strike="noStrike" kern="1200" cap="none" spc="0" baseline="0" dirty="0">
                <a:solidFill>
                  <a:srgbClr val="000000"/>
                </a:solidFill>
                <a:uFillTx/>
                <a:latin typeface="Calibri"/>
              </a:rPr>
              <a:t> : tout aussi souple d’emploi que le </a:t>
            </a:r>
            <a:r>
              <a:rPr lang="fr-FR" sz="1200" b="0" i="0" u="none" strike="noStrike" kern="1200" cap="none" spc="0" baseline="0" dirty="0" err="1">
                <a:solidFill>
                  <a:srgbClr val="000000"/>
                </a:solidFill>
                <a:uFillTx/>
                <a:latin typeface="Calibri"/>
              </a:rPr>
              <a:t>tae</a:t>
            </a:r>
            <a:r>
              <a:rPr lang="fr-FR" sz="1200" b="0" i="0" u="none" strike="noStrike" kern="1200" cap="none" spc="0" baseline="0" dirty="0">
                <a:solidFill>
                  <a:srgbClr val="000000"/>
                </a:solidFill>
                <a:uFillTx/>
                <a:latin typeface="Calibri"/>
              </a:rPr>
              <a:t> </a:t>
            </a:r>
            <a:r>
              <a:rPr lang="fr-FR" sz="1200" b="0" i="0" u="none" strike="noStrike" kern="1200" cap="none" spc="0" baseline="0" dirty="0" err="1">
                <a:solidFill>
                  <a:srgbClr val="000000"/>
                </a:solidFill>
                <a:uFillTx/>
                <a:latin typeface="Calibri"/>
              </a:rPr>
              <a:t>tree</a:t>
            </a:r>
            <a:r>
              <a:rPr lang="fr-FR" sz="1200" b="0" i="0" u="none" strike="noStrike" kern="1200" cap="none" spc="0" baseline="0" dirty="0">
                <a:solidFill>
                  <a:srgbClr val="000000"/>
                </a:solidFill>
                <a:uFillTx/>
                <a:latin typeface="Calibri"/>
              </a:rPr>
              <a:t>, il es aussi très antiviral. C’est la prévention physique qui prime. Toutefois,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sa belle odeur aromatique aide à l’endormissement les personnes en dette de sommeil et donc, renforce la sensation de bien-être général.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Mêmes dosages et base </a:t>
            </a:r>
            <a:r>
              <a:rPr lang="fr-FR" sz="1200" b="0" i="0" u="none" strike="noStrike" kern="1200" cap="none" spc="0" baseline="0" dirty="0" err="1">
                <a:solidFill>
                  <a:srgbClr val="000000"/>
                </a:solidFill>
                <a:uFillTx/>
                <a:latin typeface="Calibri"/>
              </a:rPr>
              <a:t>dilluante</a:t>
            </a:r>
            <a:r>
              <a:rPr lang="fr-FR" sz="1200" b="0" i="0" u="none" strike="noStrike" kern="1200" cap="none" spc="0" baseline="0" dirty="0">
                <a:solidFill>
                  <a:srgbClr val="000000"/>
                </a:solidFill>
                <a:uFillTx/>
                <a:latin typeface="Calibri"/>
              </a:rPr>
              <a:t> que pour le </a:t>
            </a:r>
            <a:r>
              <a:rPr lang="fr-FR" sz="1200" b="0" i="0" u="none" strike="noStrike" kern="1200" cap="none" spc="0" baseline="0" dirty="0" err="1">
                <a:solidFill>
                  <a:srgbClr val="000000"/>
                </a:solidFill>
                <a:uFillTx/>
                <a:latin typeface="Calibri"/>
              </a:rPr>
              <a:t>tea</a:t>
            </a:r>
            <a:r>
              <a:rPr lang="fr-FR" sz="1200" b="0" i="0" u="none" strike="noStrike" kern="1200" cap="none" spc="0" baseline="0" dirty="0">
                <a:solidFill>
                  <a:srgbClr val="000000"/>
                </a:solidFill>
                <a:uFillTx/>
                <a:latin typeface="Calibri"/>
              </a:rPr>
              <a:t> </a:t>
            </a:r>
            <a:r>
              <a:rPr lang="fr-FR" sz="1200" b="0" i="0" u="none" strike="noStrike" kern="1200" cap="none" spc="0" baseline="0" dirty="0" err="1">
                <a:solidFill>
                  <a:srgbClr val="000000"/>
                </a:solidFill>
                <a:uFillTx/>
                <a:latin typeface="Calibri"/>
              </a:rPr>
              <a:t>tree</a:t>
            </a:r>
            <a:endParaRPr lang="fr-FR" sz="12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1200" cap="none" spc="0" baseline="0" dirty="0">
                <a:solidFill>
                  <a:srgbClr val="000000"/>
                </a:solidFill>
                <a:uFillTx/>
                <a:latin typeface="Calibri"/>
                <a:hlinkClick r:id="rId4"/>
              </a:rPr>
              <a:t>huile essentielle d’eucalyptus </a:t>
            </a:r>
            <a:r>
              <a:rPr lang="fr-FR" sz="1200" b="1" i="0" u="sng" strike="noStrike" kern="1200" cap="none" spc="0" baseline="0" dirty="0" err="1">
                <a:solidFill>
                  <a:srgbClr val="000000"/>
                </a:solidFill>
                <a:uFillTx/>
                <a:latin typeface="Calibri"/>
                <a:hlinkClick r:id="rId4"/>
              </a:rPr>
              <a:t>radiata</a:t>
            </a:r>
            <a:r>
              <a:rPr lang="fr-FR" sz="1200" b="0" i="0" u="none" strike="noStrike" kern="1200" cap="none" spc="0" baseline="0" dirty="0">
                <a:solidFill>
                  <a:srgbClr val="000000"/>
                </a:solidFill>
                <a:uFillTx/>
                <a:latin typeface="Calibri"/>
              </a:rPr>
              <a:t> : on ne présente plus cette belle huile essentielle aux notes délicates.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En plus d’amplifier l’ouverture respiratoire et d’assainir la sphère pulmonaire, l’eucalyptus </a:t>
            </a:r>
            <a:r>
              <a:rPr lang="fr-FR" sz="1200" b="0" i="0" u="none" strike="noStrike" kern="1200" cap="none" spc="0" baseline="0" dirty="0" err="1">
                <a:solidFill>
                  <a:srgbClr val="000000"/>
                </a:solidFill>
                <a:uFillTx/>
                <a:latin typeface="Calibri"/>
              </a:rPr>
              <a:t>radiata</a:t>
            </a:r>
            <a:r>
              <a:rPr lang="fr-FR" sz="1200" b="0" i="0" u="none" strike="noStrike" kern="1200" cap="none" spc="0" baseline="0" dirty="0">
                <a:solidFill>
                  <a:srgbClr val="000000"/>
                </a:solidFill>
                <a:uFillTx/>
                <a:latin typeface="Calibri"/>
              </a:rPr>
              <a:t> renforce le sentiment de confiance et de sécurité.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De quoi chasser jusqu'à l'ombre d'une idée noire ! Il sera parfait pour les personnes non asthmatiques à partir de 15 ans, dilué à 5% dans une huile végétale.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En massage du torse une fois par jour, après la toilette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 </a:t>
            </a:r>
            <a:r>
              <a:rPr lang="fr-FR" sz="1200" b="1" i="0" u="sng" strike="noStrike" kern="1200" cap="none" spc="0" baseline="0" dirty="0">
                <a:solidFill>
                  <a:srgbClr val="000000"/>
                </a:solidFill>
                <a:uFillTx/>
                <a:latin typeface="Calibri"/>
                <a:hlinkClick r:id="rId5"/>
              </a:rPr>
              <a:t>huile essentielle de myrte</a:t>
            </a:r>
            <a:r>
              <a:rPr lang="fr-FR" sz="1200" b="0" i="0" u="none" strike="noStrike" kern="1200" cap="none" spc="0" baseline="0" dirty="0">
                <a:solidFill>
                  <a:srgbClr val="000000"/>
                </a:solidFill>
                <a:uFillTx/>
                <a:latin typeface="Calibri"/>
              </a:rPr>
              <a:t> : bien toléré, même par les personnes un peu sensibles, le myrte se montre efficace pour ce qui concerne le nettoyage des poumons.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0000"/>
                </a:solidFill>
                <a:uFillTx/>
                <a:latin typeface="Calibri"/>
              </a:rPr>
              <a:t>Son parfum apaise et recentre. Le corps physique est préparé à affronter l’hiver et l’esprit accepte tranquillement le changement de saison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Pour une consultation prendre rendez vous sur DOCTOLIB </a:t>
            </a:r>
            <a:r>
              <a:rPr lang="fr-FR" sz="1400" b="0" i="0" u="none" strike="noStrike" kern="1200" cap="none" spc="0" baseline="0" dirty="0" err="1">
                <a:solidFill>
                  <a:srgbClr val="000000"/>
                </a:solidFill>
                <a:uFillTx/>
                <a:latin typeface="Calibri"/>
              </a:rPr>
              <a:t>Khépri</a:t>
            </a:r>
            <a:r>
              <a:rPr lang="fr-FR" sz="1400" b="0" i="0" u="none" strike="noStrike" kern="1200" cap="none" spc="0" baseline="0" dirty="0">
                <a:solidFill>
                  <a:srgbClr val="000000"/>
                </a:solidFill>
                <a:uFillTx/>
                <a:latin typeface="Calibri"/>
              </a:rPr>
              <a:t> Santé. Je propose aussi une formation huiles essentielles avec huiles de massage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5 éléments de VIAROME.</a:t>
            </a:r>
          </a:p>
        </p:txBody>
      </p:sp>
      <p:pic>
        <p:nvPicPr>
          <p:cNvPr id="6" name="Picture 2"/>
          <p:cNvPicPr>
            <a:picLocks noChangeAspect="1"/>
          </p:cNvPicPr>
          <p:nvPr/>
        </p:nvPicPr>
        <p:blipFill>
          <a:blip r:embed="rId6"/>
          <a:srcRect/>
          <a:stretch>
            <a:fillRect/>
          </a:stretch>
        </p:blipFill>
        <p:spPr>
          <a:xfrm>
            <a:off x="6718710" y="162445"/>
            <a:ext cx="4976401" cy="3349015"/>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ZoneTexte 1"/>
          <p:cNvSpPr txBox="1"/>
          <p:nvPr/>
        </p:nvSpPr>
        <p:spPr>
          <a:xfrm>
            <a:off x="3938951" y="1283680"/>
            <a:ext cx="3953582" cy="40011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i="0" u="sng" strike="noStrike" kern="1200" cap="none" spc="0" baseline="0" dirty="0">
                <a:solidFill>
                  <a:srgbClr val="000000"/>
                </a:solidFill>
                <a:uFillTx/>
                <a:latin typeface="Calibri"/>
              </a:rPr>
              <a:t>Pharmacopée chinoise et immunité</a:t>
            </a:r>
          </a:p>
        </p:txBody>
      </p:sp>
      <p:sp>
        <p:nvSpPr>
          <p:cNvPr id="3" name="ZoneTexte 2"/>
          <p:cNvSpPr txBox="1"/>
          <p:nvPr/>
        </p:nvSpPr>
        <p:spPr>
          <a:xfrm>
            <a:off x="333371" y="1847846"/>
            <a:ext cx="11634231" cy="5047533"/>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La pharmacopée chinoise est une branche de la médecine traditionnelle chinoise. Cette discipline s’appuie sur la nature. (les végétaux et les minéraux). Racines, feuilles, fruits, champignons, coquillages, pierres sont utilisés.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Pour composer une formule, le praticien doit maitriser la loi des cinq éléments, c’est-à-dire : les saveurs (amer, doux, salé, épicé, sucré) le chaud, le froid, l’humide, l’astringent, le tropisme, les 5 saisons.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 Puis selon le bilan énergétique –prise de pouls, observation de la langue, recueil des symptômes, recherche des causes, méridiens en vide en plénitude, organe concernée, émotions perturbées, une formule personnalisée est élaborée.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Pour renforcer l’immunité, les méridiens qui seront concernés sont sur le réseau de la rate/estomac et le rein/vessie.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Par exemple, la formule </a:t>
            </a:r>
            <a:r>
              <a:rPr lang="fr-FR" sz="1400" b="1" i="0" u="none" strike="noStrike" kern="1200" cap="none" spc="0" baseline="0" dirty="0">
                <a:solidFill>
                  <a:srgbClr val="000000"/>
                </a:solidFill>
                <a:uFillTx/>
                <a:latin typeface="Calibri"/>
              </a:rPr>
              <a:t>SI JUN ZI TANG </a:t>
            </a:r>
            <a:r>
              <a:rPr lang="fr-FR" sz="1400" b="0" i="0" u="none" strike="noStrike" kern="1200" cap="none" spc="0" baseline="0" dirty="0">
                <a:solidFill>
                  <a:srgbClr val="000000"/>
                </a:solidFill>
                <a:uFillTx/>
                <a:latin typeface="Calibri"/>
              </a:rPr>
              <a:t>– décoction des quatre gentilshommes.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C’est une formule reconstituante et tonifiante.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La composition comprend : l’empereur (qui va au Meriden à tonifier) racine de ginseng –REN SHEN- (amer)et astragale –BAI ZHU- Ministre : </a:t>
            </a:r>
            <a:r>
              <a:rPr lang="fr-FR" sz="1400" b="0" i="0" u="none" strike="noStrike" kern="1200" cap="none" spc="0" baseline="0" dirty="0" err="1">
                <a:solidFill>
                  <a:srgbClr val="000000"/>
                </a:solidFill>
                <a:uFillTx/>
                <a:latin typeface="Calibri"/>
              </a:rPr>
              <a:t>porio</a:t>
            </a:r>
            <a:r>
              <a:rPr lang="fr-FR" sz="1400" b="0" i="0" u="none" strike="noStrike" kern="1200" cap="none" spc="0" baseline="0" dirty="0">
                <a:solidFill>
                  <a:srgbClr val="000000"/>
                </a:solidFill>
                <a:uFillTx/>
                <a:latin typeface="Calibri"/>
              </a:rPr>
              <a:t> cocos – FU LING- (champignon)fade, doux. Racine de réglisse – GAN CAO : ambassadeur :  doux, sucré.</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Ne jamais prendre 1 seule plante isolée. Une plante tonifiante par exemple ginseng ou astragale peut provoquer des palpitations, de la constipation et est interdite en cas d’AVC ou de problèmes cardiaques.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Les formules sont commandées par un praticien formé et agrée par les laboratoires.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Calibri"/>
              </a:rPr>
              <a:t>Pour une consultation prenez un rendez vous sur </a:t>
            </a:r>
            <a:r>
              <a:rPr lang="fr-FR" sz="1400" b="0" i="0" u="none" strike="noStrike" kern="1200" cap="none" spc="0" baseline="0" dirty="0" err="1">
                <a:solidFill>
                  <a:srgbClr val="000000"/>
                </a:solidFill>
                <a:uFillTx/>
                <a:latin typeface="Calibri"/>
              </a:rPr>
              <a:t>Doctolib</a:t>
            </a:r>
            <a:r>
              <a:rPr lang="fr-FR" sz="1400" b="0" i="0" u="none" strike="noStrike" kern="1200" cap="none" spc="0" baseline="0" dirty="0">
                <a:solidFill>
                  <a:srgbClr val="000000"/>
                </a:solidFill>
                <a:uFillTx/>
                <a:latin typeface="Calibri"/>
              </a:rPr>
              <a:t> DOMINIQUE ASSEMAINE </a:t>
            </a:r>
            <a:r>
              <a:rPr lang="fr-FR" sz="1400" b="0" i="0" u="none" strike="noStrike" kern="1200" cap="none" spc="0" baseline="0" dirty="0" err="1">
                <a:solidFill>
                  <a:srgbClr val="000000"/>
                </a:solidFill>
                <a:uFillTx/>
                <a:latin typeface="Calibri"/>
              </a:rPr>
              <a:t>khépri</a:t>
            </a:r>
            <a:r>
              <a:rPr lang="fr-FR" sz="1400" b="0" i="0" u="none" strike="noStrike" kern="1200" cap="none" spc="0" baseline="0" dirty="0">
                <a:solidFill>
                  <a:srgbClr val="000000"/>
                </a:solidFill>
                <a:uFillTx/>
                <a:latin typeface="Calibri"/>
              </a:rPr>
              <a:t> Santé.</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b="0" i="0" u="none" strike="noStrike" kern="1200" cap="none" spc="0" baseline="0" dirty="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550</Words>
  <Application>Microsoft Office PowerPoint</Application>
  <PresentationFormat>Grand écran</PresentationFormat>
  <Paragraphs>60</Paragraphs>
  <Slides>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arson</dc:creator>
  <cp:lastModifiedBy>Utilisateur Windows</cp:lastModifiedBy>
  <cp:revision>23</cp:revision>
  <dcterms:created xsi:type="dcterms:W3CDTF">2020-11-10T16:57:08Z</dcterms:created>
  <dcterms:modified xsi:type="dcterms:W3CDTF">2020-12-14T17:48:20Z</dcterms:modified>
</cp:coreProperties>
</file>