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303" r:id="rId2"/>
    <p:sldId id="337" r:id="rId3"/>
    <p:sldId id="312" r:id="rId4"/>
    <p:sldId id="338" r:id="rId5"/>
    <p:sldId id="339" r:id="rId6"/>
    <p:sldId id="308" r:id="rId7"/>
    <p:sldId id="323" r:id="rId8"/>
    <p:sldId id="324" r:id="rId9"/>
    <p:sldId id="317" r:id="rId10"/>
    <p:sldId id="318" r:id="rId11"/>
    <p:sldId id="309" r:id="rId12"/>
    <p:sldId id="326" r:id="rId13"/>
    <p:sldId id="325" r:id="rId14"/>
    <p:sldId id="330" r:id="rId15"/>
    <p:sldId id="332" r:id="rId16"/>
    <p:sldId id="333" r:id="rId17"/>
    <p:sldId id="335" r:id="rId18"/>
    <p:sldId id="306" r:id="rId19"/>
    <p:sldId id="344" r:id="rId20"/>
    <p:sldId id="319" r:id="rId21"/>
    <p:sldId id="341" r:id="rId22"/>
    <p:sldId id="340" r:id="rId23"/>
    <p:sldId id="320" r:id="rId24"/>
    <p:sldId id="321" r:id="rId25"/>
    <p:sldId id="322" r:id="rId26"/>
    <p:sldId id="310" r:id="rId27"/>
    <p:sldId id="298" r:id="rId28"/>
    <p:sldId id="304" r:id="rId29"/>
    <p:sldId id="305" r:id="rId30"/>
    <p:sldId id="313" r:id="rId31"/>
    <p:sldId id="311" r:id="rId32"/>
    <p:sldId id="328" r:id="rId33"/>
    <p:sldId id="329" r:id="rId34"/>
    <p:sldId id="314" r:id="rId35"/>
    <p:sldId id="315" r:id="rId36"/>
    <p:sldId id="316" r:id="rId37"/>
    <p:sldId id="342" r:id="rId38"/>
    <p:sldId id="343" r:id="rId39"/>
    <p:sldId id="331" r:id="rId40"/>
    <p:sldId id="334" r:id="rId41"/>
    <p:sldId id="345" r:id="rId42"/>
    <p:sldId id="302" r:id="rId43"/>
  </p:sldIdLst>
  <p:sldSz cx="12192000" cy="6858000"/>
  <p:notesSz cx="6799263" cy="98758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4"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77D4"/>
    <a:srgbClr val="13D4CA"/>
    <a:srgbClr val="CA10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22" d="100"/>
          <a:sy n="22" d="100"/>
        </p:scale>
        <p:origin x="54" y="1008"/>
      </p:cViewPr>
      <p:guideLst>
        <p:guide orient="horz" pos="2160"/>
        <p:guide pos="3840"/>
      </p:guideLst>
    </p:cSldViewPr>
  </p:slideViewPr>
  <p:notesTextViewPr>
    <p:cViewPr>
      <p:scale>
        <a:sx n="1" d="1"/>
        <a:sy n="1" d="1"/>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B3F9F0-68F1-421B-BC63-376443867BF5}" type="doc">
      <dgm:prSet loTypeId="urn:microsoft.com/office/officeart/2005/8/layout/hProcess7#2" loCatId="process" qsTypeId="urn:microsoft.com/office/officeart/2005/8/quickstyle/simple1" qsCatId="simple" csTypeId="urn:microsoft.com/office/officeart/2005/8/colors/accent1_2" csCatId="accent1" phldr="1"/>
      <dgm:spPr/>
      <dgm:t>
        <a:bodyPr/>
        <a:lstStyle/>
        <a:p>
          <a:endParaRPr lang="fr-FR"/>
        </a:p>
      </dgm:t>
    </dgm:pt>
    <dgm:pt modelId="{042C6352-D8C7-447F-8422-011E6C218EBE}">
      <dgm:prSet phldrT="[Texte]"/>
      <dgm:spPr>
        <a:solidFill>
          <a:schemeClr val="bg1">
            <a:lumMod val="95000"/>
          </a:schemeClr>
        </a:solidFill>
      </dgm:spPr>
      <dgm:t>
        <a:bodyPr/>
        <a:lstStyle/>
        <a:p>
          <a:r>
            <a:rPr lang="fr-FR" b="1">
              <a:solidFill>
                <a:schemeClr val="accent5">
                  <a:lumMod val="75000"/>
                </a:schemeClr>
              </a:solidFill>
            </a:rPr>
            <a:t>Phase 1</a:t>
          </a:r>
        </a:p>
      </dgm:t>
    </dgm:pt>
    <dgm:pt modelId="{7C409305-46B4-4154-9BF4-C45C1CF4F08A}" type="parTrans" cxnId="{85F55D12-DBF4-4E6D-8CAD-115FCC38F684}">
      <dgm:prSet/>
      <dgm:spPr/>
      <dgm:t>
        <a:bodyPr/>
        <a:lstStyle/>
        <a:p>
          <a:endParaRPr lang="fr-FR"/>
        </a:p>
      </dgm:t>
    </dgm:pt>
    <dgm:pt modelId="{56FD2B79-FDA0-46FF-8FC0-8F5FC1AB2964}" type="sibTrans" cxnId="{85F55D12-DBF4-4E6D-8CAD-115FCC38F684}">
      <dgm:prSet/>
      <dgm:spPr/>
      <dgm:t>
        <a:bodyPr/>
        <a:lstStyle/>
        <a:p>
          <a:endParaRPr lang="fr-FR"/>
        </a:p>
      </dgm:t>
    </dgm:pt>
    <dgm:pt modelId="{3C2094BA-F217-4C1C-803F-F4FEBB4F03C7}">
      <dgm:prSet phldrT="[Texte]"/>
      <dgm:spPr/>
      <dgm:t>
        <a:bodyPr/>
        <a:lstStyle/>
        <a:p>
          <a:pPr algn="ctr"/>
          <a:r>
            <a:rPr lang="fr-FR">
              <a:solidFill>
                <a:sysClr val="windowText" lastClr="000000"/>
              </a:solidFill>
            </a:rPr>
            <a:t>Souvenir Traumatisant</a:t>
          </a:r>
        </a:p>
      </dgm:t>
    </dgm:pt>
    <dgm:pt modelId="{E9B5BAFD-FD64-4ABE-AD7C-78C3EF3BF113}" type="parTrans" cxnId="{CDB11ECD-6CCA-4B41-9B93-D023874EFFE8}">
      <dgm:prSet/>
      <dgm:spPr/>
      <dgm:t>
        <a:bodyPr/>
        <a:lstStyle/>
        <a:p>
          <a:endParaRPr lang="fr-FR"/>
        </a:p>
      </dgm:t>
    </dgm:pt>
    <dgm:pt modelId="{D58EABA0-CF52-4F1A-9E56-8B24CB134C5C}" type="sibTrans" cxnId="{CDB11ECD-6CCA-4B41-9B93-D023874EFFE8}">
      <dgm:prSet/>
      <dgm:spPr/>
      <dgm:t>
        <a:bodyPr/>
        <a:lstStyle/>
        <a:p>
          <a:endParaRPr lang="fr-FR"/>
        </a:p>
      </dgm:t>
    </dgm:pt>
    <dgm:pt modelId="{79A04961-60A7-4C35-8EC1-F5EDE26FA000}">
      <dgm:prSet phldrT="[Texte]"/>
      <dgm:spPr>
        <a:solidFill>
          <a:schemeClr val="bg1">
            <a:lumMod val="95000"/>
          </a:schemeClr>
        </a:solidFill>
      </dgm:spPr>
      <dgm:t>
        <a:bodyPr/>
        <a:lstStyle/>
        <a:p>
          <a:r>
            <a:rPr lang="fr-FR" b="1">
              <a:solidFill>
                <a:schemeClr val="accent5">
                  <a:lumMod val="75000"/>
                </a:schemeClr>
              </a:solidFill>
            </a:rPr>
            <a:t>Phase 2</a:t>
          </a:r>
        </a:p>
      </dgm:t>
    </dgm:pt>
    <dgm:pt modelId="{E7226304-BEAD-48C3-92F1-4C9227EF604D}" type="parTrans" cxnId="{B4F97EF4-5250-4E2A-823C-9DC4362453CA}">
      <dgm:prSet/>
      <dgm:spPr/>
      <dgm:t>
        <a:bodyPr/>
        <a:lstStyle/>
        <a:p>
          <a:endParaRPr lang="fr-FR"/>
        </a:p>
      </dgm:t>
    </dgm:pt>
    <dgm:pt modelId="{BAFC865E-388D-4BD9-A1F0-624A581BB51D}" type="sibTrans" cxnId="{B4F97EF4-5250-4E2A-823C-9DC4362453CA}">
      <dgm:prSet/>
      <dgm:spPr/>
      <dgm:t>
        <a:bodyPr/>
        <a:lstStyle/>
        <a:p>
          <a:endParaRPr lang="fr-FR"/>
        </a:p>
      </dgm:t>
    </dgm:pt>
    <dgm:pt modelId="{9DF8578C-9C16-4EF5-B3DA-0ADCB05D6C97}">
      <dgm:prSet phldrT="[Texte]"/>
      <dgm:spPr>
        <a:solidFill>
          <a:schemeClr val="bg1">
            <a:lumMod val="95000"/>
          </a:schemeClr>
        </a:solidFill>
      </dgm:spPr>
      <dgm:t>
        <a:bodyPr/>
        <a:lstStyle/>
        <a:p>
          <a:pPr algn="ctr"/>
          <a:r>
            <a:rPr lang="fr-FR" dirty="0">
              <a:solidFill>
                <a:sysClr val="windowText" lastClr="000000"/>
              </a:solidFill>
            </a:rPr>
            <a:t>Perturbation</a:t>
          </a:r>
          <a:r>
            <a:rPr lang="fr-FR" dirty="0"/>
            <a:t> </a:t>
          </a:r>
          <a:r>
            <a:rPr lang="fr-FR" dirty="0">
              <a:solidFill>
                <a:sysClr val="windowText" lastClr="000000"/>
              </a:solidFill>
            </a:rPr>
            <a:t>du Système Energétique Corporel</a:t>
          </a:r>
        </a:p>
      </dgm:t>
    </dgm:pt>
    <dgm:pt modelId="{1BD50CF9-F96E-417F-A0E2-EE73B50CB722}" type="parTrans" cxnId="{9B6CC469-45F2-4044-9785-FAC453B9340A}">
      <dgm:prSet/>
      <dgm:spPr/>
      <dgm:t>
        <a:bodyPr/>
        <a:lstStyle/>
        <a:p>
          <a:endParaRPr lang="fr-FR"/>
        </a:p>
      </dgm:t>
    </dgm:pt>
    <dgm:pt modelId="{E55ED4B6-1AD1-48F7-A1E8-1EA138A5AB23}" type="sibTrans" cxnId="{9B6CC469-45F2-4044-9785-FAC453B9340A}">
      <dgm:prSet/>
      <dgm:spPr/>
      <dgm:t>
        <a:bodyPr/>
        <a:lstStyle/>
        <a:p>
          <a:endParaRPr lang="fr-FR"/>
        </a:p>
      </dgm:t>
    </dgm:pt>
    <dgm:pt modelId="{D5673222-F2C0-4F93-9828-6EA3A63D2D6C}">
      <dgm:prSet phldrT="[Texte]"/>
      <dgm:spPr>
        <a:solidFill>
          <a:schemeClr val="bg1">
            <a:lumMod val="95000"/>
          </a:schemeClr>
        </a:solidFill>
      </dgm:spPr>
      <dgm:t>
        <a:bodyPr/>
        <a:lstStyle/>
        <a:p>
          <a:r>
            <a:rPr lang="fr-FR" b="1">
              <a:solidFill>
                <a:schemeClr val="accent5">
                  <a:lumMod val="75000"/>
                </a:schemeClr>
              </a:solidFill>
            </a:rPr>
            <a:t>Phase 3</a:t>
          </a:r>
        </a:p>
      </dgm:t>
    </dgm:pt>
    <dgm:pt modelId="{7DB59F6B-203B-41BD-BB1A-896B2610F098}" type="parTrans" cxnId="{E53AB2DC-9D87-4D07-8FC7-1C3FC8318CCB}">
      <dgm:prSet/>
      <dgm:spPr/>
      <dgm:t>
        <a:bodyPr/>
        <a:lstStyle/>
        <a:p>
          <a:endParaRPr lang="fr-FR"/>
        </a:p>
      </dgm:t>
    </dgm:pt>
    <dgm:pt modelId="{6FE09417-0DF3-4FB5-92C9-5C1C4C7E4328}" type="sibTrans" cxnId="{E53AB2DC-9D87-4D07-8FC7-1C3FC8318CCB}">
      <dgm:prSet/>
      <dgm:spPr/>
      <dgm:t>
        <a:bodyPr/>
        <a:lstStyle/>
        <a:p>
          <a:endParaRPr lang="fr-FR"/>
        </a:p>
      </dgm:t>
    </dgm:pt>
    <dgm:pt modelId="{C344D923-D128-486C-A7E7-AE80D85C4DBC}">
      <dgm:prSet phldrT="[Texte]" custT="1"/>
      <dgm:spPr/>
      <dgm:t>
        <a:bodyPr/>
        <a:lstStyle/>
        <a:p>
          <a:pPr algn="ctr"/>
          <a:r>
            <a:rPr lang="fr-FR" sz="1900" dirty="0">
              <a:solidFill>
                <a:sysClr val="windowText" lastClr="000000"/>
              </a:solidFill>
            </a:rPr>
            <a:t>Emotion et</a:t>
          </a:r>
        </a:p>
        <a:p>
          <a:pPr algn="ctr"/>
          <a:r>
            <a:rPr lang="fr-FR" sz="1900" dirty="0">
              <a:solidFill>
                <a:sysClr val="windowText" lastClr="000000"/>
              </a:solidFill>
            </a:rPr>
            <a:t>ressenti</a:t>
          </a:r>
        </a:p>
        <a:p>
          <a:pPr algn="ctr"/>
          <a:r>
            <a:rPr lang="fr-FR" sz="1600" b="1" dirty="0">
              <a:solidFill>
                <a:sysClr val="windowText" lastClr="000000"/>
              </a:solidFill>
            </a:rPr>
            <a:t>PERTURBANTS</a:t>
          </a:r>
        </a:p>
      </dgm:t>
    </dgm:pt>
    <dgm:pt modelId="{6C5BF732-7D54-4B71-85C9-2CA6FC7F7932}" type="parTrans" cxnId="{2E1FE987-5453-4E25-987D-AF641E808C4C}">
      <dgm:prSet/>
      <dgm:spPr/>
      <dgm:t>
        <a:bodyPr/>
        <a:lstStyle/>
        <a:p>
          <a:endParaRPr lang="fr-FR"/>
        </a:p>
      </dgm:t>
    </dgm:pt>
    <dgm:pt modelId="{1FC819BF-A0F4-4952-81F8-2E0BF14EEEA0}" type="sibTrans" cxnId="{2E1FE987-5453-4E25-987D-AF641E808C4C}">
      <dgm:prSet/>
      <dgm:spPr/>
      <dgm:t>
        <a:bodyPr/>
        <a:lstStyle/>
        <a:p>
          <a:endParaRPr lang="fr-FR"/>
        </a:p>
      </dgm:t>
    </dgm:pt>
    <dgm:pt modelId="{0A8E4003-9E96-42DE-A553-B16F5DDFBF48}" type="pres">
      <dgm:prSet presAssocID="{D5B3F9F0-68F1-421B-BC63-376443867BF5}" presName="Name0" presStyleCnt="0">
        <dgm:presLayoutVars>
          <dgm:dir/>
          <dgm:animLvl val="lvl"/>
          <dgm:resizeHandles val="exact"/>
        </dgm:presLayoutVars>
      </dgm:prSet>
      <dgm:spPr/>
      <dgm:t>
        <a:bodyPr/>
        <a:lstStyle/>
        <a:p>
          <a:endParaRPr lang="fr-FR"/>
        </a:p>
      </dgm:t>
    </dgm:pt>
    <dgm:pt modelId="{F6F7FCAD-D564-4F05-B489-263D84987E2F}" type="pres">
      <dgm:prSet presAssocID="{042C6352-D8C7-447F-8422-011E6C218EBE}" presName="compositeNode" presStyleCnt="0">
        <dgm:presLayoutVars>
          <dgm:bulletEnabled val="1"/>
        </dgm:presLayoutVars>
      </dgm:prSet>
      <dgm:spPr/>
    </dgm:pt>
    <dgm:pt modelId="{6CB7E2AB-4F06-46C5-8063-B1337E12E3D5}" type="pres">
      <dgm:prSet presAssocID="{042C6352-D8C7-447F-8422-011E6C218EBE}" presName="bgRect" presStyleLbl="node1" presStyleIdx="0" presStyleCnt="3" custLinFactNeighborX="-23" custLinFactNeighborY="-1777"/>
      <dgm:spPr/>
      <dgm:t>
        <a:bodyPr/>
        <a:lstStyle/>
        <a:p>
          <a:endParaRPr lang="fr-FR"/>
        </a:p>
      </dgm:t>
    </dgm:pt>
    <dgm:pt modelId="{9486875F-AC24-4F2C-AEB7-85A8F1AF59E4}" type="pres">
      <dgm:prSet presAssocID="{042C6352-D8C7-447F-8422-011E6C218EBE}" presName="parentNode" presStyleLbl="node1" presStyleIdx="0" presStyleCnt="3">
        <dgm:presLayoutVars>
          <dgm:chMax val="0"/>
          <dgm:bulletEnabled val="1"/>
        </dgm:presLayoutVars>
      </dgm:prSet>
      <dgm:spPr/>
      <dgm:t>
        <a:bodyPr/>
        <a:lstStyle/>
        <a:p>
          <a:endParaRPr lang="fr-FR"/>
        </a:p>
      </dgm:t>
    </dgm:pt>
    <dgm:pt modelId="{4843AD75-2327-47A3-845E-68056376BA74}" type="pres">
      <dgm:prSet presAssocID="{042C6352-D8C7-447F-8422-011E6C218EBE}" presName="childNode" presStyleLbl="node1" presStyleIdx="0" presStyleCnt="3">
        <dgm:presLayoutVars>
          <dgm:bulletEnabled val="1"/>
        </dgm:presLayoutVars>
      </dgm:prSet>
      <dgm:spPr/>
      <dgm:t>
        <a:bodyPr/>
        <a:lstStyle/>
        <a:p>
          <a:endParaRPr lang="fr-FR"/>
        </a:p>
      </dgm:t>
    </dgm:pt>
    <dgm:pt modelId="{FE3B52F4-942D-48C1-B9DC-C65229F41990}" type="pres">
      <dgm:prSet presAssocID="{56FD2B79-FDA0-46FF-8FC0-8F5FC1AB2964}" presName="hSp" presStyleCnt="0"/>
      <dgm:spPr/>
    </dgm:pt>
    <dgm:pt modelId="{FEE4D0A8-5D73-4B0C-BABF-0071850EC9A9}" type="pres">
      <dgm:prSet presAssocID="{56FD2B79-FDA0-46FF-8FC0-8F5FC1AB2964}" presName="vProcSp" presStyleCnt="0"/>
      <dgm:spPr/>
    </dgm:pt>
    <dgm:pt modelId="{C0118904-739E-40CB-AA2E-42965ABB580B}" type="pres">
      <dgm:prSet presAssocID="{56FD2B79-FDA0-46FF-8FC0-8F5FC1AB2964}" presName="vSp1" presStyleCnt="0"/>
      <dgm:spPr/>
    </dgm:pt>
    <dgm:pt modelId="{84648F81-3756-487D-92E1-2BC13F7A92E7}" type="pres">
      <dgm:prSet presAssocID="{56FD2B79-FDA0-46FF-8FC0-8F5FC1AB2964}" presName="simulatedConn" presStyleLbl="solidFgAcc1" presStyleIdx="0" presStyleCnt="2"/>
      <dgm:spPr/>
    </dgm:pt>
    <dgm:pt modelId="{70FFAE16-2EA9-4EF5-A08B-DA47F574C80C}" type="pres">
      <dgm:prSet presAssocID="{56FD2B79-FDA0-46FF-8FC0-8F5FC1AB2964}" presName="vSp2" presStyleCnt="0"/>
      <dgm:spPr/>
    </dgm:pt>
    <dgm:pt modelId="{D144A895-0F3B-480E-876A-A9E4F4192FA4}" type="pres">
      <dgm:prSet presAssocID="{56FD2B79-FDA0-46FF-8FC0-8F5FC1AB2964}" presName="sibTrans" presStyleCnt="0"/>
      <dgm:spPr/>
    </dgm:pt>
    <dgm:pt modelId="{A7CC40DF-C498-40CA-99E4-01240152AE46}" type="pres">
      <dgm:prSet presAssocID="{79A04961-60A7-4C35-8EC1-F5EDE26FA000}" presName="compositeNode" presStyleCnt="0">
        <dgm:presLayoutVars>
          <dgm:bulletEnabled val="1"/>
        </dgm:presLayoutVars>
      </dgm:prSet>
      <dgm:spPr/>
    </dgm:pt>
    <dgm:pt modelId="{146D139E-BACF-467A-B882-E7FDB23285E7}" type="pres">
      <dgm:prSet presAssocID="{79A04961-60A7-4C35-8EC1-F5EDE26FA000}" presName="bgRect" presStyleLbl="node1" presStyleIdx="1" presStyleCnt="3"/>
      <dgm:spPr/>
      <dgm:t>
        <a:bodyPr/>
        <a:lstStyle/>
        <a:p>
          <a:endParaRPr lang="fr-FR"/>
        </a:p>
      </dgm:t>
    </dgm:pt>
    <dgm:pt modelId="{385DDAAF-8685-4262-9DB4-E1BDCB8E4EC8}" type="pres">
      <dgm:prSet presAssocID="{79A04961-60A7-4C35-8EC1-F5EDE26FA000}" presName="parentNode" presStyleLbl="node1" presStyleIdx="1" presStyleCnt="3">
        <dgm:presLayoutVars>
          <dgm:chMax val="0"/>
          <dgm:bulletEnabled val="1"/>
        </dgm:presLayoutVars>
      </dgm:prSet>
      <dgm:spPr/>
      <dgm:t>
        <a:bodyPr/>
        <a:lstStyle/>
        <a:p>
          <a:endParaRPr lang="fr-FR"/>
        </a:p>
      </dgm:t>
    </dgm:pt>
    <dgm:pt modelId="{02F4B82C-CA5B-4F09-868A-E2631F105777}" type="pres">
      <dgm:prSet presAssocID="{79A04961-60A7-4C35-8EC1-F5EDE26FA000}" presName="childNode" presStyleLbl="node1" presStyleIdx="1" presStyleCnt="3">
        <dgm:presLayoutVars>
          <dgm:bulletEnabled val="1"/>
        </dgm:presLayoutVars>
      </dgm:prSet>
      <dgm:spPr/>
      <dgm:t>
        <a:bodyPr/>
        <a:lstStyle/>
        <a:p>
          <a:endParaRPr lang="fr-FR"/>
        </a:p>
      </dgm:t>
    </dgm:pt>
    <dgm:pt modelId="{04B402B5-791B-4314-BE73-4F14144A5F19}" type="pres">
      <dgm:prSet presAssocID="{BAFC865E-388D-4BD9-A1F0-624A581BB51D}" presName="hSp" presStyleCnt="0"/>
      <dgm:spPr/>
    </dgm:pt>
    <dgm:pt modelId="{D048811C-4E39-4F2E-B019-2E15726A2C79}" type="pres">
      <dgm:prSet presAssocID="{BAFC865E-388D-4BD9-A1F0-624A581BB51D}" presName="vProcSp" presStyleCnt="0"/>
      <dgm:spPr/>
    </dgm:pt>
    <dgm:pt modelId="{3AC280DE-332F-4309-80F5-26C15AA1D120}" type="pres">
      <dgm:prSet presAssocID="{BAFC865E-388D-4BD9-A1F0-624A581BB51D}" presName="vSp1" presStyleCnt="0"/>
      <dgm:spPr/>
    </dgm:pt>
    <dgm:pt modelId="{457DE408-C8DF-4FE8-A0CB-7D2A0AFDEE04}" type="pres">
      <dgm:prSet presAssocID="{BAFC865E-388D-4BD9-A1F0-624A581BB51D}" presName="simulatedConn" presStyleLbl="solidFgAcc1" presStyleIdx="1" presStyleCnt="2"/>
      <dgm:spPr/>
    </dgm:pt>
    <dgm:pt modelId="{EF93F01F-538A-4566-B406-2395FDB073C2}" type="pres">
      <dgm:prSet presAssocID="{BAFC865E-388D-4BD9-A1F0-624A581BB51D}" presName="vSp2" presStyleCnt="0"/>
      <dgm:spPr/>
    </dgm:pt>
    <dgm:pt modelId="{31D6E07C-97EE-47E6-9B1C-4463AD4E4E81}" type="pres">
      <dgm:prSet presAssocID="{BAFC865E-388D-4BD9-A1F0-624A581BB51D}" presName="sibTrans" presStyleCnt="0"/>
      <dgm:spPr/>
    </dgm:pt>
    <dgm:pt modelId="{EC646242-33DD-41E5-A594-ED68AC1E8B9F}" type="pres">
      <dgm:prSet presAssocID="{D5673222-F2C0-4F93-9828-6EA3A63D2D6C}" presName="compositeNode" presStyleCnt="0">
        <dgm:presLayoutVars>
          <dgm:bulletEnabled val="1"/>
        </dgm:presLayoutVars>
      </dgm:prSet>
      <dgm:spPr/>
    </dgm:pt>
    <dgm:pt modelId="{B1619DE7-0CDA-4AB6-9993-3542C427C31B}" type="pres">
      <dgm:prSet presAssocID="{D5673222-F2C0-4F93-9828-6EA3A63D2D6C}" presName="bgRect" presStyleLbl="node1" presStyleIdx="2" presStyleCnt="3"/>
      <dgm:spPr/>
      <dgm:t>
        <a:bodyPr/>
        <a:lstStyle/>
        <a:p>
          <a:endParaRPr lang="fr-FR"/>
        </a:p>
      </dgm:t>
    </dgm:pt>
    <dgm:pt modelId="{ECAF8D6B-09F0-494F-8736-8577C33F8D41}" type="pres">
      <dgm:prSet presAssocID="{D5673222-F2C0-4F93-9828-6EA3A63D2D6C}" presName="parentNode" presStyleLbl="node1" presStyleIdx="2" presStyleCnt="3">
        <dgm:presLayoutVars>
          <dgm:chMax val="0"/>
          <dgm:bulletEnabled val="1"/>
        </dgm:presLayoutVars>
      </dgm:prSet>
      <dgm:spPr/>
      <dgm:t>
        <a:bodyPr/>
        <a:lstStyle/>
        <a:p>
          <a:endParaRPr lang="fr-FR"/>
        </a:p>
      </dgm:t>
    </dgm:pt>
    <dgm:pt modelId="{425E8B17-6DB3-43A5-BA14-E4CD5E41B195}" type="pres">
      <dgm:prSet presAssocID="{D5673222-F2C0-4F93-9828-6EA3A63D2D6C}" presName="childNode" presStyleLbl="node1" presStyleIdx="2" presStyleCnt="3">
        <dgm:presLayoutVars>
          <dgm:bulletEnabled val="1"/>
        </dgm:presLayoutVars>
      </dgm:prSet>
      <dgm:spPr/>
      <dgm:t>
        <a:bodyPr/>
        <a:lstStyle/>
        <a:p>
          <a:endParaRPr lang="fr-FR"/>
        </a:p>
      </dgm:t>
    </dgm:pt>
  </dgm:ptLst>
  <dgm:cxnLst>
    <dgm:cxn modelId="{B66C81D1-F601-45B5-8A19-19C0B9DB1D09}" type="presOf" srcId="{79A04961-60A7-4C35-8EC1-F5EDE26FA000}" destId="{385DDAAF-8685-4262-9DB4-E1BDCB8E4EC8}" srcOrd="1" destOrd="0" presId="urn:microsoft.com/office/officeart/2005/8/layout/hProcess7#2"/>
    <dgm:cxn modelId="{BC08706B-1C72-4062-BB75-19638FA12069}" type="presOf" srcId="{3C2094BA-F217-4C1C-803F-F4FEBB4F03C7}" destId="{4843AD75-2327-47A3-845E-68056376BA74}" srcOrd="0" destOrd="0" presId="urn:microsoft.com/office/officeart/2005/8/layout/hProcess7#2"/>
    <dgm:cxn modelId="{FC538E7B-C920-4710-B718-13F939384A03}" type="presOf" srcId="{79A04961-60A7-4C35-8EC1-F5EDE26FA000}" destId="{146D139E-BACF-467A-B882-E7FDB23285E7}" srcOrd="0" destOrd="0" presId="urn:microsoft.com/office/officeart/2005/8/layout/hProcess7#2"/>
    <dgm:cxn modelId="{85F55D12-DBF4-4E6D-8CAD-115FCC38F684}" srcId="{D5B3F9F0-68F1-421B-BC63-376443867BF5}" destId="{042C6352-D8C7-447F-8422-011E6C218EBE}" srcOrd="0" destOrd="0" parTransId="{7C409305-46B4-4154-9BF4-C45C1CF4F08A}" sibTransId="{56FD2B79-FDA0-46FF-8FC0-8F5FC1AB2964}"/>
    <dgm:cxn modelId="{F73C2FF9-582E-4A96-8E5D-4C4AD01232BC}" type="presOf" srcId="{042C6352-D8C7-447F-8422-011E6C218EBE}" destId="{6CB7E2AB-4F06-46C5-8063-B1337E12E3D5}" srcOrd="0" destOrd="0" presId="urn:microsoft.com/office/officeart/2005/8/layout/hProcess7#2"/>
    <dgm:cxn modelId="{6B575AE9-CC1A-4D15-9D8F-CA94EFBC138C}" type="presOf" srcId="{C344D923-D128-486C-A7E7-AE80D85C4DBC}" destId="{425E8B17-6DB3-43A5-BA14-E4CD5E41B195}" srcOrd="0" destOrd="0" presId="urn:microsoft.com/office/officeart/2005/8/layout/hProcess7#2"/>
    <dgm:cxn modelId="{B4F97EF4-5250-4E2A-823C-9DC4362453CA}" srcId="{D5B3F9F0-68F1-421B-BC63-376443867BF5}" destId="{79A04961-60A7-4C35-8EC1-F5EDE26FA000}" srcOrd="1" destOrd="0" parTransId="{E7226304-BEAD-48C3-92F1-4C9227EF604D}" sibTransId="{BAFC865E-388D-4BD9-A1F0-624A581BB51D}"/>
    <dgm:cxn modelId="{9B6CC469-45F2-4044-9785-FAC453B9340A}" srcId="{79A04961-60A7-4C35-8EC1-F5EDE26FA000}" destId="{9DF8578C-9C16-4EF5-B3DA-0ADCB05D6C97}" srcOrd="0" destOrd="0" parTransId="{1BD50CF9-F96E-417F-A0E2-EE73B50CB722}" sibTransId="{E55ED4B6-1AD1-48F7-A1E8-1EA138A5AB23}"/>
    <dgm:cxn modelId="{C00AA2A6-0EEF-49E6-8CE0-5ED68511FBB1}" type="presOf" srcId="{D5673222-F2C0-4F93-9828-6EA3A63D2D6C}" destId="{B1619DE7-0CDA-4AB6-9993-3542C427C31B}" srcOrd="0" destOrd="0" presId="urn:microsoft.com/office/officeart/2005/8/layout/hProcess7#2"/>
    <dgm:cxn modelId="{E53AB2DC-9D87-4D07-8FC7-1C3FC8318CCB}" srcId="{D5B3F9F0-68F1-421B-BC63-376443867BF5}" destId="{D5673222-F2C0-4F93-9828-6EA3A63D2D6C}" srcOrd="2" destOrd="0" parTransId="{7DB59F6B-203B-41BD-BB1A-896B2610F098}" sibTransId="{6FE09417-0DF3-4FB5-92C9-5C1C4C7E4328}"/>
    <dgm:cxn modelId="{2E1FE987-5453-4E25-987D-AF641E808C4C}" srcId="{D5673222-F2C0-4F93-9828-6EA3A63D2D6C}" destId="{C344D923-D128-486C-A7E7-AE80D85C4DBC}" srcOrd="0" destOrd="0" parTransId="{6C5BF732-7D54-4B71-85C9-2CA6FC7F7932}" sibTransId="{1FC819BF-A0F4-4952-81F8-2E0BF14EEEA0}"/>
    <dgm:cxn modelId="{C1B7C142-30F2-4267-966C-EFA0264E2823}" type="presOf" srcId="{9DF8578C-9C16-4EF5-B3DA-0ADCB05D6C97}" destId="{02F4B82C-CA5B-4F09-868A-E2631F105777}" srcOrd="0" destOrd="0" presId="urn:microsoft.com/office/officeart/2005/8/layout/hProcess7#2"/>
    <dgm:cxn modelId="{CDB11ECD-6CCA-4B41-9B93-D023874EFFE8}" srcId="{042C6352-D8C7-447F-8422-011E6C218EBE}" destId="{3C2094BA-F217-4C1C-803F-F4FEBB4F03C7}" srcOrd="0" destOrd="0" parTransId="{E9B5BAFD-FD64-4ABE-AD7C-78C3EF3BF113}" sibTransId="{D58EABA0-CF52-4F1A-9E56-8B24CB134C5C}"/>
    <dgm:cxn modelId="{383420CE-5949-4F4B-BEB4-7896B2F8C4FA}" type="presOf" srcId="{D5B3F9F0-68F1-421B-BC63-376443867BF5}" destId="{0A8E4003-9E96-42DE-A553-B16F5DDFBF48}" srcOrd="0" destOrd="0" presId="urn:microsoft.com/office/officeart/2005/8/layout/hProcess7#2"/>
    <dgm:cxn modelId="{DC258AF3-320C-4D3F-BD90-7FF151777888}" type="presOf" srcId="{D5673222-F2C0-4F93-9828-6EA3A63D2D6C}" destId="{ECAF8D6B-09F0-494F-8736-8577C33F8D41}" srcOrd="1" destOrd="0" presId="urn:microsoft.com/office/officeart/2005/8/layout/hProcess7#2"/>
    <dgm:cxn modelId="{54C4E832-9EEA-4299-B8BB-679221D7FABD}" type="presOf" srcId="{042C6352-D8C7-447F-8422-011E6C218EBE}" destId="{9486875F-AC24-4F2C-AEB7-85A8F1AF59E4}" srcOrd="1" destOrd="0" presId="urn:microsoft.com/office/officeart/2005/8/layout/hProcess7#2"/>
    <dgm:cxn modelId="{5C4C9296-AB56-4C4F-BC80-209D230884FD}" type="presParOf" srcId="{0A8E4003-9E96-42DE-A553-B16F5DDFBF48}" destId="{F6F7FCAD-D564-4F05-B489-263D84987E2F}" srcOrd="0" destOrd="0" presId="urn:microsoft.com/office/officeart/2005/8/layout/hProcess7#2"/>
    <dgm:cxn modelId="{2B38814B-C6ED-4E4D-B252-E209EC7C923B}" type="presParOf" srcId="{F6F7FCAD-D564-4F05-B489-263D84987E2F}" destId="{6CB7E2AB-4F06-46C5-8063-B1337E12E3D5}" srcOrd="0" destOrd="0" presId="urn:microsoft.com/office/officeart/2005/8/layout/hProcess7#2"/>
    <dgm:cxn modelId="{D0066A2B-A944-46D0-8852-0B57A88A961D}" type="presParOf" srcId="{F6F7FCAD-D564-4F05-B489-263D84987E2F}" destId="{9486875F-AC24-4F2C-AEB7-85A8F1AF59E4}" srcOrd="1" destOrd="0" presId="urn:microsoft.com/office/officeart/2005/8/layout/hProcess7#2"/>
    <dgm:cxn modelId="{E8CE2733-3DC1-465B-ACE6-F05DEAFC4D17}" type="presParOf" srcId="{F6F7FCAD-D564-4F05-B489-263D84987E2F}" destId="{4843AD75-2327-47A3-845E-68056376BA74}" srcOrd="2" destOrd="0" presId="urn:microsoft.com/office/officeart/2005/8/layout/hProcess7#2"/>
    <dgm:cxn modelId="{6D2EFDF2-0016-42F1-984A-CCD4FC2B9D8B}" type="presParOf" srcId="{0A8E4003-9E96-42DE-A553-B16F5DDFBF48}" destId="{FE3B52F4-942D-48C1-B9DC-C65229F41990}" srcOrd="1" destOrd="0" presId="urn:microsoft.com/office/officeart/2005/8/layout/hProcess7#2"/>
    <dgm:cxn modelId="{3A0E592A-8AF7-4F4C-88AF-B215D71A9C28}" type="presParOf" srcId="{0A8E4003-9E96-42DE-A553-B16F5DDFBF48}" destId="{FEE4D0A8-5D73-4B0C-BABF-0071850EC9A9}" srcOrd="2" destOrd="0" presId="urn:microsoft.com/office/officeart/2005/8/layout/hProcess7#2"/>
    <dgm:cxn modelId="{371A4B18-E02C-4071-935B-534A4EDFCA3F}" type="presParOf" srcId="{FEE4D0A8-5D73-4B0C-BABF-0071850EC9A9}" destId="{C0118904-739E-40CB-AA2E-42965ABB580B}" srcOrd="0" destOrd="0" presId="urn:microsoft.com/office/officeart/2005/8/layout/hProcess7#2"/>
    <dgm:cxn modelId="{E8C384A3-ECD1-4CEC-8C7C-DB0E1F8BC831}" type="presParOf" srcId="{FEE4D0A8-5D73-4B0C-BABF-0071850EC9A9}" destId="{84648F81-3756-487D-92E1-2BC13F7A92E7}" srcOrd="1" destOrd="0" presId="urn:microsoft.com/office/officeart/2005/8/layout/hProcess7#2"/>
    <dgm:cxn modelId="{F380B82A-C962-4E36-8067-FA4BC01BD544}" type="presParOf" srcId="{FEE4D0A8-5D73-4B0C-BABF-0071850EC9A9}" destId="{70FFAE16-2EA9-4EF5-A08B-DA47F574C80C}" srcOrd="2" destOrd="0" presId="urn:microsoft.com/office/officeart/2005/8/layout/hProcess7#2"/>
    <dgm:cxn modelId="{3CB5C33B-6C2B-4531-A345-84EF62640D7C}" type="presParOf" srcId="{0A8E4003-9E96-42DE-A553-B16F5DDFBF48}" destId="{D144A895-0F3B-480E-876A-A9E4F4192FA4}" srcOrd="3" destOrd="0" presId="urn:microsoft.com/office/officeart/2005/8/layout/hProcess7#2"/>
    <dgm:cxn modelId="{63A4B19B-52BD-43B4-BDF6-4BF236A5084E}" type="presParOf" srcId="{0A8E4003-9E96-42DE-A553-B16F5DDFBF48}" destId="{A7CC40DF-C498-40CA-99E4-01240152AE46}" srcOrd="4" destOrd="0" presId="urn:microsoft.com/office/officeart/2005/8/layout/hProcess7#2"/>
    <dgm:cxn modelId="{7B534DAC-9147-4133-886E-8767506A03A6}" type="presParOf" srcId="{A7CC40DF-C498-40CA-99E4-01240152AE46}" destId="{146D139E-BACF-467A-B882-E7FDB23285E7}" srcOrd="0" destOrd="0" presId="urn:microsoft.com/office/officeart/2005/8/layout/hProcess7#2"/>
    <dgm:cxn modelId="{751DBDF6-D350-4A05-A887-F7A83EF58B7F}" type="presParOf" srcId="{A7CC40DF-C498-40CA-99E4-01240152AE46}" destId="{385DDAAF-8685-4262-9DB4-E1BDCB8E4EC8}" srcOrd="1" destOrd="0" presId="urn:microsoft.com/office/officeart/2005/8/layout/hProcess7#2"/>
    <dgm:cxn modelId="{4712A5FA-9F1A-42E9-8E1C-57D2742D1FCC}" type="presParOf" srcId="{A7CC40DF-C498-40CA-99E4-01240152AE46}" destId="{02F4B82C-CA5B-4F09-868A-E2631F105777}" srcOrd="2" destOrd="0" presId="urn:microsoft.com/office/officeart/2005/8/layout/hProcess7#2"/>
    <dgm:cxn modelId="{3D192C1D-CDD2-4974-B384-03928F8168EF}" type="presParOf" srcId="{0A8E4003-9E96-42DE-A553-B16F5DDFBF48}" destId="{04B402B5-791B-4314-BE73-4F14144A5F19}" srcOrd="5" destOrd="0" presId="urn:microsoft.com/office/officeart/2005/8/layout/hProcess7#2"/>
    <dgm:cxn modelId="{E0689B64-447B-4630-8337-EE424C71CE18}" type="presParOf" srcId="{0A8E4003-9E96-42DE-A553-B16F5DDFBF48}" destId="{D048811C-4E39-4F2E-B019-2E15726A2C79}" srcOrd="6" destOrd="0" presId="urn:microsoft.com/office/officeart/2005/8/layout/hProcess7#2"/>
    <dgm:cxn modelId="{FED985D0-5DA7-438D-A26C-FCF6E4EED6D1}" type="presParOf" srcId="{D048811C-4E39-4F2E-B019-2E15726A2C79}" destId="{3AC280DE-332F-4309-80F5-26C15AA1D120}" srcOrd="0" destOrd="0" presId="urn:microsoft.com/office/officeart/2005/8/layout/hProcess7#2"/>
    <dgm:cxn modelId="{46ACF4EA-3BBA-4A35-9D1F-54A67C7A4F94}" type="presParOf" srcId="{D048811C-4E39-4F2E-B019-2E15726A2C79}" destId="{457DE408-C8DF-4FE8-A0CB-7D2A0AFDEE04}" srcOrd="1" destOrd="0" presId="urn:microsoft.com/office/officeart/2005/8/layout/hProcess7#2"/>
    <dgm:cxn modelId="{4422411F-2533-4F72-852F-CEDA47838F82}" type="presParOf" srcId="{D048811C-4E39-4F2E-B019-2E15726A2C79}" destId="{EF93F01F-538A-4566-B406-2395FDB073C2}" srcOrd="2" destOrd="0" presId="urn:microsoft.com/office/officeart/2005/8/layout/hProcess7#2"/>
    <dgm:cxn modelId="{8B18F322-53D7-4DB5-9D97-B3701D917B66}" type="presParOf" srcId="{0A8E4003-9E96-42DE-A553-B16F5DDFBF48}" destId="{31D6E07C-97EE-47E6-9B1C-4463AD4E4E81}" srcOrd="7" destOrd="0" presId="urn:microsoft.com/office/officeart/2005/8/layout/hProcess7#2"/>
    <dgm:cxn modelId="{AC6FA491-D4B4-4F10-822E-BEB04E646096}" type="presParOf" srcId="{0A8E4003-9E96-42DE-A553-B16F5DDFBF48}" destId="{EC646242-33DD-41E5-A594-ED68AC1E8B9F}" srcOrd="8" destOrd="0" presId="urn:microsoft.com/office/officeart/2005/8/layout/hProcess7#2"/>
    <dgm:cxn modelId="{8E1E14DF-AA55-4A0E-BE9E-21CC36A9DE1B}" type="presParOf" srcId="{EC646242-33DD-41E5-A594-ED68AC1E8B9F}" destId="{B1619DE7-0CDA-4AB6-9993-3542C427C31B}" srcOrd="0" destOrd="0" presId="urn:microsoft.com/office/officeart/2005/8/layout/hProcess7#2"/>
    <dgm:cxn modelId="{5D280182-BBD4-4AAB-8176-27F86641D6CA}" type="presParOf" srcId="{EC646242-33DD-41E5-A594-ED68AC1E8B9F}" destId="{ECAF8D6B-09F0-494F-8736-8577C33F8D41}" srcOrd="1" destOrd="0" presId="urn:microsoft.com/office/officeart/2005/8/layout/hProcess7#2"/>
    <dgm:cxn modelId="{B29256BC-EC95-45A6-8E02-0FFCE2378173}" type="presParOf" srcId="{EC646242-33DD-41E5-A594-ED68AC1E8B9F}" destId="{425E8B17-6DB3-43A5-BA14-E4CD5E41B195}" srcOrd="2" destOrd="0" presId="urn:microsoft.com/office/officeart/2005/8/layout/hProcess7#2"/>
  </dgm:cxnLst>
  <dgm:bg>
    <a:solidFill>
      <a:schemeClr val="accent5">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2">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presOf axis="self"/>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presOf axis="self"/>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1343" y="0"/>
            <a:ext cx="2946347" cy="495507"/>
          </a:xfrm>
          <a:prstGeom prst="rect">
            <a:avLst/>
          </a:prstGeom>
        </p:spPr>
        <p:txBody>
          <a:bodyPr vert="horz" lIns="91440" tIns="45720" rIns="91440" bIns="45720" rtlCol="0"/>
          <a:lstStyle>
            <a:lvl1pPr algn="r">
              <a:defRPr sz="1200"/>
            </a:lvl1pPr>
          </a:lstStyle>
          <a:p>
            <a:fld id="{85CE3F97-D12C-4669-8EEA-740E056DC46F}" type="datetimeFigureOut">
              <a:rPr lang="fr-FR" smtClean="0"/>
              <a:pPr/>
              <a:t>18/02/2021</a:t>
            </a:fld>
            <a:endParaRPr lang="fr-FR"/>
          </a:p>
        </p:txBody>
      </p:sp>
      <p:sp>
        <p:nvSpPr>
          <p:cNvPr id="4" name="Espace réservé du pied de page 3"/>
          <p:cNvSpPr>
            <a:spLocks noGrp="1"/>
          </p:cNvSpPr>
          <p:nvPr>
            <p:ph type="ftr" sz="quarter" idx="2"/>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1343" y="9380333"/>
            <a:ext cx="2946347" cy="495506"/>
          </a:xfrm>
          <a:prstGeom prst="rect">
            <a:avLst/>
          </a:prstGeom>
        </p:spPr>
        <p:txBody>
          <a:bodyPr vert="horz" lIns="91440" tIns="45720" rIns="91440" bIns="45720" rtlCol="0" anchor="b"/>
          <a:lstStyle>
            <a:lvl1pPr algn="r">
              <a:defRPr sz="1200"/>
            </a:lvl1pPr>
          </a:lstStyle>
          <a:p>
            <a:fld id="{67239771-9BF4-4106-B176-36D160058A8A}" type="slidenum">
              <a:rPr lang="fr-FR" smtClean="0"/>
              <a:pPr/>
              <a:t>‹N°›</a:t>
            </a:fld>
            <a:endParaRPr lang="fr-FR"/>
          </a:p>
        </p:txBody>
      </p:sp>
    </p:spTree>
    <p:extLst>
      <p:ext uri="{BB962C8B-B14F-4D97-AF65-F5344CB8AC3E}">
        <p14:creationId xmlns:p14="http://schemas.microsoft.com/office/powerpoint/2010/main" val="22886974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2946347" cy="495507"/>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3" y="0"/>
            <a:ext cx="2946347" cy="495507"/>
          </a:xfrm>
          <a:prstGeom prst="rect">
            <a:avLst/>
          </a:prstGeom>
        </p:spPr>
        <p:txBody>
          <a:bodyPr vert="horz" lIns="91440" tIns="45720" rIns="91440" bIns="45720" rtlCol="0"/>
          <a:lstStyle>
            <a:lvl1pPr algn="r">
              <a:defRPr sz="1200"/>
            </a:lvl1pPr>
          </a:lstStyle>
          <a:p>
            <a:fld id="{D0E713AD-FBA5-4DFF-9026-3957A87D797A}" type="datetimeFigureOut">
              <a:rPr lang="fr-FR" smtClean="0"/>
              <a:pPr/>
              <a:t>18/02/2021</a:t>
            </a:fld>
            <a:endParaRPr lang="fr-FR"/>
          </a:p>
        </p:txBody>
      </p:sp>
      <p:sp>
        <p:nvSpPr>
          <p:cNvPr id="4" name="Espace réservé de l'image des diapositives 3"/>
          <p:cNvSpPr>
            <a:spLocks noGrp="1" noRot="1" noChangeAspect="1"/>
          </p:cNvSpPr>
          <p:nvPr>
            <p:ph type="sldImg" idx="2"/>
          </p:nvPr>
        </p:nvSpPr>
        <p:spPr>
          <a:xfrm>
            <a:off x="438150" y="1235075"/>
            <a:ext cx="5922963" cy="333216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52747"/>
            <a:ext cx="5439410" cy="3888611"/>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380333"/>
            <a:ext cx="2946347" cy="495506"/>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3" y="9380333"/>
            <a:ext cx="2946347" cy="495506"/>
          </a:xfrm>
          <a:prstGeom prst="rect">
            <a:avLst/>
          </a:prstGeom>
        </p:spPr>
        <p:txBody>
          <a:bodyPr vert="horz" lIns="91440" tIns="45720" rIns="91440" bIns="45720" rtlCol="0" anchor="b"/>
          <a:lstStyle>
            <a:lvl1pPr algn="r">
              <a:defRPr sz="1200"/>
            </a:lvl1pPr>
          </a:lstStyle>
          <a:p>
            <a:fld id="{269045A7-6928-4531-9008-89CC912377D7}" type="slidenum">
              <a:rPr lang="fr-FR" smtClean="0"/>
              <a:pPr/>
              <a:t>‹N°›</a:t>
            </a:fld>
            <a:endParaRPr lang="fr-FR"/>
          </a:p>
        </p:txBody>
      </p:sp>
    </p:spTree>
    <p:extLst>
      <p:ext uri="{BB962C8B-B14F-4D97-AF65-F5344CB8AC3E}">
        <p14:creationId xmlns:p14="http://schemas.microsoft.com/office/powerpoint/2010/main" val="40215606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a:spLocks noGrp="1" noRot="1" noChangeAspect="1"/>
          </p:cNvSpPr>
          <p:nvPr>
            <p:ph type="sldImg" idx="2"/>
          </p:nvPr>
        </p:nvSpPr>
        <p:spPr>
          <a:xfrm>
            <a:off x="-203200" y="804863"/>
            <a:ext cx="7154863" cy="40243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 name="Google Shape;65;p1:notes"/>
          <p:cNvSpPr txBox="1">
            <a:spLocks noGrp="1"/>
          </p:cNvSpPr>
          <p:nvPr>
            <p:ph type="body" idx="1"/>
          </p:nvPr>
        </p:nvSpPr>
        <p:spPr>
          <a:xfrm>
            <a:off x="674733" y="5099045"/>
            <a:ext cx="5397859" cy="48306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2707858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1323768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204520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1000579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cstate="print">
            <a:alphaModFix/>
          </a:blip>
          <a:stretch>
            <a:fillRect/>
          </a:stretch>
        </a:blipFill>
        <a:effectLst/>
      </p:bgPr>
    </p:bg>
    <p:spTree>
      <p:nvGrpSpPr>
        <p:cNvPr id="1" name="Shape 8"/>
        <p:cNvGrpSpPr/>
        <p:nvPr/>
      </p:nvGrpSpPr>
      <p:grpSpPr>
        <a:xfrm>
          <a:off x="0" y="0"/>
          <a:ext cx="0" cy="0"/>
          <a:chOff x="0" y="0"/>
          <a:chExt cx="0" cy="0"/>
        </a:xfrm>
      </p:grpSpPr>
      <p:sp>
        <p:nvSpPr>
          <p:cNvPr id="9" name="Google Shape;9;p18"/>
          <p:cNvSpPr txBox="1">
            <a:spLocks noGrp="1"/>
          </p:cNvSpPr>
          <p:nvPr>
            <p:ph type="ctrTitle"/>
          </p:nvPr>
        </p:nvSpPr>
        <p:spPr>
          <a:xfrm>
            <a:off x="2266913" y="1360350"/>
            <a:ext cx="7743199" cy="1546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0091EA"/>
              </a:buClr>
              <a:buSzPts val="6000"/>
              <a:buNone/>
              <a:defRPr sz="6000" b="1">
                <a:solidFill>
                  <a:srgbClr val="0091EA"/>
                </a:solidFill>
              </a:defRPr>
            </a:lvl1pPr>
            <a:lvl2pPr lvl="1">
              <a:spcBef>
                <a:spcPts val="0"/>
              </a:spcBef>
              <a:spcAft>
                <a:spcPts val="0"/>
              </a:spcAft>
              <a:buClr>
                <a:srgbClr val="0091EA"/>
              </a:buClr>
              <a:buSzPts val="6000"/>
              <a:buNone/>
              <a:defRPr sz="6000" b="1">
                <a:solidFill>
                  <a:srgbClr val="0091EA"/>
                </a:solidFill>
              </a:defRPr>
            </a:lvl2pPr>
            <a:lvl3pPr lvl="2">
              <a:spcBef>
                <a:spcPts val="0"/>
              </a:spcBef>
              <a:spcAft>
                <a:spcPts val="0"/>
              </a:spcAft>
              <a:buClr>
                <a:srgbClr val="0091EA"/>
              </a:buClr>
              <a:buSzPts val="6000"/>
              <a:buNone/>
              <a:defRPr sz="6000" b="1">
                <a:solidFill>
                  <a:srgbClr val="0091EA"/>
                </a:solidFill>
              </a:defRPr>
            </a:lvl3pPr>
            <a:lvl4pPr lvl="3">
              <a:spcBef>
                <a:spcPts val="0"/>
              </a:spcBef>
              <a:spcAft>
                <a:spcPts val="0"/>
              </a:spcAft>
              <a:buClr>
                <a:srgbClr val="0091EA"/>
              </a:buClr>
              <a:buSzPts val="6000"/>
              <a:buNone/>
              <a:defRPr sz="6000" b="1">
                <a:solidFill>
                  <a:srgbClr val="0091EA"/>
                </a:solidFill>
              </a:defRPr>
            </a:lvl4pPr>
            <a:lvl5pPr lvl="4">
              <a:spcBef>
                <a:spcPts val="0"/>
              </a:spcBef>
              <a:spcAft>
                <a:spcPts val="0"/>
              </a:spcAft>
              <a:buClr>
                <a:srgbClr val="0091EA"/>
              </a:buClr>
              <a:buSzPts val="6000"/>
              <a:buNone/>
              <a:defRPr sz="6000" b="1">
                <a:solidFill>
                  <a:srgbClr val="0091EA"/>
                </a:solidFill>
              </a:defRPr>
            </a:lvl5pPr>
            <a:lvl6pPr lvl="5">
              <a:spcBef>
                <a:spcPts val="0"/>
              </a:spcBef>
              <a:spcAft>
                <a:spcPts val="0"/>
              </a:spcAft>
              <a:buClr>
                <a:srgbClr val="0091EA"/>
              </a:buClr>
              <a:buSzPts val="6000"/>
              <a:buNone/>
              <a:defRPr sz="6000" b="1">
                <a:solidFill>
                  <a:srgbClr val="0091EA"/>
                </a:solidFill>
              </a:defRPr>
            </a:lvl6pPr>
            <a:lvl7pPr lvl="6">
              <a:spcBef>
                <a:spcPts val="0"/>
              </a:spcBef>
              <a:spcAft>
                <a:spcPts val="0"/>
              </a:spcAft>
              <a:buClr>
                <a:srgbClr val="0091EA"/>
              </a:buClr>
              <a:buSzPts val="6000"/>
              <a:buNone/>
              <a:defRPr sz="6000" b="1">
                <a:solidFill>
                  <a:srgbClr val="0091EA"/>
                </a:solidFill>
              </a:defRPr>
            </a:lvl7pPr>
            <a:lvl8pPr lvl="7">
              <a:spcBef>
                <a:spcPts val="0"/>
              </a:spcBef>
              <a:spcAft>
                <a:spcPts val="0"/>
              </a:spcAft>
              <a:buClr>
                <a:srgbClr val="0091EA"/>
              </a:buClr>
              <a:buSzPts val="6000"/>
              <a:buNone/>
              <a:defRPr sz="6000" b="1">
                <a:solidFill>
                  <a:srgbClr val="0091EA"/>
                </a:solidFill>
              </a:defRPr>
            </a:lvl8pPr>
            <a:lvl9pPr lvl="8">
              <a:spcBef>
                <a:spcPts val="0"/>
              </a:spcBef>
              <a:spcAft>
                <a:spcPts val="0"/>
              </a:spcAft>
              <a:buClr>
                <a:srgbClr val="0091EA"/>
              </a:buClr>
              <a:buSzPts val="6000"/>
              <a:buNone/>
              <a:defRPr sz="6000" b="1">
                <a:solidFill>
                  <a:srgbClr val="0091EA"/>
                </a:solidFill>
              </a:defRPr>
            </a:lvl9pPr>
          </a:lstStyle>
          <a:p>
            <a:endParaRPr/>
          </a:p>
        </p:txBody>
      </p:sp>
      <p:sp>
        <p:nvSpPr>
          <p:cNvPr id="10" name="Google Shape;10;p18"/>
          <p:cNvSpPr/>
          <p:nvPr/>
        </p:nvSpPr>
        <p:spPr>
          <a:xfrm>
            <a:off x="9196833" y="619995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18"/>
          <p:cNvSpPr/>
          <p:nvPr/>
        </p:nvSpPr>
        <p:spPr>
          <a:xfrm>
            <a:off x="9939167" y="56388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18"/>
          <p:cNvSpPr/>
          <p:nvPr/>
        </p:nvSpPr>
        <p:spPr>
          <a:xfrm>
            <a:off x="11770303" y="4597554"/>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18"/>
          <p:cNvSpPr/>
          <p:nvPr/>
        </p:nvSpPr>
        <p:spPr>
          <a:xfrm>
            <a:off x="11569400" y="6577875"/>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8"/>
          <p:cNvSpPr/>
          <p:nvPr/>
        </p:nvSpPr>
        <p:spPr>
          <a:xfrm>
            <a:off x="3962967" y="633400"/>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8"/>
          <p:cNvSpPr/>
          <p:nvPr/>
        </p:nvSpPr>
        <p:spPr>
          <a:xfrm>
            <a:off x="772845" y="337347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18"/>
          <p:cNvSpPr/>
          <p:nvPr/>
        </p:nvSpPr>
        <p:spPr>
          <a:xfrm>
            <a:off x="415791" y="791518"/>
            <a:ext cx="169200" cy="126900"/>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18"/>
          <p:cNvSpPr/>
          <p:nvPr/>
        </p:nvSpPr>
        <p:spPr>
          <a:xfrm>
            <a:off x="835095" y="133987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18"/>
          <p:cNvSpPr/>
          <p:nvPr/>
        </p:nvSpPr>
        <p:spPr>
          <a:xfrm>
            <a:off x="10806000" y="4963100"/>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18"/>
          <p:cNvSpPr/>
          <p:nvPr/>
        </p:nvSpPr>
        <p:spPr>
          <a:xfrm>
            <a:off x="11738600" y="5654656"/>
            <a:ext cx="253600" cy="1905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 name="Google Shape;20;p18"/>
          <p:cNvSpPr/>
          <p:nvPr/>
        </p:nvSpPr>
        <p:spPr>
          <a:xfrm>
            <a:off x="261747" y="1990891"/>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 name="Google Shape;21;p18"/>
          <p:cNvSpPr/>
          <p:nvPr/>
        </p:nvSpPr>
        <p:spPr>
          <a:xfrm>
            <a:off x="2317400" y="271321"/>
            <a:ext cx="338400" cy="2538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 name="Google Shape;22;p18"/>
          <p:cNvSpPr/>
          <p:nvPr/>
        </p:nvSpPr>
        <p:spPr>
          <a:xfrm>
            <a:off x="1028878" y="250448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18"/>
          <p:cNvSpPr/>
          <p:nvPr/>
        </p:nvSpPr>
        <p:spPr>
          <a:xfrm>
            <a:off x="5695445" y="474826"/>
            <a:ext cx="101199" cy="75899"/>
          </a:xfrm>
          <a:prstGeom prst="ellipse">
            <a:avLst/>
          </a:prstGeom>
          <a:solidFill>
            <a:srgbClr val="0091E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18"/>
          <p:cNvSpPr/>
          <p:nvPr/>
        </p:nvSpPr>
        <p:spPr>
          <a:xfrm>
            <a:off x="10305617" y="6127437"/>
            <a:ext cx="338400" cy="254100"/>
          </a:xfrm>
          <a:prstGeom prst="ellipse">
            <a:avLst/>
          </a:prstGeom>
          <a:noFill/>
          <a:ln w="19050" cap="flat" cmpd="sng">
            <a:solidFill>
              <a:srgbClr val="0091E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72879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415989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2929909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2945288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621590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1318655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193874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633268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B1B4018F-0A2C-459B-ABF3-FE22369DCEB8}" type="datetimeFigureOut">
              <a:rPr lang="fr-FR" smtClean="0"/>
              <a:pPr/>
              <a:t>18/02/2021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6672330-64F4-4F2D-A682-2B99E7821B2E}" type="slidenum">
              <a:rPr lang="fr-FR" smtClean="0"/>
              <a:pPr/>
              <a:t>‹N°›</a:t>
            </a:fld>
            <a:endParaRPr lang="fr-FR"/>
          </a:p>
        </p:txBody>
      </p:sp>
    </p:spTree>
    <p:extLst>
      <p:ext uri="{BB962C8B-B14F-4D97-AF65-F5344CB8AC3E}">
        <p14:creationId xmlns:p14="http://schemas.microsoft.com/office/powerpoint/2010/main" val="32246912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B4018F-0A2C-459B-ABF3-FE22369DCEB8}" type="datetimeFigureOut">
              <a:rPr lang="fr-FR" smtClean="0"/>
              <a:pPr/>
              <a:t>18/02/2021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672330-64F4-4F2D-A682-2B99E7821B2E}" type="slidenum">
              <a:rPr lang="fr-FR" smtClean="0"/>
              <a:pPr/>
              <a:t>‹N°›</a:t>
            </a:fld>
            <a:endParaRPr lang="fr-FR"/>
          </a:p>
        </p:txBody>
      </p:sp>
    </p:spTree>
    <p:extLst>
      <p:ext uri="{BB962C8B-B14F-4D97-AF65-F5344CB8AC3E}">
        <p14:creationId xmlns:p14="http://schemas.microsoft.com/office/powerpoint/2010/main" val="223374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neroliane.com/huile-essentielle-ravintsara.html" TargetMode="External"/><Relationship Id="rId2" Type="http://schemas.openxmlformats.org/officeDocument/2006/relationships/hyperlink" Target="http://www.neroliane.com/huile-essentielle-arbre-a-the-tea-tree.html" TargetMode="Externa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ww.neroliane.com/huile-essentielle-eucalyptus-radiata.html" TargetMode="External"/><Relationship Id="rId4" Type="http://schemas.openxmlformats.org/officeDocument/2006/relationships/hyperlink" Target="http://www.neroliane.com/huile-essentielle-myrte.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0.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hyperlink" Target="https://www.association-mindfulness.org/tout-savoir-sur-mbsr.php"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6.jpg"/><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7960969" y="-4341"/>
            <a:ext cx="4219000" cy="1993841"/>
          </a:xfrm>
          <a:prstGeom prst="rect">
            <a:avLst/>
          </a:prstGeom>
          <a:solidFill>
            <a:srgbClr val="13D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contenu 2"/>
          <p:cNvSpPr txBox="1">
            <a:spLocks/>
          </p:cNvSpPr>
          <p:nvPr/>
        </p:nvSpPr>
        <p:spPr>
          <a:xfrm>
            <a:off x="0" y="6065574"/>
            <a:ext cx="12317167" cy="991620"/>
          </a:xfrm>
          <a:prstGeom prst="rect">
            <a:avLst/>
          </a:prstGeom>
          <a:solidFill>
            <a:srgbClr val="33241F"/>
          </a:solidFill>
          <a:ln>
            <a:solidFill>
              <a:schemeClr val="bg1"/>
            </a:solidFill>
          </a:ln>
        </p:spPr>
        <p:txBody>
          <a:bodyPr lIns="110231" tIns="55116" rIns="110231" bIns="55116">
            <a:normAutofit/>
          </a:bodyPr>
          <a:lstStyle>
            <a:lvl1pPr marL="239173" indent="-239173" algn="l" defTabSz="63779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1pPr>
            <a:lvl2pPr marL="518208" indent="-199311" algn="l" defTabSz="63779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797243" indent="-159449" algn="l" defTabSz="637794" rtl="0" eaLnBrk="1" latinLnBrk="0" hangingPunct="1">
              <a:spcBef>
                <a:spcPct val="20000"/>
              </a:spcBef>
              <a:buFont typeface="Arial" panose="020B0604020202020204" pitchFamily="34" charset="0"/>
              <a:buChar char="•"/>
              <a:defRPr sz="1700" kern="1200">
                <a:solidFill>
                  <a:schemeClr val="tx1"/>
                </a:solidFill>
                <a:latin typeface="+mn-lt"/>
                <a:ea typeface="+mn-ea"/>
                <a:cs typeface="+mn-cs"/>
              </a:defRPr>
            </a:lvl3pPr>
            <a:lvl4pPr marL="1116140"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4pPr>
            <a:lvl5pPr marL="1435037"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5pPr>
            <a:lvl6pPr marL="1753934"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6pPr>
            <a:lvl7pPr marL="2072831"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7pPr>
            <a:lvl8pPr marL="2391728"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8pPr>
            <a:lvl9pPr marL="2710625" indent="-159449" algn="l" defTabSz="637794"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endParaRPr lang="fr-FR" sz="1515" b="1" dirty="0">
              <a:solidFill>
                <a:schemeClr val="bg1"/>
              </a:solidFill>
            </a:endParaRPr>
          </a:p>
        </p:txBody>
      </p:sp>
      <p:pic>
        <p:nvPicPr>
          <p:cNvPr id="5" name="Image 4" descr="C:\Users\PC\Dropbox\01-Sophrokhépri\Marketing et Communication\Cocooning Day\Telethon 7 et 8 décembre\logo VMAPI.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492" y="5915230"/>
            <a:ext cx="1823112" cy="1220459"/>
          </a:xfrm>
          <a:prstGeom prst="rect">
            <a:avLst/>
          </a:prstGeom>
          <a:noFill/>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146" y="301618"/>
            <a:ext cx="2947474" cy="617811"/>
          </a:xfrm>
          <a:prstGeom prst="rect">
            <a:avLst/>
          </a:prstGeom>
        </p:spPr>
      </p:pic>
      <p:sp>
        <p:nvSpPr>
          <p:cNvPr id="3" name="ZoneTexte 2"/>
          <p:cNvSpPr txBox="1"/>
          <p:nvPr/>
        </p:nvSpPr>
        <p:spPr>
          <a:xfrm>
            <a:off x="8135931" y="26323"/>
            <a:ext cx="3901884" cy="1969770"/>
          </a:xfrm>
          <a:prstGeom prst="rect">
            <a:avLst/>
          </a:prstGeom>
          <a:noFill/>
        </p:spPr>
        <p:txBody>
          <a:bodyPr wrap="square" rtlCol="0">
            <a:spAutoFit/>
          </a:bodyPr>
          <a:lstStyle/>
          <a:p>
            <a:pPr algn="ctr"/>
            <a:r>
              <a:rPr lang="fr-FR" sz="1600" b="1" dirty="0" smtClean="0">
                <a:solidFill>
                  <a:schemeClr val="bg1"/>
                </a:solidFill>
                <a:latin typeface="Trebuchet MS" panose="020B0603020202020204" pitchFamily="34" charset="0"/>
              </a:rPr>
              <a:t>1</a:t>
            </a:r>
            <a:r>
              <a:rPr lang="fr-FR" sz="1600" b="1" baseline="30000" dirty="0" smtClean="0">
                <a:solidFill>
                  <a:schemeClr val="bg1"/>
                </a:solidFill>
                <a:latin typeface="Trebuchet MS" panose="020B0603020202020204" pitchFamily="34" charset="0"/>
              </a:rPr>
              <a:t>er</a:t>
            </a:r>
            <a:r>
              <a:rPr lang="fr-FR" sz="1600" b="1" dirty="0" smtClean="0">
                <a:solidFill>
                  <a:schemeClr val="bg1"/>
                </a:solidFill>
                <a:latin typeface="Trebuchet MS" panose="020B0603020202020204" pitchFamily="34" charset="0"/>
              </a:rPr>
              <a:t> Espac</a:t>
            </a:r>
            <a:r>
              <a:rPr lang="fr-FR" sz="1600" b="1" dirty="0">
                <a:solidFill>
                  <a:schemeClr val="bg1"/>
                </a:solidFill>
                <a:latin typeface="Trebuchet MS" panose="020B0603020202020204" pitchFamily="34" charset="0"/>
              </a:rPr>
              <a:t>e</a:t>
            </a:r>
            <a:r>
              <a:rPr lang="fr-FR" sz="1600" b="1" dirty="0" smtClean="0">
                <a:solidFill>
                  <a:schemeClr val="bg1"/>
                </a:solidFill>
                <a:latin typeface="Trebuchet MS" panose="020B0603020202020204" pitchFamily="34" charset="0"/>
              </a:rPr>
              <a:t> de Santé Intégrative</a:t>
            </a:r>
          </a:p>
          <a:p>
            <a:pPr algn="ctr"/>
            <a:r>
              <a:rPr lang="fr-FR" sz="1600" b="1" dirty="0" smtClean="0">
                <a:solidFill>
                  <a:schemeClr val="bg1"/>
                </a:solidFill>
                <a:latin typeface="Trebuchet MS" panose="020B0603020202020204" pitchFamily="34" charset="0"/>
              </a:rPr>
              <a:t> </a:t>
            </a:r>
            <a:r>
              <a:rPr lang="fr-FR" sz="1600" b="1" dirty="0">
                <a:solidFill>
                  <a:schemeClr val="bg1"/>
                </a:solidFill>
                <a:latin typeface="Trebuchet MS" panose="020B0603020202020204" pitchFamily="34" charset="0"/>
              </a:rPr>
              <a:t>créé </a:t>
            </a:r>
            <a:r>
              <a:rPr lang="fr-FR" sz="1600" b="1" dirty="0" smtClean="0">
                <a:solidFill>
                  <a:schemeClr val="bg1"/>
                </a:solidFill>
                <a:latin typeface="Trebuchet MS" panose="020B0603020202020204" pitchFamily="34" charset="0"/>
              </a:rPr>
              <a:t>en France il y a 5 ans</a:t>
            </a:r>
            <a:endParaRPr lang="fr-FR" sz="1400" b="1" dirty="0" smtClean="0">
              <a:solidFill>
                <a:schemeClr val="bg1"/>
              </a:solidFill>
              <a:latin typeface="Trebuchet MS" panose="020B0603020202020204" pitchFamily="34" charset="0"/>
            </a:endParaRPr>
          </a:p>
          <a:p>
            <a:pPr algn="ctr"/>
            <a:r>
              <a:rPr lang="fr-FR" sz="1400" b="1" dirty="0" smtClean="0">
                <a:solidFill>
                  <a:schemeClr val="bg1"/>
                </a:solidFill>
                <a:latin typeface="Trebuchet MS" panose="020B0603020202020204" pitchFamily="34" charset="0"/>
              </a:rPr>
              <a:t>8000 usagers depuis l’ouverture</a:t>
            </a:r>
          </a:p>
          <a:p>
            <a:pPr algn="ctr"/>
            <a:endParaRPr lang="fr-FR" sz="1400" b="1" dirty="0" smtClean="0">
              <a:solidFill>
                <a:schemeClr val="bg1"/>
              </a:solidFill>
              <a:latin typeface="Trebuchet MS" panose="020B0603020202020204" pitchFamily="34" charset="0"/>
            </a:endParaRPr>
          </a:p>
          <a:p>
            <a:pPr algn="ctr"/>
            <a:r>
              <a:rPr lang="fr-FR" sz="1400" b="1" dirty="0">
                <a:solidFill>
                  <a:schemeClr val="bg1"/>
                </a:solidFill>
                <a:latin typeface="Trebuchet MS" panose="020B0603020202020204" pitchFamily="34" charset="0"/>
              </a:rPr>
              <a:t>Programme de revitalisation individualisé</a:t>
            </a:r>
          </a:p>
          <a:p>
            <a:pPr algn="ctr"/>
            <a:r>
              <a:rPr lang="fr-FR" sz="1400" b="1" dirty="0">
                <a:solidFill>
                  <a:schemeClr val="bg1"/>
                </a:solidFill>
                <a:latin typeface="Trebuchet MS" panose="020B0603020202020204" pitchFamily="34" charset="0"/>
              </a:rPr>
              <a:t>&amp;</a:t>
            </a:r>
            <a:r>
              <a:rPr lang="fr-FR" sz="1400" b="1" dirty="0" smtClean="0">
                <a:solidFill>
                  <a:schemeClr val="bg1"/>
                </a:solidFill>
                <a:latin typeface="Trebuchet MS" panose="020B0603020202020204" pitchFamily="34" charset="0"/>
              </a:rPr>
              <a:t> </a:t>
            </a:r>
            <a:r>
              <a:rPr lang="fr-FR" sz="1400" b="1" dirty="0">
                <a:solidFill>
                  <a:schemeClr val="bg1"/>
                </a:solidFill>
                <a:latin typeface="Trebuchet MS" panose="020B0603020202020204" pitchFamily="34" charset="0"/>
              </a:rPr>
              <a:t>thérapie </a:t>
            </a:r>
            <a:r>
              <a:rPr lang="fr-FR" sz="1400" b="1" dirty="0" smtClean="0">
                <a:solidFill>
                  <a:schemeClr val="bg1"/>
                </a:solidFill>
                <a:latin typeface="Trebuchet MS" panose="020B0603020202020204" pitchFamily="34" charset="0"/>
              </a:rPr>
              <a:t>fréquentielle</a:t>
            </a:r>
          </a:p>
          <a:p>
            <a:pPr algn="ctr"/>
            <a:endParaRPr lang="fr-FR" sz="1400" b="1" dirty="0" smtClean="0">
              <a:solidFill>
                <a:schemeClr val="bg1"/>
              </a:solidFill>
              <a:latin typeface="Trebuchet MS" panose="020B0603020202020204" pitchFamily="34" charset="0"/>
            </a:endParaRPr>
          </a:p>
          <a:p>
            <a:pPr algn="ctr"/>
            <a:r>
              <a:rPr lang="fr-FR" sz="2000" b="1" dirty="0" smtClean="0">
                <a:solidFill>
                  <a:schemeClr val="bg1"/>
                </a:solidFill>
                <a:latin typeface="Trebuchet MS" panose="020B0603020202020204" pitchFamily="34" charset="0"/>
              </a:rPr>
              <a:t>www.kheprisante.fr</a:t>
            </a:r>
            <a:endParaRPr lang="fr-FR" sz="2000" b="1" dirty="0">
              <a:solidFill>
                <a:schemeClr val="bg1"/>
              </a:solidFill>
              <a:latin typeface="Trebuchet MS" panose="020B0603020202020204" pitchFamily="34" charset="0"/>
            </a:endParaRPr>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0536" y="6072167"/>
            <a:ext cx="979744" cy="967698"/>
          </a:xfrm>
          <a:prstGeom prst="rect">
            <a:avLst/>
          </a:prstGeom>
        </p:spPr>
      </p:pic>
      <p:pic>
        <p:nvPicPr>
          <p:cNvPr id="21" name="Imag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8481" y="5821218"/>
            <a:ext cx="1170242" cy="1170242"/>
          </a:xfrm>
          <a:prstGeom prst="rect">
            <a:avLst/>
          </a:prstGeom>
        </p:spPr>
      </p:pic>
      <p:pic>
        <p:nvPicPr>
          <p:cNvPr id="23" name="Imag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4" y="6118529"/>
            <a:ext cx="1660849" cy="778771"/>
          </a:xfrm>
          <a:prstGeom prst="rect">
            <a:avLst/>
          </a:prstGeom>
        </p:spPr>
      </p:pic>
      <p:sp>
        <p:nvSpPr>
          <p:cNvPr id="25" name="ZoneTexte 24"/>
          <p:cNvSpPr txBox="1"/>
          <p:nvPr/>
        </p:nvSpPr>
        <p:spPr>
          <a:xfrm>
            <a:off x="4642033" y="1081555"/>
            <a:ext cx="2367699" cy="830997"/>
          </a:xfrm>
          <a:prstGeom prst="rect">
            <a:avLst/>
          </a:prstGeom>
          <a:noFill/>
        </p:spPr>
        <p:txBody>
          <a:bodyPr wrap="none" rtlCol="0">
            <a:spAutoFit/>
          </a:bodyPr>
          <a:lstStyle/>
          <a:p>
            <a:r>
              <a:rPr lang="fr-FR" sz="2400" b="1" dirty="0" smtClean="0">
                <a:solidFill>
                  <a:srgbClr val="1377D4"/>
                </a:solidFill>
              </a:rPr>
              <a:t>Comment rester </a:t>
            </a:r>
          </a:p>
          <a:p>
            <a:r>
              <a:rPr lang="fr-FR" sz="2400" b="1" dirty="0" smtClean="0">
                <a:solidFill>
                  <a:srgbClr val="1377D4"/>
                </a:solidFill>
              </a:rPr>
              <a:t>en bonne santé ?</a:t>
            </a:r>
            <a:endParaRPr lang="fr-FR" sz="2400" b="1" dirty="0">
              <a:solidFill>
                <a:srgbClr val="1377D4"/>
              </a:solidFill>
            </a:endParaRPr>
          </a:p>
        </p:txBody>
      </p:sp>
      <p:pic>
        <p:nvPicPr>
          <p:cNvPr id="29" name="Imag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806" y="6065574"/>
            <a:ext cx="991193" cy="991193"/>
          </a:xfrm>
          <a:prstGeom prst="rect">
            <a:avLst/>
          </a:prstGeom>
        </p:spPr>
      </p:pic>
      <p:pic>
        <p:nvPicPr>
          <p:cNvPr id="20" name="Imag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
            <a:ext cx="3654542" cy="1968993"/>
          </a:xfrm>
          <a:prstGeom prst="rect">
            <a:avLst/>
          </a:prstGeom>
        </p:spPr>
      </p:pic>
      <p:sp>
        <p:nvSpPr>
          <p:cNvPr id="31" name="ZoneTexte 30"/>
          <p:cNvSpPr txBox="1"/>
          <p:nvPr/>
        </p:nvSpPr>
        <p:spPr>
          <a:xfrm>
            <a:off x="418173" y="3564434"/>
            <a:ext cx="6995954" cy="2154436"/>
          </a:xfrm>
          <a:prstGeom prst="rect">
            <a:avLst/>
          </a:prstGeom>
          <a:noFill/>
        </p:spPr>
        <p:txBody>
          <a:bodyPr wrap="square" rtlCol="0">
            <a:spAutoFit/>
          </a:bodyPr>
          <a:lstStyle/>
          <a:p>
            <a:r>
              <a:rPr lang="fr-FR" sz="1400" b="1" dirty="0" smtClean="0">
                <a:solidFill>
                  <a:srgbClr val="1377D4"/>
                </a:solidFill>
                <a:latin typeface="Trebuchet MS" panose="020B0603020202020204" pitchFamily="34" charset="0"/>
              </a:rPr>
              <a:t>Vous apprendrez : </a:t>
            </a:r>
          </a:p>
          <a:p>
            <a:endParaRPr lang="fr-FR" sz="1200" b="1"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Quoi faire pour que votre mental contrôle favorablement votre système immunitaire ? et non l’inverse</a:t>
            </a:r>
          </a:p>
          <a:p>
            <a:pPr marL="285750" indent="-285750">
              <a:buFont typeface="Wingdings" panose="05000000000000000000" pitchFamily="2" charset="2"/>
              <a:buChar char="§"/>
            </a:pPr>
            <a:r>
              <a:rPr lang="fr-FR" sz="1200" dirty="0" smtClean="0">
                <a:latin typeface="Trebuchet MS" panose="020B0603020202020204" pitchFamily="34" charset="0"/>
              </a:rPr>
              <a:t>Comment le faire de façon efficace au quotidien ?</a:t>
            </a:r>
          </a:p>
          <a:p>
            <a:pPr marL="285750" indent="-285750">
              <a:buFont typeface="Wingdings" panose="05000000000000000000" pitchFamily="2" charset="2"/>
              <a:buChar char="§"/>
            </a:pPr>
            <a:r>
              <a:rPr lang="fr-FR" sz="1200" dirty="0" smtClean="0">
                <a:latin typeface="Trebuchet MS" panose="020B0603020202020204" pitchFamily="34" charset="0"/>
              </a:rPr>
              <a:t>Comment aider votre organisme à s’adapter en toute circonstance ?</a:t>
            </a:r>
          </a:p>
          <a:p>
            <a:pPr marL="285750" indent="-285750">
              <a:buFont typeface="Wingdings" panose="05000000000000000000" pitchFamily="2" charset="2"/>
              <a:buChar char="§"/>
            </a:pPr>
            <a:r>
              <a:rPr lang="fr-FR" sz="1200" dirty="0" smtClean="0">
                <a:latin typeface="Trebuchet MS" panose="020B0603020202020204" pitchFamily="34" charset="0"/>
              </a:rPr>
              <a:t>Quelles routines vous seront les plus favorables pour faire face à toutes les situations ?</a:t>
            </a:r>
          </a:p>
          <a:p>
            <a:pPr marL="285750" indent="-285750">
              <a:buFont typeface="Wingdings" panose="05000000000000000000" pitchFamily="2" charset="2"/>
              <a:buChar char="§"/>
            </a:pPr>
            <a:r>
              <a:rPr lang="fr-FR" sz="1200" dirty="0" smtClean="0">
                <a:latin typeface="Trebuchet MS" panose="020B0603020202020204" pitchFamily="34" charset="0"/>
              </a:rPr>
              <a:t>Quelles sont les disciplines à votre disposition pour vous aider à mettre en place les bons réflexes ?</a:t>
            </a:r>
          </a:p>
          <a:p>
            <a:pPr marL="285750" indent="-285750">
              <a:buFont typeface="Wingdings" panose="05000000000000000000" pitchFamily="2" charset="2"/>
              <a:buChar char="§"/>
            </a:pPr>
            <a:r>
              <a:rPr lang="fr-FR" sz="1200" dirty="0" smtClean="0">
                <a:latin typeface="Trebuchet MS" panose="020B0603020202020204" pitchFamily="34" charset="0"/>
              </a:rPr>
              <a:t>Comment stimuler les défenses naturelles de votre corps ?</a:t>
            </a:r>
          </a:p>
          <a:p>
            <a:pPr marL="285750" indent="-285750">
              <a:buFont typeface="Wingdings" panose="05000000000000000000" pitchFamily="2" charset="2"/>
              <a:buChar char="§"/>
            </a:pPr>
            <a:r>
              <a:rPr lang="fr-FR" sz="1200" dirty="0" smtClean="0">
                <a:latin typeface="Trebuchet MS" panose="020B0603020202020204" pitchFamily="34" charset="0"/>
              </a:rPr>
              <a:t>Comment catalyser le processus d’auto-guérison du métabolisme ?</a:t>
            </a:r>
            <a:endParaRPr lang="fr-FR" sz="1200" dirty="0">
              <a:latin typeface="Trebuchet MS" panose="020B0603020202020204" pitchFamily="34" charset="0"/>
            </a:endParaRPr>
          </a:p>
        </p:txBody>
      </p:sp>
      <p:sp>
        <p:nvSpPr>
          <p:cNvPr id="32" name="ZoneTexte 31"/>
          <p:cNvSpPr txBox="1"/>
          <p:nvPr/>
        </p:nvSpPr>
        <p:spPr>
          <a:xfrm>
            <a:off x="414326" y="2715110"/>
            <a:ext cx="9214416" cy="646331"/>
          </a:xfrm>
          <a:prstGeom prst="rect">
            <a:avLst/>
          </a:prstGeom>
          <a:noFill/>
        </p:spPr>
        <p:txBody>
          <a:bodyPr wrap="square" rtlCol="0">
            <a:spAutoFit/>
          </a:bodyPr>
          <a:lstStyle/>
          <a:p>
            <a:r>
              <a:rPr lang="fr-FR" sz="1200" b="1" dirty="0" smtClean="0">
                <a:latin typeface="Trebuchet MS" panose="020B0603020202020204" pitchFamily="34" charset="0"/>
              </a:rPr>
              <a:t>Réalisé par un collectif </a:t>
            </a:r>
            <a:r>
              <a:rPr lang="fr-FR" sz="1200" b="1" dirty="0">
                <a:latin typeface="Trebuchet MS" panose="020B0603020202020204" pitchFamily="34" charset="0"/>
              </a:rPr>
              <a:t>de praticiens spécialisés en approche </a:t>
            </a:r>
            <a:r>
              <a:rPr lang="fr-FR" sz="1200" b="1" dirty="0" smtClean="0">
                <a:latin typeface="Trebuchet MS" panose="020B0603020202020204" pitchFamily="34" charset="0"/>
              </a:rPr>
              <a:t>holistique et experts en prévention</a:t>
            </a:r>
          </a:p>
          <a:p>
            <a:r>
              <a:rPr lang="fr-FR" sz="1200" b="1" dirty="0" smtClean="0">
                <a:latin typeface="Trebuchet MS" panose="020B0603020202020204" pitchFamily="34" charset="0"/>
              </a:rPr>
              <a:t>Vous découvrirez des méthodes à visé thérapeutique qui agissent sur le plan : </a:t>
            </a:r>
            <a:r>
              <a:rPr lang="fr-FR" sz="1200" b="1" dirty="0" smtClean="0">
                <a:solidFill>
                  <a:srgbClr val="1377D4"/>
                </a:solidFill>
                <a:latin typeface="Trebuchet MS" panose="020B0603020202020204" pitchFamily="34" charset="0"/>
              </a:rPr>
              <a:t>Physique / Emotionnel / Mental / Energétique </a:t>
            </a:r>
            <a:r>
              <a:rPr lang="fr-FR" sz="1200" b="1" dirty="0" smtClean="0">
                <a:latin typeface="Trebuchet MS" panose="020B0603020202020204" pitchFamily="34" charset="0"/>
              </a:rPr>
              <a:t/>
            </a:r>
            <a:br>
              <a:rPr lang="fr-FR" sz="1200" b="1" dirty="0" smtClean="0">
                <a:latin typeface="Trebuchet MS" panose="020B0603020202020204" pitchFamily="34" charset="0"/>
              </a:rPr>
            </a:br>
            <a:r>
              <a:rPr lang="fr-FR" sz="1200" b="1" dirty="0" smtClean="0">
                <a:latin typeface="Trebuchet MS" panose="020B0603020202020204" pitchFamily="34" charset="0"/>
              </a:rPr>
              <a:t>pour renforcer votre système immunitaire, prendre soin de soi d’une façon globale,</a:t>
            </a:r>
            <a:r>
              <a:rPr lang="fr-FR" sz="1200" b="1" dirty="0">
                <a:latin typeface="Trebuchet MS" panose="020B0603020202020204" pitchFamily="34" charset="0"/>
              </a:rPr>
              <a:t> </a:t>
            </a:r>
            <a:r>
              <a:rPr lang="fr-FR" sz="1200" b="1" dirty="0" smtClean="0">
                <a:latin typeface="Trebuchet MS" panose="020B0603020202020204" pitchFamily="34" charset="0"/>
              </a:rPr>
              <a:t>de façon autonome.</a:t>
            </a:r>
            <a:endParaRPr lang="fr-FR" sz="1200" b="1" dirty="0">
              <a:latin typeface="Trebuchet MS" panose="020B0603020202020204" pitchFamily="34" charset="0"/>
            </a:endParaRPr>
          </a:p>
        </p:txBody>
      </p:sp>
      <p:sp>
        <p:nvSpPr>
          <p:cNvPr id="15" name="ZoneTexte 14"/>
          <p:cNvSpPr txBox="1"/>
          <p:nvPr/>
        </p:nvSpPr>
        <p:spPr>
          <a:xfrm>
            <a:off x="274715" y="2253187"/>
            <a:ext cx="11687175" cy="307777"/>
          </a:xfrm>
          <a:prstGeom prst="rect">
            <a:avLst/>
          </a:prstGeom>
          <a:noFill/>
        </p:spPr>
        <p:txBody>
          <a:bodyPr wrap="square" rtlCol="0">
            <a:spAutoFit/>
          </a:bodyPr>
          <a:lstStyle/>
          <a:p>
            <a:pPr algn="ctr"/>
            <a:r>
              <a:rPr lang="fr-FR" sz="1400" b="1" dirty="0" smtClean="0">
                <a:solidFill>
                  <a:srgbClr val="1377D4"/>
                </a:solidFill>
                <a:latin typeface="Trebuchet MS" panose="020B0603020202020204" pitchFamily="34" charset="0"/>
              </a:rPr>
              <a:t>PROTECTION DES DEFENSES IMMUNITAIRES </a:t>
            </a:r>
            <a:r>
              <a:rPr lang="fr-FR" sz="1400" b="1" dirty="0" smtClean="0">
                <a:solidFill>
                  <a:srgbClr val="00B050"/>
                </a:solidFill>
                <a:latin typeface="Trebuchet MS" panose="020B0603020202020204" pitchFamily="34" charset="0"/>
              </a:rPr>
              <a:t>– MAINTIEN DE L’EQUILIBRE – RESTAURATION DE LA VITALITE</a:t>
            </a:r>
            <a:endParaRPr lang="fr-FR" sz="1400" b="1" dirty="0">
              <a:solidFill>
                <a:srgbClr val="00B050"/>
              </a:solidFill>
              <a:latin typeface="Trebuchet MS" panose="020B0603020202020204" pitchFamily="34" charset="0"/>
            </a:endParaRPr>
          </a:p>
        </p:txBody>
      </p:sp>
      <p:sp>
        <p:nvSpPr>
          <p:cNvPr id="16" name="ZoneTexte 15"/>
          <p:cNvSpPr txBox="1"/>
          <p:nvPr/>
        </p:nvSpPr>
        <p:spPr>
          <a:xfrm>
            <a:off x="8056523" y="3678229"/>
            <a:ext cx="3928228" cy="2123658"/>
          </a:xfrm>
          <a:prstGeom prst="rect">
            <a:avLst/>
          </a:prstGeom>
          <a:solidFill>
            <a:schemeClr val="accent2">
              <a:lumMod val="20000"/>
              <a:lumOff val="80000"/>
            </a:schemeClr>
          </a:solidFill>
        </p:spPr>
        <p:txBody>
          <a:bodyPr wrap="square" rtlCol="0">
            <a:spAutoFit/>
          </a:bodyPr>
          <a:lstStyle/>
          <a:p>
            <a:r>
              <a:rPr lang="fr-FR" sz="1200" b="1" dirty="0">
                <a:latin typeface="Trebuchet MS" panose="020B0603020202020204" pitchFamily="34" charset="0"/>
              </a:rPr>
              <a:t>Spécialisations </a:t>
            </a:r>
            <a:r>
              <a:rPr lang="fr-FR" sz="1200" b="1" dirty="0" smtClean="0">
                <a:latin typeface="Trebuchet MS" panose="020B0603020202020204" pitchFamily="34" charset="0"/>
              </a:rPr>
              <a:t>en prévention et soutien pour :</a:t>
            </a:r>
          </a:p>
          <a:p>
            <a:r>
              <a:rPr lang="fr-FR" sz="1200" dirty="0" smtClean="0">
                <a:latin typeface="Trebuchet MS" panose="020B0603020202020204" pitchFamily="34" charset="0"/>
              </a:rPr>
              <a:t> </a:t>
            </a:r>
            <a:endParaRPr lang="fr-FR" sz="1200" dirty="0">
              <a:latin typeface="Trebuchet MS" panose="020B0603020202020204" pitchFamily="34" charset="0"/>
            </a:endParaRPr>
          </a:p>
          <a:p>
            <a:pPr marL="285750" lvl="0" indent="-285750">
              <a:buFont typeface="Wingdings" panose="05000000000000000000" pitchFamily="2" charset="2"/>
              <a:buChar char="§"/>
            </a:pPr>
            <a:r>
              <a:rPr lang="fr-FR" sz="1200" dirty="0">
                <a:latin typeface="Trebuchet MS" panose="020B0603020202020204" pitchFamily="34" charset="0"/>
              </a:rPr>
              <a:t>Douleurs chroniques musculaires et/ou articulaires</a:t>
            </a:r>
          </a:p>
          <a:p>
            <a:pPr marL="285750" lvl="0" indent="-285750">
              <a:buFont typeface="Wingdings" panose="05000000000000000000" pitchFamily="2" charset="2"/>
              <a:buChar char="§"/>
            </a:pPr>
            <a:r>
              <a:rPr lang="fr-FR" sz="1200" dirty="0">
                <a:latin typeface="Trebuchet MS" panose="020B0603020202020204" pitchFamily="34" charset="0"/>
              </a:rPr>
              <a:t>Fibromyalgie</a:t>
            </a:r>
          </a:p>
          <a:p>
            <a:pPr marL="285750" lvl="0" indent="-285750">
              <a:buFont typeface="Wingdings" panose="05000000000000000000" pitchFamily="2" charset="2"/>
              <a:buChar char="§"/>
            </a:pPr>
            <a:r>
              <a:rPr lang="fr-FR" sz="1200" dirty="0">
                <a:latin typeface="Trebuchet MS" panose="020B0603020202020204" pitchFamily="34" charset="0"/>
              </a:rPr>
              <a:t>Fatigue</a:t>
            </a:r>
          </a:p>
          <a:p>
            <a:pPr marL="285750" lvl="0" indent="-285750">
              <a:buFont typeface="Wingdings" panose="05000000000000000000" pitchFamily="2" charset="2"/>
              <a:buChar char="§"/>
            </a:pPr>
            <a:r>
              <a:rPr lang="fr-FR" sz="1200" dirty="0">
                <a:latin typeface="Trebuchet MS" panose="020B0603020202020204" pitchFamily="34" charset="0"/>
              </a:rPr>
              <a:t>Stress</a:t>
            </a:r>
          </a:p>
          <a:p>
            <a:pPr marL="285750" lvl="0" indent="-285750">
              <a:buFont typeface="Wingdings" panose="05000000000000000000" pitchFamily="2" charset="2"/>
              <a:buChar char="§"/>
            </a:pPr>
            <a:r>
              <a:rPr lang="fr-FR" sz="1200" dirty="0">
                <a:latin typeface="Trebuchet MS" panose="020B0603020202020204" pitchFamily="34" charset="0"/>
              </a:rPr>
              <a:t>Migraine</a:t>
            </a:r>
          </a:p>
          <a:p>
            <a:pPr marL="285750" lvl="0" indent="-285750">
              <a:buFont typeface="Wingdings" panose="05000000000000000000" pitchFamily="2" charset="2"/>
              <a:buChar char="§"/>
            </a:pPr>
            <a:r>
              <a:rPr lang="fr-FR" sz="1200" dirty="0">
                <a:latin typeface="Trebuchet MS" panose="020B0603020202020204" pitchFamily="34" charset="0"/>
              </a:rPr>
              <a:t>Troubles psychiques, dépression</a:t>
            </a:r>
          </a:p>
          <a:p>
            <a:pPr marL="285750" lvl="0" indent="-285750">
              <a:buFont typeface="Wingdings" panose="05000000000000000000" pitchFamily="2" charset="2"/>
              <a:buChar char="§"/>
            </a:pPr>
            <a:r>
              <a:rPr lang="fr-FR" sz="1200" dirty="0">
                <a:latin typeface="Trebuchet MS" panose="020B0603020202020204" pitchFamily="34" charset="0"/>
              </a:rPr>
              <a:t>Anxiété</a:t>
            </a:r>
          </a:p>
          <a:p>
            <a:pPr marL="285750" lvl="0" indent="-285750">
              <a:buFont typeface="Wingdings" panose="05000000000000000000" pitchFamily="2" charset="2"/>
              <a:buChar char="§"/>
            </a:pPr>
            <a:r>
              <a:rPr lang="fr-FR" sz="1200" dirty="0">
                <a:latin typeface="Trebuchet MS" panose="020B0603020202020204" pitchFamily="34" charset="0"/>
              </a:rPr>
              <a:t>Troubles du </a:t>
            </a:r>
            <a:r>
              <a:rPr lang="fr-FR" sz="1200" dirty="0" smtClean="0">
                <a:latin typeface="Trebuchet MS" panose="020B0603020202020204" pitchFamily="34" charset="0"/>
              </a:rPr>
              <a:t>sommeil</a:t>
            </a:r>
            <a:endParaRPr lang="fr-FR" sz="1200" dirty="0">
              <a:latin typeface="Trebuchet MS" panose="020B0603020202020204" pitchFamily="34" charset="0"/>
            </a:endParaRPr>
          </a:p>
        </p:txBody>
      </p:sp>
      <p:pic>
        <p:nvPicPr>
          <p:cNvPr id="22" name="Imag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8086" y="6207693"/>
            <a:ext cx="2254890" cy="680148"/>
          </a:xfrm>
          <a:prstGeom prst="rect">
            <a:avLst/>
          </a:prstGeom>
        </p:spPr>
      </p:pic>
      <p:cxnSp>
        <p:nvCxnSpPr>
          <p:cNvPr id="26" name="Connecteur droit 25"/>
          <p:cNvCxnSpPr/>
          <p:nvPr/>
        </p:nvCxnSpPr>
        <p:spPr>
          <a:xfrm>
            <a:off x="3654542" y="1963075"/>
            <a:ext cx="4312731" cy="16677"/>
          </a:xfrm>
          <a:prstGeom prst="line">
            <a:avLst/>
          </a:prstGeom>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10280058" y="6140738"/>
            <a:ext cx="1998135" cy="769441"/>
          </a:xfrm>
          <a:prstGeom prst="rect">
            <a:avLst/>
          </a:prstGeom>
        </p:spPr>
        <p:txBody>
          <a:bodyPr wrap="square">
            <a:spAutoFit/>
          </a:bodyPr>
          <a:lstStyle/>
          <a:p>
            <a:r>
              <a:rPr lang="fr-FR" sz="1100" b="1" dirty="0">
                <a:solidFill>
                  <a:schemeClr val="bg1"/>
                </a:solidFill>
              </a:rPr>
              <a:t>e-Book : 9,90€</a:t>
            </a:r>
            <a:endParaRPr lang="fr-FR" sz="1100" dirty="0">
              <a:solidFill>
                <a:schemeClr val="bg1"/>
              </a:solidFill>
            </a:endParaRPr>
          </a:p>
          <a:p>
            <a:r>
              <a:rPr lang="fr-FR" sz="1100" b="1" dirty="0">
                <a:solidFill>
                  <a:schemeClr val="bg1"/>
                </a:solidFill>
              </a:rPr>
              <a:t>Imprimé : 14,90€</a:t>
            </a:r>
            <a:endParaRPr lang="fr-FR" sz="1100" dirty="0">
              <a:solidFill>
                <a:schemeClr val="bg1"/>
              </a:solidFill>
            </a:endParaRPr>
          </a:p>
          <a:p>
            <a:r>
              <a:rPr lang="fr-FR" sz="1100" b="1" dirty="0">
                <a:solidFill>
                  <a:schemeClr val="bg1"/>
                </a:solidFill>
              </a:rPr>
              <a:t>Vente au profit du Pôle Santé</a:t>
            </a:r>
            <a:endParaRPr lang="fr-FR" sz="1100" dirty="0">
              <a:solidFill>
                <a:schemeClr val="bg1"/>
              </a:solidFill>
            </a:endParaRPr>
          </a:p>
          <a:p>
            <a:r>
              <a:rPr lang="fr-FR" sz="1100" b="1" dirty="0">
                <a:solidFill>
                  <a:schemeClr val="bg1"/>
                </a:solidFill>
              </a:rPr>
              <a:t>Pluridisciplinaire </a:t>
            </a:r>
            <a:r>
              <a:rPr lang="fr-FR" sz="1100" b="1" dirty="0" smtClean="0">
                <a:solidFill>
                  <a:schemeClr val="bg1"/>
                </a:solidFill>
              </a:rPr>
              <a:t>Paris-Est</a:t>
            </a:r>
            <a:endParaRPr lang="fr-FR" sz="1100" dirty="0">
              <a:solidFill>
                <a:schemeClr val="bg1"/>
              </a:solidFill>
            </a:endParaRPr>
          </a:p>
        </p:txBody>
      </p:sp>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7249" y="5609849"/>
            <a:ext cx="1047773" cy="1421236"/>
          </a:xfrm>
          <a:prstGeom prst="rect">
            <a:avLst/>
          </a:prstGeom>
        </p:spPr>
      </p:pic>
    </p:spTree>
    <p:extLst>
      <p:ext uri="{BB962C8B-B14F-4D97-AF65-F5344CB8AC3E}">
        <p14:creationId xmlns:p14="http://schemas.microsoft.com/office/powerpoint/2010/main" val="33742661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5832" y="156474"/>
            <a:ext cx="9804400" cy="6584295"/>
          </a:xfrm>
          <a:prstGeom prst="rect">
            <a:avLst/>
          </a:prstGeom>
        </p:spPr>
      </p:pic>
      <p:sp>
        <p:nvSpPr>
          <p:cNvPr id="4" name="ZoneTexte 3"/>
          <p:cNvSpPr txBox="1"/>
          <p:nvPr/>
        </p:nvSpPr>
        <p:spPr>
          <a:xfrm>
            <a:off x="788601" y="800079"/>
            <a:ext cx="4994013" cy="646331"/>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Apaiser le mental contribue à réduire l’acidité dans le corps</a:t>
            </a:r>
            <a:endParaRPr lang="fr-FR" b="1" dirty="0">
              <a:solidFill>
                <a:srgbClr val="1377D4"/>
              </a:solidFill>
              <a:latin typeface="Trebuchet MS" panose="020B0603020202020204" pitchFamily="34" charset="0"/>
            </a:endParaRPr>
          </a:p>
        </p:txBody>
      </p:sp>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AROMATHERAPIE</a:t>
            </a:r>
            <a:endParaRPr lang="fr-FR" sz="3200" dirty="0">
              <a:solidFill>
                <a:schemeClr val="bg1"/>
              </a:solidFill>
              <a:latin typeface="Trebuchet MS" panose="020B0603020202020204" pitchFamily="34" charset="0"/>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171" y="1683813"/>
            <a:ext cx="4825068" cy="3204710"/>
          </a:xfrm>
          <a:prstGeom prst="rect">
            <a:avLst/>
          </a:prstGeom>
        </p:spPr>
      </p:pic>
      <p:sp>
        <p:nvSpPr>
          <p:cNvPr id="3" name="ZoneTexte 2"/>
          <p:cNvSpPr txBox="1"/>
          <p:nvPr/>
        </p:nvSpPr>
        <p:spPr>
          <a:xfrm>
            <a:off x="506411" y="5873262"/>
            <a:ext cx="5530974" cy="461665"/>
          </a:xfrm>
          <a:prstGeom prst="rect">
            <a:avLst/>
          </a:prstGeom>
          <a:solidFill>
            <a:schemeClr val="bg1"/>
          </a:solidFill>
        </p:spPr>
        <p:txBody>
          <a:bodyPr wrap="square" rtlCol="0">
            <a:spAutoFit/>
          </a:bodyPr>
          <a:lstStyle/>
          <a:p>
            <a:r>
              <a:rPr lang="fr-FR" altLang="fr-FR" sz="1200" i="1" dirty="0" smtClean="0"/>
              <a:t>Virginie Nègre, Réflexologue et </a:t>
            </a:r>
            <a:r>
              <a:rPr lang="fr-FR" altLang="fr-FR" sz="1200" i="1" dirty="0" err="1" smtClean="0"/>
              <a:t>Aromathérapeute</a:t>
            </a:r>
            <a:endParaRPr lang="fr-FR" altLang="fr-FR" sz="1200" i="1" dirty="0" smtClean="0"/>
          </a:p>
          <a:p>
            <a:r>
              <a:rPr lang="fr-FR" altLang="fr-FR" sz="1200" i="1" dirty="0"/>
              <a:t>Nogent-sur-Marne – 06 70 04 37 </a:t>
            </a:r>
            <a:r>
              <a:rPr lang="fr-FR" altLang="fr-FR" sz="1200" i="1" dirty="0" smtClean="0"/>
              <a:t>10</a:t>
            </a:r>
            <a:endParaRPr lang="fr-FR" altLang="fr-FR" sz="1200" i="1" dirty="0"/>
          </a:p>
        </p:txBody>
      </p:sp>
    </p:spTree>
    <p:extLst>
      <p:ext uri="{BB962C8B-B14F-4D97-AF65-F5344CB8AC3E}">
        <p14:creationId xmlns:p14="http://schemas.microsoft.com/office/powerpoint/2010/main" val="154448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4"/>
          <p:cNvSpPr txBox="1"/>
          <p:nvPr/>
        </p:nvSpPr>
        <p:spPr>
          <a:xfrm>
            <a:off x="548524" y="1251581"/>
            <a:ext cx="5214603" cy="529375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Chaque huile essentielle peut être classée selon la loi des cinq éléments. Chaque élément a ses particularités : le bois, saison du printemps, foie, le feu saison d’été, le cœur la </a:t>
            </a:r>
            <a:r>
              <a:rPr lang="fr-FR" sz="1200" b="0" i="0" u="none" strike="noStrike" kern="1200" cap="none" spc="0" baseline="0" dirty="0" smtClean="0">
                <a:solidFill>
                  <a:srgbClr val="000000"/>
                </a:solidFill>
                <a:uFillTx/>
                <a:latin typeface="Trebuchet MS" panose="020B0603020202020204" pitchFamily="34" charset="0"/>
              </a:rPr>
              <a:t>5ème </a:t>
            </a:r>
            <a:r>
              <a:rPr lang="fr-FR" sz="1200" b="0" i="0" u="none" strike="noStrike" kern="1200" cap="none" spc="0" baseline="0" dirty="0">
                <a:solidFill>
                  <a:srgbClr val="000000"/>
                </a:solidFill>
                <a:uFillTx/>
                <a:latin typeface="Trebuchet MS" panose="020B0603020202020204" pitchFamily="34" charset="0"/>
              </a:rPr>
              <a:t>saison, la terre, la rate, l’automne, le métal, les poumons, l’hiver l’eau, les reins. Pour équilibrer notre immunité, nous </a:t>
            </a:r>
            <a:r>
              <a:rPr lang="fr-FR" sz="1200" b="0" i="0" u="none" strike="noStrike" kern="1200" cap="none" spc="0" baseline="0" dirty="0" smtClean="0">
                <a:solidFill>
                  <a:srgbClr val="000000"/>
                </a:solidFill>
                <a:uFillTx/>
                <a:latin typeface="Trebuchet MS" panose="020B0603020202020204" pitchFamily="34" charset="0"/>
              </a:rPr>
              <a:t>appliquerons </a:t>
            </a:r>
            <a:r>
              <a:rPr lang="fr-FR" sz="1200" b="0" i="0" u="none" strike="noStrike" kern="1200" cap="none" spc="0" baseline="0" dirty="0">
                <a:solidFill>
                  <a:srgbClr val="000000"/>
                </a:solidFill>
                <a:uFillTx/>
                <a:latin typeface="Trebuchet MS" panose="020B0603020202020204" pitchFamily="34" charset="0"/>
              </a:rPr>
              <a:t>en automassage les huiles essentielles selon les méridiens sur les points d’acupuncture : rate/estomac-rein/vessie</a:t>
            </a:r>
            <a:r>
              <a:rPr lang="fr-FR" sz="1200" b="0" i="0" u="none" strike="noStrike" kern="1200" cap="none" spc="0" baseline="0" dirty="0" smtClean="0">
                <a:solidFill>
                  <a:srgbClr val="000000"/>
                </a:solidFill>
                <a:uFillTx/>
                <a:latin typeface="Trebuchet MS" panose="020B0603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r>
              <a:rPr lang="fr-FR" sz="1200" b="1" u="sng" dirty="0">
                <a:solidFill>
                  <a:srgbClr val="0070C0"/>
                </a:solidFill>
                <a:latin typeface="Trebuchet MS" panose="020B0603020202020204" pitchFamily="34" charset="0"/>
              </a:rPr>
              <a:t>H</a:t>
            </a:r>
            <a:r>
              <a:rPr lang="fr-FR" sz="1200" b="1" u="sng" dirty="0">
                <a:solidFill>
                  <a:srgbClr val="000000"/>
                </a:solidFill>
                <a:latin typeface="Trebuchet MS" panose="020B0603020202020204" pitchFamily="34" charset="0"/>
                <a:hlinkClick r:id="rId2"/>
              </a:rPr>
              <a:t>uile essentielle d’arbre à thé</a:t>
            </a:r>
            <a:r>
              <a:rPr lang="fr-FR" sz="1200" dirty="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tea</a:t>
            </a:r>
            <a:r>
              <a:rPr lang="fr-FR" sz="1200" dirty="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tree</a:t>
            </a:r>
            <a:r>
              <a:rPr lang="fr-FR" sz="1200" dirty="0">
                <a:solidFill>
                  <a:srgbClr val="000000"/>
                </a:solidFill>
                <a:latin typeface="Trebuchet MS" panose="020B0603020202020204" pitchFamily="34" charset="0"/>
              </a:rPr>
              <a:t>)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Très souple d’emploi et adapté à tous les âges et à toutes les peaux, le </a:t>
            </a:r>
            <a:r>
              <a:rPr lang="fr-FR" sz="1200" dirty="0" err="1">
                <a:solidFill>
                  <a:srgbClr val="000000"/>
                </a:solidFill>
                <a:latin typeface="Trebuchet MS" panose="020B0603020202020204" pitchFamily="34" charset="0"/>
              </a:rPr>
              <a:t>tea</a:t>
            </a:r>
            <a:r>
              <a:rPr lang="fr-FR" sz="1200" dirty="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tree</a:t>
            </a:r>
            <a:r>
              <a:rPr lang="fr-FR" sz="1200" dirty="0">
                <a:solidFill>
                  <a:srgbClr val="000000"/>
                </a:solidFill>
                <a:latin typeface="Trebuchet MS" panose="020B0603020202020204" pitchFamily="34" charset="0"/>
              </a:rPr>
              <a:t> contient des composés biochimiques </a:t>
            </a:r>
            <a:r>
              <a:rPr lang="fr-FR" sz="1200" dirty="0" smtClean="0">
                <a:solidFill>
                  <a:srgbClr val="000000"/>
                </a:solidFill>
                <a:latin typeface="Trebuchet MS" panose="020B0603020202020204" pitchFamily="34" charset="0"/>
              </a:rPr>
              <a:t>naturels </a:t>
            </a:r>
            <a:r>
              <a:rPr lang="fr-FR" sz="1200" dirty="0">
                <a:solidFill>
                  <a:srgbClr val="000000"/>
                </a:solidFill>
                <a:latin typeface="Trebuchet MS" panose="020B0603020202020204" pitchFamily="34" charset="0"/>
              </a:rPr>
              <a:t>propres à purifier les poumons. Antiviral et anti-inflammatoire, il peut être employé en massage quotidien du thorax à hauteur de 5% pour les </a:t>
            </a:r>
            <a:r>
              <a:rPr lang="fr-FR" sz="1200" dirty="0" smtClean="0">
                <a:solidFill>
                  <a:srgbClr val="000000"/>
                </a:solidFill>
                <a:latin typeface="Trebuchet MS" panose="020B0603020202020204" pitchFamily="34" charset="0"/>
              </a:rPr>
              <a:t>sujets </a:t>
            </a:r>
            <a:r>
              <a:rPr lang="fr-FR" sz="1200" dirty="0">
                <a:solidFill>
                  <a:srgbClr val="000000"/>
                </a:solidFill>
                <a:latin typeface="Trebuchet MS" panose="020B0603020202020204" pitchFamily="34" charset="0"/>
              </a:rPr>
              <a:t>jeunes ou asthmatiques, et jusqu’à 20% pour les adultes. A diluer de préférence dans de l’huile d’amande </a:t>
            </a:r>
            <a:r>
              <a:rPr lang="fr-FR" sz="1200" dirty="0" smtClean="0">
                <a:solidFill>
                  <a:srgbClr val="000000"/>
                </a:solidFill>
                <a:latin typeface="Trebuchet MS" panose="020B0603020202020204" pitchFamily="34" charset="0"/>
              </a:rPr>
              <a:t>douce.</a:t>
            </a:r>
          </a:p>
          <a:p>
            <a:pPr lvl="0">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r>
              <a:rPr lang="fr-FR" sz="1200" b="1" u="sng" dirty="0">
                <a:solidFill>
                  <a:srgbClr val="0070C0"/>
                </a:solidFill>
                <a:latin typeface="Trebuchet MS" panose="020B0603020202020204" pitchFamily="34" charset="0"/>
              </a:rPr>
              <a:t>H</a:t>
            </a:r>
            <a:r>
              <a:rPr lang="fr-FR" sz="1200" b="1" u="sng" dirty="0">
                <a:solidFill>
                  <a:srgbClr val="000000"/>
                </a:solidFill>
                <a:latin typeface="Trebuchet MS" panose="020B0603020202020204" pitchFamily="34" charset="0"/>
                <a:hlinkClick r:id="rId2"/>
              </a:rPr>
              <a:t>uile</a:t>
            </a:r>
            <a:r>
              <a:rPr lang="fr-FR" sz="1200" b="1" u="sng" dirty="0" smtClean="0">
                <a:solidFill>
                  <a:srgbClr val="000000"/>
                </a:solidFill>
                <a:latin typeface="Trebuchet MS" panose="020B0603020202020204" pitchFamily="34" charset="0"/>
                <a:hlinkClick r:id="rId3"/>
              </a:rPr>
              <a:t> </a:t>
            </a:r>
            <a:r>
              <a:rPr lang="fr-FR" sz="1200" b="1" u="sng" dirty="0">
                <a:solidFill>
                  <a:srgbClr val="000000"/>
                </a:solidFill>
                <a:latin typeface="Trebuchet MS" panose="020B0603020202020204" pitchFamily="34" charset="0"/>
                <a:hlinkClick r:id="rId3"/>
              </a:rPr>
              <a:t>essentielle de </a:t>
            </a:r>
            <a:r>
              <a:rPr lang="fr-FR" sz="1200" b="1" u="sng" dirty="0" err="1">
                <a:solidFill>
                  <a:srgbClr val="000000"/>
                </a:solidFill>
                <a:latin typeface="Trebuchet MS" panose="020B0603020202020204" pitchFamily="34" charset="0"/>
                <a:hlinkClick r:id="rId3"/>
              </a:rPr>
              <a:t>ravintsara</a:t>
            </a:r>
            <a:r>
              <a:rPr lang="fr-FR" sz="1200" dirty="0">
                <a:solidFill>
                  <a:srgbClr val="000000"/>
                </a:solidFill>
                <a:latin typeface="Trebuchet MS" panose="020B0603020202020204" pitchFamily="34" charset="0"/>
              </a:rPr>
              <a:t> :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Tout aussi souple d’emploi que le </a:t>
            </a:r>
            <a:r>
              <a:rPr lang="fr-FR" sz="1200" dirty="0" err="1" smtClean="0">
                <a:solidFill>
                  <a:srgbClr val="000000"/>
                </a:solidFill>
                <a:latin typeface="Trebuchet MS" panose="020B0603020202020204" pitchFamily="34" charset="0"/>
              </a:rPr>
              <a:t>tea</a:t>
            </a:r>
            <a:r>
              <a:rPr lang="fr-FR" sz="1200" dirty="0" smtClean="0">
                <a:solidFill>
                  <a:srgbClr val="000000"/>
                </a:solidFill>
                <a:latin typeface="Trebuchet MS" panose="020B0603020202020204" pitchFamily="34" charset="0"/>
              </a:rPr>
              <a:t> </a:t>
            </a:r>
            <a:r>
              <a:rPr lang="fr-FR" sz="1200" dirty="0" err="1">
                <a:solidFill>
                  <a:srgbClr val="000000"/>
                </a:solidFill>
                <a:latin typeface="Trebuchet MS" panose="020B0603020202020204" pitchFamily="34" charset="0"/>
              </a:rPr>
              <a:t>tree</a:t>
            </a:r>
            <a:r>
              <a:rPr lang="fr-FR" sz="1200" dirty="0">
                <a:solidFill>
                  <a:srgbClr val="000000"/>
                </a:solidFill>
                <a:latin typeface="Trebuchet MS" panose="020B0603020202020204" pitchFamily="34" charset="0"/>
              </a:rPr>
              <a:t>, il </a:t>
            </a:r>
            <a:r>
              <a:rPr lang="fr-FR" sz="1200" dirty="0" smtClean="0">
                <a:solidFill>
                  <a:srgbClr val="000000"/>
                </a:solidFill>
                <a:latin typeface="Trebuchet MS" panose="020B0603020202020204" pitchFamily="34" charset="0"/>
              </a:rPr>
              <a:t>est </a:t>
            </a:r>
            <a:r>
              <a:rPr lang="fr-FR" sz="1200" dirty="0">
                <a:solidFill>
                  <a:srgbClr val="000000"/>
                </a:solidFill>
                <a:latin typeface="Trebuchet MS" panose="020B0603020202020204" pitchFamily="34" charset="0"/>
              </a:rPr>
              <a:t>aussi très antiviral. C’est la prévention physique qui prime. Toutefois, sa belle odeur aromatique aide à l’endormissement les personnes en dette de sommeil et donc, renforce la sensation de bien-être général.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Mêmes dosages et base </a:t>
            </a:r>
            <a:r>
              <a:rPr lang="fr-FR" sz="1200" dirty="0" err="1" smtClean="0">
                <a:solidFill>
                  <a:srgbClr val="000000"/>
                </a:solidFill>
                <a:latin typeface="Trebuchet MS" panose="020B0603020202020204" pitchFamily="34" charset="0"/>
              </a:rPr>
              <a:t>diluante</a:t>
            </a:r>
            <a:r>
              <a:rPr lang="fr-FR" sz="1200" dirty="0" smtClean="0">
                <a:solidFill>
                  <a:srgbClr val="000000"/>
                </a:solidFill>
                <a:latin typeface="Trebuchet MS" panose="020B0603020202020204" pitchFamily="34" charset="0"/>
              </a:rPr>
              <a:t> </a:t>
            </a:r>
            <a:r>
              <a:rPr lang="fr-FR" sz="1200" dirty="0">
                <a:solidFill>
                  <a:srgbClr val="000000"/>
                </a:solidFill>
                <a:latin typeface="Trebuchet MS" panose="020B0603020202020204" pitchFamily="34" charset="0"/>
              </a:rPr>
              <a:t>que pour le </a:t>
            </a:r>
            <a:r>
              <a:rPr lang="fr-FR" sz="1200" dirty="0" err="1">
                <a:solidFill>
                  <a:srgbClr val="000000"/>
                </a:solidFill>
                <a:latin typeface="Trebuchet MS" panose="020B0603020202020204" pitchFamily="34" charset="0"/>
              </a:rPr>
              <a:t>tea</a:t>
            </a:r>
            <a:r>
              <a:rPr lang="fr-FR" sz="1200" dirty="0">
                <a:solidFill>
                  <a:srgbClr val="000000"/>
                </a:solidFill>
                <a:latin typeface="Trebuchet MS" panose="020B0603020202020204" pitchFamily="34" charset="0"/>
              </a:rPr>
              <a:t> </a:t>
            </a:r>
            <a:r>
              <a:rPr lang="fr-FR" sz="1200" dirty="0" err="1" smtClean="0">
                <a:solidFill>
                  <a:srgbClr val="000000"/>
                </a:solidFill>
                <a:latin typeface="Trebuchet MS" panose="020B0603020202020204" pitchFamily="34" charset="0"/>
              </a:rPr>
              <a:t>tree</a:t>
            </a:r>
            <a:endParaRPr lang="fr-FR" sz="1200" dirty="0" smtClean="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defRPr sz="1800" b="0" i="0" u="none" strike="noStrike" kern="0" cap="none" spc="0" baseline="0">
                <a:solidFill>
                  <a:srgbClr val="000000"/>
                </a:solidFill>
                <a:uFillTx/>
              </a:defRPr>
            </a:pPr>
            <a:r>
              <a:rPr lang="fr-FR" sz="1200" b="1" u="sng" dirty="0" smtClean="0">
                <a:solidFill>
                  <a:srgbClr val="0070C0"/>
                </a:solidFill>
                <a:latin typeface="Trebuchet MS" panose="020B0603020202020204" pitchFamily="34" charset="0"/>
              </a:rPr>
              <a:t>H</a:t>
            </a:r>
            <a:r>
              <a:rPr lang="fr-FR" sz="1200" b="1" u="sng" dirty="0" smtClean="0">
                <a:solidFill>
                  <a:srgbClr val="000000"/>
                </a:solidFill>
                <a:latin typeface="Trebuchet MS" panose="020B0603020202020204" pitchFamily="34" charset="0"/>
                <a:hlinkClick r:id="rId2"/>
              </a:rPr>
              <a:t>uile</a:t>
            </a:r>
            <a:r>
              <a:rPr lang="fr-FR" sz="1200" b="1" u="sng" dirty="0" smtClean="0">
                <a:solidFill>
                  <a:srgbClr val="000000"/>
                </a:solidFill>
                <a:latin typeface="Trebuchet MS" panose="020B0603020202020204" pitchFamily="34" charset="0"/>
                <a:hlinkClick r:id="rId4"/>
              </a:rPr>
              <a:t> </a:t>
            </a:r>
            <a:r>
              <a:rPr lang="fr-FR" sz="1200" b="1" u="sng" dirty="0">
                <a:solidFill>
                  <a:srgbClr val="000000"/>
                </a:solidFill>
                <a:latin typeface="Trebuchet MS" panose="020B0603020202020204" pitchFamily="34" charset="0"/>
                <a:hlinkClick r:id="rId4"/>
              </a:rPr>
              <a:t>essentielle de myrte</a:t>
            </a:r>
            <a:r>
              <a:rPr lang="fr-FR" sz="1200" dirty="0">
                <a:solidFill>
                  <a:srgbClr val="000000"/>
                </a:solidFill>
                <a:latin typeface="Trebuchet MS" panose="020B0603020202020204" pitchFamily="34" charset="0"/>
              </a:rPr>
              <a:t>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Bien toléré, même par les personnes un peu sensibles, le myrte se montre efficace pour ce qui concerne le nettoyage des poumons. </a:t>
            </a:r>
          </a:p>
          <a:p>
            <a:pPr lvl="0">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Son parfum apaise et recentre. Le corps physique est préparé à affronter l’hiver et l’esprit accepte tranquillement le changement de saison</a:t>
            </a:r>
            <a:r>
              <a:rPr lang="fr-FR" sz="1400" kern="0" dirty="0" smtClean="0">
                <a:solidFill>
                  <a:srgbClr val="000000"/>
                </a:solidFill>
                <a:latin typeface="Trebuchet MS" panose="020B0603020202020204" pitchFamily="34" charset="0"/>
              </a:rPr>
              <a:t>.</a:t>
            </a:r>
            <a:endParaRPr lang="fr-FR" sz="1200" dirty="0">
              <a:solidFill>
                <a:srgbClr val="000000"/>
              </a:solidFill>
              <a:latin typeface="Trebuchet MS" panose="020B0603020202020204" pitchFamily="34" charset="0"/>
            </a:endParaRPr>
          </a:p>
        </p:txBody>
      </p:sp>
      <p:sp>
        <p:nvSpPr>
          <p:cNvPr id="8" name="ZoneTexte 5"/>
          <p:cNvSpPr txBox="1"/>
          <p:nvPr/>
        </p:nvSpPr>
        <p:spPr>
          <a:xfrm>
            <a:off x="6057491" y="4878288"/>
            <a:ext cx="5804306" cy="1569660"/>
          </a:xfrm>
          <a:prstGeom prst="rect">
            <a:avLst/>
          </a:prstGeom>
          <a:noFill/>
          <a:ln cap="flat">
            <a:noFill/>
          </a:ln>
        </p:spPr>
        <p:txBody>
          <a:bodyPr vert="horz" wrap="square" lIns="91440" tIns="45720" rIns="91440" bIns="45720" numCol="1"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1" u="sng" dirty="0" smtClean="0">
                <a:solidFill>
                  <a:srgbClr val="000000"/>
                </a:solidFill>
                <a:latin typeface="Trebuchet MS" panose="020B0603020202020204" pitchFamily="34" charset="0"/>
                <a:hlinkClick r:id="rId5"/>
              </a:rPr>
              <a:t>H</a:t>
            </a:r>
            <a:r>
              <a:rPr lang="fr-FR" sz="1200" b="1" i="0" u="sng" strike="noStrike" kern="1200" cap="none" spc="0" baseline="0" dirty="0" smtClean="0">
                <a:solidFill>
                  <a:srgbClr val="000000"/>
                </a:solidFill>
                <a:uFillTx/>
                <a:latin typeface="Trebuchet MS" panose="020B0603020202020204" pitchFamily="34" charset="0"/>
                <a:hlinkClick r:id="rId5"/>
              </a:rPr>
              <a:t>uile </a:t>
            </a:r>
            <a:r>
              <a:rPr lang="fr-FR" sz="1200" b="1" i="0" u="sng" strike="noStrike" kern="1200" cap="none" spc="0" baseline="0" dirty="0">
                <a:solidFill>
                  <a:srgbClr val="000000"/>
                </a:solidFill>
                <a:uFillTx/>
                <a:latin typeface="Trebuchet MS" panose="020B0603020202020204" pitchFamily="34" charset="0"/>
                <a:hlinkClick r:id="rId5"/>
              </a:rPr>
              <a:t>essentielle d’eucalyptus </a:t>
            </a:r>
            <a:r>
              <a:rPr lang="fr-FR" sz="1200" b="1" i="0" u="sng" strike="noStrike" kern="1200" cap="none" spc="0" baseline="0" dirty="0" err="1">
                <a:solidFill>
                  <a:srgbClr val="000000"/>
                </a:solidFill>
                <a:uFillTx/>
                <a:latin typeface="Trebuchet MS" panose="020B0603020202020204" pitchFamily="34" charset="0"/>
                <a:hlinkClick r:id="rId5"/>
              </a:rPr>
              <a:t>radiata</a:t>
            </a:r>
            <a:r>
              <a:rPr lang="fr-FR" sz="1200" b="0" i="0" u="none" strike="noStrike" kern="1200" cap="none" spc="0" baseline="0" dirty="0">
                <a:solidFill>
                  <a:srgbClr val="000000"/>
                </a:solidFill>
                <a:uFillTx/>
                <a:latin typeface="Trebuchet MS" panose="020B0603020202020204" pitchFamily="34" charset="0"/>
              </a:rPr>
              <a:t> </a:t>
            </a:r>
            <a:r>
              <a:rPr lang="fr-FR" sz="1200" b="0" i="0" u="none" strike="noStrike" kern="1200" cap="none" spc="0" baseline="0" dirty="0" smtClean="0">
                <a:solidFill>
                  <a:srgbClr val="000000"/>
                </a:solidFill>
                <a:uFillTx/>
                <a:latin typeface="Trebuchet MS" panose="020B0603020202020204" pitchFamily="34" charset="0"/>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O</a:t>
            </a:r>
            <a:r>
              <a:rPr lang="fr-FR" sz="1200" b="0" i="0" u="none" strike="noStrike" kern="1200" cap="none" spc="0" baseline="0" dirty="0" smtClean="0">
                <a:solidFill>
                  <a:srgbClr val="000000"/>
                </a:solidFill>
                <a:uFillTx/>
                <a:latin typeface="Trebuchet MS" panose="020B0603020202020204" pitchFamily="34" charset="0"/>
              </a:rPr>
              <a:t>n </a:t>
            </a:r>
            <a:r>
              <a:rPr lang="fr-FR" sz="1200" b="0" i="0" u="none" strike="noStrike" kern="1200" cap="none" spc="0" baseline="0" dirty="0">
                <a:solidFill>
                  <a:srgbClr val="000000"/>
                </a:solidFill>
                <a:uFillTx/>
                <a:latin typeface="Trebuchet MS" panose="020B0603020202020204" pitchFamily="34" charset="0"/>
              </a:rPr>
              <a:t>ne présente plus cette belle huile essentielle aux notes délicates.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En plus d’amplifier l’ouverture respiratoire et d’assainir la sphère pulmonaire, l’eucalyptus </a:t>
            </a:r>
            <a:r>
              <a:rPr lang="fr-FR" sz="1200" b="0" i="0" u="none" strike="noStrike" kern="1200" cap="none" spc="0" baseline="0" dirty="0" err="1">
                <a:solidFill>
                  <a:srgbClr val="000000"/>
                </a:solidFill>
                <a:uFillTx/>
                <a:latin typeface="Trebuchet MS" panose="020B0603020202020204" pitchFamily="34" charset="0"/>
              </a:rPr>
              <a:t>radiata</a:t>
            </a:r>
            <a:r>
              <a:rPr lang="fr-FR" sz="1200" b="0" i="0" u="none" strike="noStrike" kern="1200" cap="none" spc="0" baseline="0" dirty="0">
                <a:solidFill>
                  <a:srgbClr val="000000"/>
                </a:solidFill>
                <a:uFillTx/>
                <a:latin typeface="Trebuchet MS" panose="020B0603020202020204" pitchFamily="34" charset="0"/>
              </a:rPr>
              <a:t> renforce le sentiment de confiance et de sécurité.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De quoi chasser jusqu'à l'ombre d'une idée noire ! Il sera parfait pour les personnes non asthmatiques à partir de 15 ans, dilué à 5% dans une huile végétale.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En massage du torse une fois par jour, après la </a:t>
            </a:r>
            <a:r>
              <a:rPr lang="fr-FR" sz="1200" b="0" i="0" u="none" strike="noStrike" kern="1200" cap="none" spc="0" baseline="0" dirty="0" smtClean="0">
                <a:solidFill>
                  <a:srgbClr val="000000"/>
                </a:solidFill>
                <a:uFillTx/>
                <a:latin typeface="Trebuchet MS" panose="020B0603020202020204" pitchFamily="34" charset="0"/>
              </a:rPr>
              <a:t>toilette</a:t>
            </a:r>
            <a:endParaRPr lang="fr-FR" sz="1200" b="0" i="0" u="none" strike="noStrike" kern="1200" cap="none" spc="0" baseline="0" dirty="0">
              <a:solidFill>
                <a:srgbClr val="000000"/>
              </a:solidFill>
              <a:uFillTx/>
              <a:latin typeface="Trebuchet MS" panose="020B0603020202020204" pitchFamily="34" charset="0"/>
            </a:endParaRPr>
          </a:p>
        </p:txBody>
      </p:sp>
      <p:pic>
        <p:nvPicPr>
          <p:cNvPr id="9" name="Picture 2"/>
          <p:cNvPicPr>
            <a:picLocks noChangeAspect="1"/>
          </p:cNvPicPr>
          <p:nvPr/>
        </p:nvPicPr>
        <p:blipFill>
          <a:blip r:embed="rId6" cstate="print"/>
          <a:srcRect/>
          <a:stretch>
            <a:fillRect/>
          </a:stretch>
        </p:blipFill>
        <p:spPr>
          <a:xfrm>
            <a:off x="5626928" y="293914"/>
            <a:ext cx="6551340" cy="4662761"/>
          </a:xfrm>
          <a:prstGeom prst="rect">
            <a:avLst/>
          </a:prstGeom>
          <a:noFill/>
          <a:ln cap="flat">
            <a:noFill/>
          </a:ln>
        </p:spPr>
      </p:pic>
      <p:sp>
        <p:nvSpPr>
          <p:cNvPr id="4" name="ZoneTexte 3"/>
          <p:cNvSpPr txBox="1"/>
          <p:nvPr/>
        </p:nvSpPr>
        <p:spPr>
          <a:xfrm>
            <a:off x="548524" y="774679"/>
            <a:ext cx="6715876"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En *Médecine Traditionnelle Chinoise selon les </a:t>
            </a:r>
            <a:r>
              <a:rPr lang="fr-FR" b="1" dirty="0">
                <a:solidFill>
                  <a:srgbClr val="1377D4"/>
                </a:solidFill>
                <a:latin typeface="Trebuchet MS" panose="020B0603020202020204" pitchFamily="34" charset="0"/>
              </a:rPr>
              <a:t>5 </a:t>
            </a:r>
            <a:r>
              <a:rPr lang="fr-FR" b="1" dirty="0" smtClean="0">
                <a:solidFill>
                  <a:srgbClr val="1377D4"/>
                </a:solidFill>
                <a:latin typeface="Trebuchet MS" panose="020B0603020202020204" pitchFamily="34" charset="0"/>
              </a:rPr>
              <a:t>éléments</a:t>
            </a:r>
            <a:endParaRPr lang="fr-FR" b="1" dirty="0">
              <a:solidFill>
                <a:srgbClr val="1377D4"/>
              </a:solidFill>
              <a:latin typeface="Trebuchet MS" panose="020B0603020202020204" pitchFamily="34" charset="0"/>
            </a:endParaRPr>
          </a:p>
        </p:txBody>
      </p:sp>
      <p:sp>
        <p:nvSpPr>
          <p:cNvPr id="5" name="Titre 1"/>
          <p:cNvSpPr>
            <a:spLocks noGrp="1"/>
          </p:cNvSpPr>
          <p:nvPr>
            <p:ph type="title"/>
          </p:nvPr>
        </p:nvSpPr>
        <p:spPr>
          <a:xfrm>
            <a:off x="2392517" y="4165"/>
            <a:ext cx="7329948"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AROMATHERAPIE (en </a:t>
            </a:r>
            <a:r>
              <a:rPr lang="fr-FR" sz="3200" dirty="0" err="1" smtClean="0">
                <a:solidFill>
                  <a:schemeClr val="bg1"/>
                </a:solidFill>
                <a:latin typeface="Trebuchet MS" panose="020B0603020202020204" pitchFamily="34" charset="0"/>
              </a:rPr>
              <a:t>Mtc</a:t>
            </a:r>
            <a:r>
              <a:rPr lang="fr-FR" sz="3200" dirty="0" smtClean="0">
                <a:solidFill>
                  <a:schemeClr val="bg1"/>
                </a:solidFill>
                <a:latin typeface="Trebuchet MS" panose="020B0603020202020204" pitchFamily="34" charset="0"/>
              </a:rPr>
              <a:t>*)</a:t>
            </a:r>
            <a:endParaRPr lang="fr-FR" sz="3200" dirty="0">
              <a:solidFill>
                <a:schemeClr val="bg1"/>
              </a:solidFill>
              <a:latin typeface="Trebuchet MS" panose="020B0603020202020204" pitchFamily="34" charset="0"/>
            </a:endParaRPr>
          </a:p>
        </p:txBody>
      </p:sp>
      <p:sp>
        <p:nvSpPr>
          <p:cNvPr id="2" name="ZoneTexte 1"/>
          <p:cNvSpPr txBox="1"/>
          <p:nvPr/>
        </p:nvSpPr>
        <p:spPr>
          <a:xfrm>
            <a:off x="432958" y="6406838"/>
            <a:ext cx="4487126" cy="276999"/>
          </a:xfrm>
          <a:prstGeom prst="rect">
            <a:avLst/>
          </a:prstGeom>
          <a:noFill/>
        </p:spPr>
        <p:txBody>
          <a:bodyPr wrap="none" rtlCol="0">
            <a:spAutoFit/>
          </a:bodyPr>
          <a:lstStyle/>
          <a:p>
            <a:pPr algn="r"/>
            <a:r>
              <a:rPr lang="fr-FR" sz="1200" i="1" dirty="0">
                <a:solidFill>
                  <a:srgbClr val="000000"/>
                </a:solidFill>
              </a:rPr>
              <a:t>Dominique </a:t>
            </a:r>
            <a:r>
              <a:rPr lang="fr-FR" sz="1200" i="1" dirty="0" err="1">
                <a:solidFill>
                  <a:srgbClr val="000000"/>
                </a:solidFill>
              </a:rPr>
              <a:t>Assemaine</a:t>
            </a:r>
            <a:r>
              <a:rPr lang="fr-FR" sz="1200" i="1" dirty="0">
                <a:solidFill>
                  <a:srgbClr val="000000"/>
                </a:solidFill>
              </a:rPr>
              <a:t>, </a:t>
            </a:r>
            <a:r>
              <a:rPr lang="fr-FR" sz="1200" i="1" kern="0" dirty="0">
                <a:solidFill>
                  <a:srgbClr val="000000"/>
                </a:solidFill>
              </a:rPr>
              <a:t>Praticien en médecine traditionnelle </a:t>
            </a:r>
            <a:r>
              <a:rPr lang="fr-FR" sz="1200" i="1" kern="0" dirty="0" smtClean="0">
                <a:solidFill>
                  <a:srgbClr val="000000"/>
                </a:solidFill>
              </a:rPr>
              <a:t>chinoise</a:t>
            </a:r>
            <a:endParaRPr lang="fr-FR" sz="1200" i="1" kern="0" dirty="0">
              <a:solidFill>
                <a:srgbClr val="000000"/>
              </a:solidFill>
            </a:endParaRPr>
          </a:p>
        </p:txBody>
      </p:sp>
    </p:spTree>
    <p:extLst>
      <p:ext uri="{BB962C8B-B14F-4D97-AF65-F5344CB8AC3E}">
        <p14:creationId xmlns:p14="http://schemas.microsoft.com/office/powerpoint/2010/main" val="40876326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96879" y="822553"/>
            <a:ext cx="5881194"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a:solidFill>
                  <a:srgbClr val="1377D4"/>
                </a:solidFill>
                <a:latin typeface="Trebuchet MS" panose="020B0603020202020204" pitchFamily="34" charset="0"/>
              </a:rPr>
              <a:t>Accélération </a:t>
            </a:r>
            <a:r>
              <a:rPr lang="fr-FR" b="1" dirty="0" smtClean="0">
                <a:solidFill>
                  <a:srgbClr val="1377D4"/>
                </a:solidFill>
                <a:latin typeface="Trebuchet MS" panose="020B0603020202020204" pitchFamily="34" charset="0"/>
              </a:rPr>
              <a:t>du processus de régénération cellulaire</a:t>
            </a:r>
            <a:endParaRPr lang="fr-FR" b="1" dirty="0">
              <a:solidFill>
                <a:srgbClr val="1377D4"/>
              </a:solidFill>
              <a:latin typeface="Trebuchet MS" panose="020B0603020202020204" pitchFamily="34" charset="0"/>
            </a:endParaRPr>
          </a:p>
        </p:txBody>
      </p:sp>
      <p:sp>
        <p:nvSpPr>
          <p:cNvPr id="3" name="ZoneTexte 2"/>
          <p:cNvSpPr txBox="1"/>
          <p:nvPr/>
        </p:nvSpPr>
        <p:spPr>
          <a:xfrm>
            <a:off x="7184013" y="6185793"/>
            <a:ext cx="4876821" cy="461665"/>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smtClean="0"/>
              <a:t>Nogent-sur-Marne 06 60 47 71 64</a:t>
            </a:r>
            <a:endParaRPr lang="fr-FR" altLang="fr-FR" sz="1200" i="1" dirty="0"/>
          </a:p>
        </p:txBody>
      </p:sp>
      <p:sp>
        <p:nvSpPr>
          <p:cNvPr id="5" name="Titre 1"/>
          <p:cNvSpPr>
            <a:spLocks noGrp="1"/>
          </p:cNvSpPr>
          <p:nvPr>
            <p:ph type="title"/>
          </p:nvPr>
        </p:nvSpPr>
        <p:spPr>
          <a:xfrm>
            <a:off x="2438399" y="4165"/>
            <a:ext cx="7748789" cy="561307"/>
          </a:xfrm>
          <a:solidFill>
            <a:srgbClr val="00B0F0"/>
          </a:solidFill>
        </p:spPr>
        <p:txBody>
          <a:bodyPr>
            <a:normAutofit fontScale="90000"/>
          </a:bodyPr>
          <a:lstStyle/>
          <a:p>
            <a:pPr algn="ctr"/>
            <a:r>
              <a:rPr lang="fr-FR" sz="3200" dirty="0" smtClean="0">
                <a:solidFill>
                  <a:schemeClr val="bg1"/>
                </a:solidFill>
                <a:latin typeface="Trebuchet MS" panose="020B0603020202020204" pitchFamily="34" charset="0"/>
              </a:rPr>
              <a:t>BIORESONANCE ET THERAPIE FREQUENTIELLE</a:t>
            </a:r>
            <a:endParaRPr lang="fr-FR" sz="3200" dirty="0">
              <a:solidFill>
                <a:schemeClr val="bg1"/>
              </a:solidFill>
              <a:latin typeface="Trebuchet MS" panose="020B0603020202020204" pitchFamily="34" charset="0"/>
            </a:endParaRPr>
          </a:p>
        </p:txBody>
      </p:sp>
      <p:sp>
        <p:nvSpPr>
          <p:cNvPr id="9" name="ZoneTexte 8"/>
          <p:cNvSpPr txBox="1"/>
          <p:nvPr/>
        </p:nvSpPr>
        <p:spPr>
          <a:xfrm>
            <a:off x="788601" y="1191885"/>
            <a:ext cx="5689472" cy="3631763"/>
          </a:xfrm>
          <a:prstGeom prst="rect">
            <a:avLst/>
          </a:prstGeom>
          <a:noFill/>
        </p:spPr>
        <p:txBody>
          <a:bodyPr wrap="square" rtlCol="0">
            <a:spAutoFit/>
          </a:bodyPr>
          <a:lstStyle/>
          <a:p>
            <a:r>
              <a:rPr lang="fr-FR" sz="1400" b="1" dirty="0" smtClean="0">
                <a:solidFill>
                  <a:srgbClr val="1377D4"/>
                </a:solidFill>
                <a:latin typeface="Trebuchet MS" panose="020B0603020202020204" pitchFamily="34" charset="0"/>
              </a:rPr>
              <a:t>Métabolisme et communication intercellulaire</a:t>
            </a:r>
          </a:p>
          <a:p>
            <a:endParaRPr lang="fr-FR" sz="1200" b="1" dirty="0">
              <a:latin typeface="Trebuchet MS" panose="020B0603020202020204" pitchFamily="34" charset="0"/>
            </a:endParaRPr>
          </a:p>
          <a:p>
            <a:r>
              <a:rPr lang="fr-FR" sz="1200" dirty="0" smtClean="0">
                <a:latin typeface="Trebuchet MS" panose="020B0603020202020204" pitchFamily="34" charset="0"/>
              </a:rPr>
              <a:t>Des </a:t>
            </a:r>
            <a:r>
              <a:rPr lang="fr-FR" sz="1200" dirty="0">
                <a:latin typeface="Trebuchet MS" panose="020B0603020202020204" pitchFamily="34" charset="0"/>
              </a:rPr>
              <a:t>nutriments et l’oxygène doivent entrer dans chaque </a:t>
            </a:r>
            <a:r>
              <a:rPr lang="fr-FR" sz="1200" dirty="0" smtClean="0">
                <a:latin typeface="Trebuchet MS" panose="020B0603020202020204" pitchFamily="34" charset="0"/>
              </a:rPr>
              <a:t>cellule, </a:t>
            </a:r>
            <a:r>
              <a:rPr lang="fr-FR" sz="1200" dirty="0">
                <a:latin typeface="Trebuchet MS" panose="020B0603020202020204" pitchFamily="34" charset="0"/>
              </a:rPr>
              <a:t>les métabolites doivent en sortir. </a:t>
            </a:r>
            <a:endParaRPr lang="fr-FR" sz="1200" dirty="0" smtClean="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Transport </a:t>
            </a:r>
            <a:r>
              <a:rPr lang="fr-FR" sz="1200" dirty="0">
                <a:latin typeface="Trebuchet MS" panose="020B0603020202020204" pitchFamily="34" charset="0"/>
              </a:rPr>
              <a:t>via des orifices dans la </a:t>
            </a:r>
            <a:r>
              <a:rPr lang="fr-FR" sz="1200" dirty="0" smtClean="0">
                <a:latin typeface="Trebuchet MS" panose="020B0603020202020204" pitchFamily="34" charset="0"/>
              </a:rPr>
              <a:t>membrane cellulaire</a:t>
            </a:r>
          </a:p>
          <a:p>
            <a:r>
              <a:rPr lang="fr-FR" sz="1200" dirty="0" smtClean="0">
                <a:latin typeface="Trebuchet MS" panose="020B0603020202020204" pitchFamily="34" charset="0"/>
              </a:rPr>
              <a:t>Régulation </a:t>
            </a:r>
            <a:r>
              <a:rPr lang="fr-FR" sz="1200" dirty="0">
                <a:latin typeface="Trebuchet MS" panose="020B0603020202020204" pitchFamily="34" charset="0"/>
              </a:rPr>
              <a:t>par différences de potentiel entre l’intérieur de la cellule et l’espace intercellulaire, comme une </a:t>
            </a:r>
            <a:r>
              <a:rPr lang="fr-FR" sz="1200" dirty="0" smtClean="0">
                <a:latin typeface="Trebuchet MS" panose="020B0603020202020204" pitchFamily="34" charset="0"/>
              </a:rPr>
              <a:t>électrovanne.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Selon </a:t>
            </a:r>
            <a:r>
              <a:rPr lang="fr-FR" sz="1200" dirty="0">
                <a:latin typeface="Trebuchet MS" panose="020B0603020202020204" pitchFamily="34" charset="0"/>
              </a:rPr>
              <a:t>que la valeur de cette différence de potentiel est adéquate ou </a:t>
            </a:r>
            <a:r>
              <a:rPr lang="fr-FR" sz="1200" dirty="0" smtClean="0">
                <a:latin typeface="Trebuchet MS" panose="020B0603020202020204" pitchFamily="34" charset="0"/>
              </a:rPr>
              <a:t>non,</a:t>
            </a:r>
          </a:p>
          <a:p>
            <a:r>
              <a:rPr lang="fr-FR" sz="1200" dirty="0" smtClean="0">
                <a:latin typeface="Trebuchet MS" panose="020B0603020202020204" pitchFamily="34" charset="0"/>
              </a:rPr>
              <a:t>le </a:t>
            </a:r>
            <a:r>
              <a:rPr lang="fr-FR" sz="1200" dirty="0">
                <a:latin typeface="Trebuchet MS" panose="020B0603020202020204" pitchFamily="34" charset="0"/>
              </a:rPr>
              <a:t>métabolisme sera sain ou pathologique. Ceci est vrai pour</a:t>
            </a:r>
            <a:br>
              <a:rPr lang="fr-FR" sz="1200" dirty="0">
                <a:latin typeface="Trebuchet MS" panose="020B0603020202020204" pitchFamily="34" charset="0"/>
              </a:rPr>
            </a:br>
            <a:r>
              <a:rPr lang="fr-FR" sz="1200" dirty="0">
                <a:latin typeface="Trebuchet MS" panose="020B0603020202020204" pitchFamily="34" charset="0"/>
              </a:rPr>
              <a:t>tous les problèmes de </a:t>
            </a:r>
            <a:r>
              <a:rPr lang="fr-FR" sz="1200" dirty="0" smtClean="0">
                <a:latin typeface="Trebuchet MS" panose="020B0603020202020204" pitchFamily="34" charset="0"/>
              </a:rPr>
              <a:t>santé.</a:t>
            </a:r>
          </a:p>
          <a:p>
            <a:endParaRPr lang="fr-FR" sz="1200" dirty="0">
              <a:latin typeface="Trebuchet MS" panose="020B0603020202020204" pitchFamily="34" charset="0"/>
            </a:endParaRPr>
          </a:p>
          <a:p>
            <a:r>
              <a:rPr lang="fr-FR" sz="1200" dirty="0">
                <a:latin typeface="Trebuchet MS" panose="020B0603020202020204" pitchFamily="34" charset="0"/>
              </a:rPr>
              <a:t>Lorsqu’un organe devient malade il n’émet plus les mêmes fréquences qu’un organe sain. Le langage cellulaire n’est plus compris par les autres cellules. Cette situation est comparable à celle d’un récepteur radio qui ne serait plus accordée sur la fréquence de l’émetteur</a:t>
            </a:r>
            <a:r>
              <a:rPr lang="fr-FR" sz="1200" dirty="0" smtClean="0">
                <a:latin typeface="Trebuchet MS" panose="020B0603020202020204" pitchFamily="34" charset="0"/>
              </a:rPr>
              <a:t>.</a:t>
            </a:r>
          </a:p>
          <a:p>
            <a:endParaRPr lang="fr-FR" sz="1200" dirty="0">
              <a:latin typeface="Trebuchet MS" panose="020B0603020202020204" pitchFamily="34" charset="0"/>
            </a:endParaRPr>
          </a:p>
          <a:p>
            <a:endParaRPr lang="fr-FR" sz="1200" dirty="0">
              <a:latin typeface="Trebuchet MS" panose="020B0603020202020204" pitchFamily="34" charset="0"/>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824" y="4603568"/>
            <a:ext cx="3981432" cy="1938900"/>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3231" y="822553"/>
            <a:ext cx="4334941" cy="34417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9905" y="4264253"/>
            <a:ext cx="2400380" cy="1871227"/>
          </a:xfrm>
          <a:prstGeom prst="rect">
            <a:avLst/>
          </a:prstGeom>
        </p:spPr>
      </p:pic>
    </p:spTree>
    <p:extLst>
      <p:ext uri="{BB962C8B-B14F-4D97-AF65-F5344CB8AC3E}">
        <p14:creationId xmlns:p14="http://schemas.microsoft.com/office/powerpoint/2010/main" val="15011250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85569" y="800079"/>
            <a:ext cx="8728886"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Protection immunitaire et accélération du processus </a:t>
            </a:r>
            <a:r>
              <a:rPr lang="fr-FR" b="1" dirty="0">
                <a:solidFill>
                  <a:srgbClr val="1377D4"/>
                </a:solidFill>
                <a:latin typeface="Trebuchet MS" panose="020B0603020202020204" pitchFamily="34" charset="0"/>
              </a:rPr>
              <a:t>de régénération cellulaire</a:t>
            </a:r>
          </a:p>
        </p:txBody>
      </p:sp>
      <p:sp>
        <p:nvSpPr>
          <p:cNvPr id="3" name="ZoneTexte 2"/>
          <p:cNvSpPr txBox="1"/>
          <p:nvPr/>
        </p:nvSpPr>
        <p:spPr>
          <a:xfrm>
            <a:off x="6971921" y="6093673"/>
            <a:ext cx="4876821" cy="461665"/>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a:t>Nogent-sur-Marne 06 60 47 71 </a:t>
            </a:r>
            <a:r>
              <a:rPr lang="fr-FR" altLang="fr-FR" sz="1200" i="1" dirty="0" smtClean="0"/>
              <a:t>64</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fontScale="90000"/>
          </a:bodyPr>
          <a:lstStyle/>
          <a:p>
            <a:pPr algn="ctr"/>
            <a:r>
              <a:rPr lang="fr-FR" sz="3200" b="1" dirty="0" smtClean="0">
                <a:solidFill>
                  <a:schemeClr val="bg1"/>
                </a:solidFill>
              </a:rPr>
              <a:t>BIORESONANCE ET THERAPIE FREQUENTIELLE</a:t>
            </a:r>
            <a:endParaRPr lang="fr-FR" sz="3200" b="1"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12643" y="1494171"/>
            <a:ext cx="5636099" cy="3880394"/>
          </a:xfrm>
          <a:prstGeom prst="rect">
            <a:avLst/>
          </a:prstGeom>
        </p:spPr>
      </p:pic>
      <p:sp>
        <p:nvSpPr>
          <p:cNvPr id="9" name="ZoneTexte 8"/>
          <p:cNvSpPr txBox="1"/>
          <p:nvPr/>
        </p:nvSpPr>
        <p:spPr>
          <a:xfrm>
            <a:off x="685570" y="1275228"/>
            <a:ext cx="5214551" cy="3416320"/>
          </a:xfrm>
          <a:prstGeom prst="rect">
            <a:avLst/>
          </a:prstGeom>
          <a:noFill/>
        </p:spPr>
        <p:txBody>
          <a:bodyPr wrap="square" rtlCol="0">
            <a:spAutoFit/>
          </a:bodyPr>
          <a:lstStyle/>
          <a:p>
            <a:r>
              <a:rPr lang="fr-FR" sz="1200" dirty="0">
                <a:latin typeface="Trebuchet MS" panose="020B0603020202020204" pitchFamily="34" charset="0"/>
              </a:rPr>
              <a:t>Sur le plan thérapeutique, cela consiste à enregistrer et à </a:t>
            </a:r>
            <a:r>
              <a:rPr lang="fr-FR" sz="1200" dirty="0" smtClean="0">
                <a:latin typeface="Trebuchet MS" panose="020B0603020202020204" pitchFamily="34" charset="0"/>
              </a:rPr>
              <a:t>modifier </a:t>
            </a:r>
            <a:r>
              <a:rPr lang="fr-FR" sz="1200" dirty="0">
                <a:latin typeface="Trebuchet MS" panose="020B0603020202020204" pitchFamily="34" charset="0"/>
              </a:rPr>
              <a:t>avec un appareil, les ondes électromagnétiques émises par le </a:t>
            </a:r>
            <a:r>
              <a:rPr lang="fr-FR" sz="1200" dirty="0" smtClean="0">
                <a:latin typeface="Trebuchet MS" panose="020B0603020202020204" pitchFamily="34" charset="0"/>
              </a:rPr>
              <a:t>corps.</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Lorsqu’un </a:t>
            </a:r>
            <a:r>
              <a:rPr lang="fr-FR" sz="1200" dirty="0">
                <a:latin typeface="Trebuchet MS" panose="020B0603020202020204" pitchFamily="34" charset="0"/>
              </a:rPr>
              <a:t>corps humain est stimulé par des ondes électromagnétiques avec un appareil de bio-</a:t>
            </a:r>
            <a:r>
              <a:rPr lang="fr-FR" sz="1200" dirty="0" err="1">
                <a:latin typeface="Trebuchet MS" panose="020B0603020202020204" pitchFamily="34" charset="0"/>
              </a:rPr>
              <a:t>resonance</a:t>
            </a:r>
            <a:r>
              <a:rPr lang="fr-FR" sz="1200" dirty="0">
                <a:latin typeface="Trebuchet MS" panose="020B0603020202020204" pitchFamily="34" charset="0"/>
              </a:rPr>
              <a:t> les cellules </a:t>
            </a:r>
            <a:r>
              <a:rPr lang="fr-FR" sz="1200" dirty="0" smtClean="0">
                <a:latin typeface="Trebuchet MS" panose="020B0603020202020204" pitchFamily="34" charset="0"/>
              </a:rPr>
              <a:t>s’accordent avec </a:t>
            </a:r>
            <a:r>
              <a:rPr lang="fr-FR" sz="1200" dirty="0">
                <a:latin typeface="Trebuchet MS" panose="020B0603020202020204" pitchFamily="34" charset="0"/>
              </a:rPr>
              <a:t>ce signal et en réponse elles émettent un signal électromagnétique dont la signature est caractéristique de leur état énergétique respectif.</a:t>
            </a:r>
          </a:p>
          <a:p>
            <a:endParaRPr lang="fr-FR" sz="1200" dirty="0" smtClean="0">
              <a:latin typeface="Trebuchet MS" panose="020B0603020202020204" pitchFamily="34" charset="0"/>
            </a:endParaRPr>
          </a:p>
          <a:p>
            <a:r>
              <a:rPr lang="fr-FR" sz="1200" dirty="0">
                <a:latin typeface="Trebuchet MS" panose="020B0603020202020204" pitchFamily="34" charset="0"/>
              </a:rPr>
              <a:t>Les fréquences du micro courant viennent moduler le métabolisme cellulaire et lui redonner sa faculté de fonctionner sainement.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b="1" dirty="0" smtClean="0">
                <a:solidFill>
                  <a:srgbClr val="1377D4"/>
                </a:solidFill>
                <a:latin typeface="Trebuchet MS" panose="020B0603020202020204" pitchFamily="34" charset="0"/>
              </a:rPr>
              <a:t>Cette technique à </a:t>
            </a:r>
            <a:r>
              <a:rPr lang="fr-FR" sz="1200" b="1" dirty="0">
                <a:solidFill>
                  <a:srgbClr val="1377D4"/>
                </a:solidFill>
                <a:latin typeface="Trebuchet MS" panose="020B0603020202020204" pitchFamily="34" charset="0"/>
              </a:rPr>
              <a:t>visé thérapeutique augmente </a:t>
            </a:r>
            <a:r>
              <a:rPr lang="fr-FR" sz="1200" b="1" dirty="0" smtClean="0">
                <a:solidFill>
                  <a:srgbClr val="1377D4"/>
                </a:solidFill>
                <a:latin typeface="Trebuchet MS" panose="020B0603020202020204" pitchFamily="34" charset="0"/>
              </a:rPr>
              <a:t>:</a:t>
            </a:r>
          </a:p>
          <a:p>
            <a:endParaRPr lang="fr-FR" sz="1200" b="1" dirty="0">
              <a:solidFill>
                <a:srgbClr val="1377D4"/>
              </a:solidFill>
              <a:latin typeface="Trebuchet MS" panose="020B0603020202020204" pitchFamily="34" charset="0"/>
            </a:endParaRPr>
          </a:p>
          <a:p>
            <a:pPr lvl="0"/>
            <a:r>
              <a:rPr lang="fr-FR" sz="1200" dirty="0" smtClean="0">
                <a:latin typeface="Trebuchet MS" panose="020B0603020202020204" pitchFamily="34" charset="0"/>
              </a:rPr>
              <a:t>- La </a:t>
            </a:r>
            <a:r>
              <a:rPr lang="fr-FR" sz="1200" dirty="0">
                <a:latin typeface="Trebuchet MS" panose="020B0603020202020204" pitchFamily="34" charset="0"/>
              </a:rPr>
              <a:t>production d’ATP* ,qui donne l’énergie à l’organisme,</a:t>
            </a:r>
          </a:p>
          <a:p>
            <a:pPr lvl="0"/>
            <a:r>
              <a:rPr lang="fr-FR" sz="1200" dirty="0" smtClean="0">
                <a:latin typeface="Trebuchet MS" panose="020B0603020202020204" pitchFamily="34" charset="0"/>
              </a:rPr>
              <a:t>- La </a:t>
            </a:r>
            <a:r>
              <a:rPr lang="fr-FR" sz="1200" dirty="0">
                <a:latin typeface="Trebuchet MS" panose="020B0603020202020204" pitchFamily="34" charset="0"/>
              </a:rPr>
              <a:t>synthèse des protéines, processus par lequel elle sont élaborées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pour </a:t>
            </a:r>
            <a:r>
              <a:rPr lang="fr-FR" sz="1200" dirty="0">
                <a:latin typeface="Trebuchet MS" panose="020B0603020202020204" pitchFamily="34" charset="0"/>
              </a:rPr>
              <a:t>constituer et renouveler les cellules du corps,</a:t>
            </a:r>
          </a:p>
          <a:p>
            <a:r>
              <a:rPr lang="fr-FR" sz="1200" dirty="0" smtClean="0">
                <a:latin typeface="Trebuchet MS" panose="020B0603020202020204" pitchFamily="34" charset="0"/>
              </a:rPr>
              <a:t>- Le </a:t>
            </a:r>
            <a:r>
              <a:rPr lang="fr-FR" sz="1200" dirty="0">
                <a:latin typeface="Trebuchet MS" panose="020B0603020202020204" pitchFamily="34" charset="0"/>
              </a:rPr>
              <a:t>transport des acides aminés, constituants nécessaires à la synthèse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des </a:t>
            </a:r>
            <a:r>
              <a:rPr lang="fr-FR" sz="1200" dirty="0">
                <a:latin typeface="Trebuchet MS" panose="020B0603020202020204" pitchFamily="34" charset="0"/>
              </a:rPr>
              <a:t>protéines</a:t>
            </a:r>
            <a:endParaRPr lang="fr-FR" sz="1200" dirty="0" smtClean="0">
              <a:latin typeface="Trebuchet MS" panose="020B0603020202020204" pitchFamily="3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6547" y="4536117"/>
            <a:ext cx="3363269" cy="2215477"/>
          </a:xfrm>
          <a:prstGeom prst="rect">
            <a:avLst/>
          </a:prstGeom>
        </p:spPr>
      </p:pic>
      <p:sp>
        <p:nvSpPr>
          <p:cNvPr id="6" name="ZoneTexte 5"/>
          <p:cNvSpPr txBox="1"/>
          <p:nvPr/>
        </p:nvSpPr>
        <p:spPr>
          <a:xfrm>
            <a:off x="788601" y="5447342"/>
            <a:ext cx="1760971" cy="738664"/>
          </a:xfrm>
          <a:prstGeom prst="rect">
            <a:avLst/>
          </a:prstGeom>
          <a:noFill/>
        </p:spPr>
        <p:txBody>
          <a:bodyPr wrap="square" rtlCol="0">
            <a:spAutoFit/>
          </a:bodyPr>
          <a:lstStyle/>
          <a:p>
            <a:r>
              <a:rPr lang="fr-FR" sz="1050" dirty="0" smtClean="0"/>
              <a:t>*</a:t>
            </a:r>
            <a:r>
              <a:rPr lang="fr-FR" sz="1050" dirty="0"/>
              <a:t> </a:t>
            </a:r>
            <a:r>
              <a:rPr lang="fr-FR" sz="1050" dirty="0" smtClean="0"/>
              <a:t>ATP: Principale </a:t>
            </a:r>
            <a:r>
              <a:rPr lang="fr-FR" sz="1050" dirty="0"/>
              <a:t>molécule de transport et de stockage de l'énergie dans les cellules de </a:t>
            </a:r>
            <a:r>
              <a:rPr lang="fr-FR" sz="1050" dirty="0" smtClean="0"/>
              <a:t>notre organisme.</a:t>
            </a:r>
            <a:endParaRPr lang="fr-FR" sz="1050" dirty="0"/>
          </a:p>
        </p:txBody>
      </p:sp>
    </p:spTree>
    <p:extLst>
      <p:ext uri="{BB962C8B-B14F-4D97-AF65-F5344CB8AC3E}">
        <p14:creationId xmlns:p14="http://schemas.microsoft.com/office/powerpoint/2010/main" val="2009827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533667" y="3780691"/>
            <a:ext cx="4180886" cy="338554"/>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Régulation </a:t>
            </a:r>
            <a:r>
              <a:rPr lang="fr-FR" sz="1600" b="1" dirty="0">
                <a:solidFill>
                  <a:srgbClr val="1377D4"/>
                </a:solidFill>
                <a:latin typeface="Trebuchet MS" panose="020B0603020202020204" pitchFamily="34" charset="0"/>
              </a:rPr>
              <a:t>troubles anxieux / respiration</a:t>
            </a:r>
          </a:p>
        </p:txBody>
      </p:sp>
      <p:sp>
        <p:nvSpPr>
          <p:cNvPr id="3" name="ZoneTexte 2"/>
          <p:cNvSpPr txBox="1"/>
          <p:nvPr/>
        </p:nvSpPr>
        <p:spPr>
          <a:xfrm>
            <a:off x="777185" y="6080794"/>
            <a:ext cx="4876821" cy="646331"/>
          </a:xfrm>
          <a:prstGeom prst="rect">
            <a:avLst/>
          </a:prstGeom>
          <a:noFill/>
        </p:spPr>
        <p:txBody>
          <a:bodyPr wrap="square" rtlCol="0">
            <a:spAutoFit/>
          </a:bodyPr>
          <a:lstStyle/>
          <a:p>
            <a:r>
              <a:rPr lang="fr-FR" altLang="fr-FR" sz="1200" i="1" dirty="0" smtClean="0"/>
              <a:t>Isabelle Marcy, Sophrologue, Praticienne en Thérapie fréquentielle et Sophro-Méditation de Pleine Conscience</a:t>
            </a:r>
          </a:p>
          <a:p>
            <a:r>
              <a:rPr lang="fr-FR" altLang="fr-FR" sz="1200" i="1" dirty="0" smtClean="0"/>
              <a:t>Nogent-sur-Marne, Chessy 06 42 78 18 63</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COHERENCE CARDIAQUE</a:t>
            </a:r>
            <a:endParaRPr lang="fr-FR" sz="3200" dirty="0">
              <a:solidFill>
                <a:schemeClr val="bg1"/>
              </a:solidFill>
              <a:latin typeface="Trebuchet MS" panose="020B0603020202020204" pitchFamily="34" charset="0"/>
            </a:endParaRPr>
          </a:p>
        </p:txBody>
      </p:sp>
      <p:sp>
        <p:nvSpPr>
          <p:cNvPr id="6" name="ZoneTexte 5"/>
          <p:cNvSpPr txBox="1"/>
          <p:nvPr/>
        </p:nvSpPr>
        <p:spPr>
          <a:xfrm>
            <a:off x="788601" y="798951"/>
            <a:ext cx="6333416" cy="1384995"/>
          </a:xfrm>
          <a:prstGeom prst="rect">
            <a:avLst/>
          </a:prstGeom>
          <a:noFill/>
        </p:spPr>
        <p:txBody>
          <a:bodyPr wrap="square" rtlCol="0">
            <a:spAutoFit/>
          </a:bodyPr>
          <a:lstStyle/>
          <a:p>
            <a:r>
              <a:rPr lang="fr-FR" dirty="0" smtClean="0">
                <a:solidFill>
                  <a:srgbClr val="1377D4"/>
                </a:solidFill>
                <a:latin typeface="Trebuchet MS" panose="020B0603020202020204" pitchFamily="34" charset="0"/>
              </a:rPr>
              <a:t>La </a:t>
            </a:r>
            <a:r>
              <a:rPr lang="fr-FR" dirty="0">
                <a:solidFill>
                  <a:srgbClr val="1377D4"/>
                </a:solidFill>
                <a:latin typeface="Trebuchet MS" panose="020B0603020202020204" pitchFamily="34" charset="0"/>
              </a:rPr>
              <a:t>pratique de la </a:t>
            </a:r>
            <a:r>
              <a:rPr lang="fr-FR" b="1" dirty="0">
                <a:solidFill>
                  <a:srgbClr val="1377D4"/>
                </a:solidFill>
                <a:latin typeface="Trebuchet MS" panose="020B0603020202020204" pitchFamily="34" charset="0"/>
              </a:rPr>
              <a:t>cohérence cardiaque</a:t>
            </a:r>
            <a:r>
              <a:rPr lang="fr-FR" dirty="0">
                <a:solidFill>
                  <a:srgbClr val="1377D4"/>
                </a:solidFill>
                <a:latin typeface="Trebuchet MS" panose="020B0603020202020204" pitchFamily="34" charset="0"/>
              </a:rPr>
              <a:t> améliore les défenses </a:t>
            </a:r>
            <a:r>
              <a:rPr lang="fr-FR" dirty="0" smtClean="0">
                <a:solidFill>
                  <a:srgbClr val="1377D4"/>
                </a:solidFill>
                <a:latin typeface="Trebuchet MS" panose="020B0603020202020204" pitchFamily="34" charset="0"/>
              </a:rPr>
              <a:t>immunitaires en </a:t>
            </a:r>
            <a:r>
              <a:rPr lang="fr-FR" dirty="0">
                <a:solidFill>
                  <a:srgbClr val="1377D4"/>
                </a:solidFill>
                <a:latin typeface="Trebuchet MS" panose="020B0603020202020204" pitchFamily="34" charset="0"/>
              </a:rPr>
              <a:t>augmentant les </a:t>
            </a:r>
            <a:r>
              <a:rPr lang="fr-FR" dirty="0" err="1">
                <a:solidFill>
                  <a:srgbClr val="1377D4"/>
                </a:solidFill>
                <a:latin typeface="Trebuchet MS" panose="020B0603020202020204" pitchFamily="34" charset="0"/>
              </a:rPr>
              <a:t>IgA</a:t>
            </a:r>
            <a:r>
              <a:rPr lang="fr-FR" dirty="0">
                <a:solidFill>
                  <a:srgbClr val="1377D4"/>
                </a:solidFill>
                <a:latin typeface="Trebuchet MS" panose="020B0603020202020204" pitchFamily="34" charset="0"/>
              </a:rPr>
              <a:t> sécrétoires au sein des sécrétions digestives </a:t>
            </a:r>
            <a:r>
              <a:rPr lang="fr-FR" dirty="0" smtClean="0">
                <a:solidFill>
                  <a:srgbClr val="1377D4"/>
                </a:solidFill>
                <a:latin typeface="Trebuchet MS" panose="020B0603020202020204" pitchFamily="34" charset="0"/>
              </a:rPr>
              <a:t/>
            </a:r>
            <a:br>
              <a:rPr lang="fr-FR" dirty="0" smtClean="0">
                <a:solidFill>
                  <a:srgbClr val="1377D4"/>
                </a:solidFill>
                <a:latin typeface="Trebuchet MS" panose="020B0603020202020204" pitchFamily="34" charset="0"/>
              </a:rPr>
            </a:br>
            <a:r>
              <a:rPr lang="fr-FR" dirty="0" smtClean="0">
                <a:solidFill>
                  <a:srgbClr val="1377D4"/>
                </a:solidFill>
                <a:latin typeface="Trebuchet MS" panose="020B0603020202020204" pitchFamily="34" charset="0"/>
              </a:rPr>
              <a:t>–salive/</a:t>
            </a:r>
            <a:r>
              <a:rPr lang="fr-FR" dirty="0" err="1" smtClean="0">
                <a:solidFill>
                  <a:srgbClr val="1377D4"/>
                </a:solidFill>
                <a:latin typeface="Trebuchet MS" panose="020B0603020202020204" pitchFamily="34" charset="0"/>
              </a:rPr>
              <a:t>intestin.grêle</a:t>
            </a:r>
            <a:r>
              <a:rPr lang="fr-FR"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3666" y="860555"/>
            <a:ext cx="4180886" cy="2787257"/>
          </a:xfrm>
          <a:prstGeom prst="rect">
            <a:avLst/>
          </a:prstGeom>
        </p:spPr>
      </p:pic>
      <p:sp>
        <p:nvSpPr>
          <p:cNvPr id="8" name="Rectangle 7"/>
          <p:cNvSpPr/>
          <p:nvPr/>
        </p:nvSpPr>
        <p:spPr>
          <a:xfrm>
            <a:off x="788601" y="2005178"/>
            <a:ext cx="6099987" cy="3970318"/>
          </a:xfrm>
          <a:prstGeom prst="rect">
            <a:avLst/>
          </a:prstGeom>
        </p:spPr>
        <p:txBody>
          <a:bodyPr wrap="square">
            <a:spAutoFit/>
          </a:bodyPr>
          <a:lstStyle/>
          <a:p>
            <a:r>
              <a:rPr lang="fr-FR" sz="1200" dirty="0" smtClean="0">
                <a:latin typeface="Trebuchet MS" panose="020B0603020202020204" pitchFamily="34" charset="0"/>
              </a:rPr>
              <a:t>Venez découvrir, un outil performant dans la gestion du stress, le retour au calme et le maintien de votre équilibre nerveux ...</a:t>
            </a:r>
            <a:br>
              <a:rPr lang="fr-FR" sz="1200" dirty="0" smtClean="0">
                <a:latin typeface="Trebuchet MS" panose="020B0603020202020204" pitchFamily="34" charset="0"/>
              </a:rPr>
            </a:b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La Cohérence Cardiaque est un état d'être et d'équilibre particulier du fonctionnement humain qui permet un renforcement, un ressourcement et un recentrage au niveau physique, psychique et émotionnel.</a:t>
            </a:r>
            <a:br>
              <a:rPr lang="fr-FR" sz="1200" dirty="0" smtClean="0">
                <a:latin typeface="Trebuchet MS" panose="020B0603020202020204" pitchFamily="34" charset="0"/>
              </a:rPr>
            </a:b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Cet état d'équilibre physiologique de la cohérence cardiaque est inné car programmé dans notre système nerveux autonome. Mais il n'est pas spontané et peut être stimulé par une  respiration rythmée en répétition régulière pendant 5 minutes 3 fois par jour.</a:t>
            </a:r>
            <a:br>
              <a:rPr lang="fr-FR" sz="1200" dirty="0" smtClean="0">
                <a:latin typeface="Trebuchet MS" panose="020B0603020202020204" pitchFamily="34" charset="0"/>
              </a:rPr>
            </a:b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La pratique régulière, volontaire, respiratoire, émotionnelle et mentale permet de bénéficier de cette méthode ; puis de l'entretenir pour bénéficier de ces effets positifs.</a:t>
            </a:r>
          </a:p>
          <a:p>
            <a:endParaRPr lang="fr-FR" sz="1200" dirty="0">
              <a:latin typeface="Trebuchet MS" panose="020B0603020202020204" pitchFamily="34" charset="0"/>
            </a:endParaRPr>
          </a:p>
          <a:p>
            <a:pPr lvl="0"/>
            <a:r>
              <a:rPr lang="fr-FR" sz="1200" dirty="0">
                <a:solidFill>
                  <a:prstClr val="black"/>
                </a:solidFill>
                <a:latin typeface="Trebuchet MS" panose="020B0603020202020204" pitchFamily="34" charset="0"/>
              </a:rPr>
              <a:t>Les techniques biofeedback de cohérence cardiaque s'appliquent, aujourd'hui avec succès, dans de nombreux domaines comme l’école, le sport, les élites militaires, le management, la politique, la médecine et la thérapie comportementale et cognitive.</a:t>
            </a:r>
          </a:p>
          <a:p>
            <a:pPr lvl="0"/>
            <a:r>
              <a:rPr lang="fr-FR" sz="1200" dirty="0">
                <a:latin typeface="Trebuchet MS" panose="020B0603020202020204" pitchFamily="34" charset="0"/>
              </a:rPr>
              <a:t>C'est une pratique accessible à tous.</a:t>
            </a:r>
          </a:p>
          <a:p>
            <a:pPr lvl="0"/>
            <a:endParaRPr lang="fr-FR" sz="1200" dirty="0">
              <a:solidFill>
                <a:prstClr val="black"/>
              </a:solidFill>
              <a:latin typeface="Trebuchet MS" panose="020B0603020202020204" pitchFamily="34" charset="0"/>
            </a:endParaRPr>
          </a:p>
          <a:p>
            <a:pPr lvl="0"/>
            <a:r>
              <a:rPr lang="fr-FR" sz="1200" dirty="0">
                <a:solidFill>
                  <a:prstClr val="black"/>
                </a:solidFill>
                <a:latin typeface="Trebuchet MS" panose="020B0603020202020204" pitchFamily="34" charset="0"/>
              </a:rPr>
              <a:t>Un outil idéal pour votre héros au quotidien</a:t>
            </a:r>
            <a:r>
              <a:rPr lang="fr-FR" sz="1200" dirty="0" smtClean="0">
                <a:solidFill>
                  <a:prstClr val="black"/>
                </a:solidFill>
                <a:latin typeface="Trebuchet MS" panose="020B0603020202020204" pitchFamily="34" charset="0"/>
              </a:rPr>
              <a:t>…</a:t>
            </a:r>
            <a:endParaRPr lang="fr-FR" sz="1200" dirty="0">
              <a:solidFill>
                <a:prstClr val="black"/>
              </a:solidFill>
              <a:latin typeface="Trebuchet MS" panose="020B0603020202020204" pitchFamily="34" charset="0"/>
            </a:endParaRPr>
          </a:p>
        </p:txBody>
      </p:sp>
      <p:sp>
        <p:nvSpPr>
          <p:cNvPr id="11" name="Rectangle 10"/>
          <p:cNvSpPr/>
          <p:nvPr/>
        </p:nvSpPr>
        <p:spPr>
          <a:xfrm>
            <a:off x="7800624" y="4216466"/>
            <a:ext cx="3597398" cy="2510659"/>
          </a:xfrm>
          <a:prstGeom prst="rect">
            <a:avLst/>
          </a:prstGeom>
          <a:ln>
            <a:solidFill>
              <a:srgbClr val="1377D4"/>
            </a:solidFill>
          </a:ln>
        </p:spPr>
        <p:txBody>
          <a:bodyPr wrap="square">
            <a:spAutoFit/>
          </a:bodyPr>
          <a:lstStyle/>
          <a:p>
            <a:r>
              <a:rPr lang="fr-FR" sz="1200" b="1" dirty="0" smtClean="0">
                <a:solidFill>
                  <a:srgbClr val="1377D4"/>
                </a:solidFill>
              </a:rPr>
              <a:t>Particulièrement recommandée  dans :</a:t>
            </a:r>
          </a:p>
          <a:p>
            <a:endParaRPr lang="fr-FR" sz="1200" dirty="0" smtClean="0"/>
          </a:p>
          <a:p>
            <a:r>
              <a:rPr lang="fr-FR" sz="1200" dirty="0" smtClean="0">
                <a:solidFill>
                  <a:srgbClr val="1377D4"/>
                </a:solidFill>
              </a:rPr>
              <a:t>Gestion du stress</a:t>
            </a:r>
            <a:br>
              <a:rPr lang="fr-FR" sz="1200" dirty="0" smtClean="0">
                <a:solidFill>
                  <a:srgbClr val="1377D4"/>
                </a:solidFill>
              </a:rPr>
            </a:br>
            <a:r>
              <a:rPr lang="fr-FR" sz="1200" dirty="0" smtClean="0">
                <a:solidFill>
                  <a:srgbClr val="1377D4"/>
                </a:solidFill>
              </a:rPr>
              <a:t>Troubles du sommeil et anxiété</a:t>
            </a:r>
            <a:br>
              <a:rPr lang="fr-FR" sz="1200" dirty="0" smtClean="0">
                <a:solidFill>
                  <a:srgbClr val="1377D4"/>
                </a:solidFill>
              </a:rPr>
            </a:br>
            <a:r>
              <a:rPr lang="fr-FR" sz="1200" dirty="0" smtClean="0">
                <a:solidFill>
                  <a:srgbClr val="1377D4"/>
                </a:solidFill>
              </a:rPr>
              <a:t>Douleurs</a:t>
            </a:r>
            <a:br>
              <a:rPr lang="fr-FR" sz="1200" dirty="0" smtClean="0">
                <a:solidFill>
                  <a:srgbClr val="1377D4"/>
                </a:solidFill>
              </a:rPr>
            </a:br>
            <a:r>
              <a:rPr lang="fr-FR" sz="1200" dirty="0" smtClean="0">
                <a:solidFill>
                  <a:srgbClr val="1377D4"/>
                </a:solidFill>
              </a:rPr>
              <a:t>Addictions, sevrage alcoolique ou tabagique</a:t>
            </a:r>
            <a:br>
              <a:rPr lang="fr-FR" sz="1200" dirty="0" smtClean="0">
                <a:solidFill>
                  <a:srgbClr val="1377D4"/>
                </a:solidFill>
              </a:rPr>
            </a:br>
            <a:r>
              <a:rPr lang="fr-FR" sz="1200" dirty="0" smtClean="0">
                <a:solidFill>
                  <a:srgbClr val="1377D4"/>
                </a:solidFill>
              </a:rPr>
              <a:t>Préparation mentale entretiens, examens, actes chirurgicaux</a:t>
            </a:r>
            <a:br>
              <a:rPr lang="fr-FR" sz="1200" dirty="0" smtClean="0">
                <a:solidFill>
                  <a:srgbClr val="1377D4"/>
                </a:solidFill>
              </a:rPr>
            </a:br>
            <a:r>
              <a:rPr lang="fr-FR" sz="1200" dirty="0" smtClean="0">
                <a:solidFill>
                  <a:srgbClr val="1377D4"/>
                </a:solidFill>
              </a:rPr>
              <a:t>Optimisation de la récupération</a:t>
            </a:r>
            <a:br>
              <a:rPr lang="fr-FR" sz="1200" dirty="0" smtClean="0">
                <a:solidFill>
                  <a:srgbClr val="1377D4"/>
                </a:solidFill>
              </a:rPr>
            </a:br>
            <a:r>
              <a:rPr lang="fr-FR" sz="1200" dirty="0" smtClean="0">
                <a:solidFill>
                  <a:srgbClr val="1377D4"/>
                </a:solidFill>
              </a:rPr>
              <a:t>Optimisation de la mémoire et des apprentissages</a:t>
            </a:r>
            <a:br>
              <a:rPr lang="fr-FR" sz="1200" dirty="0" smtClean="0">
                <a:solidFill>
                  <a:srgbClr val="1377D4"/>
                </a:solidFill>
              </a:rPr>
            </a:br>
            <a:r>
              <a:rPr lang="fr-FR" sz="1200" dirty="0" smtClean="0">
                <a:solidFill>
                  <a:srgbClr val="1377D4"/>
                </a:solidFill>
              </a:rPr>
              <a:t>Retour à l’équilibre des différents systèmes corporels</a:t>
            </a:r>
          </a:p>
          <a:p>
            <a:r>
              <a:rPr lang="fr-FR" sz="1200" dirty="0" smtClean="0">
                <a:solidFill>
                  <a:srgbClr val="1377D4"/>
                </a:solidFill>
              </a:rPr>
              <a:t>Baisse de la tension artérielle</a:t>
            </a:r>
            <a:br>
              <a:rPr lang="fr-FR" sz="1200" dirty="0" smtClean="0">
                <a:solidFill>
                  <a:srgbClr val="1377D4"/>
                </a:solidFill>
              </a:rPr>
            </a:br>
            <a:r>
              <a:rPr lang="fr-FR" sz="1200" dirty="0" smtClean="0">
                <a:solidFill>
                  <a:srgbClr val="1377D4"/>
                </a:solidFill>
              </a:rPr>
              <a:t>Détente et sérénité</a:t>
            </a:r>
            <a:endParaRPr lang="fr-FR" sz="1200" dirty="0">
              <a:solidFill>
                <a:srgbClr val="1377D4"/>
              </a:solidFill>
            </a:endParaRPr>
          </a:p>
        </p:txBody>
      </p:sp>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425003" y="636467"/>
            <a:ext cx="11518509" cy="923330"/>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b="1" dirty="0">
                <a:solidFill>
                  <a:srgbClr val="1377D4"/>
                </a:solidFill>
                <a:latin typeface="Trebuchet MS" panose="020B0603020202020204" pitchFamily="34" charset="0"/>
              </a:rPr>
              <a:t>L</a:t>
            </a:r>
            <a:r>
              <a:rPr lang="fr-FR" b="1" dirty="0" smtClean="0">
                <a:solidFill>
                  <a:srgbClr val="1377D4"/>
                </a:solidFill>
                <a:latin typeface="Trebuchet MS" panose="020B0603020202020204" pitchFamily="34" charset="0"/>
              </a:rPr>
              <a:t>es </a:t>
            </a:r>
            <a:r>
              <a:rPr lang="fr-FR" b="1" dirty="0">
                <a:solidFill>
                  <a:srgbClr val="1377D4"/>
                </a:solidFill>
                <a:latin typeface="Trebuchet MS" panose="020B0603020202020204" pitchFamily="34" charset="0"/>
              </a:rPr>
              <a:t>boosters immunitaires </a:t>
            </a:r>
            <a:r>
              <a:rPr lang="fr-FR" b="1" dirty="0" smtClean="0">
                <a:solidFill>
                  <a:srgbClr val="1377D4"/>
                </a:solidFill>
                <a:latin typeface="Trebuchet MS" panose="020B0603020202020204" pitchFamily="34" charset="0"/>
              </a:rPr>
              <a:t>:</a:t>
            </a:r>
          </a:p>
          <a:p>
            <a:pPr>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Un </a:t>
            </a:r>
            <a:r>
              <a:rPr lang="fr-FR" b="1" dirty="0">
                <a:solidFill>
                  <a:srgbClr val="1377D4"/>
                </a:solidFill>
                <a:latin typeface="Trebuchet MS" panose="020B0603020202020204" pitchFamily="34" charset="0"/>
              </a:rPr>
              <a:t>système immunitaire bien nourri, c’est un système immunitaire qui fonctionne !</a:t>
            </a:r>
          </a:p>
          <a:p>
            <a:pPr lvl="0">
              <a:defRPr sz="1800" b="0" i="0" u="none" strike="noStrike" kern="0" cap="none" spc="0" baseline="0">
                <a:solidFill>
                  <a:srgbClr val="000000"/>
                </a:solidFill>
                <a:uFillTx/>
              </a:defRPr>
            </a:pPr>
            <a:endParaRPr lang="fr-FR" b="1" dirty="0">
              <a:solidFill>
                <a:srgbClr val="1377D4"/>
              </a:solidFill>
              <a:latin typeface="Trebuchet MS" panose="020B0603020202020204" pitchFamily="34" charset="0"/>
            </a:endParaRPr>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COMPLEMENTS NUTRITIONNELS</a:t>
            </a:r>
            <a:endParaRPr lang="fr-FR" sz="3200" b="1" dirty="0">
              <a:solidFill>
                <a:schemeClr val="bg1"/>
              </a:solidFill>
            </a:endParaRPr>
          </a:p>
        </p:txBody>
      </p:sp>
      <p:sp>
        <p:nvSpPr>
          <p:cNvPr id="6" name="ZoneTexte 5"/>
          <p:cNvSpPr txBox="1"/>
          <p:nvPr/>
        </p:nvSpPr>
        <p:spPr>
          <a:xfrm>
            <a:off x="3584102" y="1268111"/>
            <a:ext cx="4085251" cy="2308324"/>
          </a:xfrm>
          <a:prstGeom prst="rect">
            <a:avLst/>
          </a:prstGeom>
          <a:noFill/>
        </p:spPr>
        <p:txBody>
          <a:bodyPr wrap="square" numCol="1" rtlCol="0">
            <a:spAutoFit/>
          </a:bodyPr>
          <a:lstStyle/>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La vitamine D :</a:t>
            </a:r>
          </a:p>
          <a:p>
            <a:endParaRPr lang="fr-FR" sz="1200" dirty="0" smtClean="0">
              <a:latin typeface="Trebuchet MS" panose="020B0603020202020204" pitchFamily="34" charset="0"/>
            </a:endParaRPr>
          </a:p>
          <a:p>
            <a:r>
              <a:rPr lang="fr-FR" sz="1200" dirty="0">
                <a:latin typeface="Trebuchet MS" panose="020B0603020202020204" pitchFamily="34" charset="0"/>
              </a:rPr>
              <a:t>Nous sommes tous carencés l’hiver en France car c’est une vitamine que l’on assimile essentiellement grâce aux rayons du soleil. Une complémentation quotidienne d’octobre à avril, en gouttes de vitamine D3 (issue du Lichen), est plus physiologique et mieux assimilée qu’un apport massif en ampoule une fois par an. On recommande une prise de 2000 UI / jour, ajustable en fonction du niveau de vitamine D constaté par analyse sanguine</a:t>
            </a:r>
            <a:r>
              <a:rPr lang="fr-FR" sz="1200" dirty="0" smtClean="0">
                <a:latin typeface="Trebuchet MS" panose="020B0603020202020204" pitchFamily="34" charset="0"/>
              </a:rPr>
              <a:t>.</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003" y="1469092"/>
            <a:ext cx="3013154" cy="2008771"/>
          </a:xfrm>
          <a:prstGeom prst="rect">
            <a:avLst/>
          </a:prstGeom>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232" y="3872714"/>
            <a:ext cx="3002925" cy="1870625"/>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7837" y="1344383"/>
            <a:ext cx="3118298" cy="2078865"/>
          </a:xfrm>
          <a:prstGeom prst="rect">
            <a:avLst/>
          </a:prstGeom>
        </p:spPr>
      </p:pic>
      <p:sp>
        <p:nvSpPr>
          <p:cNvPr id="3" name="ZoneTexte 2"/>
          <p:cNvSpPr txBox="1"/>
          <p:nvPr/>
        </p:nvSpPr>
        <p:spPr>
          <a:xfrm>
            <a:off x="360608" y="6077666"/>
            <a:ext cx="3077549" cy="461665"/>
          </a:xfrm>
          <a:prstGeom prst="rect">
            <a:avLst/>
          </a:prstGeom>
          <a:noFill/>
        </p:spPr>
        <p:txBody>
          <a:bodyPr wrap="square" rtlCol="0">
            <a:spAutoFit/>
          </a:bodyPr>
          <a:lstStyle/>
          <a:p>
            <a:r>
              <a:rPr lang="fr-FR" altLang="fr-FR" sz="1200" i="1" dirty="0" smtClean="0"/>
              <a:t>Marion Hardy, Naturopathe et Réflexologue</a:t>
            </a:r>
          </a:p>
          <a:p>
            <a:r>
              <a:rPr lang="fr-FR" altLang="fr-FR" sz="1200" i="1" dirty="0" smtClean="0"/>
              <a:t>Nogent-sur-Marne 06 86 08 50 02</a:t>
            </a:r>
            <a:endParaRPr lang="fr-FR" altLang="fr-FR" sz="1200" i="1" dirty="0"/>
          </a:p>
        </p:txBody>
      </p:sp>
      <p:sp>
        <p:nvSpPr>
          <p:cNvPr id="11" name="ZoneTexte 10"/>
          <p:cNvSpPr txBox="1"/>
          <p:nvPr/>
        </p:nvSpPr>
        <p:spPr>
          <a:xfrm>
            <a:off x="3557507" y="3722461"/>
            <a:ext cx="4252993" cy="2862322"/>
          </a:xfrm>
          <a:prstGeom prst="rect">
            <a:avLst/>
          </a:prstGeom>
          <a:noFill/>
        </p:spPr>
        <p:txBody>
          <a:bodyPr wrap="square" rtlCol="0">
            <a:spAutoFit/>
          </a:bodyPr>
          <a:lstStyle/>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Le Zinc : </a:t>
            </a:r>
          </a:p>
          <a:p>
            <a:endParaRPr lang="fr-FR" sz="1200" dirty="0">
              <a:latin typeface="Trebuchet MS" panose="020B0603020202020204" pitchFamily="34" charset="0"/>
            </a:endParaRPr>
          </a:p>
          <a:p>
            <a:r>
              <a:rPr lang="fr-FR" sz="1200" dirty="0">
                <a:latin typeface="Trebuchet MS" panose="020B0603020202020204" pitchFamily="34" charset="0"/>
              </a:rPr>
              <a:t>Entre autres innombrables fonctions, le zinc est l’</a:t>
            </a:r>
            <a:r>
              <a:rPr lang="fr-FR" sz="1200" dirty="0" err="1">
                <a:latin typeface="Trebuchet MS" panose="020B0603020202020204" pitchFamily="34" charset="0"/>
              </a:rPr>
              <a:t>oligo</a:t>
            </a:r>
            <a:r>
              <a:rPr lang="fr-FR" sz="1200" dirty="0">
                <a:latin typeface="Trebuchet MS" panose="020B0603020202020204" pitchFamily="34" charset="0"/>
              </a:rPr>
              <a:t> le plus important pour le fonctionnement des défenses immunitaires, assurant le </a:t>
            </a:r>
            <a:r>
              <a:rPr lang="fr-FR" sz="1200" u="sng" dirty="0">
                <a:latin typeface="Trebuchet MS" panose="020B0603020202020204" pitchFamily="34" charset="0"/>
              </a:rPr>
              <a:t>maintien d’un taux suffisant de globules blancs.</a:t>
            </a:r>
            <a:r>
              <a:rPr lang="fr-FR" sz="1200" dirty="0">
                <a:latin typeface="Trebuchet MS" panose="020B0603020202020204" pitchFamily="34" charset="0"/>
              </a:rPr>
              <a:t> </a:t>
            </a:r>
          </a:p>
          <a:p>
            <a:r>
              <a:rPr lang="fr-FR" sz="1200" dirty="0">
                <a:latin typeface="Trebuchet MS" panose="020B0603020202020204" pitchFamily="34" charset="0"/>
              </a:rPr>
              <a:t>Or justement, il manque à l’appel dans l’alimentation moderne. Ce sont les huîtres qui en contiennent le plus. Pour le reste, il est présent en faible </a:t>
            </a:r>
            <a:r>
              <a:rPr lang="fr-FR" sz="1200" dirty="0" smtClean="0">
                <a:latin typeface="Trebuchet MS" panose="020B0603020202020204" pitchFamily="34" charset="0"/>
              </a:rPr>
              <a:t>quantité dans </a:t>
            </a:r>
            <a:r>
              <a:rPr lang="fr-FR" sz="1200" dirty="0">
                <a:latin typeface="Trebuchet MS" panose="020B0603020202020204" pitchFamily="34" charset="0"/>
              </a:rPr>
              <a:t>les shiitake, les germes de blé, les graines (de courge, chanvre, sésame, tournesol), dans certains oléagineux (noix, amandes, noisettes), les algues et les légumineuses. </a:t>
            </a:r>
          </a:p>
          <a:p>
            <a:r>
              <a:rPr lang="fr-FR" sz="1200" dirty="0">
                <a:latin typeface="Trebuchet MS" panose="020B0603020202020204" pitchFamily="34" charset="0"/>
              </a:rPr>
              <a:t>Une cure de complément peut s’avérer pertinente : les formes les mieux assimilées étant le </a:t>
            </a:r>
            <a:r>
              <a:rPr lang="fr-FR" sz="1200" dirty="0" err="1">
                <a:latin typeface="Trebuchet MS" panose="020B0603020202020204" pitchFamily="34" charset="0"/>
              </a:rPr>
              <a:t>bisglycinate</a:t>
            </a:r>
            <a:r>
              <a:rPr lang="fr-FR" sz="1200" dirty="0">
                <a:latin typeface="Trebuchet MS" panose="020B0603020202020204" pitchFamily="34" charset="0"/>
              </a:rPr>
              <a:t> ou les solutions buvables ionisées</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12" name="ZoneTexte 11"/>
          <p:cNvSpPr txBox="1"/>
          <p:nvPr/>
        </p:nvSpPr>
        <p:spPr>
          <a:xfrm>
            <a:off x="8157123" y="3490596"/>
            <a:ext cx="3425780" cy="3046988"/>
          </a:xfrm>
          <a:prstGeom prst="rect">
            <a:avLst/>
          </a:prstGeom>
          <a:noFill/>
        </p:spPr>
        <p:txBody>
          <a:bodyPr wrap="square" rtlCol="0">
            <a:spAutoFit/>
          </a:bodyPr>
          <a:lstStyle/>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La vitamine C </a:t>
            </a:r>
            <a:r>
              <a:rPr lang="fr-FR" sz="1200" dirty="0">
                <a:solidFill>
                  <a:srgbClr val="1377D4"/>
                </a:solidFill>
                <a:latin typeface="Trebuchet MS" panose="020B0603020202020204" pitchFamily="34" charset="0"/>
              </a:rPr>
              <a:t>:  </a:t>
            </a:r>
          </a:p>
          <a:p>
            <a:endParaRPr lang="fr-FR" sz="1200" dirty="0">
              <a:latin typeface="Trebuchet MS" panose="020B0603020202020204" pitchFamily="34" charset="0"/>
            </a:endParaRPr>
          </a:p>
          <a:p>
            <a:r>
              <a:rPr lang="fr-FR" sz="1200" u="sng" dirty="0">
                <a:latin typeface="Trebuchet MS" panose="020B0603020202020204" pitchFamily="34" charset="0"/>
              </a:rPr>
              <a:t>Vitamine </a:t>
            </a:r>
            <a:r>
              <a:rPr lang="fr-FR" sz="1200" u="sng" dirty="0" err="1">
                <a:latin typeface="Trebuchet MS" panose="020B0603020202020204" pitchFamily="34" charset="0"/>
              </a:rPr>
              <a:t>antioxydante</a:t>
            </a:r>
            <a:r>
              <a:rPr lang="fr-FR" sz="1200" dirty="0">
                <a:latin typeface="Trebuchet MS" panose="020B0603020202020204" pitchFamily="34" charset="0"/>
              </a:rPr>
              <a:t> indispensable au fonctionnement immunitaire normal (elle active la production des lymphocytes T), elle est non stockable et nécessite un apport quotidien.  </a:t>
            </a:r>
          </a:p>
          <a:p>
            <a:r>
              <a:rPr lang="fr-FR" sz="1200" dirty="0">
                <a:latin typeface="Trebuchet MS" panose="020B0603020202020204" pitchFamily="34" charset="0"/>
              </a:rPr>
              <a:t>Comment faire le plein ? A grand renfort de fruits et légumes crus (la vitamine C disparait au delà de 60° donc ne comptez pas en trouver après cuisson) ou de compléments naturels (entre 250 et 1000 mg/j). </a:t>
            </a:r>
          </a:p>
          <a:p>
            <a:r>
              <a:rPr lang="fr-FR" sz="1200" dirty="0">
                <a:latin typeface="Trebuchet MS" panose="020B0603020202020204" pitchFamily="34" charset="0"/>
              </a:rPr>
              <a:t>Les aliments qui en contiennent le plus : acérola, persil frais, poivrons jaune &amp; vert, cassis, brocoli et tous  types de choux, papaye, pamplemousse, citron, orange, kiwi</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Tree>
    <p:extLst>
      <p:ext uri="{BB962C8B-B14F-4D97-AF65-F5344CB8AC3E}">
        <p14:creationId xmlns:p14="http://schemas.microsoft.com/office/powerpoint/2010/main" val="1914138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671126"/>
            <a:ext cx="6615499"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a:solidFill>
                  <a:srgbClr val="1377D4"/>
                </a:solidFill>
                <a:latin typeface="Trebuchet MS" panose="020B0603020202020204" pitchFamily="34" charset="0"/>
              </a:rPr>
              <a:t>L</a:t>
            </a:r>
            <a:r>
              <a:rPr lang="fr-FR" sz="2000" b="1" dirty="0" smtClean="0">
                <a:solidFill>
                  <a:srgbClr val="1377D4"/>
                </a:solidFill>
                <a:latin typeface="Trebuchet MS" panose="020B0603020202020204" pitchFamily="34" charset="0"/>
              </a:rPr>
              <a:t>es </a:t>
            </a:r>
            <a:r>
              <a:rPr lang="fr-FR" sz="2000" b="1" dirty="0">
                <a:solidFill>
                  <a:srgbClr val="1377D4"/>
                </a:solidFill>
                <a:latin typeface="Trebuchet MS" panose="020B0603020202020204" pitchFamily="34" charset="0"/>
              </a:rPr>
              <a:t>boosters immunitaires</a:t>
            </a:r>
          </a:p>
        </p:txBody>
      </p:sp>
      <p:sp>
        <p:nvSpPr>
          <p:cNvPr id="3" name="ZoneTexte 2"/>
          <p:cNvSpPr txBox="1"/>
          <p:nvPr/>
        </p:nvSpPr>
        <p:spPr>
          <a:xfrm>
            <a:off x="8409904" y="6047816"/>
            <a:ext cx="3048124" cy="461665"/>
          </a:xfrm>
          <a:prstGeom prst="rect">
            <a:avLst/>
          </a:prstGeom>
          <a:noFill/>
        </p:spPr>
        <p:txBody>
          <a:bodyPr wrap="square" rtlCol="0">
            <a:spAutoFit/>
          </a:bodyPr>
          <a:lstStyle/>
          <a:p>
            <a:pPr algn="r"/>
            <a:r>
              <a:rPr lang="fr-FR" altLang="fr-FR" sz="1200" i="1" dirty="0" smtClean="0"/>
              <a:t>Marion Hardy, Naturopathe et Réflexologue</a:t>
            </a:r>
          </a:p>
          <a:p>
            <a:pPr algn="r"/>
            <a:r>
              <a:rPr lang="fr-FR" altLang="fr-FR" sz="1200" i="1" dirty="0"/>
              <a:t>Nogent-sur-Marne 06 86 08 50 </a:t>
            </a:r>
            <a:r>
              <a:rPr lang="fr-FR" altLang="fr-FR" sz="1200" i="1" dirty="0" smtClean="0"/>
              <a:t>02</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COMPLEMENTS NUTRITIONNELS</a:t>
            </a:r>
            <a:endParaRPr lang="fr-FR" sz="3200" b="1" dirty="0">
              <a:solidFill>
                <a:schemeClr val="bg1"/>
              </a:solidFill>
            </a:endParaRPr>
          </a:p>
        </p:txBody>
      </p:sp>
      <p:sp>
        <p:nvSpPr>
          <p:cNvPr id="6" name="ZoneTexte 5"/>
          <p:cNvSpPr txBox="1"/>
          <p:nvPr/>
        </p:nvSpPr>
        <p:spPr>
          <a:xfrm>
            <a:off x="788601" y="1200336"/>
            <a:ext cx="10554902" cy="5139869"/>
          </a:xfrm>
          <a:prstGeom prst="rect">
            <a:avLst/>
          </a:prstGeom>
          <a:noFill/>
        </p:spPr>
        <p:txBody>
          <a:bodyPr wrap="square" rtlCol="0">
            <a:spAutoFit/>
          </a:bodyPr>
          <a:lstStyle/>
          <a:p>
            <a:r>
              <a:rPr lang="fr-FR" sz="1400" b="1" dirty="0">
                <a:solidFill>
                  <a:srgbClr val="1377D4"/>
                </a:solidFill>
                <a:latin typeface="Trebuchet MS" panose="020B0603020202020204" pitchFamily="34" charset="0"/>
              </a:rPr>
              <a:t>Avant de penser aux compléments, d’abord veiller à des apports alimentaires </a:t>
            </a:r>
            <a:endParaRPr lang="fr-FR" sz="1400" b="1" dirty="0" smtClean="0">
              <a:solidFill>
                <a:srgbClr val="1377D4"/>
              </a:solidFill>
              <a:latin typeface="Trebuchet MS" panose="020B0603020202020204" pitchFamily="34" charset="0"/>
            </a:endParaRPr>
          </a:p>
          <a:p>
            <a:r>
              <a:rPr lang="fr-FR" sz="1400" b="1" dirty="0" smtClean="0">
                <a:solidFill>
                  <a:srgbClr val="1377D4"/>
                </a:solidFill>
                <a:latin typeface="Trebuchet MS" panose="020B0603020202020204" pitchFamily="34" charset="0"/>
              </a:rPr>
              <a:t>suffisants </a:t>
            </a:r>
            <a:r>
              <a:rPr lang="fr-FR" sz="1400" b="1" dirty="0">
                <a:solidFill>
                  <a:srgbClr val="1377D4"/>
                </a:solidFill>
                <a:latin typeface="Trebuchet MS" panose="020B0603020202020204" pitchFamily="34" charset="0"/>
              </a:rPr>
              <a:t>en :</a:t>
            </a: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Soufre :</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Anti-infectieux et protecteur des voies </a:t>
            </a:r>
            <a:r>
              <a:rPr lang="fr-FR" sz="1200" dirty="0" smtClean="0">
                <a:latin typeface="Trebuchet MS" panose="020B0603020202020204" pitchFamily="34" charset="0"/>
              </a:rPr>
              <a:t>respiratoires, </a:t>
            </a:r>
            <a:r>
              <a:rPr lang="fr-FR" sz="1200" dirty="0">
                <a:latin typeface="Trebuchet MS" panose="020B0603020202020204" pitchFamily="34" charset="0"/>
              </a:rPr>
              <a:t>on en retrouve dans l’ail, les choux, les oignons.</a:t>
            </a: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Sélénium </a:t>
            </a:r>
            <a:r>
              <a:rPr lang="fr-FR" sz="1200" b="1" dirty="0">
                <a:solidFill>
                  <a:srgbClr val="1377D4"/>
                </a:solidFill>
                <a:latin typeface="Trebuchet MS" panose="020B0603020202020204" pitchFamily="34" charset="0"/>
              </a:rPr>
              <a:t>: </a:t>
            </a:r>
            <a:r>
              <a:rPr lang="fr-FR" sz="1200" dirty="0">
                <a:latin typeface="Trebuchet MS" panose="020B0603020202020204" pitchFamily="34" charset="0"/>
              </a:rPr>
              <a:t>noix du Brésil, shiitake, cèpe</a:t>
            </a:r>
          </a:p>
          <a:p>
            <a:endParaRPr lang="fr-FR" sz="1200" dirty="0">
              <a:latin typeface="Trebuchet MS" panose="020B0603020202020204" pitchFamily="34" charset="0"/>
            </a:endParaRPr>
          </a:p>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Cuivre : </a:t>
            </a:r>
            <a:r>
              <a:rPr lang="fr-FR" sz="1200" dirty="0">
                <a:latin typeface="Trebuchet MS" panose="020B0603020202020204" pitchFamily="34" charset="0"/>
              </a:rPr>
              <a:t>légumineuses, cacao, levure de bière</a:t>
            </a: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Magnésium :</a:t>
            </a:r>
          </a:p>
          <a:p>
            <a:r>
              <a:rPr lang="fr-FR" sz="1200" dirty="0">
                <a:latin typeface="Trebuchet MS" panose="020B0603020202020204" pitchFamily="34" charset="0"/>
              </a:rPr>
              <a:t>légumineuses, oléagineux, germe de blé, cacao, fruits </a:t>
            </a:r>
            <a:r>
              <a:rPr lang="fr-FR" sz="1200" dirty="0" smtClean="0">
                <a:latin typeface="Trebuchet MS" panose="020B0603020202020204" pitchFamily="34" charset="0"/>
              </a:rPr>
              <a:t>secs. Côté </a:t>
            </a:r>
            <a:r>
              <a:rPr lang="fr-FR" sz="1200" dirty="0">
                <a:latin typeface="Trebuchet MS" panose="020B0603020202020204" pitchFamily="34" charset="0"/>
              </a:rPr>
              <a:t>compléments, les formes les mieux assimilées (et non laxatives) sont le Plasma de Quinton, le </a:t>
            </a:r>
            <a:r>
              <a:rPr lang="fr-FR" sz="1200" dirty="0" err="1">
                <a:latin typeface="Trebuchet MS" panose="020B0603020202020204" pitchFamily="34" charset="0"/>
              </a:rPr>
              <a:t>bisglycinate</a:t>
            </a:r>
            <a:r>
              <a:rPr lang="fr-FR" sz="1200" dirty="0">
                <a:latin typeface="Trebuchet MS" panose="020B0603020202020204" pitchFamily="34" charset="0"/>
              </a:rPr>
              <a:t> de Mg et le glycérophosphate de Mg.</a:t>
            </a:r>
            <a:endParaRPr lang="fr-FR" sz="1200" dirty="0" smtClean="0">
              <a:latin typeface="Trebuchet MS" panose="020B0603020202020204" pitchFamily="34" charset="0"/>
            </a:endParaRPr>
          </a:p>
          <a:p>
            <a:endParaRPr lang="fr-FR" sz="1200" b="1" dirty="0" smtClean="0">
              <a:latin typeface="Trebuchet MS" panose="020B0603020202020204" pitchFamily="34" charset="0"/>
            </a:endParaRPr>
          </a:p>
          <a:p>
            <a:pPr marL="171450" indent="-171450">
              <a:buFont typeface="Wingdings" panose="05000000000000000000" pitchFamily="2" charset="2"/>
              <a:buChar char="Ø"/>
            </a:pPr>
            <a:r>
              <a:rPr lang="fr-FR" sz="1200" b="1" dirty="0" smtClean="0">
                <a:solidFill>
                  <a:srgbClr val="1377D4"/>
                </a:solidFill>
                <a:latin typeface="Trebuchet MS" panose="020B0603020202020204" pitchFamily="34" charset="0"/>
              </a:rPr>
              <a:t>Germanium </a:t>
            </a:r>
            <a:r>
              <a:rPr lang="fr-FR" sz="1200" b="1" dirty="0">
                <a:solidFill>
                  <a:srgbClr val="1377D4"/>
                </a:solidFill>
                <a:latin typeface="Trebuchet MS" panose="020B0603020202020204" pitchFamily="34" charset="0"/>
              </a:rPr>
              <a:t>(stimulant immunitaire puissant et antiviral) : </a:t>
            </a:r>
            <a:r>
              <a:rPr lang="fr-FR" sz="1200" dirty="0">
                <a:latin typeface="Trebuchet MS" panose="020B0603020202020204" pitchFamily="34" charset="0"/>
              </a:rPr>
              <a:t>baies d’</a:t>
            </a:r>
            <a:r>
              <a:rPr lang="fr-FR" sz="1200" dirty="0" err="1">
                <a:latin typeface="Trebuchet MS" panose="020B0603020202020204" pitchFamily="34" charset="0"/>
              </a:rPr>
              <a:t>acaï</a:t>
            </a:r>
            <a:r>
              <a:rPr lang="fr-FR" sz="1200" dirty="0">
                <a:latin typeface="Trebuchet MS" panose="020B0603020202020204" pitchFamily="34" charset="0"/>
              </a:rPr>
              <a:t> et de goji, shiitake, ail, </a:t>
            </a:r>
            <a:r>
              <a:rPr lang="fr-FR" sz="1200" dirty="0" err="1">
                <a:latin typeface="Trebuchet MS" panose="020B0603020202020204" pitchFamily="34" charset="0"/>
              </a:rPr>
              <a:t>aloe</a:t>
            </a:r>
            <a:r>
              <a:rPr lang="fr-FR" sz="1200" dirty="0">
                <a:latin typeface="Trebuchet MS" panose="020B0603020202020204" pitchFamily="34" charset="0"/>
              </a:rPr>
              <a:t> </a:t>
            </a:r>
            <a:r>
              <a:rPr lang="fr-FR" sz="1200" dirty="0" err="1">
                <a:latin typeface="Trebuchet MS" panose="020B0603020202020204" pitchFamily="34" charset="0"/>
              </a:rPr>
              <a:t>vera</a:t>
            </a:r>
            <a:r>
              <a:rPr lang="fr-FR" sz="1200" dirty="0">
                <a:latin typeface="Trebuchet MS" panose="020B0603020202020204" pitchFamily="34" charset="0"/>
              </a:rPr>
              <a:t>, ginseng, spiruline, </a:t>
            </a:r>
            <a:r>
              <a:rPr lang="fr-FR" sz="1200" dirty="0" smtClean="0">
                <a:latin typeface="Trebuchet MS" panose="020B0603020202020204" pitchFamily="34" charset="0"/>
              </a:rPr>
              <a:t>cèpe</a:t>
            </a:r>
          </a:p>
          <a:p>
            <a:endParaRPr lang="fr-FR" sz="1200" dirty="0">
              <a:latin typeface="Trebuchet MS" panose="020B0603020202020204" pitchFamily="34" charset="0"/>
            </a:endParaRPr>
          </a:p>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Côté phyto, </a:t>
            </a:r>
            <a:r>
              <a:rPr lang="fr-FR" sz="1200" b="1" dirty="0" err="1">
                <a:solidFill>
                  <a:srgbClr val="1377D4"/>
                </a:solidFill>
                <a:latin typeface="Trebuchet MS" panose="020B0603020202020204" pitchFamily="34" charset="0"/>
              </a:rPr>
              <a:t>gemmo</a:t>
            </a:r>
            <a:r>
              <a:rPr lang="fr-FR" sz="1200" b="1" dirty="0">
                <a:solidFill>
                  <a:srgbClr val="1377D4"/>
                </a:solidFill>
                <a:latin typeface="Trebuchet MS" panose="020B0603020202020204" pitchFamily="34" charset="0"/>
              </a:rPr>
              <a:t> et </a:t>
            </a:r>
            <a:r>
              <a:rPr lang="fr-FR" sz="1200" b="1" dirty="0" err="1">
                <a:solidFill>
                  <a:srgbClr val="1377D4"/>
                </a:solidFill>
                <a:latin typeface="Trebuchet MS" panose="020B0603020202020204" pitchFamily="34" charset="0"/>
              </a:rPr>
              <a:t>myco</a:t>
            </a:r>
            <a:r>
              <a:rPr lang="fr-FR" sz="1200" b="1" dirty="0">
                <a:solidFill>
                  <a:srgbClr val="1377D4"/>
                </a:solidFill>
                <a:latin typeface="Trebuchet MS" panose="020B0603020202020204" pitchFamily="34" charset="0"/>
              </a:rPr>
              <a:t>-thérapie : </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La nature regorge de mille et un trésors pour renforcer l’immunité : Échinacée (</a:t>
            </a:r>
            <a:r>
              <a:rPr lang="fr-FR" sz="1200" dirty="0" err="1">
                <a:latin typeface="Trebuchet MS" panose="020B0603020202020204" pitchFamily="34" charset="0"/>
              </a:rPr>
              <a:t>Echinacea</a:t>
            </a:r>
            <a:r>
              <a:rPr lang="fr-FR" sz="1200" dirty="0">
                <a:latin typeface="Trebuchet MS" panose="020B0603020202020204" pitchFamily="34" charset="0"/>
              </a:rPr>
              <a:t> </a:t>
            </a:r>
            <a:r>
              <a:rPr lang="fr-FR" sz="1200" dirty="0" err="1">
                <a:latin typeface="Trebuchet MS" panose="020B0603020202020204" pitchFamily="34" charset="0"/>
              </a:rPr>
              <a:t>purpurea</a:t>
            </a:r>
            <a:r>
              <a:rPr lang="fr-FR" sz="1200" dirty="0">
                <a:latin typeface="Trebuchet MS" panose="020B0603020202020204" pitchFamily="34" charset="0"/>
              </a:rPr>
              <a:t>), </a:t>
            </a:r>
            <a:r>
              <a:rPr lang="fr-FR" sz="1200" dirty="0" err="1">
                <a:latin typeface="Trebuchet MS" panose="020B0603020202020204" pitchFamily="34" charset="0"/>
              </a:rPr>
              <a:t>Lapacho</a:t>
            </a:r>
            <a:r>
              <a:rPr lang="fr-FR" sz="1200" dirty="0">
                <a:latin typeface="Trebuchet MS" panose="020B0603020202020204" pitchFamily="34" charset="0"/>
              </a:rPr>
              <a:t> (</a:t>
            </a:r>
            <a:r>
              <a:rPr lang="fr-FR" sz="1200" dirty="0" err="1">
                <a:latin typeface="Trebuchet MS" panose="020B0603020202020204" pitchFamily="34" charset="0"/>
              </a:rPr>
              <a:t>Tecoma</a:t>
            </a:r>
            <a:r>
              <a:rPr lang="fr-FR" sz="1200" dirty="0">
                <a:latin typeface="Trebuchet MS" panose="020B0603020202020204" pitchFamily="34" charset="0"/>
              </a:rPr>
              <a:t> </a:t>
            </a:r>
            <a:r>
              <a:rPr lang="fr-FR" sz="1200" dirty="0" err="1">
                <a:latin typeface="Trebuchet MS" panose="020B0603020202020204" pitchFamily="34" charset="0"/>
              </a:rPr>
              <a:t>impetiginosa</a:t>
            </a:r>
            <a:r>
              <a:rPr lang="fr-FR" sz="1200" dirty="0">
                <a:latin typeface="Trebuchet MS" panose="020B0603020202020204" pitchFamily="34" charset="0"/>
              </a:rPr>
              <a:t>), Ginseng (Panax ginseng), </a:t>
            </a:r>
            <a:r>
              <a:rPr lang="fr-FR" sz="1200" dirty="0" err="1">
                <a:latin typeface="Trebuchet MS" panose="020B0603020202020204" pitchFamily="34" charset="0"/>
              </a:rPr>
              <a:t>Reishi</a:t>
            </a:r>
            <a:r>
              <a:rPr lang="fr-FR" sz="1200" dirty="0">
                <a:latin typeface="Trebuchet MS" panose="020B0603020202020204" pitchFamily="34" charset="0"/>
              </a:rPr>
              <a:t> (</a:t>
            </a:r>
            <a:r>
              <a:rPr lang="fr-FR" sz="1200" dirty="0" err="1">
                <a:latin typeface="Trebuchet MS" panose="020B0603020202020204" pitchFamily="34" charset="0"/>
              </a:rPr>
              <a:t>Ganoderma</a:t>
            </a:r>
            <a:r>
              <a:rPr lang="fr-FR" sz="1200" dirty="0">
                <a:latin typeface="Trebuchet MS" panose="020B0603020202020204" pitchFamily="34" charset="0"/>
              </a:rPr>
              <a:t> </a:t>
            </a:r>
            <a:r>
              <a:rPr lang="fr-FR" sz="1200" dirty="0" err="1">
                <a:latin typeface="Trebuchet MS" panose="020B0603020202020204" pitchFamily="34" charset="0"/>
              </a:rPr>
              <a:t>lucidum</a:t>
            </a:r>
            <a:r>
              <a:rPr lang="fr-FR" sz="1200" dirty="0">
                <a:latin typeface="Trebuchet MS" panose="020B0603020202020204" pitchFamily="34" charset="0"/>
              </a:rPr>
              <a:t>), Shiitake (</a:t>
            </a:r>
            <a:r>
              <a:rPr lang="fr-FR" sz="1200" dirty="0" err="1">
                <a:latin typeface="Trebuchet MS" panose="020B0603020202020204" pitchFamily="34" charset="0"/>
              </a:rPr>
              <a:t>Lentinus</a:t>
            </a:r>
            <a:r>
              <a:rPr lang="fr-FR" sz="1200" dirty="0">
                <a:latin typeface="Trebuchet MS" panose="020B0603020202020204" pitchFamily="34" charset="0"/>
              </a:rPr>
              <a:t> </a:t>
            </a:r>
            <a:r>
              <a:rPr lang="fr-FR" sz="1200" dirty="0" err="1">
                <a:latin typeface="Trebuchet MS" panose="020B0603020202020204" pitchFamily="34" charset="0"/>
              </a:rPr>
              <a:t>edodes</a:t>
            </a:r>
            <a:r>
              <a:rPr lang="fr-FR" sz="1200" dirty="0">
                <a:latin typeface="Trebuchet MS" panose="020B0603020202020204" pitchFamily="34" charset="0"/>
              </a:rPr>
              <a:t>), </a:t>
            </a:r>
            <a:r>
              <a:rPr lang="fr-FR" sz="1200" dirty="0" err="1">
                <a:latin typeface="Trebuchet MS" panose="020B0603020202020204" pitchFamily="34" charset="0"/>
              </a:rPr>
              <a:t>Maitake</a:t>
            </a:r>
            <a:r>
              <a:rPr lang="fr-FR" sz="1200" dirty="0">
                <a:latin typeface="Trebuchet MS" panose="020B0603020202020204" pitchFamily="34" charset="0"/>
              </a:rPr>
              <a:t> (</a:t>
            </a:r>
            <a:r>
              <a:rPr lang="fr-FR" sz="1200" dirty="0" err="1">
                <a:latin typeface="Trebuchet MS" panose="020B0603020202020204" pitchFamily="34" charset="0"/>
              </a:rPr>
              <a:t>Grifola</a:t>
            </a:r>
            <a:r>
              <a:rPr lang="fr-FR" sz="1200" dirty="0">
                <a:latin typeface="Trebuchet MS" panose="020B0603020202020204" pitchFamily="34" charset="0"/>
              </a:rPr>
              <a:t> </a:t>
            </a:r>
            <a:r>
              <a:rPr lang="fr-FR" sz="1200" dirty="0" err="1">
                <a:latin typeface="Trebuchet MS" panose="020B0603020202020204" pitchFamily="34" charset="0"/>
              </a:rPr>
              <a:t>frondosa</a:t>
            </a:r>
            <a:r>
              <a:rPr lang="fr-FR" sz="1200" dirty="0">
                <a:latin typeface="Trebuchet MS" panose="020B0603020202020204" pitchFamily="34" charset="0"/>
              </a:rPr>
              <a:t>), huile de Nigelle (</a:t>
            </a:r>
            <a:r>
              <a:rPr lang="fr-FR" sz="1200" dirty="0" err="1">
                <a:latin typeface="Trebuchet MS" panose="020B0603020202020204" pitchFamily="34" charset="0"/>
              </a:rPr>
              <a:t>Nigella</a:t>
            </a:r>
            <a:r>
              <a:rPr lang="fr-FR" sz="1200" dirty="0">
                <a:latin typeface="Trebuchet MS" panose="020B0603020202020204" pitchFamily="34" charset="0"/>
              </a:rPr>
              <a:t> </a:t>
            </a:r>
            <a:r>
              <a:rPr lang="fr-FR" sz="1200" dirty="0" err="1">
                <a:latin typeface="Trebuchet MS" panose="020B0603020202020204" pitchFamily="34" charset="0"/>
              </a:rPr>
              <a:t>sativa</a:t>
            </a:r>
            <a:r>
              <a:rPr lang="fr-FR" sz="1200" dirty="0">
                <a:latin typeface="Trebuchet MS" panose="020B0603020202020204" pitchFamily="34" charset="0"/>
              </a:rPr>
              <a:t>), bourgeons d’Argousier (</a:t>
            </a:r>
            <a:r>
              <a:rPr lang="fr-FR" sz="1200" dirty="0" err="1">
                <a:latin typeface="Trebuchet MS" panose="020B0603020202020204" pitchFamily="34" charset="0"/>
              </a:rPr>
              <a:t>Hippophae</a:t>
            </a:r>
            <a:r>
              <a:rPr lang="fr-FR" sz="1200" dirty="0">
                <a:latin typeface="Trebuchet MS" panose="020B0603020202020204" pitchFamily="34" charset="0"/>
              </a:rPr>
              <a:t> </a:t>
            </a:r>
            <a:r>
              <a:rPr lang="fr-FR" sz="1200" dirty="0" err="1">
                <a:latin typeface="Trebuchet MS" panose="020B0603020202020204" pitchFamily="34" charset="0"/>
              </a:rPr>
              <a:t>rhamnoïdes</a:t>
            </a:r>
            <a:r>
              <a:rPr lang="fr-FR" sz="1200" dirty="0">
                <a:latin typeface="Trebuchet MS" panose="020B0603020202020204" pitchFamily="34" charset="0"/>
              </a:rPr>
              <a:t>) et de Hêtre (</a:t>
            </a:r>
            <a:r>
              <a:rPr lang="fr-FR" sz="1200" dirty="0" err="1">
                <a:latin typeface="Trebuchet MS" panose="020B0603020202020204" pitchFamily="34" charset="0"/>
              </a:rPr>
              <a:t>Fagus</a:t>
            </a:r>
            <a:r>
              <a:rPr lang="fr-FR" sz="1200" dirty="0">
                <a:latin typeface="Trebuchet MS" panose="020B0603020202020204" pitchFamily="34" charset="0"/>
              </a:rPr>
              <a:t> </a:t>
            </a:r>
            <a:r>
              <a:rPr lang="fr-FR" sz="1200" dirty="0" err="1">
                <a:latin typeface="Trebuchet MS" panose="020B0603020202020204" pitchFamily="34" charset="0"/>
              </a:rPr>
              <a:t>sylvatica</a:t>
            </a:r>
            <a:r>
              <a:rPr lang="fr-FR" sz="1200" dirty="0">
                <a:latin typeface="Trebuchet MS" panose="020B0603020202020204" pitchFamily="34" charset="0"/>
              </a:rPr>
              <a:t>). Plus classiques : les infusions anti-infectieuses et </a:t>
            </a:r>
            <a:r>
              <a:rPr lang="fr-FR" sz="1200" dirty="0" err="1">
                <a:latin typeface="Trebuchet MS" panose="020B0603020202020204" pitchFamily="34" charset="0"/>
              </a:rPr>
              <a:t>immuno-stimulantes</a:t>
            </a:r>
            <a:r>
              <a:rPr lang="fr-FR" sz="1200" dirty="0">
                <a:latin typeface="Trebuchet MS" panose="020B0603020202020204" pitchFamily="34" charset="0"/>
              </a:rPr>
              <a:t> de Thym, de Sarriette ou de Cannelle. Le plus avec elles : on s’hydrate et on boit chaud</a:t>
            </a:r>
            <a:r>
              <a:rPr lang="fr-FR" sz="1200" dirty="0" smtClean="0">
                <a:latin typeface="Trebuchet MS" panose="020B0603020202020204" pitchFamily="34" charset="0"/>
              </a:rPr>
              <a:t>.</a:t>
            </a:r>
          </a:p>
          <a:p>
            <a:endParaRPr lang="fr-FR" sz="1200" dirty="0" smtClean="0">
              <a:latin typeface="Trebuchet MS" panose="020B0603020202020204" pitchFamily="34" charset="0"/>
            </a:endParaRPr>
          </a:p>
          <a:p>
            <a:pPr marL="171450" indent="-171450">
              <a:buFont typeface="Wingdings" panose="05000000000000000000" pitchFamily="2" charset="2"/>
              <a:buChar char="Ø"/>
            </a:pPr>
            <a:r>
              <a:rPr lang="fr-FR" sz="1200" b="1" dirty="0">
                <a:solidFill>
                  <a:srgbClr val="1377D4"/>
                </a:solidFill>
                <a:latin typeface="Trebuchet MS" panose="020B0603020202020204" pitchFamily="34" charset="0"/>
              </a:rPr>
              <a:t>Côté aromathérapie : </a:t>
            </a:r>
            <a:endParaRPr lang="fr-FR" sz="1200" dirty="0">
              <a:solidFill>
                <a:srgbClr val="1377D4"/>
              </a:solidFill>
              <a:latin typeface="Trebuchet MS" panose="020B0603020202020204" pitchFamily="34" charset="0"/>
            </a:endParaRPr>
          </a:p>
          <a:p>
            <a:r>
              <a:rPr lang="fr-FR" sz="1200" b="1" dirty="0">
                <a:latin typeface="Trebuchet MS" panose="020B0603020202020204" pitchFamily="34" charset="0"/>
              </a:rPr>
              <a:t>Les huiles essentielles virucides et </a:t>
            </a:r>
            <a:r>
              <a:rPr lang="fr-FR" sz="1200" b="1" dirty="0" err="1">
                <a:latin typeface="Trebuchet MS" panose="020B0603020202020204" pitchFamily="34" charset="0"/>
              </a:rPr>
              <a:t>immuno-stimulantes</a:t>
            </a:r>
            <a:r>
              <a:rPr lang="fr-FR" sz="1200" b="1" dirty="0">
                <a:latin typeface="Trebuchet MS" panose="020B0603020202020204" pitchFamily="34" charset="0"/>
              </a:rPr>
              <a:t> </a:t>
            </a:r>
            <a:r>
              <a:rPr lang="fr-FR" sz="1200" dirty="0">
                <a:latin typeface="Trebuchet MS" panose="020B0603020202020204" pitchFamily="34" charset="0"/>
              </a:rPr>
              <a:t>sont nos amies </a:t>
            </a:r>
            <a:r>
              <a:rPr lang="fr-FR" sz="1200" dirty="0" smtClean="0">
                <a:latin typeface="Trebuchet MS" panose="020B0603020202020204" pitchFamily="34" charset="0"/>
              </a:rPr>
              <a:t>! Appliquer </a:t>
            </a:r>
            <a:r>
              <a:rPr lang="fr-FR" sz="1200" dirty="0">
                <a:latin typeface="Trebuchet MS" panose="020B0603020202020204" pitchFamily="34" charset="0"/>
              </a:rPr>
              <a:t>2 fois par jour (sur le plexus solaire, sous les pieds ou à l’intérieur des poignets) quelques gouttes d’un mélange à base de 70% d’huile végétale (noisette, sésame, macadamia...) et 30% d’huiles essentielles bio : </a:t>
            </a:r>
            <a:r>
              <a:rPr lang="fr-FR" sz="1200" dirty="0" err="1">
                <a:latin typeface="Trebuchet MS" panose="020B0603020202020204" pitchFamily="34" charset="0"/>
              </a:rPr>
              <a:t>Saro</a:t>
            </a:r>
            <a:r>
              <a:rPr lang="fr-FR" sz="1200" dirty="0">
                <a:latin typeface="Trebuchet MS" panose="020B0603020202020204" pitchFamily="34" charset="0"/>
              </a:rPr>
              <a:t> (</a:t>
            </a:r>
            <a:r>
              <a:rPr lang="fr-FR" sz="1200" dirty="0" err="1">
                <a:latin typeface="Trebuchet MS" panose="020B0603020202020204" pitchFamily="34" charset="0"/>
              </a:rPr>
              <a:t>Cinnamosma</a:t>
            </a:r>
            <a:r>
              <a:rPr lang="fr-FR" sz="1200" dirty="0">
                <a:latin typeface="Trebuchet MS" panose="020B0603020202020204" pitchFamily="34" charset="0"/>
              </a:rPr>
              <a:t> </a:t>
            </a:r>
            <a:r>
              <a:rPr lang="fr-FR" sz="1200" dirty="0" err="1">
                <a:latin typeface="Trebuchet MS" panose="020B0603020202020204" pitchFamily="34" charset="0"/>
              </a:rPr>
              <a:t>fragrans</a:t>
            </a:r>
            <a:r>
              <a:rPr lang="fr-FR" sz="1200" dirty="0">
                <a:latin typeface="Trebuchet MS" panose="020B0603020202020204" pitchFamily="34" charset="0"/>
              </a:rPr>
              <a:t>) ou </a:t>
            </a:r>
            <a:r>
              <a:rPr lang="fr-FR" sz="1200" dirty="0" err="1">
                <a:latin typeface="Trebuchet MS" panose="020B0603020202020204" pitchFamily="34" charset="0"/>
              </a:rPr>
              <a:t>Ravintsara</a:t>
            </a:r>
            <a:r>
              <a:rPr lang="fr-FR" sz="1200" dirty="0">
                <a:latin typeface="Trebuchet MS" panose="020B0603020202020204" pitchFamily="34" charset="0"/>
              </a:rPr>
              <a:t> (</a:t>
            </a:r>
            <a:r>
              <a:rPr lang="fr-FR" sz="1200" dirty="0" err="1">
                <a:latin typeface="Trebuchet MS" panose="020B0603020202020204" pitchFamily="34" charset="0"/>
              </a:rPr>
              <a:t>Cinnamomum</a:t>
            </a:r>
            <a:r>
              <a:rPr lang="fr-FR" sz="1200" dirty="0">
                <a:latin typeface="Trebuchet MS" panose="020B0603020202020204" pitchFamily="34" charset="0"/>
              </a:rPr>
              <a:t> </a:t>
            </a:r>
            <a:r>
              <a:rPr lang="fr-FR" sz="1200" dirty="0" err="1">
                <a:latin typeface="Trebuchet MS" panose="020B0603020202020204" pitchFamily="34" charset="0"/>
              </a:rPr>
              <a:t>camphora</a:t>
            </a:r>
            <a:r>
              <a:rPr lang="fr-FR" sz="1200" dirty="0">
                <a:latin typeface="Trebuchet MS" panose="020B0603020202020204" pitchFamily="34" charset="0"/>
              </a:rPr>
              <a:t> ct 1,8 </a:t>
            </a:r>
            <a:r>
              <a:rPr lang="fr-FR" sz="1200" dirty="0" err="1">
                <a:latin typeface="Trebuchet MS" panose="020B0603020202020204" pitchFamily="34" charset="0"/>
              </a:rPr>
              <a:t>cinéole</a:t>
            </a:r>
            <a:r>
              <a:rPr lang="fr-FR" sz="1200" dirty="0">
                <a:latin typeface="Trebuchet MS" panose="020B0603020202020204" pitchFamily="34" charset="0"/>
              </a:rPr>
              <a:t>) + Laurier noble (</a:t>
            </a:r>
            <a:r>
              <a:rPr lang="fr-FR" sz="1200" dirty="0" err="1">
                <a:latin typeface="Trebuchet MS" panose="020B0603020202020204" pitchFamily="34" charset="0"/>
              </a:rPr>
              <a:t>Laurus</a:t>
            </a:r>
            <a:r>
              <a:rPr lang="fr-FR" sz="1200" dirty="0">
                <a:latin typeface="Trebuchet MS" panose="020B0603020202020204" pitchFamily="34" charset="0"/>
              </a:rPr>
              <a:t> </a:t>
            </a:r>
            <a:r>
              <a:rPr lang="fr-FR" sz="1200" dirty="0" err="1">
                <a:latin typeface="Trebuchet MS" panose="020B0603020202020204" pitchFamily="34" charset="0"/>
              </a:rPr>
              <a:t>nobilis</a:t>
            </a:r>
            <a:r>
              <a:rPr lang="fr-FR" sz="1200" dirty="0">
                <a:latin typeface="Trebuchet MS" panose="020B0603020202020204" pitchFamily="34" charset="0"/>
              </a:rPr>
              <a:t>) est une synergie pertinente. </a:t>
            </a:r>
            <a:endParaRPr lang="fr-FR" sz="1200" dirty="0" smtClean="0">
              <a:latin typeface="Trebuchet MS" panose="020B0603020202020204" pitchFamily="34" charset="0"/>
            </a:endParaRPr>
          </a:p>
          <a:p>
            <a:r>
              <a:rPr lang="fr-FR" sz="1200" i="1" dirty="0" smtClean="0">
                <a:latin typeface="Trebuchet MS" panose="020B0603020202020204" pitchFamily="34" charset="0"/>
              </a:rPr>
              <a:t>-Bien </a:t>
            </a:r>
            <a:r>
              <a:rPr lang="fr-FR" sz="1200" i="1" dirty="0">
                <a:latin typeface="Trebuchet MS" panose="020B0603020202020204" pitchFamily="34" charset="0"/>
              </a:rPr>
              <a:t>prendre connaissance des contre-indications avant </a:t>
            </a:r>
            <a:r>
              <a:rPr lang="fr-FR" sz="1200" i="1" dirty="0" smtClean="0">
                <a:latin typeface="Trebuchet MS" panose="020B0603020202020204" pitchFamily="34" charset="0"/>
              </a:rPr>
              <a:t>usage</a:t>
            </a:r>
            <a:r>
              <a:rPr lang="fr-FR" sz="1200" b="1" dirty="0">
                <a:latin typeface="Trebuchet MS" panose="020B0603020202020204" pitchFamily="34" charset="0"/>
              </a:rPr>
              <a:t>-</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70520" y="634206"/>
            <a:ext cx="3977640" cy="2634540"/>
          </a:xfrm>
          <a:prstGeom prst="rect">
            <a:avLst/>
          </a:prstGeom>
        </p:spPr>
      </p:pic>
    </p:spTree>
    <p:extLst>
      <p:ext uri="{BB962C8B-B14F-4D97-AF65-F5344CB8AC3E}">
        <p14:creationId xmlns:p14="http://schemas.microsoft.com/office/powerpoint/2010/main" val="28723348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88601" y="800079"/>
            <a:ext cx="8265247"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Impacter notre système électromagnétique pour développer des anticorps</a:t>
            </a:r>
            <a:endParaRPr lang="fr-FR" b="1" i="1" dirty="0">
              <a:solidFill>
                <a:srgbClr val="1377D4"/>
              </a:solidFill>
              <a:latin typeface="Trebuchet MS" panose="020B0603020202020204" pitchFamily="34" charset="0"/>
            </a:endParaRPr>
          </a:p>
        </p:txBody>
      </p:sp>
      <p:sp>
        <p:nvSpPr>
          <p:cNvPr id="3" name="ZoneTexte 2"/>
          <p:cNvSpPr txBox="1"/>
          <p:nvPr/>
        </p:nvSpPr>
        <p:spPr>
          <a:xfrm>
            <a:off x="661274" y="6196705"/>
            <a:ext cx="4876821" cy="461665"/>
          </a:xfrm>
          <a:prstGeom prst="rect">
            <a:avLst/>
          </a:prstGeom>
          <a:noFill/>
        </p:spPr>
        <p:txBody>
          <a:bodyPr wrap="square" rtlCol="0">
            <a:spAutoFit/>
          </a:bodyPr>
          <a:lstStyle/>
          <a:p>
            <a:r>
              <a:rPr lang="fr-FR" altLang="fr-FR" sz="1200" i="1" dirty="0" smtClean="0"/>
              <a:t>Patrick </a:t>
            </a:r>
            <a:r>
              <a:rPr lang="fr-FR" altLang="fr-FR" sz="1200" i="1" dirty="0" err="1" smtClean="0"/>
              <a:t>Lelu</a:t>
            </a:r>
            <a:r>
              <a:rPr lang="fr-FR" altLang="fr-FR" sz="1200" i="1" dirty="0" smtClean="0"/>
              <a:t>, Formateur en EFT </a:t>
            </a:r>
          </a:p>
          <a:p>
            <a:r>
              <a:rPr lang="fr-FR" sz="1200" dirty="0" smtClean="0"/>
              <a:t>Portes-en-</a:t>
            </a:r>
            <a:r>
              <a:rPr lang="fr-FR" sz="1200" dirty="0" err="1" smtClean="0"/>
              <a:t>Valdaine</a:t>
            </a:r>
            <a:r>
              <a:rPr lang="fr-FR" sz="1200" dirty="0"/>
              <a:t> </a:t>
            </a:r>
            <a:r>
              <a:rPr lang="fr-FR" sz="1200" dirty="0" smtClean="0"/>
              <a:t>- </a:t>
            </a:r>
            <a:r>
              <a:rPr lang="fr-FR" altLang="fr-FR" sz="1200" i="1" dirty="0" smtClean="0"/>
              <a:t>06 14 53 08 28</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EFT (</a:t>
            </a:r>
            <a:r>
              <a:rPr lang="fr-FR" sz="3200" b="1" dirty="0" err="1" smtClean="0">
                <a:solidFill>
                  <a:schemeClr val="bg1"/>
                </a:solidFill>
              </a:rPr>
              <a:t>Emotional</a:t>
            </a:r>
            <a:r>
              <a:rPr lang="fr-FR" sz="3200" b="1" dirty="0" smtClean="0">
                <a:solidFill>
                  <a:schemeClr val="bg1"/>
                </a:solidFill>
              </a:rPr>
              <a:t> </a:t>
            </a:r>
            <a:r>
              <a:rPr lang="fr-FR" sz="3200" b="1" dirty="0" err="1" smtClean="0">
                <a:solidFill>
                  <a:schemeClr val="bg1"/>
                </a:solidFill>
              </a:rPr>
              <a:t>Freedom</a:t>
            </a:r>
            <a:r>
              <a:rPr lang="fr-FR" sz="3200" b="1" dirty="0" smtClean="0">
                <a:solidFill>
                  <a:schemeClr val="bg1"/>
                </a:solidFill>
              </a:rPr>
              <a:t> Techniques)</a:t>
            </a:r>
            <a:endParaRPr lang="fr-FR" sz="3200" b="1" dirty="0">
              <a:solidFill>
                <a:schemeClr val="bg1"/>
              </a:solidFill>
            </a:endParaRPr>
          </a:p>
        </p:txBody>
      </p:sp>
      <p:sp>
        <p:nvSpPr>
          <p:cNvPr id="9" name="ZoneTexte 8"/>
          <p:cNvSpPr txBox="1"/>
          <p:nvPr/>
        </p:nvSpPr>
        <p:spPr>
          <a:xfrm>
            <a:off x="788602" y="1307796"/>
            <a:ext cx="5555638" cy="3416320"/>
          </a:xfrm>
          <a:prstGeom prst="rect">
            <a:avLst/>
          </a:prstGeom>
          <a:noFill/>
        </p:spPr>
        <p:txBody>
          <a:bodyPr wrap="square" rtlCol="0">
            <a:spAutoFit/>
          </a:bodyPr>
          <a:lstStyle/>
          <a:p>
            <a:r>
              <a:rPr lang="fr-FR" sz="1200" b="1" dirty="0" smtClean="0">
                <a:solidFill>
                  <a:srgbClr val="1377D4"/>
                </a:solidFill>
                <a:latin typeface="Trebuchet MS" panose="020B0603020202020204" pitchFamily="34" charset="0"/>
              </a:rPr>
              <a:t>Fait le lien entre le mental et le système physiologique</a:t>
            </a:r>
          </a:p>
          <a:p>
            <a:endParaRPr lang="fr-FR" sz="1200" b="1" dirty="0">
              <a:latin typeface="Trebuchet MS" panose="020B0603020202020204" pitchFamily="34" charset="0"/>
            </a:endParaRPr>
          </a:p>
          <a:p>
            <a:pPr algn="just"/>
            <a:r>
              <a:rPr lang="fr-FR" sz="1200" dirty="0" smtClean="0">
                <a:latin typeface="Trebuchet MS" panose="020B0603020202020204" pitchFamily="34" charset="0"/>
              </a:rPr>
              <a:t>Pratique psychocorporelle </a:t>
            </a:r>
            <a:r>
              <a:rPr lang="fr-FR" sz="1200" dirty="0">
                <a:latin typeface="Trebuchet MS" panose="020B0603020202020204" pitchFamily="34" charset="0"/>
              </a:rPr>
              <a:t>énergétique </a:t>
            </a:r>
            <a:r>
              <a:rPr lang="fr-FR" sz="1200" dirty="0" smtClean="0">
                <a:latin typeface="Trebuchet MS" panose="020B0603020202020204" pitchFamily="34" charset="0"/>
              </a:rPr>
              <a:t>dite de quatrième </a:t>
            </a:r>
            <a:r>
              <a:rPr lang="fr-FR" sz="1200" dirty="0">
                <a:latin typeface="Trebuchet MS" panose="020B0603020202020204" pitchFamily="34" charset="0"/>
              </a:rPr>
              <a:t>vague de la </a:t>
            </a:r>
            <a:r>
              <a:rPr lang="fr-FR" sz="1200" dirty="0" smtClean="0">
                <a:latin typeface="Trebuchet MS" panose="020B0603020202020204" pitchFamily="34" charset="0"/>
              </a:rPr>
              <a:t>thérapie.</a:t>
            </a:r>
          </a:p>
          <a:p>
            <a:pPr algn="just"/>
            <a:r>
              <a:rPr lang="fr-FR" sz="1200" dirty="0" smtClean="0">
                <a:latin typeface="Trebuchet MS" panose="020B0603020202020204" pitchFamily="34" charset="0"/>
              </a:rPr>
              <a:t>Augmentation de l’immunité par libération des tensions psychosomatiques et somatopsychiques. </a:t>
            </a:r>
            <a:endParaRPr lang="fr-FR" sz="1200" dirty="0">
              <a:latin typeface="Trebuchet MS" panose="020B0603020202020204" pitchFamily="34" charset="0"/>
            </a:endParaRPr>
          </a:p>
          <a:p>
            <a:pPr algn="just"/>
            <a:endParaRPr lang="fr-FR" sz="1200" dirty="0" smtClean="0">
              <a:latin typeface="Trebuchet MS" panose="020B0603020202020204" pitchFamily="34" charset="0"/>
            </a:endParaRPr>
          </a:p>
          <a:p>
            <a:pPr algn="just"/>
            <a:r>
              <a:rPr lang="fr-FR" sz="1200" b="1" dirty="0" smtClean="0">
                <a:solidFill>
                  <a:srgbClr val="1377D4"/>
                </a:solidFill>
                <a:latin typeface="Trebuchet MS" panose="020B0603020202020204" pitchFamily="34" charset="0"/>
              </a:rPr>
              <a:t>Apports de l’EFT dans l’immunité :</a:t>
            </a:r>
          </a:p>
          <a:p>
            <a:pPr algn="just"/>
            <a:endParaRPr lang="fr-FR" sz="1200" b="1" dirty="0" smtClean="0">
              <a:latin typeface="Trebuchet MS" panose="020B0603020202020204" pitchFamily="34" charset="0"/>
            </a:endParaRPr>
          </a:p>
          <a:p>
            <a:pPr algn="just"/>
            <a:r>
              <a:rPr lang="fr-FR" sz="1200" dirty="0" smtClean="0">
                <a:latin typeface="Trebuchet MS" panose="020B0603020202020204" pitchFamily="34" charset="0"/>
              </a:rPr>
              <a:t>Equilibre du système nerveux végétatif</a:t>
            </a:r>
          </a:p>
          <a:p>
            <a:pPr algn="just"/>
            <a:r>
              <a:rPr lang="fr-FR" sz="1200" dirty="0" smtClean="0">
                <a:latin typeface="Trebuchet MS" panose="020B0603020202020204" pitchFamily="34" charset="0"/>
              </a:rPr>
              <a:t>Production d’immunoglobuline A  ou </a:t>
            </a:r>
            <a:r>
              <a:rPr lang="fr-FR" sz="1200" dirty="0" err="1" smtClean="0">
                <a:latin typeface="Trebuchet MS" panose="020B0603020202020204" pitchFamily="34" charset="0"/>
              </a:rPr>
              <a:t>IgA</a:t>
            </a:r>
            <a:r>
              <a:rPr lang="fr-FR" sz="1200" dirty="0" smtClean="0">
                <a:latin typeface="Trebuchet MS" panose="020B0603020202020204" pitchFamily="34" charset="0"/>
              </a:rPr>
              <a:t>*</a:t>
            </a:r>
          </a:p>
          <a:p>
            <a:pPr algn="just"/>
            <a:r>
              <a:rPr lang="fr-FR" sz="1200" dirty="0" smtClean="0">
                <a:latin typeface="Trebuchet MS" panose="020B0603020202020204" pitchFamily="34" charset="0"/>
              </a:rPr>
              <a:t>Renfort du système immunitaire par l’amélioration du sommeil</a:t>
            </a:r>
          </a:p>
          <a:p>
            <a:pPr algn="just"/>
            <a:r>
              <a:rPr lang="fr-FR" sz="1200" dirty="0" smtClean="0">
                <a:latin typeface="Trebuchet MS" panose="020B0603020202020204" pitchFamily="34" charset="0"/>
              </a:rPr>
              <a:t>Renfort de l’immunité par activation du nerf vague**, (élévation des fréquences modifiant les réponses immunologiques)</a:t>
            </a:r>
          </a:p>
          <a:p>
            <a:pPr algn="just"/>
            <a:r>
              <a:rPr lang="fr-FR" sz="1200" dirty="0" smtClean="0">
                <a:latin typeface="Trebuchet MS" panose="020B0603020202020204" pitchFamily="34" charset="0"/>
              </a:rPr>
              <a:t>Epargne des réserves nutritionnelles face aux décharges d’hormones du stress, (cortisol, adrénaline…)</a:t>
            </a:r>
          </a:p>
          <a:p>
            <a:pPr algn="just"/>
            <a:r>
              <a:rPr lang="fr-FR" sz="1200" dirty="0" smtClean="0">
                <a:latin typeface="Trebuchet MS" panose="020B0603020202020204" pitchFamily="34" charset="0"/>
              </a:rPr>
              <a:t>Expression de gènes codant l’immunité***</a:t>
            </a:r>
          </a:p>
          <a:p>
            <a:endParaRPr lang="fr-FR" sz="1200" dirty="0">
              <a:latin typeface="Trebuchet MS" panose="020B0603020202020204" pitchFamily="34" charset="0"/>
            </a:endParaRPr>
          </a:p>
        </p:txBody>
      </p:sp>
      <p:sp>
        <p:nvSpPr>
          <p:cNvPr id="10" name="ZoneTexte 9"/>
          <p:cNvSpPr txBox="1"/>
          <p:nvPr/>
        </p:nvSpPr>
        <p:spPr>
          <a:xfrm>
            <a:off x="728854" y="4724862"/>
            <a:ext cx="6498245" cy="1477328"/>
          </a:xfrm>
          <a:prstGeom prst="rect">
            <a:avLst/>
          </a:prstGeom>
          <a:noFill/>
        </p:spPr>
        <p:txBody>
          <a:bodyPr wrap="square" rtlCol="0">
            <a:spAutoFit/>
          </a:bodyPr>
          <a:lstStyle/>
          <a:p>
            <a:pPr algn="just"/>
            <a:r>
              <a:rPr lang="fr-FR" sz="1000" dirty="0" smtClean="0">
                <a:solidFill>
                  <a:srgbClr val="1377D4"/>
                </a:solidFill>
                <a:latin typeface="Trebuchet MS" panose="020B0603020202020204" pitchFamily="34" charset="0"/>
              </a:rPr>
              <a:t>*La production d’anticorps tel que immunoglobuline A (ou </a:t>
            </a:r>
            <a:r>
              <a:rPr lang="fr-FR" sz="1000" dirty="0" err="1" smtClean="0">
                <a:solidFill>
                  <a:srgbClr val="1377D4"/>
                </a:solidFill>
                <a:latin typeface="Trebuchet MS" panose="020B0603020202020204" pitchFamily="34" charset="0"/>
              </a:rPr>
              <a:t>IgA</a:t>
            </a:r>
            <a:r>
              <a:rPr lang="fr-FR" sz="1000" dirty="0" smtClean="0">
                <a:solidFill>
                  <a:srgbClr val="1377D4"/>
                </a:solidFill>
                <a:latin typeface="Trebuchet MS" panose="020B0603020202020204" pitchFamily="34" charset="0"/>
              </a:rPr>
              <a:t>) assure une protection face à certaines infections, respiratoires notamment. La plus grande majorité des aspects antigéniques de l’environnement pénètrent par voies buccale ou respiratoire.</a:t>
            </a:r>
          </a:p>
          <a:p>
            <a:pPr algn="just"/>
            <a:r>
              <a:rPr lang="fr-FR" sz="1000" dirty="0" smtClean="0">
                <a:solidFill>
                  <a:srgbClr val="1377D4"/>
                </a:solidFill>
                <a:latin typeface="Trebuchet MS" panose="020B0603020202020204" pitchFamily="34" charset="0"/>
              </a:rPr>
              <a:t>**Etudes </a:t>
            </a:r>
            <a:r>
              <a:rPr lang="fr-FR" sz="1000" dirty="0" err="1" smtClean="0">
                <a:solidFill>
                  <a:srgbClr val="1377D4"/>
                </a:solidFill>
                <a:latin typeface="Trebuchet MS" panose="020B0603020202020204" pitchFamily="34" charset="0"/>
              </a:rPr>
              <a:t>Dacher</a:t>
            </a:r>
            <a:r>
              <a:rPr lang="fr-FR" sz="1000" dirty="0" smtClean="0">
                <a:solidFill>
                  <a:srgbClr val="1377D4"/>
                </a:solidFill>
                <a:latin typeface="Trebuchet MS" panose="020B0603020202020204" pitchFamily="34" charset="0"/>
              </a:rPr>
              <a:t> </a:t>
            </a:r>
            <a:r>
              <a:rPr lang="fr-FR" sz="1000" dirty="0" err="1" smtClean="0">
                <a:solidFill>
                  <a:srgbClr val="1377D4"/>
                </a:solidFill>
                <a:latin typeface="Trebuchet MS" panose="020B0603020202020204" pitchFamily="34" charset="0"/>
              </a:rPr>
              <a:t>Kelter</a:t>
            </a:r>
            <a:r>
              <a:rPr lang="fr-FR" sz="1000" dirty="0" smtClean="0">
                <a:solidFill>
                  <a:srgbClr val="1377D4"/>
                </a:solidFill>
                <a:latin typeface="Trebuchet MS" panose="020B0603020202020204" pitchFamily="34" charset="0"/>
              </a:rPr>
              <a:t>, psychologue à l’Université de Berkeley, le nerf vague est activé lorsque nous vibrons dans nos émotions supérieures et apporte la guérison. </a:t>
            </a:r>
          </a:p>
          <a:p>
            <a:pPr algn="just"/>
            <a:r>
              <a:rPr lang="fr-FR" sz="1000" dirty="0" smtClean="0">
                <a:solidFill>
                  <a:srgbClr val="1377D4"/>
                </a:solidFill>
                <a:latin typeface="Trebuchet MS" panose="020B0603020202020204" pitchFamily="34" charset="0"/>
              </a:rPr>
              <a:t>***Etudes Marjorie Beth Maharaj de l’Université d’</a:t>
            </a:r>
            <a:r>
              <a:rPr lang="fr-FR" sz="1000" dirty="0" err="1" smtClean="0">
                <a:solidFill>
                  <a:srgbClr val="1377D4"/>
                </a:solidFill>
                <a:latin typeface="Trebuchet MS" panose="020B0603020202020204" pitchFamily="34" charset="0"/>
              </a:rPr>
              <a:t>Akamai</a:t>
            </a:r>
            <a:r>
              <a:rPr lang="fr-FR" sz="1000" dirty="0" smtClean="0">
                <a:solidFill>
                  <a:srgbClr val="1377D4"/>
                </a:solidFill>
                <a:latin typeface="Trebuchet MS" panose="020B0603020202020204" pitchFamily="34" charset="0"/>
              </a:rPr>
              <a:t>, 72 gènes exprimés après 1 heure de pratique EFT dont 25 l'étaient toujours après 24 heures. Ces gènes concernent un ensemble de mécanisme de protection, des gènes exprimés dans cette étude se sont notamment avérés être liés à l'immunité. </a:t>
            </a:r>
          </a:p>
          <a:p>
            <a:endParaRPr lang="fr-FR" sz="1000" i="1" dirty="0"/>
          </a:p>
        </p:txBody>
      </p:sp>
      <p:graphicFrame>
        <p:nvGraphicFramePr>
          <p:cNvPr id="11" name="Diagramme 10"/>
          <p:cNvGraphicFramePr/>
          <p:nvPr/>
        </p:nvGraphicFramePr>
        <p:xfrm>
          <a:off x="6707317" y="2048611"/>
          <a:ext cx="5340137" cy="1704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Accolade fermante 11"/>
          <p:cNvSpPr/>
          <p:nvPr/>
        </p:nvSpPr>
        <p:spPr>
          <a:xfrm rot="5400000">
            <a:off x="9358458" y="1930140"/>
            <a:ext cx="480766" cy="4199643"/>
          </a:xfrm>
          <a:prstGeom prst="rightBrace">
            <a:avLst>
              <a:gd name="adj1" fmla="val 8333"/>
              <a:gd name="adj2" fmla="val 49782"/>
            </a:avLst>
          </a:prstGeom>
          <a:ln w="57150"/>
        </p:spPr>
        <p:style>
          <a:lnRef idx="1">
            <a:schemeClr val="accent5"/>
          </a:lnRef>
          <a:fillRef idx="0">
            <a:schemeClr val="accent5"/>
          </a:fillRef>
          <a:effectRef idx="0">
            <a:schemeClr val="accent5"/>
          </a:effectRef>
          <a:fontRef idx="minor">
            <a:schemeClr val="tx1"/>
          </a:fontRef>
        </p:style>
        <p:txBody>
          <a:bodyPr rtlCol="0" anchor="ctr"/>
          <a:lstStyle/>
          <a:p>
            <a:pPr algn="ctr"/>
            <a:endParaRPr lang="fr-FR"/>
          </a:p>
        </p:txBody>
      </p:sp>
      <p:sp>
        <p:nvSpPr>
          <p:cNvPr id="13" name="ZoneTexte 12"/>
          <p:cNvSpPr txBox="1"/>
          <p:nvPr/>
        </p:nvSpPr>
        <p:spPr>
          <a:xfrm>
            <a:off x="8069342" y="4586473"/>
            <a:ext cx="3054285" cy="369332"/>
          </a:xfrm>
          <a:prstGeom prst="rect">
            <a:avLst/>
          </a:prstGeom>
          <a:solidFill>
            <a:schemeClr val="bg1">
              <a:lumMod val="95000"/>
            </a:schemeClr>
          </a:solidFill>
        </p:spPr>
        <p:txBody>
          <a:bodyPr wrap="square" rtlCol="0">
            <a:spAutoFit/>
          </a:bodyPr>
          <a:lstStyle/>
          <a:p>
            <a:pPr algn="ctr"/>
            <a:r>
              <a:rPr lang="fr-FR" b="1" dirty="0" smtClean="0">
                <a:latin typeface="Trebuchet MS" panose="020B0603020202020204" pitchFamily="34" charset="0"/>
              </a:rPr>
              <a:t>Baisse immunitaire</a:t>
            </a:r>
            <a:endParaRPr lang="fr-FR" b="1" dirty="0">
              <a:latin typeface="Trebuchet MS" panose="020B0603020202020204" pitchFamily="34" charset="0"/>
            </a:endParaRPr>
          </a:p>
        </p:txBody>
      </p:sp>
      <p:sp>
        <p:nvSpPr>
          <p:cNvPr id="14" name="ZoneTexte 13"/>
          <p:cNvSpPr txBox="1"/>
          <p:nvPr/>
        </p:nvSpPr>
        <p:spPr>
          <a:xfrm>
            <a:off x="6711883" y="1528714"/>
            <a:ext cx="1725105" cy="400110"/>
          </a:xfrm>
          <a:prstGeom prst="rect">
            <a:avLst/>
          </a:prstGeom>
          <a:solidFill>
            <a:schemeClr val="bg1">
              <a:lumMod val="95000"/>
            </a:schemeClr>
          </a:solidFill>
        </p:spPr>
        <p:txBody>
          <a:bodyPr wrap="square" rtlCol="0">
            <a:spAutoFit/>
          </a:bodyPr>
          <a:lstStyle/>
          <a:p>
            <a:pPr algn="ctr"/>
            <a:r>
              <a:rPr lang="fr-FR" sz="2000" dirty="0" smtClean="0"/>
              <a:t>Mental</a:t>
            </a:r>
            <a:endParaRPr lang="fr-FR" sz="2000" dirty="0"/>
          </a:p>
        </p:txBody>
      </p:sp>
      <p:sp>
        <p:nvSpPr>
          <p:cNvPr id="15" name="ZoneTexte 14"/>
          <p:cNvSpPr txBox="1"/>
          <p:nvPr/>
        </p:nvSpPr>
        <p:spPr>
          <a:xfrm>
            <a:off x="8532827" y="1511431"/>
            <a:ext cx="3439214" cy="400110"/>
          </a:xfrm>
          <a:prstGeom prst="rect">
            <a:avLst/>
          </a:prstGeom>
          <a:solidFill>
            <a:schemeClr val="bg1">
              <a:lumMod val="95000"/>
            </a:schemeClr>
          </a:solidFill>
        </p:spPr>
        <p:txBody>
          <a:bodyPr wrap="square" rtlCol="0">
            <a:spAutoFit/>
          </a:bodyPr>
          <a:lstStyle/>
          <a:p>
            <a:pPr algn="ctr"/>
            <a:r>
              <a:rPr lang="fr-FR" sz="2000" dirty="0" smtClean="0"/>
              <a:t>Physiologie corporelle</a:t>
            </a:r>
            <a:endParaRPr lang="fr-FR" sz="2000" dirty="0"/>
          </a:p>
        </p:txBody>
      </p:sp>
      <p:pic>
        <p:nvPicPr>
          <p:cNvPr id="16" name="Image 15" descr="Paix personnelle.jpg"/>
          <p:cNvPicPr>
            <a:picLocks noChangeAspect="1"/>
          </p:cNvPicPr>
          <p:nvPr/>
        </p:nvPicPr>
        <p:blipFill>
          <a:blip r:embed="rId7" cstate="print"/>
          <a:stretch>
            <a:fillRect/>
          </a:stretch>
        </p:blipFill>
        <p:spPr>
          <a:xfrm>
            <a:off x="8436988" y="5000512"/>
            <a:ext cx="2417064" cy="1286256"/>
          </a:xfrm>
          <a:prstGeom prst="rect">
            <a:avLst/>
          </a:prstGeom>
        </p:spPr>
      </p:pic>
      <p:sp>
        <p:nvSpPr>
          <p:cNvPr id="17" name="ZoneTexte 16"/>
          <p:cNvSpPr txBox="1"/>
          <p:nvPr/>
        </p:nvSpPr>
        <p:spPr>
          <a:xfrm>
            <a:off x="7790861" y="6331475"/>
            <a:ext cx="3696877" cy="338554"/>
          </a:xfrm>
          <a:prstGeom prst="rect">
            <a:avLst/>
          </a:prstGeom>
          <a:solidFill>
            <a:schemeClr val="bg1">
              <a:lumMod val="95000"/>
            </a:schemeClr>
          </a:solidFill>
        </p:spPr>
        <p:txBody>
          <a:bodyPr wrap="square" rtlCol="0">
            <a:spAutoFit/>
          </a:bodyPr>
          <a:lstStyle/>
          <a:p>
            <a:pPr algn="ctr"/>
            <a:r>
              <a:rPr lang="fr-FR" sz="1600" b="1" dirty="0" err="1" smtClean="0">
                <a:latin typeface="Trebuchet MS" panose="020B0603020202020204" pitchFamily="34" charset="0"/>
              </a:rPr>
              <a:t>Emotionnal</a:t>
            </a:r>
            <a:r>
              <a:rPr lang="fr-FR" sz="1600" b="1" dirty="0" smtClean="0">
                <a:latin typeface="Trebuchet MS" panose="020B0603020202020204" pitchFamily="34" charset="0"/>
              </a:rPr>
              <a:t> </a:t>
            </a:r>
            <a:r>
              <a:rPr lang="fr-FR" sz="1600" b="1" dirty="0" err="1" smtClean="0">
                <a:latin typeface="Trebuchet MS" panose="020B0603020202020204" pitchFamily="34" charset="0"/>
              </a:rPr>
              <a:t>Freedom</a:t>
            </a:r>
            <a:r>
              <a:rPr lang="fr-FR" sz="1600" b="1" dirty="0" smtClean="0">
                <a:latin typeface="Trebuchet MS" panose="020B0603020202020204" pitchFamily="34" charset="0"/>
              </a:rPr>
              <a:t> Techniques</a:t>
            </a:r>
            <a:endParaRPr lang="fr-FR" sz="1600" b="1" dirty="0">
              <a:latin typeface="Trebuchet MS" panose="020B0603020202020204" pitchFamily="34" charset="0"/>
            </a:endParaRPr>
          </a:p>
        </p:txBody>
      </p:sp>
    </p:spTree>
    <p:extLst>
      <p:ext uri="{BB962C8B-B14F-4D97-AF65-F5344CB8AC3E}">
        <p14:creationId xmlns:p14="http://schemas.microsoft.com/office/powerpoint/2010/main" val="40491442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FLEURS DE  BACH</a:t>
            </a:r>
            <a:endParaRPr lang="fr-FR" sz="3200" b="1" dirty="0">
              <a:solidFill>
                <a:schemeClr val="bg1"/>
              </a:solidFill>
            </a:endParaRPr>
          </a:p>
        </p:txBody>
      </p:sp>
      <p:sp>
        <p:nvSpPr>
          <p:cNvPr id="8" name="ZoneTexte 7"/>
          <p:cNvSpPr txBox="1"/>
          <p:nvPr/>
        </p:nvSpPr>
        <p:spPr>
          <a:xfrm>
            <a:off x="799429" y="1030468"/>
            <a:ext cx="5062109" cy="3416320"/>
          </a:xfrm>
          <a:prstGeom prst="rect">
            <a:avLst/>
          </a:prstGeom>
          <a:noFill/>
        </p:spPr>
        <p:txBody>
          <a:bodyPr wrap="square" numCol="1" rtlCol="0">
            <a:spAutoFit/>
          </a:bodyPr>
          <a:lstStyle/>
          <a:p>
            <a:r>
              <a:rPr lang="fr-FR" sz="1200" dirty="0" smtClean="0">
                <a:latin typeface="Trebuchet MS" panose="020B0603020202020204" pitchFamily="34" charset="0"/>
              </a:rPr>
              <a:t>L’angoisse</a:t>
            </a:r>
            <a:r>
              <a:rPr lang="fr-FR" sz="1200" dirty="0">
                <a:latin typeface="Trebuchet MS" panose="020B0603020202020204" pitchFamily="34" charset="0"/>
              </a:rPr>
              <a:t>, la peur, la tristesse, la colère et les ruminations mentales affaiblissent la capacité du système immunitaire à combattre l’ennemi et nous rendent plus sujets aux infections. </a:t>
            </a:r>
            <a:br>
              <a:rPr lang="fr-FR" sz="1200" dirty="0">
                <a:latin typeface="Trebuchet MS" panose="020B0603020202020204" pitchFamily="34" charset="0"/>
              </a:rPr>
            </a:br>
            <a:endParaRPr lang="fr-FR" sz="1200" dirty="0" smtClean="0">
              <a:latin typeface="Trebuchet MS" panose="020B0603020202020204" pitchFamily="34" charset="0"/>
            </a:endParaRPr>
          </a:p>
          <a:p>
            <a:r>
              <a:rPr lang="fr-FR" sz="1200" dirty="0" smtClean="0">
                <a:latin typeface="Trebuchet MS" panose="020B0603020202020204" pitchFamily="34" charset="0"/>
              </a:rPr>
              <a:t>Ralentissant </a:t>
            </a:r>
            <a:r>
              <a:rPr lang="fr-FR" sz="1200" dirty="0">
                <a:latin typeface="Trebuchet MS" panose="020B0603020202020204" pitchFamily="34" charset="0"/>
              </a:rPr>
              <a:t>notre rétablissement lorsque nous sommes malades, ils monopolisent une bonne partie de nos ressources immunitaires.</a:t>
            </a:r>
          </a:p>
          <a:p>
            <a:r>
              <a:rPr lang="fr-FR" sz="1200" dirty="0">
                <a:latin typeface="Trebuchet MS" panose="020B0603020202020204" pitchFamily="34" charset="0"/>
              </a:rPr>
              <a:t>Pour rééquilibrer nos émotions, il existe une méthode simple et naturelle : </a:t>
            </a:r>
            <a:r>
              <a:rPr lang="fr-FR" sz="1200" dirty="0" smtClean="0">
                <a:latin typeface="Trebuchet MS" panose="020B0603020202020204" pitchFamily="34" charset="0"/>
              </a:rPr>
              <a:t>les </a:t>
            </a:r>
            <a:r>
              <a:rPr lang="fr-FR" sz="1200" dirty="0">
                <a:latin typeface="Trebuchet MS" panose="020B0603020202020204" pitchFamily="34" charset="0"/>
              </a:rPr>
              <a:t>élixirs floraux du Dr Bach, médecin homéopathe anglais, dans les années </a:t>
            </a:r>
            <a:r>
              <a:rPr lang="fr-FR" sz="1200" dirty="0" smtClean="0">
                <a:latin typeface="Trebuchet MS" panose="020B0603020202020204" pitchFamily="34" charset="0"/>
              </a:rPr>
              <a:t>30.</a:t>
            </a:r>
          </a:p>
          <a:p>
            <a:r>
              <a:rPr lang="fr-FR" sz="1200" dirty="0" smtClean="0">
                <a:latin typeface="Trebuchet MS" panose="020B0603020202020204" pitchFamily="34" charset="0"/>
              </a:rPr>
              <a:t>Connus </a:t>
            </a:r>
            <a:r>
              <a:rPr lang="fr-FR" sz="1200" dirty="0">
                <a:latin typeface="Trebuchet MS" panose="020B0603020202020204" pitchFamily="34" charset="0"/>
              </a:rPr>
              <a:t>sous le nom de fleurs de Bach, </a:t>
            </a:r>
            <a:r>
              <a:rPr lang="fr-FR" sz="1200" dirty="0" smtClean="0">
                <a:latin typeface="Trebuchet MS" panose="020B0603020202020204" pitchFamily="34" charset="0"/>
              </a:rPr>
              <a:t>ils </a:t>
            </a:r>
            <a:r>
              <a:rPr lang="fr-FR" sz="1200" dirty="0">
                <a:latin typeface="Trebuchet MS" panose="020B0603020202020204" pitchFamily="34" charset="0"/>
              </a:rPr>
              <a:t>peuvent être utilisés ponctuellement ou en cure, par voie orale.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Se </a:t>
            </a:r>
            <a:r>
              <a:rPr lang="fr-FR" sz="1200" dirty="0">
                <a:latin typeface="Trebuchet MS" panose="020B0603020202020204" pitchFamily="34" charset="0"/>
              </a:rPr>
              <a:t>positionnant au centre d’un système où la santé et la connaissance de soi s’interpénètrent, et agissant sur les corps subtils, les fleurs de Bach </a:t>
            </a:r>
            <a:r>
              <a:rPr lang="fr-FR" sz="1200" dirty="0" smtClean="0">
                <a:latin typeface="Trebuchet MS" panose="020B0603020202020204" pitchFamily="34" charset="0"/>
              </a:rPr>
              <a:t>vont </a:t>
            </a:r>
            <a:r>
              <a:rPr lang="fr-FR" sz="1200" dirty="0">
                <a:latin typeface="Trebuchet MS" panose="020B0603020202020204" pitchFamily="34" charset="0"/>
              </a:rPr>
              <a:t>jusqu’à </a:t>
            </a:r>
            <a:r>
              <a:rPr lang="fr-FR" sz="1200" dirty="0" smtClean="0">
                <a:latin typeface="Trebuchet MS" panose="020B0603020202020204" pitchFamily="34" charset="0"/>
              </a:rPr>
              <a:t>faciliter </a:t>
            </a:r>
            <a:r>
              <a:rPr lang="fr-FR" sz="1200" dirty="0">
                <a:latin typeface="Trebuchet MS" panose="020B0603020202020204" pitchFamily="34" charset="0"/>
              </a:rPr>
              <a:t>un dialogue corps-âme-esprit, permettant une harmonisation intérieure, pour mieux appréhender les aléas de la vie, traverser les moments-clé, et même trouver sa juste place, au sens existentiel du terme, dans un monde en mutation</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4" name="ZoneTexte 3"/>
          <p:cNvSpPr txBox="1"/>
          <p:nvPr/>
        </p:nvSpPr>
        <p:spPr>
          <a:xfrm>
            <a:off x="696397" y="642746"/>
            <a:ext cx="9310488"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Equilibrer les émotions quand les peurs affaiblissent notre organisme</a:t>
            </a:r>
            <a:endParaRPr lang="fr-FR" b="1" dirty="0">
              <a:solidFill>
                <a:srgbClr val="1377D4"/>
              </a:solidFill>
              <a:latin typeface="Trebuchet MS" panose="020B0603020202020204" pitchFamily="34" charset="0"/>
            </a:endParaRPr>
          </a:p>
        </p:txBody>
      </p:sp>
      <p:sp>
        <p:nvSpPr>
          <p:cNvPr id="6" name="ZoneTexte 5"/>
          <p:cNvSpPr txBox="1"/>
          <p:nvPr/>
        </p:nvSpPr>
        <p:spPr>
          <a:xfrm>
            <a:off x="8025058" y="6227565"/>
            <a:ext cx="3854146" cy="461665"/>
          </a:xfrm>
          <a:prstGeom prst="rect">
            <a:avLst/>
          </a:prstGeom>
          <a:noFill/>
        </p:spPr>
        <p:txBody>
          <a:bodyPr wrap="square" rtlCol="0">
            <a:spAutoFit/>
          </a:bodyPr>
          <a:lstStyle/>
          <a:p>
            <a:pPr algn="r"/>
            <a:r>
              <a:rPr lang="fr-FR" sz="1200" i="1" dirty="0"/>
              <a:t>Carole Fournaise, </a:t>
            </a:r>
            <a:r>
              <a:rPr lang="fr-FR" sz="1200" i="1" dirty="0" smtClean="0"/>
              <a:t>Conseillère </a:t>
            </a:r>
            <a:r>
              <a:rPr lang="fr-FR" sz="1200" i="1" dirty="0"/>
              <a:t>agréée en fleurs de </a:t>
            </a:r>
            <a:r>
              <a:rPr lang="fr-FR" sz="1200" i="1" dirty="0" smtClean="0"/>
              <a:t>Bach</a:t>
            </a:r>
          </a:p>
          <a:p>
            <a:pPr algn="r"/>
            <a:r>
              <a:rPr lang="fr-FR" altLang="fr-FR" sz="1200" i="1" dirty="0" smtClean="0"/>
              <a:t>Nogent-sur-Marne 06 24 69 14 93</a:t>
            </a:r>
            <a:endParaRPr lang="fr-FR" altLang="fr-FR" sz="1200" i="1"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862" y="4396257"/>
            <a:ext cx="3474517" cy="2316345"/>
          </a:xfrm>
          <a:prstGeom prst="rect">
            <a:avLst/>
          </a:prstGeom>
        </p:spPr>
      </p:pic>
      <p:sp>
        <p:nvSpPr>
          <p:cNvPr id="3" name="ZoneTexte 2"/>
          <p:cNvSpPr txBox="1"/>
          <p:nvPr/>
        </p:nvSpPr>
        <p:spPr>
          <a:xfrm>
            <a:off x="6354487" y="1089352"/>
            <a:ext cx="5320175" cy="4124206"/>
          </a:xfrm>
          <a:prstGeom prst="rect">
            <a:avLst/>
          </a:prstGeom>
          <a:noFill/>
        </p:spPr>
        <p:txBody>
          <a:bodyPr wrap="square" rtlCol="0">
            <a:spAutoFit/>
          </a:bodyPr>
          <a:lstStyle/>
          <a:p>
            <a:r>
              <a:rPr lang="fr-FR" sz="1400" b="1" dirty="0">
                <a:solidFill>
                  <a:srgbClr val="1377D4"/>
                </a:solidFill>
                <a:latin typeface="Trebuchet MS" panose="020B0603020202020204" pitchFamily="34" charset="0"/>
              </a:rPr>
              <a:t>Complexe d’urgence jour prêt à l’emploi </a:t>
            </a:r>
          </a:p>
          <a:p>
            <a:endParaRPr lang="fr-FR" sz="1400" b="1" dirty="0">
              <a:latin typeface="Trebuchet MS" panose="020B0603020202020204" pitchFamily="34" charset="0"/>
            </a:endParaRPr>
          </a:p>
          <a:p>
            <a:pPr marL="628650" lvl="1" indent="-171450">
              <a:buFont typeface="Wingdings" panose="05000000000000000000" pitchFamily="2" charset="2"/>
              <a:buChar char="§"/>
            </a:pPr>
            <a:r>
              <a:rPr lang="fr-FR" sz="1200" dirty="0">
                <a:latin typeface="Trebuchet MS" panose="020B0603020202020204" pitchFamily="34" charset="0"/>
              </a:rPr>
              <a:t>Etoile de Bethléem, pour atténuer le choc</a:t>
            </a:r>
          </a:p>
          <a:p>
            <a:pPr marL="628650" lvl="1" indent="-171450">
              <a:buFont typeface="Wingdings" panose="05000000000000000000" pitchFamily="2" charset="2"/>
              <a:buChar char="§"/>
            </a:pPr>
            <a:r>
              <a:rPr lang="fr-FR" sz="1200" dirty="0">
                <a:latin typeface="Trebuchet MS" panose="020B0603020202020204" pitchFamily="34" charset="0"/>
              </a:rPr>
              <a:t>Impatience, pour apaiser la frustration et l’impatience</a:t>
            </a:r>
          </a:p>
          <a:p>
            <a:pPr marL="628650" lvl="1" indent="-171450">
              <a:buFont typeface="Wingdings" panose="05000000000000000000" pitchFamily="2" charset="2"/>
              <a:buChar char="§"/>
            </a:pPr>
            <a:r>
              <a:rPr lang="fr-FR" sz="1200" dirty="0">
                <a:latin typeface="Trebuchet MS" panose="020B0603020202020204" pitchFamily="34" charset="0"/>
              </a:rPr>
              <a:t>Prunier, pour garder la maîtrise de ses actions ou de sa pensée, pour calmer l’impulsivité quand la crispation est forte</a:t>
            </a:r>
          </a:p>
          <a:p>
            <a:pPr marL="628650" lvl="1" indent="-171450">
              <a:buFont typeface="Wingdings" panose="05000000000000000000" pitchFamily="2" charset="2"/>
              <a:buChar char="§"/>
            </a:pPr>
            <a:r>
              <a:rPr lang="fr-FR" sz="1200" dirty="0">
                <a:latin typeface="Trebuchet MS" panose="020B0603020202020204" pitchFamily="34" charset="0"/>
              </a:rPr>
              <a:t>Hélianthème, pour transcender ses peurs et garder de l’assurance</a:t>
            </a:r>
          </a:p>
          <a:p>
            <a:pPr marL="628650" lvl="1" indent="-171450">
              <a:buFont typeface="Wingdings" panose="05000000000000000000" pitchFamily="2" charset="2"/>
              <a:buChar char="§"/>
            </a:pPr>
            <a:r>
              <a:rPr lang="fr-FR" sz="1200" dirty="0">
                <a:latin typeface="Trebuchet MS" panose="020B0603020202020204" pitchFamily="34" charset="0"/>
              </a:rPr>
              <a:t>Clématite, pour garder l’esprit clair, lucide et rester présent dans l’instant</a:t>
            </a:r>
          </a:p>
          <a:p>
            <a:r>
              <a:rPr lang="fr-FR" sz="1200" dirty="0">
                <a:latin typeface="Trebuchet MS" panose="020B0603020202020204" pitchFamily="34" charset="0"/>
              </a:rPr>
              <a:t/>
            </a:r>
            <a:br>
              <a:rPr lang="fr-FR" sz="1200" dirty="0">
                <a:latin typeface="Trebuchet MS" panose="020B0603020202020204" pitchFamily="34" charset="0"/>
              </a:rPr>
            </a:br>
            <a:r>
              <a:rPr lang="fr-FR" sz="1400" b="1" dirty="0" smtClean="0">
                <a:solidFill>
                  <a:srgbClr val="1377D4"/>
                </a:solidFill>
                <a:latin typeface="Trebuchet MS" panose="020B0603020202020204" pitchFamily="34" charset="0"/>
              </a:rPr>
              <a:t>Complexe </a:t>
            </a:r>
            <a:r>
              <a:rPr lang="fr-FR" sz="1400" b="1" dirty="0">
                <a:solidFill>
                  <a:srgbClr val="1377D4"/>
                </a:solidFill>
                <a:latin typeface="Trebuchet MS" panose="020B0603020202020204" pitchFamily="34" charset="0"/>
              </a:rPr>
              <a:t>d’urgence nuit prêt à l’emploi</a:t>
            </a:r>
          </a:p>
          <a:p>
            <a:r>
              <a:rPr lang="fr-FR" sz="1400" b="1" dirty="0" smtClean="0">
                <a:solidFill>
                  <a:srgbClr val="1377D4"/>
                </a:solidFill>
                <a:latin typeface="Trebuchet MS" panose="020B0603020202020204" pitchFamily="34" charset="0"/>
              </a:rPr>
              <a:t>Même </a:t>
            </a:r>
            <a:r>
              <a:rPr lang="fr-FR" sz="1400" b="1" dirty="0">
                <a:solidFill>
                  <a:srgbClr val="1377D4"/>
                </a:solidFill>
                <a:latin typeface="Trebuchet MS" panose="020B0603020202020204" pitchFamily="34" charset="0"/>
              </a:rPr>
              <a:t>composition que le précédent, avec en plus le : </a:t>
            </a:r>
          </a:p>
          <a:p>
            <a:endParaRPr lang="fr-FR" sz="1400" b="1" dirty="0">
              <a:latin typeface="Trebuchet MS" panose="020B0603020202020204" pitchFamily="34" charset="0"/>
            </a:endParaRPr>
          </a:p>
          <a:p>
            <a:pPr marL="628650" lvl="1" indent="-171450">
              <a:buFont typeface="Wingdings" panose="05000000000000000000" pitchFamily="2" charset="2"/>
              <a:buChar char="§"/>
            </a:pPr>
            <a:r>
              <a:rPr lang="fr-FR" sz="1200" dirty="0">
                <a:latin typeface="Trebuchet MS" panose="020B0603020202020204" pitchFamily="34" charset="0"/>
              </a:rPr>
              <a:t>Marronnier blanc, pour calmer son mental</a:t>
            </a:r>
          </a:p>
          <a:p>
            <a:pPr marL="628650" lvl="1" indent="-171450">
              <a:buFont typeface="Wingdings" panose="05000000000000000000" pitchFamily="2" charset="2"/>
              <a:buChar char="§"/>
            </a:pPr>
            <a:r>
              <a:rPr lang="fr-FR" sz="1200" dirty="0">
                <a:latin typeface="Trebuchet MS" panose="020B0603020202020204" pitchFamily="34" charset="0"/>
              </a:rPr>
              <a:t>Etoile de Bethléem, pour atténuer le choc</a:t>
            </a:r>
          </a:p>
          <a:p>
            <a:pPr marL="628650" lvl="1" indent="-171450">
              <a:buFont typeface="Wingdings" panose="05000000000000000000" pitchFamily="2" charset="2"/>
              <a:buChar char="§"/>
            </a:pPr>
            <a:r>
              <a:rPr lang="fr-FR" sz="1200" dirty="0">
                <a:latin typeface="Trebuchet MS" panose="020B0603020202020204" pitchFamily="34" charset="0"/>
              </a:rPr>
              <a:t>Impatience, pour apaiser la frustration et l’impatience</a:t>
            </a:r>
          </a:p>
          <a:p>
            <a:pPr marL="628650" lvl="1" indent="-171450">
              <a:buFont typeface="Wingdings" panose="05000000000000000000" pitchFamily="2" charset="2"/>
              <a:buChar char="§"/>
            </a:pPr>
            <a:r>
              <a:rPr lang="fr-FR" sz="1200" dirty="0">
                <a:latin typeface="Trebuchet MS" panose="020B0603020202020204" pitchFamily="34" charset="0"/>
              </a:rPr>
              <a:t>Prunier, pour garder la maîtrise de ses actions ou de sa pensée, pour calmer l’impulsivité quand la crispation est forte</a:t>
            </a:r>
          </a:p>
          <a:p>
            <a:pPr marL="628650" lvl="1" indent="-171450">
              <a:buFont typeface="Wingdings" panose="05000000000000000000" pitchFamily="2" charset="2"/>
              <a:buChar char="§"/>
            </a:pPr>
            <a:r>
              <a:rPr lang="fr-FR" sz="1200" dirty="0">
                <a:latin typeface="Trebuchet MS" panose="020B0603020202020204" pitchFamily="34" charset="0"/>
              </a:rPr>
              <a:t>Hélianthème, pour transcender ses peurs et garder de l’assurance</a:t>
            </a:r>
          </a:p>
          <a:p>
            <a:pPr marL="628650" lvl="1" indent="-171450">
              <a:buFont typeface="Wingdings" panose="05000000000000000000" pitchFamily="2" charset="2"/>
              <a:buChar char="§"/>
            </a:pPr>
            <a:r>
              <a:rPr lang="fr-FR" sz="1200" dirty="0">
                <a:latin typeface="Trebuchet MS" panose="020B0603020202020204" pitchFamily="34" charset="0"/>
              </a:rPr>
              <a:t>Clématite, pour garder l’esprit clair, lucide et rester présent dans </a:t>
            </a:r>
            <a:r>
              <a:rPr lang="fr-FR" sz="1200" dirty="0" smtClean="0">
                <a:latin typeface="Trebuchet MS" panose="020B0603020202020204" pitchFamily="34" charset="0"/>
              </a:rPr>
              <a:t>l’instant.</a:t>
            </a:r>
            <a:endParaRPr lang="fr-FR" sz="1200" dirty="0">
              <a:latin typeface="Trebuchet MS" panose="020B0603020202020204" pitchFamily="34" charset="0"/>
            </a:endParaRPr>
          </a:p>
        </p:txBody>
      </p:sp>
      <p:sp>
        <p:nvSpPr>
          <p:cNvPr id="7" name="ZoneTexte 6"/>
          <p:cNvSpPr txBox="1"/>
          <p:nvPr/>
        </p:nvSpPr>
        <p:spPr>
          <a:xfrm>
            <a:off x="791319" y="4446788"/>
            <a:ext cx="3226890" cy="1938992"/>
          </a:xfrm>
          <a:prstGeom prst="rect">
            <a:avLst/>
          </a:prstGeom>
          <a:noFill/>
        </p:spPr>
        <p:txBody>
          <a:bodyPr wrap="square" rtlCol="0">
            <a:spAutoFit/>
          </a:bodyPr>
          <a:lstStyle/>
          <a:p>
            <a:r>
              <a:rPr lang="fr-FR" sz="1200" dirty="0">
                <a:latin typeface="Trebuchet MS" panose="020B0603020202020204" pitchFamily="34" charset="0"/>
              </a:rPr>
              <a:t>Le complexe d’urgence est l’outil indispensable pour gérer les situations de crise émotionnelle dans la journée, le complexe d’urgence nuit, pour faciliter le sommeil, lorsque les tensions du quotidien empêchent notre calme mental.</a:t>
            </a:r>
          </a:p>
          <a:p>
            <a:endParaRPr lang="fr-FR" sz="1200" dirty="0">
              <a:latin typeface="Trebuchet MS" panose="020B0603020202020204" pitchFamily="34" charset="0"/>
            </a:endParaRPr>
          </a:p>
          <a:p>
            <a:r>
              <a:rPr lang="fr-FR" sz="1200" dirty="0">
                <a:latin typeface="Trebuchet MS" panose="020B0603020202020204" pitchFamily="34" charset="0"/>
              </a:rPr>
              <a:t>Une cure personnalisée est recommandée pour traverser un vécu émotionnel particulier et singulier</a:t>
            </a:r>
            <a:r>
              <a:rPr lang="fr-FR" sz="1200" dirty="0" smtClean="0">
                <a:latin typeface="Trebuchet MS" panose="020B0603020202020204" pitchFamily="34" charset="0"/>
              </a:rPr>
              <a:t>.</a:t>
            </a:r>
            <a:endParaRPr lang="fr-FR" sz="1200" b="1" dirty="0">
              <a:latin typeface="Trebuchet MS" panose="020B0603020202020204" pitchFamily="34" charset="0"/>
            </a:endParaRPr>
          </a:p>
        </p:txBody>
      </p:sp>
    </p:spTree>
    <p:extLst>
      <p:ext uri="{BB962C8B-B14F-4D97-AF65-F5344CB8AC3E}">
        <p14:creationId xmlns:p14="http://schemas.microsoft.com/office/powerpoint/2010/main" val="32867576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HYPNOSE</a:t>
            </a:r>
            <a:endParaRPr lang="fr-FR" sz="3200" b="1" dirty="0">
              <a:solidFill>
                <a:schemeClr val="bg1"/>
              </a:solidFill>
            </a:endParaRPr>
          </a:p>
        </p:txBody>
      </p:sp>
      <p:sp>
        <p:nvSpPr>
          <p:cNvPr id="8" name="ZoneTexte 7"/>
          <p:cNvSpPr txBox="1"/>
          <p:nvPr/>
        </p:nvSpPr>
        <p:spPr>
          <a:xfrm>
            <a:off x="696397" y="1288045"/>
            <a:ext cx="5691524" cy="4154984"/>
          </a:xfrm>
          <a:prstGeom prst="rect">
            <a:avLst/>
          </a:prstGeom>
          <a:noFill/>
        </p:spPr>
        <p:txBody>
          <a:bodyPr wrap="square" numCol="1" rtlCol="0">
            <a:spAutoFit/>
          </a:bodyPr>
          <a:lstStyle/>
          <a:p>
            <a:r>
              <a:rPr lang="fr-FR" sz="1200" dirty="0" smtClean="0">
                <a:latin typeface="Trebuchet MS" panose="020B0603020202020204" pitchFamily="34" charset="0"/>
              </a:rPr>
              <a:t>Il est démontré par </a:t>
            </a:r>
            <a:r>
              <a:rPr lang="fr-FR" sz="1200" dirty="0">
                <a:latin typeface="Trebuchet MS" panose="020B0603020202020204" pitchFamily="34" charset="0"/>
              </a:rPr>
              <a:t>de nombreuses études que le stress, l’angoisse ou encore les pensées négatives sont des facteurs qui affaiblissent le système immunitaire</a:t>
            </a:r>
            <a:r>
              <a:rPr lang="fr-FR" sz="1200" dirty="0" smtClean="0">
                <a:latin typeface="Trebuchet MS" panose="020B0603020202020204" pitchFamily="34" charset="0"/>
              </a:rPr>
              <a:t>.</a:t>
            </a:r>
          </a:p>
          <a:p>
            <a:endParaRPr lang="fr-FR" sz="1200" dirty="0">
              <a:latin typeface="Trebuchet MS" panose="020B0603020202020204" pitchFamily="34" charset="0"/>
            </a:endParaRPr>
          </a:p>
          <a:p>
            <a:r>
              <a:rPr lang="fr-FR" sz="1200" dirty="0">
                <a:latin typeface="Trebuchet MS" panose="020B0603020202020204" pitchFamily="34" charset="0"/>
              </a:rPr>
              <a:t>Il est donc important de garder le moral et d’être optimiste afin de booster naturellement les défenses du corps. L’adrénaline déclenchée par le </a:t>
            </a:r>
            <a:r>
              <a:rPr lang="fr-FR" sz="1200" dirty="0" smtClean="0">
                <a:latin typeface="Trebuchet MS" panose="020B0603020202020204" pitchFamily="34" charset="0"/>
              </a:rPr>
              <a:t>« bien-être</a:t>
            </a:r>
            <a:r>
              <a:rPr lang="fr-FR" sz="1200" dirty="0">
                <a:latin typeface="Trebuchet MS" panose="020B0603020202020204" pitchFamily="34" charset="0"/>
              </a:rPr>
              <a:t> » stimule le fonctionnement du système immunitaire contrairement au « mal-être » qui lui, le ralentit et le déstabilise.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L’hypnose </a:t>
            </a:r>
            <a:r>
              <a:rPr lang="fr-FR" sz="1200" dirty="0">
                <a:latin typeface="Trebuchet MS" panose="020B0603020202020204" pitchFamily="34" charset="0"/>
              </a:rPr>
              <a:t>va aider le mental à résorber, de manière créative, les conflits internes qui nous limitent parfois ; à accueillir toutes les situations qui nous composent en les valorisant, les transformant.</a:t>
            </a:r>
          </a:p>
          <a:p>
            <a:endParaRPr lang="fr-FR" sz="1200" dirty="0" smtClean="0">
              <a:latin typeface="Trebuchet MS" panose="020B0603020202020204" pitchFamily="34" charset="0"/>
            </a:endParaRPr>
          </a:p>
          <a:p>
            <a:r>
              <a:rPr lang="fr-FR" sz="1200" dirty="0" smtClean="0">
                <a:latin typeface="Trebuchet MS" panose="020B0603020202020204" pitchFamily="34" charset="0"/>
              </a:rPr>
              <a:t>Il </a:t>
            </a:r>
            <a:r>
              <a:rPr lang="fr-FR" sz="1200" dirty="0">
                <a:latin typeface="Trebuchet MS" panose="020B0603020202020204" pitchFamily="34" charset="0"/>
              </a:rPr>
              <a:t>existe des approches hypnotiques spécifiquement conçues pour aider le mental à débloquer des comportements gênants et les remplacer par des comportements plus adaptés, plus sains, qui nous procurent une énergie positive.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Lors </a:t>
            </a:r>
            <a:r>
              <a:rPr lang="fr-FR" sz="1200" dirty="0">
                <a:latin typeface="Trebuchet MS" panose="020B0603020202020204" pitchFamily="34" charset="0"/>
              </a:rPr>
              <a:t>d’une séance d’hypnose, vous prenez du temps pour vous et, lorsque que vous entrez en état de transe c’est-à-dire un état de rêverie, vous allez vous détendre, vous apaisez, faire du bien à votre corps et à votre </a:t>
            </a:r>
            <a:r>
              <a:rPr lang="fr-FR" sz="1200" dirty="0" smtClean="0">
                <a:latin typeface="Trebuchet MS" panose="020B0603020202020204" pitchFamily="34" charset="0"/>
              </a:rPr>
              <a:t>esprit.</a:t>
            </a:r>
          </a:p>
          <a:p>
            <a:endParaRPr lang="fr-FR" sz="1200" dirty="0">
              <a:latin typeface="Trebuchet MS" panose="020B0603020202020204" pitchFamily="34" charset="0"/>
            </a:endParaRPr>
          </a:p>
          <a:p>
            <a:r>
              <a:rPr lang="fr-FR" sz="1200" dirty="0" smtClean="0">
                <a:solidFill>
                  <a:srgbClr val="1377D4"/>
                </a:solidFill>
                <a:latin typeface="Trebuchet MS" panose="020B0603020202020204" pitchFamily="34" charset="0"/>
              </a:rPr>
              <a:t>Cet </a:t>
            </a:r>
            <a:r>
              <a:rPr lang="fr-FR" sz="1200" dirty="0">
                <a:solidFill>
                  <a:srgbClr val="1377D4"/>
                </a:solidFill>
                <a:latin typeface="Trebuchet MS" panose="020B0603020202020204" pitchFamily="34" charset="0"/>
              </a:rPr>
              <a:t>état positif constitue un excellent booster pour votre système immunitaire. </a:t>
            </a:r>
          </a:p>
        </p:txBody>
      </p:sp>
      <p:sp>
        <p:nvSpPr>
          <p:cNvPr id="4" name="ZoneTexte 3"/>
          <p:cNvSpPr txBox="1"/>
          <p:nvPr/>
        </p:nvSpPr>
        <p:spPr>
          <a:xfrm>
            <a:off x="696397" y="732899"/>
            <a:ext cx="6231900"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Booster le système immunitaire avec un mental positif</a:t>
            </a:r>
            <a:endParaRPr lang="fr-FR" b="1" dirty="0">
              <a:solidFill>
                <a:srgbClr val="1377D4"/>
              </a:solidFill>
              <a:latin typeface="Trebuchet MS" panose="020B0603020202020204" pitchFamily="34" charset="0"/>
            </a:endParaRPr>
          </a:p>
        </p:txBody>
      </p:sp>
      <p:sp>
        <p:nvSpPr>
          <p:cNvPr id="6" name="ZoneTexte 5"/>
          <p:cNvSpPr txBox="1"/>
          <p:nvPr/>
        </p:nvSpPr>
        <p:spPr>
          <a:xfrm>
            <a:off x="297734" y="6182840"/>
            <a:ext cx="3854146" cy="461665"/>
          </a:xfrm>
          <a:prstGeom prst="rect">
            <a:avLst/>
          </a:prstGeom>
          <a:noFill/>
        </p:spPr>
        <p:txBody>
          <a:bodyPr wrap="square" rtlCol="0">
            <a:spAutoFit/>
          </a:bodyPr>
          <a:lstStyle/>
          <a:p>
            <a:pPr algn="r"/>
            <a:r>
              <a:rPr lang="fr-FR" sz="1200" i="1" dirty="0" smtClean="0"/>
              <a:t>Florence </a:t>
            </a:r>
            <a:r>
              <a:rPr lang="fr-FR" sz="1200" i="1" dirty="0" err="1" smtClean="0"/>
              <a:t>Catalifaud</a:t>
            </a:r>
            <a:r>
              <a:rPr lang="fr-FR" sz="1200" i="1" dirty="0" smtClean="0"/>
              <a:t>, Praticienne en hypnose et en EFT</a:t>
            </a:r>
          </a:p>
          <a:p>
            <a:pPr algn="r"/>
            <a:r>
              <a:rPr lang="fr-FR" altLang="fr-FR" sz="1200" i="1" dirty="0" smtClean="0"/>
              <a:t>Nogent-sur-Marne 06 62 08 37 77</a:t>
            </a:r>
            <a:endParaRPr lang="fr-FR" altLang="fr-FR" sz="1200" i="1" dirty="0"/>
          </a:p>
        </p:txBody>
      </p:sp>
      <p:sp>
        <p:nvSpPr>
          <p:cNvPr id="9" name="ZoneTexte 8"/>
          <p:cNvSpPr txBox="1"/>
          <p:nvPr/>
        </p:nvSpPr>
        <p:spPr>
          <a:xfrm>
            <a:off x="7602616" y="4080419"/>
            <a:ext cx="3743672" cy="2308324"/>
          </a:xfrm>
          <a:prstGeom prst="rect">
            <a:avLst/>
          </a:prstGeom>
          <a:noFill/>
          <a:ln>
            <a:solidFill>
              <a:srgbClr val="1377D4"/>
            </a:solidFill>
          </a:ln>
        </p:spPr>
        <p:txBody>
          <a:bodyPr wrap="square" rtlCol="0">
            <a:spAutoFit/>
          </a:bodyPr>
          <a:lstStyle/>
          <a:p>
            <a:r>
              <a:rPr lang="fr-FR" sz="1200" dirty="0">
                <a:solidFill>
                  <a:srgbClr val="1377D4"/>
                </a:solidFill>
                <a:latin typeface="Trebuchet MS" panose="020B0603020202020204" pitchFamily="34" charset="0"/>
              </a:rPr>
              <a:t>L’hypnose est efficace dans beaucoup de domaines chez les enfants, les adolescents et les adultes notamment pour </a:t>
            </a:r>
          </a:p>
          <a:p>
            <a:r>
              <a:rPr lang="fr-FR" sz="1200" dirty="0">
                <a:solidFill>
                  <a:srgbClr val="1377D4"/>
                </a:solidFill>
                <a:latin typeface="Trebuchet MS" panose="020B0603020202020204" pitchFamily="34" charset="0"/>
              </a:rPr>
              <a:t>La gestion du stress, de l’anxiété et du stress post-traumatique, </a:t>
            </a:r>
          </a:p>
          <a:p>
            <a:r>
              <a:rPr lang="fr-FR" sz="1200" dirty="0">
                <a:solidFill>
                  <a:srgbClr val="1377D4"/>
                </a:solidFill>
                <a:latin typeface="Trebuchet MS" panose="020B0603020202020204" pitchFamily="34" charset="0"/>
              </a:rPr>
              <a:t>Les troubles du sommeil / insomnie</a:t>
            </a:r>
          </a:p>
          <a:p>
            <a:r>
              <a:rPr lang="fr-FR" sz="1200" dirty="0">
                <a:solidFill>
                  <a:srgbClr val="1377D4"/>
                </a:solidFill>
                <a:latin typeface="Trebuchet MS" panose="020B0603020202020204" pitchFamily="34" charset="0"/>
              </a:rPr>
              <a:t>Les troubles de comportements alimentaires</a:t>
            </a:r>
          </a:p>
          <a:p>
            <a:r>
              <a:rPr lang="fr-FR" sz="1200" dirty="0">
                <a:solidFill>
                  <a:srgbClr val="1377D4"/>
                </a:solidFill>
                <a:latin typeface="Trebuchet MS" panose="020B0603020202020204" pitchFamily="34" charset="0"/>
              </a:rPr>
              <a:t>Le sevrage des addictions (tabac, alcool…)</a:t>
            </a:r>
          </a:p>
          <a:p>
            <a:r>
              <a:rPr lang="fr-FR" sz="1200" dirty="0">
                <a:solidFill>
                  <a:srgbClr val="1377D4"/>
                </a:solidFill>
                <a:latin typeface="Trebuchet MS" panose="020B0603020202020204" pitchFamily="34" charset="0"/>
              </a:rPr>
              <a:t>Les troubles de la dépression,</a:t>
            </a:r>
          </a:p>
          <a:p>
            <a:r>
              <a:rPr lang="fr-FR" sz="1200" dirty="0">
                <a:solidFill>
                  <a:srgbClr val="1377D4"/>
                </a:solidFill>
                <a:latin typeface="Trebuchet MS" panose="020B0603020202020204" pitchFamily="34" charset="0"/>
              </a:rPr>
              <a:t>La gestion de la douleur chronique</a:t>
            </a:r>
          </a:p>
          <a:p>
            <a:r>
              <a:rPr lang="fr-FR" sz="1200" dirty="0">
                <a:solidFill>
                  <a:srgbClr val="1377D4"/>
                </a:solidFill>
                <a:latin typeface="Trebuchet MS" panose="020B0603020202020204" pitchFamily="34" charset="0"/>
              </a:rPr>
              <a:t>La préparation mentale pour les examens, pour une compétition, pour une évolution </a:t>
            </a:r>
            <a:r>
              <a:rPr lang="fr-FR" sz="1200" dirty="0" smtClean="0">
                <a:solidFill>
                  <a:srgbClr val="1377D4"/>
                </a:solidFill>
                <a:latin typeface="Trebuchet MS" panose="020B0603020202020204" pitchFamily="34" charset="0"/>
              </a:rPr>
              <a:t>professionnelle…</a:t>
            </a:r>
            <a:endParaRPr lang="fr-FR" sz="1200" dirty="0">
              <a:solidFill>
                <a:srgbClr val="1377D4"/>
              </a:solidFill>
              <a:latin typeface="Trebuchet MS" panose="020B0603020202020204" pitchFamily="34" charset="0"/>
            </a:endParaRPr>
          </a:p>
        </p:txBody>
      </p:sp>
      <p:pic>
        <p:nvPicPr>
          <p:cNvPr id="10" name="Imag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8297" y="732899"/>
            <a:ext cx="4790942" cy="3193961"/>
          </a:xfrm>
          <a:prstGeom prst="rect">
            <a:avLst/>
          </a:prstGeom>
        </p:spPr>
      </p:pic>
    </p:spTree>
    <p:extLst>
      <p:ext uri="{BB962C8B-B14F-4D97-AF65-F5344CB8AC3E}">
        <p14:creationId xmlns:p14="http://schemas.microsoft.com/office/powerpoint/2010/main" val="30015065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902156" y="1614106"/>
            <a:ext cx="6253043" cy="4339650"/>
          </a:xfrm>
          <a:prstGeom prst="rect">
            <a:avLst/>
          </a:prstGeom>
          <a:noFill/>
        </p:spPr>
        <p:txBody>
          <a:bodyPr wrap="square" numCol="2" rtlCol="0">
            <a:spAutoFit/>
          </a:bodyPr>
          <a:lstStyle/>
          <a:p>
            <a:r>
              <a:rPr lang="fr-FR" sz="1200" dirty="0">
                <a:latin typeface="Trebuchet MS" panose="020B0603020202020204" pitchFamily="34" charset="0"/>
              </a:rPr>
              <a:t>L’immunité est le système de défense de l’organisme, c’est-à-dire la capacité du corps à se défendre contre des substances menaçantes pour son bon fonctionnement ou sa survie.</a:t>
            </a:r>
          </a:p>
          <a:p>
            <a:endParaRPr lang="fr-FR" sz="1200" dirty="0">
              <a:latin typeface="Trebuchet MS" panose="020B0603020202020204" pitchFamily="34" charset="0"/>
            </a:endParaRPr>
          </a:p>
          <a:p>
            <a:r>
              <a:rPr lang="fr-FR" sz="1200" dirty="0">
                <a:latin typeface="Trebuchet MS" panose="020B0603020202020204" pitchFamily="34" charset="0"/>
              </a:rPr>
              <a:t>Il n’existe pas une solution miracle pour renforcer son système immunitaire mais plutôt un ensemble de facteurs </a:t>
            </a:r>
            <a:r>
              <a:rPr lang="fr-FR" sz="1200" dirty="0" smtClean="0">
                <a:latin typeface="Trebuchet MS" panose="020B0603020202020204" pitchFamily="34" charset="0"/>
              </a:rPr>
              <a:t>influant</a:t>
            </a:r>
            <a:br>
              <a:rPr lang="fr-FR" sz="1200" dirty="0" smtClean="0">
                <a:latin typeface="Trebuchet MS" panose="020B0603020202020204" pitchFamily="34" charset="0"/>
              </a:rPr>
            </a:br>
            <a:r>
              <a:rPr lang="fr-FR" sz="1200" dirty="0" smtClean="0">
                <a:latin typeface="Trebuchet MS" panose="020B0603020202020204" pitchFamily="34" charset="0"/>
              </a:rPr>
              <a:t>sur </a:t>
            </a:r>
            <a:r>
              <a:rPr lang="fr-FR" sz="1200" dirty="0">
                <a:latin typeface="Trebuchet MS" panose="020B0603020202020204" pitchFamily="34" charset="0"/>
              </a:rPr>
              <a:t>son état.</a:t>
            </a:r>
          </a:p>
          <a:p>
            <a:endParaRPr lang="fr-FR" sz="1200" dirty="0">
              <a:latin typeface="Trebuchet MS" panose="020B0603020202020204" pitchFamily="34" charset="0"/>
            </a:endParaRPr>
          </a:p>
          <a:p>
            <a:r>
              <a:rPr lang="fr-FR" sz="1200" b="1" dirty="0">
                <a:solidFill>
                  <a:srgbClr val="1377D4"/>
                </a:solidFill>
                <a:latin typeface="Trebuchet MS" panose="020B0603020202020204" pitchFamily="34" charset="0"/>
              </a:rPr>
              <a:t>Les facteurs affaiblissant le système immunitaire sont </a:t>
            </a:r>
            <a:r>
              <a:rPr lang="fr-FR" sz="1200" b="1"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a:p>
            <a:pPr marL="285750" indent="-285750">
              <a:buFont typeface="Wingdings" panose="05000000000000000000" pitchFamily="2" charset="2"/>
              <a:buChar char="§"/>
            </a:pPr>
            <a:r>
              <a:rPr lang="fr-FR" sz="1200" dirty="0">
                <a:latin typeface="Trebuchet MS" panose="020B0603020202020204" pitchFamily="34" charset="0"/>
              </a:rPr>
              <a:t>Une alimentation </a:t>
            </a:r>
            <a:r>
              <a:rPr lang="fr-FR" sz="1200" dirty="0" smtClean="0">
                <a:latin typeface="Trebuchet MS" panose="020B0603020202020204" pitchFamily="34" charset="0"/>
              </a:rPr>
              <a:t>dénaturée,</a:t>
            </a:r>
          </a:p>
          <a:p>
            <a:pPr marL="285750" indent="-285750">
              <a:buFont typeface="Wingdings" panose="05000000000000000000" pitchFamily="2" charset="2"/>
              <a:buChar char="§"/>
            </a:pPr>
            <a:r>
              <a:rPr lang="fr-FR" sz="1200" dirty="0">
                <a:latin typeface="Trebuchet MS" panose="020B0603020202020204" pitchFamily="34" charset="0"/>
              </a:rPr>
              <a:t>L</a:t>
            </a:r>
            <a:r>
              <a:rPr lang="fr-FR" sz="1200" dirty="0" smtClean="0">
                <a:latin typeface="Trebuchet MS" panose="020B0603020202020204" pitchFamily="34" charset="0"/>
              </a:rPr>
              <a:t>e </a:t>
            </a:r>
            <a:r>
              <a:rPr lang="fr-FR" sz="1200" dirty="0">
                <a:latin typeface="Trebuchet MS" panose="020B0603020202020204" pitchFamily="34" charset="0"/>
              </a:rPr>
              <a:t>stress chronique et les pensées </a:t>
            </a:r>
            <a:r>
              <a:rPr lang="fr-FR" sz="1200" dirty="0" smtClean="0">
                <a:latin typeface="Trebuchet MS" panose="020B0603020202020204" pitchFamily="34" charset="0"/>
              </a:rPr>
              <a:t>négatives,</a:t>
            </a:r>
          </a:p>
          <a:p>
            <a:pPr marL="285750" indent="-285750">
              <a:buFont typeface="Wingdings" panose="05000000000000000000" pitchFamily="2" charset="2"/>
              <a:buChar char="§"/>
            </a:pPr>
            <a:r>
              <a:rPr lang="fr-FR" sz="1200" dirty="0">
                <a:latin typeface="Trebuchet MS" panose="020B0603020202020204" pitchFamily="34" charset="0"/>
              </a:rPr>
              <a:t>L</a:t>
            </a:r>
            <a:r>
              <a:rPr lang="fr-FR" sz="1200" dirty="0" smtClean="0">
                <a:latin typeface="Trebuchet MS" panose="020B0603020202020204" pitchFamily="34" charset="0"/>
              </a:rPr>
              <a:t>e </a:t>
            </a:r>
            <a:r>
              <a:rPr lang="fr-FR" sz="1200" dirty="0">
                <a:latin typeface="Trebuchet MS" panose="020B0603020202020204" pitchFamily="34" charset="0"/>
              </a:rPr>
              <a:t>tabac,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Le </a:t>
            </a:r>
            <a:r>
              <a:rPr lang="fr-FR" sz="1200" dirty="0">
                <a:latin typeface="Trebuchet MS" panose="020B0603020202020204" pitchFamily="34" charset="0"/>
              </a:rPr>
              <a:t>manque de sommeil,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La </a:t>
            </a:r>
            <a:r>
              <a:rPr lang="fr-FR" sz="1200" dirty="0">
                <a:latin typeface="Trebuchet MS" panose="020B0603020202020204" pitchFamily="34" charset="0"/>
              </a:rPr>
              <a:t>sédentarité,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L’abus </a:t>
            </a:r>
            <a:r>
              <a:rPr lang="fr-FR" sz="1200" dirty="0">
                <a:latin typeface="Trebuchet MS" panose="020B0603020202020204" pitchFamily="34" charset="0"/>
              </a:rPr>
              <a:t>d’alcool,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Un </a:t>
            </a:r>
            <a:r>
              <a:rPr lang="fr-FR" sz="1200" dirty="0">
                <a:latin typeface="Trebuchet MS" panose="020B0603020202020204" pitchFamily="34" charset="0"/>
              </a:rPr>
              <a:t>environnement pollué,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Un </a:t>
            </a:r>
            <a:r>
              <a:rPr lang="fr-FR" sz="1200" dirty="0">
                <a:latin typeface="Trebuchet MS" panose="020B0603020202020204" pitchFamily="34" charset="0"/>
              </a:rPr>
              <a:t>surplus de </a:t>
            </a:r>
            <a:r>
              <a:rPr lang="fr-FR" sz="1200" dirty="0" smtClean="0">
                <a:latin typeface="Trebuchet MS" panose="020B0603020202020204" pitchFamily="34" charset="0"/>
              </a:rPr>
              <a:t>poids,</a:t>
            </a:r>
          </a:p>
          <a:p>
            <a:pPr marL="285750" indent="-285750">
              <a:buFont typeface="Wingdings" panose="05000000000000000000" pitchFamily="2" charset="2"/>
              <a:buChar char="§"/>
            </a:pPr>
            <a:r>
              <a:rPr lang="fr-FR" sz="1200" dirty="0" smtClean="0">
                <a:latin typeface="Trebuchet MS" panose="020B0603020202020204" pitchFamily="34" charset="0"/>
              </a:rPr>
              <a:t>Un </a:t>
            </a:r>
            <a:r>
              <a:rPr lang="fr-FR" sz="1200" dirty="0">
                <a:latin typeface="Trebuchet MS" panose="020B0603020202020204" pitchFamily="34" charset="0"/>
              </a:rPr>
              <a:t>déficit en </a:t>
            </a:r>
            <a:r>
              <a:rPr lang="fr-FR" sz="1200" dirty="0" smtClean="0">
                <a:latin typeface="Trebuchet MS" panose="020B0603020202020204" pitchFamily="34" charset="0"/>
              </a:rPr>
              <a:t>Vitamine </a:t>
            </a:r>
            <a:r>
              <a:rPr lang="fr-FR" sz="1200" dirty="0">
                <a:latin typeface="Trebuchet MS" panose="020B0603020202020204" pitchFamily="34" charset="0"/>
              </a:rPr>
              <a:t>C et </a:t>
            </a:r>
            <a:r>
              <a:rPr lang="fr-FR" sz="1200" dirty="0" smtClean="0">
                <a:latin typeface="Trebuchet MS" panose="020B0603020202020204" pitchFamily="34" charset="0"/>
              </a:rPr>
              <a:t>Vitamine </a:t>
            </a:r>
            <a:r>
              <a:rPr lang="fr-FR" sz="1200" dirty="0">
                <a:latin typeface="Trebuchet MS" panose="020B0603020202020204" pitchFamily="34" charset="0"/>
              </a:rPr>
              <a:t>D</a:t>
            </a:r>
            <a:r>
              <a:rPr lang="fr-FR" sz="1200" dirty="0" smtClean="0">
                <a:latin typeface="Trebuchet MS" panose="020B0603020202020204" pitchFamily="34" charset="0"/>
              </a:rPr>
              <a:t>.</a:t>
            </a:r>
          </a:p>
          <a:p>
            <a:pPr marL="285750" indent="-285750">
              <a:buFont typeface="Wingdings" panose="05000000000000000000" pitchFamily="2" charset="2"/>
              <a:buChar char="§"/>
            </a:pPr>
            <a:endParaRPr lang="fr-FR" sz="1200" dirty="0">
              <a:latin typeface="Trebuchet MS" panose="020B0603020202020204" pitchFamily="34" charset="0"/>
            </a:endParaRPr>
          </a:p>
          <a:p>
            <a:r>
              <a:rPr lang="fr-FR" sz="1200" dirty="0" smtClean="0">
                <a:latin typeface="Trebuchet MS" panose="020B0603020202020204" pitchFamily="34" charset="0"/>
              </a:rPr>
              <a:t>Il </a:t>
            </a:r>
            <a:r>
              <a:rPr lang="fr-FR" sz="1200" dirty="0">
                <a:latin typeface="Trebuchet MS" panose="020B0603020202020204" pitchFamily="34" charset="0"/>
              </a:rPr>
              <a:t>est primordial de détoxifier son corps et son esprit. Plus le corps est chargé de toxines, plus il utilisera d’énergie vitale pour se défendre.</a:t>
            </a:r>
          </a:p>
          <a:p>
            <a:endParaRPr lang="fr-FR" sz="1200" dirty="0">
              <a:latin typeface="Trebuchet MS" panose="020B0603020202020204" pitchFamily="34" charset="0"/>
            </a:endParaRPr>
          </a:p>
          <a:p>
            <a:r>
              <a:rPr lang="fr-FR" sz="1200" dirty="0">
                <a:latin typeface="Trebuchet MS" panose="020B0603020202020204" pitchFamily="34" charset="0"/>
              </a:rPr>
              <a:t>Observez vous, apprenez à vous connaître et à vous écouter pour trouver les solutions qui conviennent à votre rythme de vie, votre état de stress, votre </a:t>
            </a:r>
            <a:r>
              <a:rPr lang="fr-FR" sz="1200" dirty="0" smtClean="0">
                <a:latin typeface="Trebuchet MS" panose="020B0603020202020204" pitchFamily="34" charset="0"/>
              </a:rPr>
              <a:t>alimentation…</a:t>
            </a:r>
          </a:p>
          <a:p>
            <a:endParaRPr lang="fr-FR" sz="1200" dirty="0">
              <a:latin typeface="Trebuchet MS" panose="020B0603020202020204" pitchFamily="34" charset="0"/>
            </a:endParaRPr>
          </a:p>
          <a:p>
            <a:r>
              <a:rPr lang="fr-FR" sz="1200" dirty="0">
                <a:latin typeface="Trebuchet MS" panose="020B0603020202020204" pitchFamily="34" charset="0"/>
              </a:rPr>
              <a:t>Il peut être intéressant aussi de vous faire accompagner dans ces démarches</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15" name="ZoneTexte 14"/>
          <p:cNvSpPr txBox="1"/>
          <p:nvPr/>
        </p:nvSpPr>
        <p:spPr>
          <a:xfrm>
            <a:off x="899312" y="1163569"/>
            <a:ext cx="1355577"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a:solidFill>
                  <a:srgbClr val="1377D4"/>
                </a:solidFill>
                <a:latin typeface="Trebuchet MS" panose="020B0603020202020204" pitchFamily="34" charset="0"/>
              </a:rPr>
              <a:t>Préface</a:t>
            </a:r>
          </a:p>
        </p:txBody>
      </p:sp>
      <p:sp>
        <p:nvSpPr>
          <p:cNvPr id="14" name="ZoneTexte 13"/>
          <p:cNvSpPr txBox="1"/>
          <p:nvPr/>
        </p:nvSpPr>
        <p:spPr>
          <a:xfrm>
            <a:off x="7670902" y="5851355"/>
            <a:ext cx="3886320" cy="461665"/>
          </a:xfrm>
          <a:prstGeom prst="rect">
            <a:avLst/>
          </a:prstGeom>
          <a:noFill/>
        </p:spPr>
        <p:txBody>
          <a:bodyPr wrap="square" rtlCol="0">
            <a:spAutoFit/>
          </a:bodyPr>
          <a:lstStyle/>
          <a:p>
            <a:pPr algn="r"/>
            <a:r>
              <a:rPr lang="fr-FR" altLang="fr-FR" sz="1200" i="1" dirty="0"/>
              <a:t>Sylvie </a:t>
            </a:r>
            <a:r>
              <a:rPr lang="fr-FR" altLang="fr-FR" sz="1200" i="1" dirty="0" smtClean="0"/>
              <a:t>Casabianca, Docteur </a:t>
            </a:r>
            <a:r>
              <a:rPr lang="fr-FR" altLang="fr-FR" sz="1200" i="1" dirty="0"/>
              <a:t>en pharmacie, coach </a:t>
            </a:r>
            <a:r>
              <a:rPr lang="fr-FR" altLang="fr-FR" sz="1200" i="1" dirty="0" smtClean="0"/>
              <a:t>santé</a:t>
            </a:r>
          </a:p>
          <a:p>
            <a:pPr algn="r"/>
            <a:r>
              <a:rPr lang="fr-FR" altLang="fr-FR" sz="1200" i="1" dirty="0" smtClean="0"/>
              <a:t>Saint Julien en Genevois - 06 82 08 69 22</a:t>
            </a:r>
            <a:endParaRPr lang="fr-FR" altLang="fr-FR" sz="1200" i="1" dirty="0"/>
          </a:p>
        </p:txBody>
      </p:sp>
      <p:cxnSp>
        <p:nvCxnSpPr>
          <p:cNvPr id="9" name="Connecteur droit 8"/>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0145" y="1414645"/>
            <a:ext cx="1893195" cy="126213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3494" y="2676428"/>
            <a:ext cx="2507087" cy="1432522"/>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2796" y="1614106"/>
            <a:ext cx="1637349" cy="1422138"/>
          </a:xfrm>
          <a:prstGeom prst="rect">
            <a:avLst/>
          </a:prstGeom>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70902" y="4098566"/>
            <a:ext cx="1851316" cy="1443326"/>
          </a:xfrm>
          <a:prstGeom prst="rect">
            <a:avLst/>
          </a:prstGeom>
        </p:spPr>
      </p:pic>
      <p:pic>
        <p:nvPicPr>
          <p:cNvPr id="8" name="Imag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145" y="4108603"/>
            <a:ext cx="2048033" cy="1437179"/>
          </a:xfrm>
          <a:prstGeom prst="rect">
            <a:avLst/>
          </a:prstGeom>
        </p:spPr>
      </p:pic>
    </p:spTree>
    <p:extLst>
      <p:ext uri="{BB962C8B-B14F-4D97-AF65-F5344CB8AC3E}">
        <p14:creationId xmlns:p14="http://schemas.microsoft.com/office/powerpoint/2010/main" val="4067138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2500" y="397269"/>
            <a:ext cx="9700800" cy="6460731"/>
          </a:xfrm>
          <a:prstGeom prst="rect">
            <a:avLst/>
          </a:prstGeom>
        </p:spPr>
      </p:pic>
      <p:sp>
        <p:nvSpPr>
          <p:cNvPr id="3" name="Rectangle 2"/>
          <p:cNvSpPr/>
          <p:nvPr/>
        </p:nvSpPr>
        <p:spPr>
          <a:xfrm>
            <a:off x="1092200" y="565471"/>
            <a:ext cx="10071100" cy="822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3938955" y="4165"/>
            <a:ext cx="4273060" cy="561307"/>
          </a:xfrm>
          <a:solidFill>
            <a:srgbClr val="00B0F0"/>
          </a:solidFill>
        </p:spPr>
        <p:txBody>
          <a:bodyPr>
            <a:normAutofit/>
          </a:bodyPr>
          <a:lstStyle/>
          <a:p>
            <a:pPr algn="ctr"/>
            <a:r>
              <a:rPr lang="fr-FR" sz="3200" b="1" dirty="0" smtClean="0">
                <a:solidFill>
                  <a:schemeClr val="bg1"/>
                </a:solidFill>
              </a:rPr>
              <a:t>KINESIOLOGIE ET DO IN</a:t>
            </a:r>
            <a:endParaRPr lang="fr-FR" sz="3200" b="1" dirty="0">
              <a:solidFill>
                <a:schemeClr val="bg1"/>
              </a:solidFill>
            </a:endParaRPr>
          </a:p>
        </p:txBody>
      </p:sp>
      <p:sp>
        <p:nvSpPr>
          <p:cNvPr id="6" name="ZoneTexte 5"/>
          <p:cNvSpPr txBox="1"/>
          <p:nvPr/>
        </p:nvSpPr>
        <p:spPr>
          <a:xfrm>
            <a:off x="596879" y="6248400"/>
            <a:ext cx="3475310" cy="461665"/>
          </a:xfrm>
          <a:prstGeom prst="rect">
            <a:avLst/>
          </a:prstGeom>
          <a:noFill/>
        </p:spPr>
        <p:txBody>
          <a:bodyPr wrap="none" rtlCol="0">
            <a:spAutoFit/>
          </a:bodyPr>
          <a:lstStyle/>
          <a:p>
            <a:r>
              <a:rPr lang="fr-FR" altLang="fr-FR" sz="1200" i="1" dirty="0" smtClean="0"/>
              <a:t>Nawal Tahiri, </a:t>
            </a:r>
            <a:r>
              <a:rPr lang="fr-FR" altLang="fr-FR" sz="1200" i="1" dirty="0" err="1" smtClean="0"/>
              <a:t>Kinésiologue</a:t>
            </a:r>
            <a:r>
              <a:rPr lang="fr-FR" altLang="fr-FR" sz="1200" i="1" dirty="0" smtClean="0"/>
              <a:t> et Professeure de Qi Gong</a:t>
            </a:r>
          </a:p>
          <a:p>
            <a:r>
              <a:rPr lang="fr-FR" altLang="fr-FR" sz="1200" i="1" dirty="0" smtClean="0"/>
              <a:t>Nogent-sur-Marne 06 62 61 41 74</a:t>
            </a:r>
            <a:endParaRPr lang="fr-FR" altLang="fr-FR" sz="1200" i="1" dirty="0"/>
          </a:p>
        </p:txBody>
      </p:sp>
      <p:sp>
        <p:nvSpPr>
          <p:cNvPr id="4" name="ZoneTexte 3"/>
          <p:cNvSpPr txBox="1"/>
          <p:nvPr/>
        </p:nvSpPr>
        <p:spPr>
          <a:xfrm>
            <a:off x="633041" y="800519"/>
            <a:ext cx="10530259" cy="369332"/>
          </a:xfrm>
          <a:prstGeom prst="rect">
            <a:avLst/>
          </a:prstGeom>
          <a:noFill/>
          <a:ln cap="flat">
            <a:noFill/>
          </a:ln>
        </p:spPr>
        <p:txBody>
          <a:bodyPr vert="horz" wrap="square" lIns="91440" tIns="45720" rIns="91440" bIns="45720" anchor="t" anchorCtr="0" compatLnSpc="1">
            <a:spAutoFit/>
          </a:bodyPr>
          <a:lstStyle/>
          <a:p>
            <a:r>
              <a:rPr lang="fr-FR" b="1" dirty="0" smtClean="0">
                <a:solidFill>
                  <a:srgbClr val="1377D4"/>
                </a:solidFill>
                <a:latin typeface="Trebuchet MS" panose="020B0603020202020204" pitchFamily="34" charset="0"/>
              </a:rPr>
              <a:t>Et si on se massait ! </a:t>
            </a:r>
            <a:r>
              <a:rPr lang="fr-FR" b="1" dirty="0">
                <a:solidFill>
                  <a:srgbClr val="1377D4"/>
                </a:solidFill>
                <a:latin typeface="Trebuchet MS" panose="020B0603020202020204" pitchFamily="34" charset="0"/>
              </a:rPr>
              <a:t>Quelques gestes simples à adopter au quotidien </a:t>
            </a:r>
            <a:r>
              <a:rPr lang="fr-FR" b="1" dirty="0" smtClean="0">
                <a:solidFill>
                  <a:srgbClr val="1377D4"/>
                </a:solidFill>
                <a:latin typeface="Trebuchet MS" panose="020B0603020202020204" pitchFamily="34" charset="0"/>
              </a:rPr>
              <a:t>renforcent notre immunité</a:t>
            </a:r>
            <a:endParaRPr lang="fr-FR" b="1" dirty="0">
              <a:solidFill>
                <a:srgbClr val="1377D4"/>
              </a:solidFill>
              <a:latin typeface="Trebuchet MS" panose="020B0603020202020204" pitchFamily="34" charset="0"/>
            </a:endParaRPr>
          </a:p>
        </p:txBody>
      </p:sp>
      <p:sp>
        <p:nvSpPr>
          <p:cNvPr id="9" name="Rectangle 8"/>
          <p:cNvSpPr/>
          <p:nvPr/>
        </p:nvSpPr>
        <p:spPr>
          <a:xfrm>
            <a:off x="3429000" y="6464896"/>
            <a:ext cx="8495320" cy="393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28704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7225043" y="4195862"/>
            <a:ext cx="4683618" cy="584775"/>
          </a:xfrm>
          <a:prstGeom prst="rect">
            <a:avLst/>
          </a:prstGeom>
          <a:noFill/>
          <a:ln cap="flat">
            <a:noFill/>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Respiration &amp; Conscience</a:t>
            </a:r>
          </a:p>
          <a:p>
            <a:pPr lvl="0" algn="ctr">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Etre présent pour soi et les autres  </a:t>
            </a:r>
            <a:endParaRPr lang="fr-FR" sz="1600" b="1" dirty="0">
              <a:solidFill>
                <a:srgbClr val="1377D4"/>
              </a:solidFill>
              <a:latin typeface="Trebuchet MS" panose="020B0603020202020204" pitchFamily="34" charset="0"/>
            </a:endParaRPr>
          </a:p>
        </p:txBody>
      </p:sp>
      <p:sp>
        <p:nvSpPr>
          <p:cNvPr id="3" name="ZoneTexte 2"/>
          <p:cNvSpPr txBox="1"/>
          <p:nvPr/>
        </p:nvSpPr>
        <p:spPr>
          <a:xfrm>
            <a:off x="3700378" y="6043112"/>
            <a:ext cx="4876821" cy="646331"/>
          </a:xfrm>
          <a:prstGeom prst="rect">
            <a:avLst/>
          </a:prstGeom>
          <a:noFill/>
        </p:spPr>
        <p:txBody>
          <a:bodyPr wrap="square" rtlCol="0">
            <a:spAutoFit/>
          </a:bodyPr>
          <a:lstStyle/>
          <a:p>
            <a:r>
              <a:rPr lang="fr-FR" altLang="fr-FR" sz="1200" i="1" dirty="0" smtClean="0"/>
              <a:t>Isabelle Marcy, Sophrologue, Praticienne en Thérapie fréquentielle et Sophro-Méditation de Pleine Conscience</a:t>
            </a:r>
          </a:p>
          <a:p>
            <a:r>
              <a:rPr lang="fr-FR" altLang="fr-FR" sz="1200" i="1" dirty="0"/>
              <a:t>Nogent-sur-Marne, Chessy 06 42 78 18 </a:t>
            </a:r>
            <a:r>
              <a:rPr lang="fr-FR" altLang="fr-FR" sz="1200" i="1" dirty="0" smtClean="0"/>
              <a:t>63</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MEDITATION PLEINE CONSCIENCE</a:t>
            </a:r>
            <a:endParaRPr lang="fr-FR" sz="3200" b="1" dirty="0">
              <a:solidFill>
                <a:schemeClr val="bg1"/>
              </a:solidFill>
            </a:endParaRPr>
          </a:p>
        </p:txBody>
      </p:sp>
      <p:sp>
        <p:nvSpPr>
          <p:cNvPr id="6" name="ZoneTexte 5"/>
          <p:cNvSpPr txBox="1"/>
          <p:nvPr/>
        </p:nvSpPr>
        <p:spPr>
          <a:xfrm>
            <a:off x="1397826" y="1561704"/>
            <a:ext cx="3614870" cy="461665"/>
          </a:xfrm>
          <a:prstGeom prst="rect">
            <a:avLst/>
          </a:prstGeom>
          <a:noFill/>
        </p:spPr>
        <p:txBody>
          <a:bodyPr wrap="square" rtlCol="0">
            <a:spAutoFit/>
          </a:bodyPr>
          <a:lstStyle/>
          <a:p>
            <a:endParaRPr lang="fr-FR" sz="1200" b="1" dirty="0" smtClean="0"/>
          </a:p>
          <a:p>
            <a:endParaRPr lang="fr-FR" sz="1200" dirty="0"/>
          </a:p>
        </p:txBody>
      </p:sp>
      <p:sp>
        <p:nvSpPr>
          <p:cNvPr id="8" name="Rectangle 7"/>
          <p:cNvSpPr/>
          <p:nvPr/>
        </p:nvSpPr>
        <p:spPr>
          <a:xfrm>
            <a:off x="596437" y="1514035"/>
            <a:ext cx="6520982" cy="4708981"/>
          </a:xfrm>
          <a:prstGeom prst="rect">
            <a:avLst/>
          </a:prstGeom>
        </p:spPr>
        <p:txBody>
          <a:bodyPr wrap="square" numCol="2">
            <a:spAutoFit/>
          </a:bodyPr>
          <a:lstStyle/>
          <a:p>
            <a:r>
              <a:rPr lang="fr-FR" sz="1200" dirty="0" smtClean="0">
                <a:latin typeface="Trebuchet MS" panose="020B0603020202020204" pitchFamily="34" charset="0"/>
              </a:rPr>
              <a:t>Venez vous ouvrir à la méditation,  un outil performant dans la gestion du stress, le retour à soi, le retour au calme et à la sérénité.</a:t>
            </a:r>
          </a:p>
          <a:p>
            <a:endParaRPr lang="fr-FR" sz="1200" dirty="0" smtClean="0">
              <a:latin typeface="Trebuchet MS" panose="020B0603020202020204" pitchFamily="34" charset="0"/>
            </a:endParaRPr>
          </a:p>
          <a:p>
            <a:r>
              <a:rPr lang="fr-FR" sz="1200" dirty="0" smtClean="0">
                <a:latin typeface="Trebuchet MS" panose="020B0603020202020204" pitchFamily="34" charset="0"/>
              </a:rPr>
              <a:t>A sa création en 1979, le Docteur Jon </a:t>
            </a:r>
            <a:r>
              <a:rPr lang="fr-FR" sz="1200" dirty="0" err="1" smtClean="0">
                <a:latin typeface="Trebuchet MS" panose="020B0603020202020204" pitchFamily="34" charset="0"/>
              </a:rPr>
              <a:t>Kabat-Zinn</a:t>
            </a:r>
            <a:r>
              <a:rPr lang="fr-FR" sz="1200" dirty="0" smtClean="0">
                <a:latin typeface="Trebuchet MS" panose="020B0603020202020204" pitchFamily="34" charset="0"/>
              </a:rPr>
              <a:t>, </a:t>
            </a:r>
            <a:r>
              <a:rPr lang="fr-FR" sz="1200" dirty="0" err="1" smtClean="0">
                <a:latin typeface="Trebuchet MS" panose="020B0603020202020204" pitchFamily="34" charset="0"/>
              </a:rPr>
              <a:t>specialisé</a:t>
            </a:r>
            <a:r>
              <a:rPr lang="fr-FR" sz="1200" dirty="0" smtClean="0">
                <a:latin typeface="Trebuchet MS" panose="020B0603020202020204" pitchFamily="34" charset="0"/>
              </a:rPr>
              <a:t> en biologie moléculaire, diplômé de la Faculté de Médecine du Massachusetts, aux Etats-Unis, lui-même, pratiquant  le yoga et la méditation, a d'adapté ces pratiques méditatives dans le contexte hospitalier où le stress est très présent, aussi bien chez les patients que</a:t>
            </a:r>
            <a:br>
              <a:rPr lang="fr-FR" sz="1200" dirty="0" smtClean="0">
                <a:latin typeface="Trebuchet MS" panose="020B0603020202020204" pitchFamily="34" charset="0"/>
              </a:rPr>
            </a:br>
            <a:r>
              <a:rPr lang="fr-FR" sz="1200" dirty="0" smtClean="0">
                <a:latin typeface="Trebuchet MS" panose="020B0603020202020204" pitchFamily="34" charset="0"/>
              </a:rPr>
              <a:t>chez les soignants. Il a proposé un protocole précis. Et c’est ainsi que le </a:t>
            </a:r>
            <a:r>
              <a:rPr lang="fr-FR" sz="1200" dirty="0" smtClean="0">
                <a:latin typeface="Trebuchet MS" panose="020B0603020202020204" pitchFamily="34" charset="0"/>
                <a:hlinkClick r:id="rId2"/>
              </a:rPr>
              <a:t>programme MBSR</a:t>
            </a:r>
            <a:r>
              <a:rPr lang="fr-FR" sz="1200" dirty="0" smtClean="0">
                <a:latin typeface="Trebuchet MS" panose="020B0603020202020204" pitchFamily="34" charset="0"/>
              </a:rPr>
              <a:t> s’est imposé dans le courant de la médecine intégrative.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Dès sa création Il a fait l’objet de</a:t>
            </a:r>
            <a:br>
              <a:rPr lang="fr-FR" sz="1200" dirty="0" smtClean="0">
                <a:latin typeface="Trebuchet MS" panose="020B0603020202020204" pitchFamily="34" charset="0"/>
              </a:rPr>
            </a:br>
            <a:r>
              <a:rPr lang="fr-FR" sz="1200" dirty="0" smtClean="0">
                <a:latin typeface="Trebuchet MS" panose="020B0603020202020204" pitchFamily="34" charset="0"/>
              </a:rPr>
              <a:t>nombreuses recherches dans le but</a:t>
            </a:r>
            <a:br>
              <a:rPr lang="fr-FR" sz="1200" dirty="0" smtClean="0">
                <a:latin typeface="Trebuchet MS" panose="020B0603020202020204" pitchFamily="34" charset="0"/>
              </a:rPr>
            </a:br>
            <a:r>
              <a:rPr lang="fr-FR" sz="1200" dirty="0" smtClean="0">
                <a:latin typeface="Trebuchet MS" panose="020B0603020202020204" pitchFamily="34" charset="0"/>
              </a:rPr>
              <a:t>d’évaluer et d’objectiver ses bienfaits.</a:t>
            </a:r>
            <a:br>
              <a:rPr lang="fr-FR" sz="1200" dirty="0" smtClean="0">
                <a:latin typeface="Trebuchet MS" panose="020B0603020202020204" pitchFamily="34" charset="0"/>
              </a:rPr>
            </a:br>
            <a:r>
              <a:rPr lang="fr-FR" sz="1200" dirty="0" smtClean="0">
                <a:latin typeface="Trebuchet MS" panose="020B0603020202020204" pitchFamily="34" charset="0"/>
              </a:rPr>
              <a:t>Son format structuré et relativement reproductible, ainsi que son impact</a:t>
            </a:r>
            <a:br>
              <a:rPr lang="fr-FR" sz="1200" dirty="0" smtClean="0">
                <a:latin typeface="Trebuchet MS" panose="020B0603020202020204" pitchFamily="34" charset="0"/>
              </a:rPr>
            </a:br>
            <a:r>
              <a:rPr lang="fr-FR" sz="1200" dirty="0" smtClean="0">
                <a:latin typeface="Trebuchet MS" panose="020B0603020202020204" pitchFamily="34" charset="0"/>
              </a:rPr>
              <a:t>positif sur la santé, ont immédiatement retenu l’attention de la communauté scientifique. </a:t>
            </a:r>
          </a:p>
          <a:p>
            <a:r>
              <a:rPr lang="fr-FR" sz="1200" dirty="0" smtClean="0">
                <a:latin typeface="Trebuchet MS" panose="020B0603020202020204" pitchFamily="34" charset="0"/>
              </a:rPr>
              <a:t>En mettant en œuvre des capacités d’autorégulation naturelles, la méditation crée des conditions physiques et psychiques qui facilitent la guérison et une meilleure santé.</a:t>
            </a:r>
          </a:p>
          <a:p>
            <a:r>
              <a:rPr lang="fr-FR" sz="1200" dirty="0" smtClean="0">
                <a:latin typeface="Trebuchet MS" panose="020B0603020202020204" pitchFamily="34" charset="0"/>
              </a:rPr>
              <a:t>De nombreuses études démontrent les bénéfices de la méditation de Pleine Conscience sur la santé, tant dans des affections somatiques que psychiques. Leur efficacité a ainsi été établie dans la réduction des symptômes de nombreux troubles. Son impact n’est pas observable que dans le cerveau, mais également avec des changements neurologiques et biochimiques sur tous les systèmes du corps..</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Les protocoles MBSR / MBCT sont pratiqués dans un contexte laïque.</a:t>
            </a:r>
          </a:p>
          <a:p>
            <a:pPr lvl="0"/>
            <a:r>
              <a:rPr lang="fr-FR" sz="1200" dirty="0" smtClean="0">
                <a:latin typeface="Trebuchet MS" panose="020B0603020202020204" pitchFamily="34" charset="0"/>
              </a:rPr>
              <a:t>C'est une pratique d’</a:t>
            </a:r>
            <a:r>
              <a:rPr lang="fr-FR" sz="1200" dirty="0" err="1" smtClean="0">
                <a:latin typeface="Trebuchet MS" panose="020B0603020202020204" pitchFamily="34" charset="0"/>
              </a:rPr>
              <a:t>ecologie</a:t>
            </a:r>
            <a:r>
              <a:rPr lang="fr-FR" sz="1200" dirty="0" smtClean="0">
                <a:latin typeface="Trebuchet MS" panose="020B0603020202020204" pitchFamily="34" charset="0"/>
              </a:rPr>
              <a:t> personnelle accessible à tous.</a:t>
            </a:r>
            <a:endParaRPr lang="fr-FR" sz="1200" dirty="0" smtClean="0">
              <a:solidFill>
                <a:prstClr val="black"/>
              </a:solidFill>
              <a:latin typeface="Trebuchet MS" panose="020B0603020202020204" pitchFamily="34" charset="0"/>
            </a:endParaRPr>
          </a:p>
          <a:p>
            <a:pPr lvl="0"/>
            <a:r>
              <a:rPr lang="fr-FR" sz="1200" dirty="0" smtClean="0">
                <a:solidFill>
                  <a:prstClr val="black"/>
                </a:solidFill>
                <a:latin typeface="Trebuchet MS" panose="020B0603020202020204" pitchFamily="34" charset="0"/>
              </a:rPr>
              <a:t>L’idéal est une pratique régulière de 10 à 20 minutes matin et / ou soir, au quotidien</a:t>
            </a:r>
            <a:r>
              <a:rPr lang="fr-FR" sz="1200" dirty="0" smtClean="0">
                <a:latin typeface="Trebuchet MS" panose="020B0603020202020204" pitchFamily="34" charset="0"/>
              </a:rPr>
              <a:t>, pour bénéficier de ces effets positifs démontrés.</a:t>
            </a:r>
            <a:endParaRPr lang="fr-FR" sz="1200" dirty="0" smtClean="0">
              <a:solidFill>
                <a:prstClr val="black"/>
              </a:solidFill>
              <a:latin typeface="Trebuchet MS" panose="020B0603020202020204" pitchFamily="34" charset="0"/>
            </a:endParaRPr>
          </a:p>
        </p:txBody>
      </p:sp>
      <p:sp>
        <p:nvSpPr>
          <p:cNvPr id="11" name="Rectangle 10"/>
          <p:cNvSpPr/>
          <p:nvPr/>
        </p:nvSpPr>
        <p:spPr>
          <a:xfrm>
            <a:off x="8410693" y="4798601"/>
            <a:ext cx="2781044" cy="1785104"/>
          </a:xfrm>
          <a:prstGeom prst="rect">
            <a:avLst/>
          </a:prstGeom>
          <a:ln>
            <a:solidFill>
              <a:srgbClr val="1377D4"/>
            </a:solidFill>
          </a:ln>
        </p:spPr>
        <p:txBody>
          <a:bodyPr wrap="square">
            <a:spAutoFit/>
          </a:bodyPr>
          <a:lstStyle/>
          <a:p>
            <a:r>
              <a:rPr lang="fr-FR" sz="1100" b="1" dirty="0" smtClean="0">
                <a:solidFill>
                  <a:srgbClr val="1377D4"/>
                </a:solidFill>
              </a:rPr>
              <a:t>Particulièrement recommandée  dans :</a:t>
            </a:r>
          </a:p>
          <a:p>
            <a:endParaRPr lang="fr-FR" sz="1100" dirty="0" smtClean="0">
              <a:solidFill>
                <a:srgbClr val="1377D4"/>
              </a:solidFill>
            </a:endParaRPr>
          </a:p>
          <a:p>
            <a:r>
              <a:rPr lang="fr-FR" sz="1100" dirty="0" smtClean="0">
                <a:solidFill>
                  <a:srgbClr val="1377D4"/>
                </a:solidFill>
              </a:rPr>
              <a:t>Gestion du stress, dont post-traumatique</a:t>
            </a:r>
            <a:br>
              <a:rPr lang="fr-FR" sz="1100" dirty="0" smtClean="0">
                <a:solidFill>
                  <a:srgbClr val="1377D4"/>
                </a:solidFill>
              </a:rPr>
            </a:br>
            <a:r>
              <a:rPr lang="fr-FR" sz="1100" dirty="0" smtClean="0">
                <a:solidFill>
                  <a:srgbClr val="1377D4"/>
                </a:solidFill>
              </a:rPr>
              <a:t>Prévention du </a:t>
            </a:r>
            <a:r>
              <a:rPr lang="fr-FR" sz="1100" dirty="0" err="1" smtClean="0">
                <a:solidFill>
                  <a:srgbClr val="1377D4"/>
                </a:solidFill>
              </a:rPr>
              <a:t>burn</a:t>
            </a:r>
            <a:r>
              <a:rPr lang="fr-FR" sz="1100" dirty="0" smtClean="0">
                <a:solidFill>
                  <a:srgbClr val="1377D4"/>
                </a:solidFill>
              </a:rPr>
              <a:t>-out</a:t>
            </a:r>
            <a:br>
              <a:rPr lang="fr-FR" sz="1100" dirty="0" smtClean="0">
                <a:solidFill>
                  <a:srgbClr val="1377D4"/>
                </a:solidFill>
              </a:rPr>
            </a:br>
            <a:r>
              <a:rPr lang="fr-FR" sz="1100" dirty="0" smtClean="0">
                <a:solidFill>
                  <a:srgbClr val="1377D4"/>
                </a:solidFill>
              </a:rPr>
              <a:t>Troubles du sommeil et insomnie </a:t>
            </a:r>
          </a:p>
          <a:p>
            <a:r>
              <a:rPr lang="fr-FR" sz="1100" dirty="0" smtClean="0">
                <a:solidFill>
                  <a:srgbClr val="1377D4"/>
                </a:solidFill>
              </a:rPr>
              <a:t>Anxiété et dépression </a:t>
            </a:r>
            <a:br>
              <a:rPr lang="fr-FR" sz="1100" dirty="0" smtClean="0">
                <a:solidFill>
                  <a:srgbClr val="1377D4"/>
                </a:solidFill>
              </a:rPr>
            </a:br>
            <a:r>
              <a:rPr lang="fr-FR" sz="1100" dirty="0" smtClean="0">
                <a:solidFill>
                  <a:srgbClr val="1377D4"/>
                </a:solidFill>
              </a:rPr>
              <a:t>Douleurs chroniques</a:t>
            </a:r>
            <a:br>
              <a:rPr lang="fr-FR" sz="1100" dirty="0" smtClean="0">
                <a:solidFill>
                  <a:srgbClr val="1377D4"/>
                </a:solidFill>
              </a:rPr>
            </a:br>
            <a:r>
              <a:rPr lang="fr-FR" sz="1100" dirty="0" smtClean="0">
                <a:solidFill>
                  <a:srgbClr val="1377D4"/>
                </a:solidFill>
              </a:rPr>
              <a:t>Troubles alimentaires et les addictions</a:t>
            </a:r>
          </a:p>
          <a:p>
            <a:r>
              <a:rPr lang="fr-FR" sz="1100" dirty="0" smtClean="0">
                <a:solidFill>
                  <a:srgbClr val="1377D4"/>
                </a:solidFill>
              </a:rPr>
              <a:t>Sevrage alcoolique ou tabagique</a:t>
            </a:r>
          </a:p>
          <a:p>
            <a:r>
              <a:rPr lang="fr-FR" sz="1100" dirty="0" smtClean="0">
                <a:solidFill>
                  <a:srgbClr val="1377D4"/>
                </a:solidFill>
              </a:rPr>
              <a:t>Détente et sérénité</a:t>
            </a:r>
          </a:p>
        </p:txBody>
      </p:sp>
      <p:pic>
        <p:nvPicPr>
          <p:cNvPr id="12" name="Picture 4" descr="Association SophroMotion-Isabelle Marcy, sophrologue à Chessy"/>
          <p:cNvPicPr>
            <a:picLocks noChangeAspect="1" noChangeArrowheads="1"/>
          </p:cNvPicPr>
          <p:nvPr/>
        </p:nvPicPr>
        <p:blipFill>
          <a:blip r:embed="rId3" cstate="print"/>
          <a:srcRect/>
          <a:stretch>
            <a:fillRect/>
          </a:stretch>
        </p:blipFill>
        <p:spPr bwMode="auto">
          <a:xfrm>
            <a:off x="7289438" y="1098791"/>
            <a:ext cx="4619223" cy="3081682"/>
          </a:xfrm>
          <a:prstGeom prst="rect">
            <a:avLst/>
          </a:prstGeom>
          <a:noFill/>
        </p:spPr>
      </p:pic>
      <p:sp>
        <p:nvSpPr>
          <p:cNvPr id="9" name="ZoneTexte 8"/>
          <p:cNvSpPr txBox="1"/>
          <p:nvPr/>
        </p:nvSpPr>
        <p:spPr>
          <a:xfrm>
            <a:off x="520496" y="729459"/>
            <a:ext cx="6704547" cy="646331"/>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L’hygiène des pensées est aussi importante que l’hygiène corporelle pour se prémunir des virus </a:t>
            </a:r>
            <a:endParaRPr lang="fr-FR"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20496" y="828053"/>
            <a:ext cx="11463680"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L’hygiène des pensées est aussi importante que l’hygiène corporelle pour se prémunir des virus </a:t>
            </a:r>
            <a:endParaRPr lang="fr-FR" b="1" dirty="0">
              <a:solidFill>
                <a:srgbClr val="1377D4"/>
              </a:solidFill>
              <a:latin typeface="Trebuchet MS" panose="020B0603020202020204" pitchFamily="34" charset="0"/>
            </a:endParaRPr>
          </a:p>
        </p:txBody>
      </p:sp>
      <p:sp>
        <p:nvSpPr>
          <p:cNvPr id="3" name="ZoneTexte 2"/>
          <p:cNvSpPr txBox="1"/>
          <p:nvPr/>
        </p:nvSpPr>
        <p:spPr>
          <a:xfrm>
            <a:off x="7107355" y="6115493"/>
            <a:ext cx="4876821" cy="646331"/>
          </a:xfrm>
          <a:prstGeom prst="rect">
            <a:avLst/>
          </a:prstGeom>
          <a:noFill/>
        </p:spPr>
        <p:txBody>
          <a:bodyPr wrap="square" rtlCol="0">
            <a:spAutoFit/>
          </a:bodyPr>
          <a:lstStyle/>
          <a:p>
            <a:pPr algn="r"/>
            <a:r>
              <a:rPr lang="fr-FR" altLang="fr-FR" sz="1200" i="1" dirty="0" smtClean="0"/>
              <a:t>Isabelle Marcy, Sophrologue, Praticienne en Thérapie fréquentielle</a:t>
            </a:r>
          </a:p>
          <a:p>
            <a:pPr algn="r"/>
            <a:r>
              <a:rPr lang="fr-FR" altLang="fr-FR" sz="1200" i="1" dirty="0" smtClean="0"/>
              <a:t>et Sophro-Méditation de Pleine Conscience</a:t>
            </a:r>
          </a:p>
          <a:p>
            <a:pPr algn="r"/>
            <a:r>
              <a:rPr lang="fr-FR" altLang="fr-FR" sz="1200" i="1" dirty="0" smtClean="0"/>
              <a:t>Nogent-sur-Marne, Chessy </a:t>
            </a:r>
            <a:r>
              <a:rPr lang="fr-FR" altLang="fr-FR" sz="1200" i="1" dirty="0"/>
              <a:t>06 42 78 18 </a:t>
            </a:r>
            <a:r>
              <a:rPr lang="fr-FR" altLang="fr-FR" sz="1200" i="1" dirty="0" smtClean="0"/>
              <a:t>63</a:t>
            </a:r>
            <a:endParaRPr lang="fr-FR" altLang="fr-FR" sz="1200" i="1" dirty="0"/>
          </a:p>
        </p:txBody>
      </p:sp>
      <p:sp>
        <p:nvSpPr>
          <p:cNvPr id="5" name="Titre 1"/>
          <p:cNvSpPr>
            <a:spLocks noGrp="1"/>
          </p:cNvSpPr>
          <p:nvPr>
            <p:ph type="title"/>
          </p:nvPr>
        </p:nvSpPr>
        <p:spPr>
          <a:xfrm>
            <a:off x="2438400" y="4165"/>
            <a:ext cx="7200900" cy="561307"/>
          </a:xfrm>
          <a:solidFill>
            <a:srgbClr val="00B0F0"/>
          </a:solidFill>
        </p:spPr>
        <p:txBody>
          <a:bodyPr>
            <a:normAutofit/>
          </a:bodyPr>
          <a:lstStyle/>
          <a:p>
            <a:pPr algn="ctr"/>
            <a:r>
              <a:rPr lang="fr-FR" sz="3200" b="1" dirty="0" smtClean="0">
                <a:solidFill>
                  <a:schemeClr val="bg1"/>
                </a:solidFill>
              </a:rPr>
              <a:t>MEDITATION PLEINE CONSCIENCE</a:t>
            </a:r>
            <a:endParaRPr lang="fr-FR" sz="3200" b="1" dirty="0">
              <a:solidFill>
                <a:schemeClr val="bg1"/>
              </a:solidFill>
            </a:endParaRPr>
          </a:p>
        </p:txBody>
      </p:sp>
      <p:sp>
        <p:nvSpPr>
          <p:cNvPr id="6" name="ZoneTexte 5"/>
          <p:cNvSpPr txBox="1"/>
          <p:nvPr/>
        </p:nvSpPr>
        <p:spPr>
          <a:xfrm>
            <a:off x="520495" y="1472591"/>
            <a:ext cx="6615499" cy="646331"/>
          </a:xfrm>
          <a:prstGeom prst="rect">
            <a:avLst/>
          </a:prstGeom>
          <a:noFill/>
        </p:spPr>
        <p:txBody>
          <a:bodyPr wrap="square" rtlCol="0">
            <a:spAutoFit/>
          </a:bodyPr>
          <a:lstStyle/>
          <a:p>
            <a:r>
              <a:rPr lang="fr-FR" sz="1200" dirty="0" smtClean="0">
                <a:latin typeface="Trebuchet MS" panose="020B0603020202020204" pitchFamily="34" charset="0"/>
              </a:rPr>
              <a:t>Les études montrent que la pratique de la </a:t>
            </a:r>
            <a:r>
              <a:rPr lang="fr-FR" sz="1200" b="1" dirty="0" smtClean="0">
                <a:latin typeface="Trebuchet MS" panose="020B0603020202020204" pitchFamily="34" charset="0"/>
              </a:rPr>
              <a:t>méditation de pleine conscience </a:t>
            </a:r>
            <a:r>
              <a:rPr lang="fr-FR" sz="1200" dirty="0" smtClean="0">
                <a:latin typeface="Trebuchet MS" panose="020B0603020202020204" pitchFamily="34" charset="0"/>
              </a:rPr>
              <a:t>apportent des effets positifs sur l’immunité, le stress, les phénomènes inflammatoires et le vieillissement cellulaire. </a:t>
            </a:r>
            <a:endParaRPr lang="fr-FR" sz="1200" dirty="0">
              <a:latin typeface="Trebuchet MS" panose="020B0603020202020204" pitchFamily="34" charset="0"/>
            </a:endParaRPr>
          </a:p>
        </p:txBody>
      </p:sp>
      <p:pic>
        <p:nvPicPr>
          <p:cNvPr id="1026" name="Picture 2" descr="meditation pleine conscience techniques pour commencer | Méditation, Méditation  pleine conscience, Musique de méditation"/>
          <p:cNvPicPr>
            <a:picLocks noChangeAspect="1" noChangeArrowheads="1"/>
          </p:cNvPicPr>
          <p:nvPr/>
        </p:nvPicPr>
        <p:blipFill>
          <a:blip r:embed="rId2" cstate="print"/>
          <a:srcRect/>
          <a:stretch>
            <a:fillRect/>
          </a:stretch>
        </p:blipFill>
        <p:spPr bwMode="auto">
          <a:xfrm>
            <a:off x="7412247" y="1472591"/>
            <a:ext cx="4404502" cy="4404502"/>
          </a:xfrm>
          <a:prstGeom prst="rect">
            <a:avLst/>
          </a:prstGeom>
          <a:noFill/>
        </p:spPr>
      </p:pic>
      <p:sp>
        <p:nvSpPr>
          <p:cNvPr id="11" name="Rectangle 10"/>
          <p:cNvSpPr/>
          <p:nvPr/>
        </p:nvSpPr>
        <p:spPr>
          <a:xfrm>
            <a:off x="520496" y="2310064"/>
            <a:ext cx="6687504" cy="3785652"/>
          </a:xfrm>
          <a:prstGeom prst="rect">
            <a:avLst/>
          </a:prstGeom>
        </p:spPr>
        <p:txBody>
          <a:bodyPr wrap="square" numCol="2">
            <a:spAutoFit/>
          </a:bodyPr>
          <a:lstStyle/>
          <a:p>
            <a:r>
              <a:rPr lang="fr-FR" sz="1200" dirty="0" smtClean="0">
                <a:latin typeface="Trebuchet MS" panose="020B0603020202020204" pitchFamily="34" charset="0"/>
              </a:rPr>
              <a:t>La méditation de Pleine conscience entraîne notre capacité d'attention et de discernement à ce qui est présent dans l'instant (nos pensées, nos émotions, nos sensations physiques, mais également l'environnement et les relations) en y intégrant une dimension d'éthique et de bienveillance. C'est une pratique régulière  recommandée, qui permet de l'intégrer pleinement dans son quotidien, comme une nouvelle façon de vivre en étant pleinement présent.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Entraîner son attention permet de vivre pleinement, en étant plus présent et plus conscient.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La pratique de la Pleine Conscience permet de contacter nos ressources internes, notre capacité de résilience au stress, notre clarté d'esprit, notre calme intérieur, notre liberté par rapport aux schémas réactifs habituels, notre bienveillance.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C'est la relation que nous entretenons à nous-mêmes, aux autres et au monde qui progressivement  évolue, s’ajuste et s'apaise, en voyant et en comprenant plus clairement ce qui est à l'origine de notre stress et de nos insatisfactions.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Par cette méthode, la science a ainsi mis en lumière de nombreux bienfaits sur la santé (réduction du stress et résilience au stress, meilleure régulation émotionnelle, concentration, </a:t>
            </a:r>
            <a:r>
              <a:rPr lang="fr-FR" sz="1200" dirty="0" err="1" smtClean="0">
                <a:latin typeface="Trebuchet MS" panose="020B0603020202020204" pitchFamily="34" charset="0"/>
              </a:rPr>
              <a:t>neuroplasticité</a:t>
            </a:r>
            <a:r>
              <a:rPr lang="fr-FR" sz="1200" dirty="0" smtClean="0">
                <a:latin typeface="Trebuchet MS" panose="020B0603020202020204" pitchFamily="34" charset="0"/>
              </a:rPr>
              <a:t>…) ainsi que sur de multiples pathologies liées au stress (douleurs chroniques, inflammation, psoriasis, hypertension…). </a:t>
            </a:r>
          </a:p>
        </p:txBody>
      </p:sp>
      <p:sp>
        <p:nvSpPr>
          <p:cNvPr id="8" name="ZoneTexte 7"/>
          <p:cNvSpPr txBox="1"/>
          <p:nvPr/>
        </p:nvSpPr>
        <p:spPr>
          <a:xfrm>
            <a:off x="694624" y="6069326"/>
            <a:ext cx="6615499"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Optimise la prise de recul, l’acceptation et l’équilibre</a:t>
            </a:r>
            <a:endParaRPr lang="fr-FR"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489540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b="1" dirty="0" smtClean="0">
                <a:solidFill>
                  <a:schemeClr val="bg1"/>
                </a:solidFill>
              </a:rPr>
              <a:t>MEDECINE TRADITIONNELLE CHINOISE (</a:t>
            </a:r>
            <a:r>
              <a:rPr lang="fr-FR" sz="3200" b="1" dirty="0" err="1" smtClean="0">
                <a:solidFill>
                  <a:schemeClr val="bg1"/>
                </a:solidFill>
              </a:rPr>
              <a:t>Mtc</a:t>
            </a:r>
            <a:r>
              <a:rPr lang="fr-FR" sz="3200" b="1" dirty="0" smtClean="0">
                <a:solidFill>
                  <a:schemeClr val="bg1"/>
                </a:solidFill>
              </a:rPr>
              <a:t>)</a:t>
            </a:r>
            <a:endParaRPr lang="fr-FR" sz="3200" b="1" dirty="0">
              <a:solidFill>
                <a:schemeClr val="bg1"/>
              </a:solidFill>
            </a:endParaRPr>
          </a:p>
        </p:txBody>
      </p:sp>
      <p:sp>
        <p:nvSpPr>
          <p:cNvPr id="4" name="ZoneTexte 3"/>
          <p:cNvSpPr txBox="1"/>
          <p:nvPr/>
        </p:nvSpPr>
        <p:spPr>
          <a:xfrm>
            <a:off x="895350" y="891457"/>
            <a:ext cx="8725168"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Le rein en hiver – Grands principes pour faire barrage aux virus</a:t>
            </a:r>
            <a:endParaRPr lang="fr-FR" sz="2000" b="1" dirty="0">
              <a:solidFill>
                <a:srgbClr val="1377D4"/>
              </a:solidFill>
              <a:latin typeface="Trebuchet MS" panose="020B0603020202020204" pitchFamily="34" charset="0"/>
            </a:endParaRPr>
          </a:p>
        </p:txBody>
      </p:sp>
      <p:sp>
        <p:nvSpPr>
          <p:cNvPr id="7" name="ZoneTexte 6"/>
          <p:cNvSpPr txBox="1"/>
          <p:nvPr/>
        </p:nvSpPr>
        <p:spPr>
          <a:xfrm>
            <a:off x="858468" y="1586176"/>
            <a:ext cx="5513757" cy="4339650"/>
          </a:xfrm>
          <a:prstGeom prst="rect">
            <a:avLst/>
          </a:prstGeom>
          <a:noFill/>
          <a:ln cap="flat">
            <a:noFill/>
          </a:ln>
        </p:spPr>
        <p:txBody>
          <a:bodyPr vert="horz" wrap="square" lIns="91440" tIns="45720" rIns="91440" bIns="45720" anchor="t" anchorCtr="0" compatLnSpc="1">
            <a:spAutoFit/>
          </a:bodyPr>
          <a:lstStyle/>
          <a:p>
            <a:r>
              <a:rPr lang="fr-FR" sz="1200" dirty="0">
                <a:latin typeface="Trebuchet MS" panose="020B0603020202020204" pitchFamily="34" charset="0"/>
              </a:rPr>
              <a:t>La médecine traditionnelle chinoise existe depuis 2000 ans avant notre ère, elle est  appelée aussi MTC ;  basée sur l’observation de la nature, c’est la manifestation du vivant, dans le mouvement, la croissance, la transformation à travers le cycle de la vie.</a:t>
            </a:r>
          </a:p>
          <a:p>
            <a:r>
              <a:rPr lang="fr-FR" sz="1200" dirty="0" smtClean="0">
                <a:latin typeface="Trebuchet MS" panose="020B0603020202020204" pitchFamily="34" charset="0"/>
              </a:rPr>
              <a:t>L’homme </a:t>
            </a:r>
            <a:r>
              <a:rPr lang="fr-FR" sz="1200" dirty="0">
                <a:latin typeface="Trebuchet MS" panose="020B0603020202020204" pitchFamily="34" charset="0"/>
              </a:rPr>
              <a:t>a observé la nature de par ses oppositions mais aussi ses complémentarités entre chaque élément naturel.</a:t>
            </a:r>
          </a:p>
          <a:p>
            <a:endParaRPr lang="fr-FR" sz="1200" b="1" i="1"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Exemple</a:t>
            </a:r>
            <a:r>
              <a:rPr lang="fr-FR" sz="1200" b="1" dirty="0">
                <a:solidFill>
                  <a:srgbClr val="1377D4"/>
                </a:solidFill>
                <a:latin typeface="Trebuchet MS" panose="020B0603020202020204" pitchFamily="34" charset="0"/>
              </a:rPr>
              <a:t> </a:t>
            </a:r>
            <a:r>
              <a:rPr lang="fr-FR" sz="1200" b="1" dirty="0" smtClean="0">
                <a:solidFill>
                  <a:srgbClr val="1377D4"/>
                </a:solidFill>
                <a:latin typeface="Trebuchet MS" panose="020B0603020202020204" pitchFamily="34" charset="0"/>
              </a:rPr>
              <a:t>:</a:t>
            </a:r>
            <a:r>
              <a:rPr lang="fr-FR" sz="1200" dirty="0">
                <a:solidFill>
                  <a:srgbClr val="1377D4"/>
                </a:solidFill>
                <a:latin typeface="Trebuchet MS" panose="020B0603020202020204" pitchFamily="34" charset="0"/>
              </a:rPr>
              <a:t>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l’eau </a:t>
            </a:r>
            <a:r>
              <a:rPr lang="fr-FR" sz="1200" dirty="0">
                <a:latin typeface="Trebuchet MS" panose="020B0603020202020204" pitchFamily="34" charset="0"/>
              </a:rPr>
              <a:t>/le </a:t>
            </a:r>
            <a:r>
              <a:rPr lang="fr-FR" sz="1200" dirty="0" smtClean="0">
                <a:latin typeface="Trebuchet MS" panose="020B0603020202020204" pitchFamily="34" charset="0"/>
              </a:rPr>
              <a:t>fer - l’air</a:t>
            </a:r>
            <a:r>
              <a:rPr lang="fr-FR" sz="1200" dirty="0">
                <a:latin typeface="Trebuchet MS" panose="020B0603020202020204" pitchFamily="34" charset="0"/>
              </a:rPr>
              <a:t>/ la </a:t>
            </a:r>
            <a:r>
              <a:rPr lang="fr-FR" sz="1200" dirty="0" smtClean="0">
                <a:latin typeface="Trebuchet MS" panose="020B0603020202020204" pitchFamily="34" charset="0"/>
              </a:rPr>
              <a:t>terre</a:t>
            </a:r>
            <a:r>
              <a:rPr lang="fr-FR" sz="1200" dirty="0">
                <a:latin typeface="Trebuchet MS" panose="020B0603020202020204" pitchFamily="34" charset="0"/>
              </a:rPr>
              <a:t> </a:t>
            </a:r>
            <a:r>
              <a:rPr lang="fr-FR" sz="1200" dirty="0" smtClean="0">
                <a:latin typeface="Trebuchet MS" panose="020B0603020202020204" pitchFamily="34" charset="0"/>
              </a:rPr>
              <a:t>- le </a:t>
            </a:r>
            <a:r>
              <a:rPr lang="fr-FR" sz="1200" dirty="0">
                <a:latin typeface="Trebuchet MS" panose="020B0603020202020204" pitchFamily="34" charset="0"/>
              </a:rPr>
              <a:t>chaud/le </a:t>
            </a:r>
            <a:r>
              <a:rPr lang="fr-FR" sz="1200" dirty="0" smtClean="0">
                <a:latin typeface="Trebuchet MS" panose="020B0603020202020204" pitchFamily="34" charset="0"/>
              </a:rPr>
              <a:t>froid - le </a:t>
            </a:r>
            <a:r>
              <a:rPr lang="fr-FR" sz="1200" dirty="0">
                <a:latin typeface="Trebuchet MS" panose="020B0603020202020204" pitchFamily="34" charset="0"/>
              </a:rPr>
              <a:t>jour / la nuit</a:t>
            </a:r>
          </a:p>
          <a:p>
            <a:r>
              <a:rPr lang="fr-FR" sz="1200" dirty="0">
                <a:latin typeface="Trebuchet MS" panose="020B0603020202020204" pitchFamily="34" charset="0"/>
              </a:rPr>
              <a:t>Ces oppositions sont interdépendantes et complémentaires, nul ne peut exister sans l’autre, à chacun son rôle, son rythme et ses cycles.</a:t>
            </a:r>
          </a:p>
          <a:p>
            <a:r>
              <a:rPr lang="fr-FR" sz="1200" dirty="0">
                <a:latin typeface="Trebuchet MS" panose="020B0603020202020204" pitchFamily="34" charset="0"/>
              </a:rPr>
              <a:t>Selon les principes de la </a:t>
            </a:r>
            <a:r>
              <a:rPr lang="fr-FR" sz="1200" dirty="0" err="1">
                <a:latin typeface="Trebuchet MS" panose="020B0603020202020204" pitchFamily="34" charset="0"/>
              </a:rPr>
              <a:t>Mtc</a:t>
            </a:r>
            <a:r>
              <a:rPr lang="fr-FR" sz="1200" dirty="0">
                <a:latin typeface="Trebuchet MS" panose="020B0603020202020204" pitchFamily="34" charset="0"/>
              </a:rPr>
              <a:t>, chaque saison influence l’état d’un organe couplé à un autre, d’après son cycle circadien et les émotions associées à ses organes.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kern="0" dirty="0">
              <a:solidFill>
                <a:srgbClr val="000000"/>
              </a:solidFill>
              <a:latin typeface="Trebuchet MS" panose="020B0603020202020204" pitchFamily="34" charset="0"/>
            </a:endParaRPr>
          </a:p>
          <a:p>
            <a:r>
              <a:rPr lang="fr-FR" sz="1200" b="1" dirty="0">
                <a:solidFill>
                  <a:srgbClr val="1377D4"/>
                </a:solidFill>
                <a:latin typeface="Trebuchet MS" panose="020B0603020202020204" pitchFamily="34" charset="0"/>
              </a:rPr>
              <a:t>Exemple : </a:t>
            </a:r>
          </a:p>
          <a:p>
            <a:endParaRPr lang="fr-FR" sz="1200" b="1" i="1" u="sng" dirty="0" smtClean="0">
              <a:latin typeface="Trebuchet MS" panose="020B0603020202020204" pitchFamily="34" charset="0"/>
            </a:endParaRPr>
          </a:p>
          <a:p>
            <a:r>
              <a:rPr lang="fr-FR" sz="1200" b="1" i="1" u="sng" dirty="0" smtClean="0">
                <a:latin typeface="Trebuchet MS" panose="020B0603020202020204" pitchFamily="34" charset="0"/>
              </a:rPr>
              <a:t>En </a:t>
            </a:r>
            <a:r>
              <a:rPr lang="fr-FR" sz="1200" b="1" i="1" u="sng" dirty="0">
                <a:latin typeface="Trebuchet MS" panose="020B0603020202020204" pitchFamily="34" charset="0"/>
              </a:rPr>
              <a:t>Automne</a:t>
            </a:r>
            <a:r>
              <a:rPr lang="fr-FR" sz="1200" dirty="0">
                <a:latin typeface="Trebuchet MS" panose="020B0603020202020204" pitchFamily="34" charset="0"/>
              </a:rPr>
              <a:t>, le </a:t>
            </a:r>
            <a:r>
              <a:rPr lang="fr-FR" sz="1200" i="1" u="sng" dirty="0">
                <a:latin typeface="Trebuchet MS" panose="020B0603020202020204" pitchFamily="34" charset="0"/>
              </a:rPr>
              <a:t>poumon</a:t>
            </a:r>
            <a:r>
              <a:rPr lang="fr-FR" sz="1200" dirty="0">
                <a:latin typeface="Trebuchet MS" panose="020B0603020202020204" pitchFamily="34" charset="0"/>
              </a:rPr>
              <a:t> est couplé au gros intestin, le siège émotionnel du poumon est la </a:t>
            </a:r>
            <a:r>
              <a:rPr lang="fr-FR" sz="1200" i="1" u="sng" dirty="0">
                <a:latin typeface="Trebuchet MS" panose="020B0603020202020204" pitchFamily="34" charset="0"/>
              </a:rPr>
              <a:t>tristesse, la nostalgie</a:t>
            </a:r>
            <a:r>
              <a:rPr lang="fr-FR" sz="1200" dirty="0">
                <a:latin typeface="Trebuchet MS" panose="020B0603020202020204" pitchFamily="34" charset="0"/>
              </a:rPr>
              <a:t>, il est relié à l’élément </a:t>
            </a:r>
            <a:r>
              <a:rPr lang="fr-FR" sz="1200" u="sng" dirty="0">
                <a:latin typeface="Trebuchet MS" panose="020B0603020202020204" pitchFamily="34" charset="0"/>
              </a:rPr>
              <a:t>métal</a:t>
            </a:r>
            <a:r>
              <a:rPr lang="fr-FR" sz="1200" dirty="0">
                <a:latin typeface="Trebuchet MS" panose="020B0603020202020204" pitchFamily="34" charset="0"/>
              </a:rPr>
              <a:t> (celui qui tranche)</a:t>
            </a:r>
          </a:p>
          <a:p>
            <a:r>
              <a:rPr lang="fr-FR" sz="1200" b="1" i="1" u="sng" dirty="0">
                <a:latin typeface="Trebuchet MS" panose="020B0603020202020204" pitchFamily="34" charset="0"/>
              </a:rPr>
              <a:t>En hiver</a:t>
            </a:r>
            <a:r>
              <a:rPr lang="fr-FR" sz="1200" dirty="0">
                <a:latin typeface="Trebuchet MS" panose="020B0603020202020204" pitchFamily="34" charset="0"/>
              </a:rPr>
              <a:t>, </a:t>
            </a:r>
            <a:r>
              <a:rPr lang="fr-FR" sz="1200" u="sng" dirty="0">
                <a:latin typeface="Trebuchet MS" panose="020B0603020202020204" pitchFamily="34" charset="0"/>
              </a:rPr>
              <a:t>le rein</a:t>
            </a:r>
            <a:r>
              <a:rPr lang="fr-FR" sz="1200" dirty="0">
                <a:latin typeface="Trebuchet MS" panose="020B0603020202020204" pitchFamily="34" charset="0"/>
              </a:rPr>
              <a:t> est couplé à la vessie, le siège émotionnel du rein est </a:t>
            </a:r>
            <a:r>
              <a:rPr lang="fr-FR" sz="1200" u="sng" dirty="0">
                <a:latin typeface="Trebuchet MS" panose="020B0603020202020204" pitchFamily="34" charset="0"/>
              </a:rPr>
              <a:t>la peur et la </a:t>
            </a:r>
            <a:r>
              <a:rPr lang="fr-FR" sz="1200" u="sng" dirty="0" smtClean="0">
                <a:latin typeface="Trebuchet MS" panose="020B0603020202020204" pitchFamily="34" charset="0"/>
              </a:rPr>
              <a:t>frayeur</a:t>
            </a:r>
            <a:r>
              <a:rPr lang="fr-FR" sz="1200" dirty="0" smtClean="0">
                <a:latin typeface="Trebuchet MS" panose="020B0603020202020204" pitchFamily="34" charset="0"/>
              </a:rPr>
              <a:t>, il </a:t>
            </a:r>
            <a:r>
              <a:rPr lang="fr-FR" sz="1200" dirty="0">
                <a:latin typeface="Trebuchet MS" panose="020B0603020202020204" pitchFamily="34" charset="0"/>
              </a:rPr>
              <a:t>est relié à l’élément </a:t>
            </a:r>
            <a:r>
              <a:rPr lang="fr-FR" sz="1200" i="1" u="sng" dirty="0" smtClean="0">
                <a:latin typeface="Trebuchet MS" panose="020B0603020202020204" pitchFamily="34" charset="0"/>
              </a:rPr>
              <a:t>eau.</a:t>
            </a:r>
            <a:endParaRPr lang="fr-FR" sz="1200" b="0" i="0" u="none" strike="noStrike" kern="0" cap="none" spc="0" baseline="0" dirty="0" smtClean="0">
              <a:solidFill>
                <a:srgbClr val="000000"/>
              </a:solidFill>
              <a:uFillTx/>
              <a:latin typeface="Trebuchet MS" panose="020B0603020202020204" pitchFamily="34" charset="0"/>
            </a:endParaRPr>
          </a:p>
        </p:txBody>
      </p:sp>
      <p:pic>
        <p:nvPicPr>
          <p:cNvPr id="6" name="Espace réservé du contenu 3"/>
          <p:cNvPicPr/>
          <p:nvPr/>
        </p:nvPicPr>
        <p:blipFill>
          <a:blip r:embed="rId2" cstate="print">
            <a:extLst>
              <a:ext uri="{28A0092B-C50C-407E-A947-70E740481C1C}">
                <a14:useLocalDpi xmlns:a14="http://schemas.microsoft.com/office/drawing/2010/main" val="0"/>
              </a:ext>
            </a:extLst>
          </a:blip>
          <a:stretch>
            <a:fillRect/>
          </a:stretch>
        </p:blipFill>
        <p:spPr bwMode="auto">
          <a:xfrm>
            <a:off x="6561585" y="1465729"/>
            <a:ext cx="5123909" cy="4370295"/>
          </a:xfrm>
          <a:prstGeom prst="rect">
            <a:avLst/>
          </a:prstGeom>
          <a:noFill/>
          <a:ln>
            <a:noFill/>
          </a:ln>
          <a:extLst/>
        </p:spPr>
      </p:pic>
      <p:sp>
        <p:nvSpPr>
          <p:cNvPr id="2" name="ZoneTexte 1"/>
          <p:cNvSpPr txBox="1"/>
          <p:nvPr/>
        </p:nvSpPr>
        <p:spPr>
          <a:xfrm>
            <a:off x="895350" y="6130633"/>
            <a:ext cx="4325223" cy="461665"/>
          </a:xfrm>
          <a:prstGeom prst="rect">
            <a:avLst/>
          </a:prstGeom>
          <a:noFill/>
        </p:spPr>
        <p:txBody>
          <a:bodyPr wrap="none" rtlCol="0">
            <a:spAutoFit/>
          </a:bodyPr>
          <a:lstStyle/>
          <a:p>
            <a:r>
              <a:rPr lang="fr-FR" sz="1200" i="1" dirty="0">
                <a:solidFill>
                  <a:srgbClr val="000000"/>
                </a:solidFill>
              </a:rPr>
              <a:t>Magalie Richardin, </a:t>
            </a:r>
            <a:r>
              <a:rPr lang="fr-FR" sz="1200" i="1" kern="0" dirty="0">
                <a:solidFill>
                  <a:srgbClr val="000000"/>
                </a:solidFill>
              </a:rPr>
              <a:t>Praticienne en médecine traditionnelle </a:t>
            </a:r>
            <a:r>
              <a:rPr lang="fr-FR" sz="1200" i="1" kern="0" dirty="0" smtClean="0">
                <a:solidFill>
                  <a:srgbClr val="000000"/>
                </a:solidFill>
              </a:rPr>
              <a:t>chinoise</a:t>
            </a:r>
          </a:p>
          <a:p>
            <a:r>
              <a:rPr lang="fr-FR" altLang="fr-FR" sz="1200" i="1" dirty="0"/>
              <a:t>Tours - 06 60 61 89 </a:t>
            </a:r>
            <a:r>
              <a:rPr lang="fr-FR" altLang="fr-FR" sz="1200" i="1" dirty="0" smtClean="0"/>
              <a:t>48</a:t>
            </a:r>
            <a:endParaRPr lang="fr-FR" altLang="fr-FR" sz="1200" i="1" dirty="0"/>
          </a:p>
        </p:txBody>
      </p:sp>
    </p:spTree>
    <p:extLst>
      <p:ext uri="{BB962C8B-B14F-4D97-AF65-F5344CB8AC3E}">
        <p14:creationId xmlns:p14="http://schemas.microsoft.com/office/powerpoint/2010/main" val="3001184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a:bodyPr>
          <a:lstStyle/>
          <a:p>
            <a:pPr algn="ctr"/>
            <a:r>
              <a:rPr lang="fr-FR" sz="2800" dirty="0" smtClean="0">
                <a:solidFill>
                  <a:schemeClr val="bg1"/>
                </a:solidFill>
                <a:latin typeface="Trebuchet MS" panose="020B0603020202020204" pitchFamily="34" charset="0"/>
              </a:rPr>
              <a:t>MEDECINE TRADITIONNELLE CHINOISE (</a:t>
            </a:r>
            <a:r>
              <a:rPr lang="fr-FR" sz="2800" dirty="0" err="1" smtClean="0">
                <a:solidFill>
                  <a:schemeClr val="bg1"/>
                </a:solidFill>
                <a:latin typeface="Trebuchet MS" panose="020B0603020202020204" pitchFamily="34" charset="0"/>
              </a:rPr>
              <a:t>Mtc</a:t>
            </a:r>
            <a:r>
              <a:rPr lang="fr-FR" sz="2800" dirty="0" smtClean="0">
                <a:solidFill>
                  <a:schemeClr val="bg1"/>
                </a:solidFill>
                <a:latin typeface="Trebuchet MS" panose="020B0603020202020204" pitchFamily="34" charset="0"/>
              </a:rPr>
              <a:t>)</a:t>
            </a:r>
            <a:endParaRPr lang="fr-FR" sz="2800" dirty="0">
              <a:solidFill>
                <a:schemeClr val="bg1"/>
              </a:solidFill>
              <a:latin typeface="Trebuchet MS" panose="020B0603020202020204" pitchFamily="34" charset="0"/>
            </a:endParaRPr>
          </a:p>
        </p:txBody>
      </p:sp>
      <p:sp>
        <p:nvSpPr>
          <p:cNvPr id="7" name="ZoneTexte 6"/>
          <p:cNvSpPr txBox="1"/>
          <p:nvPr/>
        </p:nvSpPr>
        <p:spPr>
          <a:xfrm>
            <a:off x="858468" y="1465153"/>
            <a:ext cx="5513757" cy="4893647"/>
          </a:xfrm>
          <a:prstGeom prst="rect">
            <a:avLst/>
          </a:prstGeom>
          <a:noFill/>
          <a:ln cap="flat">
            <a:noFill/>
          </a:ln>
        </p:spPr>
        <p:txBody>
          <a:bodyPr vert="horz" wrap="square" lIns="91440" tIns="45720" rIns="91440" bIns="45720" anchor="t" anchorCtr="0" compatLnSpc="1">
            <a:spAutoFit/>
          </a:bodyPr>
          <a:lstStyle/>
          <a:p>
            <a:r>
              <a:rPr lang="fr-FR" sz="1200" dirty="0">
                <a:latin typeface="Trebuchet MS" panose="020B0603020202020204" pitchFamily="34" charset="0"/>
              </a:rPr>
              <a:t>Dans l’approche de la </a:t>
            </a:r>
            <a:r>
              <a:rPr lang="fr-FR" sz="1200" dirty="0" err="1">
                <a:latin typeface="Trebuchet MS" panose="020B0603020202020204" pitchFamily="34" charset="0"/>
              </a:rPr>
              <a:t>Mtc</a:t>
            </a:r>
            <a:r>
              <a:rPr lang="fr-FR" sz="1200" dirty="0">
                <a:latin typeface="Trebuchet MS" panose="020B0603020202020204" pitchFamily="34" charset="0"/>
              </a:rPr>
              <a:t>, on s’intéresse </a:t>
            </a:r>
            <a:r>
              <a:rPr lang="fr-FR" sz="1200" dirty="0" smtClean="0">
                <a:latin typeface="Trebuchet MS" panose="020B0603020202020204" pitchFamily="34" charset="0"/>
              </a:rPr>
              <a:t>plus </a:t>
            </a:r>
            <a:r>
              <a:rPr lang="fr-FR" sz="1200" dirty="0">
                <a:latin typeface="Trebuchet MS" panose="020B0603020202020204" pitchFamily="34" charset="0"/>
              </a:rPr>
              <a:t>à la cause du dysfonctionnement d’un organe donc  à l’état (émotionnel) de la personne, son histoire qui induit ses </a:t>
            </a:r>
            <a:r>
              <a:rPr lang="fr-FR" sz="1200" dirty="0" smtClean="0">
                <a:latin typeface="Trebuchet MS" panose="020B0603020202020204" pitchFamily="34" charset="0"/>
              </a:rPr>
              <a:t>déséquilibres </a:t>
            </a:r>
            <a:r>
              <a:rPr lang="fr-FR" sz="1200" dirty="0">
                <a:latin typeface="Trebuchet MS" panose="020B0603020202020204" pitchFamily="34" charset="0"/>
              </a:rPr>
              <a:t>fonctionnels, </a:t>
            </a:r>
            <a:r>
              <a:rPr lang="fr-FR" sz="1200" dirty="0" smtClean="0">
                <a:latin typeface="Trebuchet MS" panose="020B0603020202020204" pitchFamily="34" charset="0"/>
              </a:rPr>
              <a:t>contrairement à </a:t>
            </a:r>
            <a:r>
              <a:rPr lang="fr-FR" sz="1200" dirty="0">
                <a:latin typeface="Trebuchet MS" panose="020B0603020202020204" pitchFamily="34" charset="0"/>
              </a:rPr>
              <a:t>la médecine moderne.</a:t>
            </a:r>
          </a:p>
          <a:p>
            <a:r>
              <a:rPr lang="fr-FR" sz="1200" dirty="0">
                <a:latin typeface="Trebuchet MS" panose="020B0603020202020204" pitchFamily="34" charset="0"/>
              </a:rPr>
              <a:t>La médecine traditionnelle chinoise s’appuie sur la prise en charge de la globalité de l’individu selon les différents facteurs (physique, émotionnel et énergétique</a:t>
            </a:r>
            <a:r>
              <a:rPr lang="fr-FR" sz="1200" dirty="0" smtClean="0">
                <a:latin typeface="Trebuchet MS" panose="020B0603020202020204" pitchFamily="34" charset="0"/>
              </a:rPr>
              <a:t>), </a:t>
            </a:r>
            <a:r>
              <a:rPr lang="fr-FR" sz="1200" dirty="0">
                <a:latin typeface="Trebuchet MS" panose="020B0603020202020204" pitchFamily="34" charset="0"/>
              </a:rPr>
              <a:t>via la prise des pouls chinois et l’observation de la langue, l’esprit appelé (</a:t>
            </a:r>
            <a:r>
              <a:rPr lang="fr-FR" sz="1200" dirty="0" err="1">
                <a:latin typeface="Trebuchet MS" panose="020B0603020202020204" pitchFamily="34" charset="0"/>
              </a:rPr>
              <a:t>Shen</a:t>
            </a:r>
            <a:r>
              <a:rPr lang="fr-FR" sz="1200" dirty="0">
                <a:latin typeface="Trebuchet MS" panose="020B0603020202020204" pitchFamily="34" charset="0"/>
              </a:rPr>
              <a:t>) afin d’établir un bilan.</a:t>
            </a:r>
          </a:p>
          <a:p>
            <a:r>
              <a:rPr lang="fr-FR" sz="1200" dirty="0">
                <a:latin typeface="Trebuchet MS" panose="020B0603020202020204" pitchFamily="34" charset="0"/>
              </a:rPr>
              <a:t>La médecine traditionnelle chinoise ne se substitue pas à la médecine occidentale, elles sont complémentaires, chaque méthode s’enrichit mutuellement selon </a:t>
            </a:r>
            <a:r>
              <a:rPr lang="fr-FR" sz="1200" dirty="0" smtClean="0">
                <a:latin typeface="Trebuchet MS" panose="020B0603020202020204" pitchFamily="34" charset="0"/>
              </a:rPr>
              <a:t>la sensibilité de chacun. </a:t>
            </a:r>
            <a:endParaRPr lang="fr-FR" sz="1200" dirty="0">
              <a:latin typeface="Trebuchet MS" panose="020B0603020202020204" pitchFamily="34" charset="0"/>
            </a:endParaRP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Selon les principes de la médecine traditionnelle chinoise, la saison hivernale influence les organes : reins-vessie</a:t>
            </a:r>
            <a:r>
              <a:rPr lang="fr-FR" sz="1200" b="1" dirty="0" smtClean="0">
                <a:solidFill>
                  <a:srgbClr val="1377D4"/>
                </a:solidFill>
                <a:latin typeface="Trebuchet MS" panose="020B0603020202020204" pitchFamily="34" charset="0"/>
              </a:rPr>
              <a:t>.</a:t>
            </a:r>
          </a:p>
          <a:p>
            <a:endParaRPr lang="fr-FR" sz="1200" kern="0" dirty="0">
              <a:solidFill>
                <a:srgbClr val="000000"/>
              </a:solidFill>
              <a:latin typeface="Trebuchet MS" panose="020B0603020202020204" pitchFamily="34" charset="0"/>
            </a:endParaRPr>
          </a:p>
          <a:p>
            <a:r>
              <a:rPr lang="fr-FR" sz="1200" dirty="0">
                <a:latin typeface="Trebuchet MS" panose="020B0603020202020204" pitchFamily="34" charset="0"/>
              </a:rPr>
              <a:t>Les reins se situent dans la région lombaire, son méridien (réseau énergétique) est en connexion avec la vessie (il gère la voie des eaux) donc l’élément « eau », les liquides organiques.</a:t>
            </a:r>
          </a:p>
          <a:p>
            <a:r>
              <a:rPr lang="fr-FR" sz="1200" dirty="0" smtClean="0">
                <a:latin typeface="Trebuchet MS" panose="020B0603020202020204" pitchFamily="34" charset="0"/>
              </a:rPr>
              <a:t>Les </a:t>
            </a:r>
            <a:r>
              <a:rPr lang="fr-FR" sz="1200" dirty="0">
                <a:latin typeface="Trebuchet MS" panose="020B0603020202020204" pitchFamily="34" charset="0"/>
              </a:rPr>
              <a:t>reins ont pour fonction d’emmagasiner le </a:t>
            </a:r>
            <a:r>
              <a:rPr lang="fr-FR" sz="1200" b="1" dirty="0">
                <a:latin typeface="Trebuchet MS" panose="020B0603020202020204" pitchFamily="34" charset="0"/>
              </a:rPr>
              <a:t>Jing (la quintessence)</a:t>
            </a:r>
            <a:r>
              <a:rPr lang="fr-FR" sz="1200" dirty="0">
                <a:latin typeface="Trebuchet MS" panose="020B0603020202020204" pitchFamily="34" charset="0"/>
              </a:rPr>
              <a:t> afin d’organiser le développement et la reproduction, de recevoir l’énergie vitale appelé </a:t>
            </a:r>
            <a:r>
              <a:rPr lang="fr-FR" sz="1200" b="1" dirty="0">
                <a:latin typeface="Trebuchet MS" panose="020B0603020202020204" pitchFamily="34" charset="0"/>
              </a:rPr>
              <a:t>« Qi »,</a:t>
            </a:r>
            <a:endParaRPr lang="fr-FR" sz="1200" dirty="0">
              <a:latin typeface="Trebuchet MS" panose="020B0603020202020204" pitchFamily="34" charset="0"/>
            </a:endParaRPr>
          </a:p>
          <a:p>
            <a:r>
              <a:rPr lang="fr-FR" sz="1200" dirty="0" smtClean="0">
                <a:latin typeface="Trebuchet MS" panose="020B0603020202020204" pitchFamily="34" charset="0"/>
              </a:rPr>
              <a:t>de </a:t>
            </a:r>
            <a:r>
              <a:rPr lang="fr-FR" sz="1200" dirty="0">
                <a:latin typeface="Trebuchet MS" panose="020B0603020202020204" pitchFamily="34" charset="0"/>
              </a:rPr>
              <a:t>contrôler et réguler les liquides</a:t>
            </a:r>
            <a:r>
              <a:rPr lang="fr-FR" sz="1200" b="1" dirty="0">
                <a:latin typeface="Trebuchet MS" panose="020B0603020202020204" pitchFamily="34" charset="0"/>
              </a:rPr>
              <a:t>.</a:t>
            </a:r>
            <a:endParaRPr lang="fr-FR" sz="1200" dirty="0">
              <a:latin typeface="Trebuchet MS" panose="020B0603020202020204" pitchFamily="34" charset="0"/>
            </a:endParaRPr>
          </a:p>
          <a:p>
            <a:r>
              <a:rPr lang="fr-FR" sz="1200" dirty="0">
                <a:latin typeface="Trebuchet MS" panose="020B0603020202020204" pitchFamily="34" charset="0"/>
              </a:rPr>
              <a:t>La propriété de l’énergie du rein régit les os, les dents, produit les moelles, nourrit le cerveau, a une action sur les genoux et la qualité de la chevelure, elle est en relation avec les oreilles et gère les orifices tels que l’appareil urinaire, urètre, vessie, anus, l’appareil génital</a:t>
            </a:r>
            <a:r>
              <a:rPr lang="fr-FR" sz="1200" dirty="0" smtClean="0">
                <a:latin typeface="Trebuchet MS" panose="020B0603020202020204" pitchFamily="34" charset="0"/>
              </a:rPr>
              <a:t>.</a:t>
            </a:r>
            <a:endParaRPr lang="fr-FR" sz="1200" b="0" i="0" u="none" strike="noStrike" kern="0" cap="none" spc="0" baseline="0" dirty="0" smtClean="0">
              <a:solidFill>
                <a:srgbClr val="000000"/>
              </a:solidFill>
              <a:uFillTx/>
              <a:latin typeface="Trebuchet MS" panose="020B0603020202020204" pitchFamily="34" charset="0"/>
            </a:endParaRPr>
          </a:p>
        </p:txBody>
      </p:sp>
      <p:pic>
        <p:nvPicPr>
          <p:cNvPr id="8" name="Image 7"/>
          <p:cNvPicPr/>
          <p:nvPr/>
        </p:nvPicPr>
        <p:blipFill>
          <a:blip r:embed="rId2" cstate="print">
            <a:extLst>
              <a:ext uri="{28A0092B-C50C-407E-A947-70E740481C1C}">
                <a14:useLocalDpi xmlns:a14="http://schemas.microsoft.com/office/drawing/2010/main" val="0"/>
              </a:ext>
            </a:extLst>
          </a:blip>
          <a:stretch>
            <a:fillRect/>
          </a:stretch>
        </p:blipFill>
        <p:spPr>
          <a:xfrm>
            <a:off x="6965576" y="1146950"/>
            <a:ext cx="4787153" cy="4003272"/>
          </a:xfrm>
          <a:prstGeom prst="rect">
            <a:avLst/>
          </a:prstGeom>
        </p:spPr>
      </p:pic>
      <p:sp>
        <p:nvSpPr>
          <p:cNvPr id="2" name="ZoneTexte 1"/>
          <p:cNvSpPr txBox="1"/>
          <p:nvPr/>
        </p:nvSpPr>
        <p:spPr>
          <a:xfrm>
            <a:off x="6965576" y="5217459"/>
            <a:ext cx="4787153" cy="461665"/>
          </a:xfrm>
          <a:prstGeom prst="rect">
            <a:avLst/>
          </a:prstGeom>
          <a:noFill/>
        </p:spPr>
        <p:txBody>
          <a:bodyPr wrap="square" rtlCol="0">
            <a:spAutoFit/>
          </a:bodyPr>
          <a:lstStyle/>
          <a:p>
            <a:r>
              <a:rPr lang="fr-FR" sz="1200" dirty="0">
                <a:latin typeface="Trebuchet MS" panose="020B0603020202020204" pitchFamily="34" charset="0"/>
              </a:rPr>
              <a:t>7 RN. (Face interne de la cheville) situé dans la dépression 2 </a:t>
            </a:r>
            <a:r>
              <a:rPr lang="fr-FR" sz="1200" dirty="0" err="1">
                <a:latin typeface="Trebuchet MS" panose="020B0603020202020204" pitchFamily="34" charset="0"/>
              </a:rPr>
              <a:t>cun</a:t>
            </a:r>
            <a:r>
              <a:rPr lang="fr-FR" sz="1200" dirty="0">
                <a:latin typeface="Trebuchet MS" panose="020B0603020202020204" pitchFamily="34" charset="0"/>
              </a:rPr>
              <a:t> au-dessus de Rn 3, sur le bord antérieur du tendon </a:t>
            </a:r>
            <a:r>
              <a:rPr lang="fr-FR" sz="1200" dirty="0" smtClean="0">
                <a:latin typeface="Trebuchet MS" panose="020B0603020202020204" pitchFamily="34" charset="0"/>
              </a:rPr>
              <a:t>d’Achille</a:t>
            </a:r>
            <a:endParaRPr lang="fr-FR" sz="1200" dirty="0">
              <a:latin typeface="Trebuchet MS" panose="020B0603020202020204" pitchFamily="34" charset="0"/>
            </a:endParaRPr>
          </a:p>
        </p:txBody>
      </p:sp>
      <p:sp>
        <p:nvSpPr>
          <p:cNvPr id="9" name="ZoneTexte 8"/>
          <p:cNvSpPr txBox="1"/>
          <p:nvPr/>
        </p:nvSpPr>
        <p:spPr>
          <a:xfrm>
            <a:off x="7305853" y="6220300"/>
            <a:ext cx="4325223" cy="461665"/>
          </a:xfrm>
          <a:prstGeom prst="rect">
            <a:avLst/>
          </a:prstGeom>
          <a:noFill/>
        </p:spPr>
        <p:txBody>
          <a:bodyPr wrap="none" rtlCol="0">
            <a:spAutoFit/>
          </a:bodyPr>
          <a:lstStyle/>
          <a:p>
            <a:pPr algn="r"/>
            <a:r>
              <a:rPr lang="fr-FR" sz="1200" i="1" dirty="0">
                <a:solidFill>
                  <a:srgbClr val="000000"/>
                </a:solidFill>
              </a:rPr>
              <a:t>Magalie Richardin, </a:t>
            </a:r>
            <a:r>
              <a:rPr lang="fr-FR" sz="1200" i="1" kern="0" dirty="0">
                <a:solidFill>
                  <a:srgbClr val="000000"/>
                </a:solidFill>
              </a:rPr>
              <a:t>Praticienne en médecine traditionnelle </a:t>
            </a:r>
            <a:r>
              <a:rPr lang="fr-FR" sz="1200" i="1" kern="0" dirty="0" smtClean="0">
                <a:solidFill>
                  <a:srgbClr val="000000"/>
                </a:solidFill>
              </a:rPr>
              <a:t>chinoise</a:t>
            </a:r>
          </a:p>
          <a:p>
            <a:pPr algn="r"/>
            <a:r>
              <a:rPr lang="fr-FR" altLang="fr-FR" sz="1200" i="1" dirty="0"/>
              <a:t>Tours - 06 60 61 89 </a:t>
            </a:r>
            <a:r>
              <a:rPr lang="fr-FR" altLang="fr-FR" sz="1200" i="1" dirty="0" smtClean="0"/>
              <a:t>48</a:t>
            </a:r>
            <a:endParaRPr lang="fr-FR" altLang="fr-FR" sz="1200" i="1" dirty="0"/>
          </a:p>
        </p:txBody>
      </p:sp>
      <p:sp>
        <p:nvSpPr>
          <p:cNvPr id="10" name="ZoneTexte 9"/>
          <p:cNvSpPr txBox="1"/>
          <p:nvPr/>
        </p:nvSpPr>
        <p:spPr>
          <a:xfrm>
            <a:off x="895350" y="891457"/>
            <a:ext cx="8725168"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Le rein en hiver – Grands principes pour faire barrage aux virus</a:t>
            </a:r>
            <a:endParaRPr lang="fr-FR" sz="2000"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31676318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fontScale="90000"/>
          </a:bodyPr>
          <a:lstStyle/>
          <a:p>
            <a:pPr algn="ctr"/>
            <a:r>
              <a:rPr lang="fr-FR" sz="3200" b="1" dirty="0" smtClean="0">
                <a:solidFill>
                  <a:schemeClr val="bg1"/>
                </a:solidFill>
              </a:rPr>
              <a:t>MEDECINE TRADITIONNELLE CHINOISE (</a:t>
            </a:r>
            <a:r>
              <a:rPr lang="fr-FR" sz="3200" b="1" dirty="0" err="1" smtClean="0">
                <a:solidFill>
                  <a:schemeClr val="bg1"/>
                </a:solidFill>
              </a:rPr>
              <a:t>Mtc</a:t>
            </a:r>
            <a:r>
              <a:rPr lang="fr-FR" sz="3200" b="1" dirty="0" smtClean="0">
                <a:solidFill>
                  <a:schemeClr val="bg1"/>
                </a:solidFill>
              </a:rPr>
              <a:t>)</a:t>
            </a:r>
            <a:endParaRPr lang="fr-FR" sz="3200" b="1" dirty="0">
              <a:solidFill>
                <a:schemeClr val="bg1"/>
              </a:solidFill>
            </a:endParaRPr>
          </a:p>
        </p:txBody>
      </p:sp>
      <p:sp>
        <p:nvSpPr>
          <p:cNvPr id="7" name="ZoneTexte 6"/>
          <p:cNvSpPr txBox="1"/>
          <p:nvPr/>
        </p:nvSpPr>
        <p:spPr>
          <a:xfrm>
            <a:off x="682580" y="1203641"/>
            <a:ext cx="6143223" cy="5447645"/>
          </a:xfrm>
          <a:prstGeom prst="rect">
            <a:avLst/>
          </a:prstGeom>
          <a:noFill/>
          <a:ln cap="flat">
            <a:noFill/>
          </a:ln>
        </p:spPr>
        <p:txBody>
          <a:bodyPr vert="horz" wrap="square" lIns="91440" tIns="45720" rIns="91440" bIns="45720" numCol="2" anchor="t" anchorCtr="0" compatLnSpc="1">
            <a:spAutoFit/>
          </a:bodyPr>
          <a:lstStyle/>
          <a:p>
            <a:r>
              <a:rPr lang="fr-FR" sz="1200" dirty="0">
                <a:latin typeface="Trebuchet MS" panose="020B0603020202020204" pitchFamily="34" charset="0"/>
              </a:rPr>
              <a:t>Ex : un choc émotionnel lié à une grande peur, peut ralentir la croissance d’un enfant entrainant un ralentissement de son développement physique ou psychique.</a:t>
            </a:r>
          </a:p>
          <a:p>
            <a:endParaRPr lang="fr-FR" sz="1200" b="1" i="1" u="sng" dirty="0" smtClean="0">
              <a:latin typeface="Trebuchet MS" panose="020B0603020202020204" pitchFamily="34" charset="0"/>
            </a:endParaRPr>
          </a:p>
          <a:p>
            <a:r>
              <a:rPr lang="fr-FR" sz="1200" b="1" i="1" u="sng" dirty="0" smtClean="0">
                <a:latin typeface="Trebuchet MS" panose="020B0603020202020204" pitchFamily="34" charset="0"/>
              </a:rPr>
              <a:t>Autre </a:t>
            </a:r>
            <a:r>
              <a:rPr lang="fr-FR" sz="1200" b="1" i="1" u="sng" dirty="0">
                <a:latin typeface="Trebuchet MS" panose="020B0603020202020204" pitchFamily="34" charset="0"/>
              </a:rPr>
              <a:t>exemple</a:t>
            </a:r>
            <a:r>
              <a:rPr lang="fr-FR" sz="1200" dirty="0">
                <a:latin typeface="Trebuchet MS" panose="020B0603020202020204" pitchFamily="34" charset="0"/>
              </a:rPr>
              <a:t> : </a:t>
            </a:r>
          </a:p>
          <a:p>
            <a:r>
              <a:rPr lang="fr-FR" sz="1200" dirty="0">
                <a:latin typeface="Trebuchet MS" panose="020B0603020202020204" pitchFamily="34" charset="0"/>
              </a:rPr>
              <a:t>Chez un adulte, un choc émotionnel peut provoquer un blanchissement précoce des cheveux ou parfois seulement un blanchissement localisé sur une zone, </a:t>
            </a:r>
          </a:p>
          <a:p>
            <a:r>
              <a:rPr lang="fr-FR" sz="1200" dirty="0">
                <a:latin typeface="Trebuchet MS" panose="020B0603020202020204" pitchFamily="34" charset="0"/>
              </a:rPr>
              <a:t>Voir la perte brutale des cheveux sans raison physiologique chez une jeune personne. </a:t>
            </a:r>
          </a:p>
          <a:p>
            <a:r>
              <a:rPr lang="fr-FR" sz="1200" b="1" dirty="0">
                <a:latin typeface="Trebuchet MS" panose="020B0603020202020204" pitchFamily="34" charset="0"/>
              </a:rPr>
              <a:t>Tous les organes ont leur énergie spécifique. </a:t>
            </a:r>
            <a:endParaRPr lang="fr-FR" sz="1200" dirty="0">
              <a:latin typeface="Trebuchet MS" panose="020B0603020202020204" pitchFamily="34" charset="0"/>
            </a:endParaRPr>
          </a:p>
          <a:p>
            <a:r>
              <a:rPr lang="fr-FR" sz="1200" dirty="0">
                <a:latin typeface="Trebuchet MS" panose="020B0603020202020204" pitchFamily="34" charset="0"/>
              </a:rPr>
              <a:t>Par exemple : l’hiver correspond à l’élément eau pour le rein, sa saveur est salée.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Pour </a:t>
            </a:r>
            <a:r>
              <a:rPr lang="fr-FR" sz="1200" dirty="0">
                <a:latin typeface="Trebuchet MS" panose="020B0603020202020204" pitchFamily="34" charset="0"/>
              </a:rPr>
              <a:t>le fonctionnement du rein dans la médecine traditionnelle chinoise, le Jing représente nos réserves d’énergie. Nous avons le Jing inné et le Jing acquis</a:t>
            </a:r>
            <a:r>
              <a:rPr lang="fr-FR" sz="1200" dirty="0" smtClean="0">
                <a:latin typeface="Trebuchet MS" panose="020B0603020202020204" pitchFamily="34" charset="0"/>
              </a:rPr>
              <a:t>.</a:t>
            </a:r>
            <a:br>
              <a:rPr lang="fr-FR" sz="1200" dirty="0" smtClean="0">
                <a:latin typeface="Trebuchet MS" panose="020B0603020202020204" pitchFamily="34" charset="0"/>
              </a:rPr>
            </a:br>
            <a:r>
              <a:rPr lang="fr-FR" sz="1200" dirty="0" smtClean="0">
                <a:latin typeface="Trebuchet MS" panose="020B0603020202020204" pitchFamily="34" charset="0"/>
              </a:rPr>
              <a:t>Le </a:t>
            </a:r>
            <a:r>
              <a:rPr lang="fr-FR" sz="1200" dirty="0">
                <a:latin typeface="Trebuchet MS" panose="020B0603020202020204" pitchFamily="34" charset="0"/>
              </a:rPr>
              <a:t>Jing inné est transmis par les parents lors de la conception, c’est une énergie non renouvelable, c’est notre héritage énergétique de base. (Plus vous ferez des enfants avant 40 ans, meilleure sera l’énergie transmise à votre descendance en fonction évidement de votre hygiène de vie)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Le </a:t>
            </a:r>
            <a:r>
              <a:rPr lang="fr-FR" sz="1200" dirty="0">
                <a:latin typeface="Trebuchet MS" panose="020B0603020202020204" pitchFamily="34" charset="0"/>
              </a:rPr>
              <a:t>Jing acquis est une énergie renouvelable et que l’on utilise tout au long de notre vie. Nous pouvons la préserver grâce à notre hygiène de vie et en fonction de la qualité de notre alimentation mais aussi grâce à notre qualité de sommeil régulier. Bien dormir et se reposer en hiver est aussi important que boire et manger et respirer. Le sommeil permet de recharger notre batterie des reins. ..</a:t>
            </a:r>
          </a:p>
          <a:p>
            <a:r>
              <a:rPr lang="fr-FR" sz="1200" dirty="0">
                <a:latin typeface="Trebuchet MS" panose="020B0603020202020204" pitchFamily="34" charset="0"/>
              </a:rPr>
              <a:t>La période hivernale est propice au repos, tout comme la terre qui s’endort avant de s’éveiller pour la saison du printemps.  Entre le début novembre  et le 20 décembre nous pouvons soutenir le système du rein en stimulant </a:t>
            </a:r>
            <a:r>
              <a:rPr lang="fr-FR" sz="1200" b="1" u="sng" dirty="0">
                <a:latin typeface="Trebuchet MS" panose="020B0603020202020204" pitchFamily="34" charset="0"/>
              </a:rPr>
              <a:t>(Fu-Liu 7 Rein</a:t>
            </a:r>
            <a:r>
              <a:rPr lang="fr-FR" sz="1200" dirty="0">
                <a:latin typeface="Trebuchet MS" panose="020B0603020202020204" pitchFamily="34" charset="0"/>
              </a:rPr>
              <a:t>) afin de rétablir la circulation et fortifier le carré des lombes, ainsi que le point </a:t>
            </a:r>
            <a:r>
              <a:rPr lang="fr-FR" sz="1200" b="1" u="sng" dirty="0">
                <a:latin typeface="Trebuchet MS" panose="020B0603020202020204" pitchFamily="34" charset="0"/>
              </a:rPr>
              <a:t>(Yin </a:t>
            </a:r>
            <a:r>
              <a:rPr lang="fr-FR" sz="1200" b="1" u="sng" dirty="0" err="1">
                <a:latin typeface="Trebuchet MS" panose="020B0603020202020204" pitchFamily="34" charset="0"/>
              </a:rPr>
              <a:t>gu</a:t>
            </a:r>
            <a:r>
              <a:rPr lang="fr-FR" sz="1200" b="1" u="sng" dirty="0">
                <a:latin typeface="Trebuchet MS" panose="020B0603020202020204" pitchFamily="34" charset="0"/>
              </a:rPr>
              <a:t> 10 Rein)</a:t>
            </a:r>
            <a:r>
              <a:rPr lang="fr-FR" sz="1200" dirty="0">
                <a:latin typeface="Trebuchet MS" panose="020B0603020202020204" pitchFamily="34" charset="0"/>
              </a:rPr>
              <a:t> pour un meilleur </a:t>
            </a:r>
            <a:r>
              <a:rPr lang="fr-FR" sz="1200" dirty="0" smtClean="0">
                <a:latin typeface="Trebuchet MS" panose="020B0603020202020204" pitchFamily="34" charset="0"/>
              </a:rPr>
              <a:t>repos</a:t>
            </a:r>
            <a:r>
              <a:rPr lang="fr-FR" sz="1200" kern="0" dirty="0" smtClean="0">
                <a:solidFill>
                  <a:srgbClr val="000000"/>
                </a:solidFill>
                <a:latin typeface="Trebuchet MS" panose="020B0603020202020204" pitchFamily="34" charset="0"/>
              </a:rPr>
              <a:t>.</a:t>
            </a:r>
            <a:endParaRPr lang="fr-FR" sz="1200" b="0" i="0" u="none" strike="noStrike" kern="0" cap="none" spc="0" baseline="0" dirty="0" smtClean="0">
              <a:solidFill>
                <a:srgbClr val="000000"/>
              </a:solidFill>
              <a:uFillTx/>
              <a:latin typeface="Trebuchet MS" panose="020B0603020202020204" pitchFamily="34" charset="0"/>
            </a:endParaRPr>
          </a:p>
        </p:txBody>
      </p:sp>
      <p:pic>
        <p:nvPicPr>
          <p:cNvPr id="8" name="Image 7"/>
          <p:cNvPicPr/>
          <p:nvPr/>
        </p:nvPicPr>
        <p:blipFill>
          <a:blip r:embed="rId2" cstate="print">
            <a:extLst>
              <a:ext uri="{28A0092B-C50C-407E-A947-70E740481C1C}">
                <a14:useLocalDpi xmlns:a14="http://schemas.microsoft.com/office/drawing/2010/main" val="0"/>
              </a:ext>
            </a:extLst>
          </a:blip>
          <a:stretch>
            <a:fillRect/>
          </a:stretch>
        </p:blipFill>
        <p:spPr>
          <a:xfrm>
            <a:off x="7081838" y="1291566"/>
            <a:ext cx="4697787" cy="3818315"/>
          </a:xfrm>
          <a:prstGeom prst="rect">
            <a:avLst/>
          </a:prstGeom>
        </p:spPr>
      </p:pic>
      <p:sp>
        <p:nvSpPr>
          <p:cNvPr id="2" name="ZoneTexte 1"/>
          <p:cNvSpPr txBox="1"/>
          <p:nvPr/>
        </p:nvSpPr>
        <p:spPr>
          <a:xfrm>
            <a:off x="7081839" y="5298142"/>
            <a:ext cx="4697786" cy="646331"/>
          </a:xfrm>
          <a:prstGeom prst="rect">
            <a:avLst/>
          </a:prstGeom>
          <a:noFill/>
        </p:spPr>
        <p:txBody>
          <a:bodyPr wrap="square" rtlCol="0">
            <a:spAutoFit/>
          </a:bodyPr>
          <a:lstStyle/>
          <a:p>
            <a:r>
              <a:rPr lang="fr-FR" sz="1200" dirty="0">
                <a:solidFill>
                  <a:srgbClr val="1377D4"/>
                </a:solidFill>
                <a:latin typeface="Trebuchet MS" panose="020B0603020202020204" pitchFamily="34" charset="0"/>
              </a:rPr>
              <a:t>10 Rn (derrière le genou) situé  à l’extrémité médial du pli poplité, entre les tendons du </a:t>
            </a:r>
            <a:r>
              <a:rPr lang="fr-FR" sz="1200" dirty="0" smtClean="0">
                <a:solidFill>
                  <a:srgbClr val="1377D4"/>
                </a:solidFill>
                <a:latin typeface="Trebuchet MS" panose="020B0603020202020204" pitchFamily="34" charset="0"/>
              </a:rPr>
              <a:t>demi tendineux </a:t>
            </a:r>
            <a:r>
              <a:rPr lang="fr-FR" sz="1200" dirty="0">
                <a:solidFill>
                  <a:srgbClr val="1377D4"/>
                </a:solidFill>
                <a:latin typeface="Trebuchet MS" panose="020B0603020202020204" pitchFamily="34" charset="0"/>
              </a:rPr>
              <a:t>et du demi-membraneux</a:t>
            </a:r>
            <a:r>
              <a:rPr lang="fr-FR" sz="1200" dirty="0" smtClean="0">
                <a:solidFill>
                  <a:srgbClr val="1377D4"/>
                </a:solidFill>
                <a:latin typeface="Trebuchet MS" panose="020B0603020202020204" pitchFamily="34" charset="0"/>
              </a:rPr>
              <a:t>.</a:t>
            </a:r>
            <a:endParaRPr lang="fr-FR" sz="1200" dirty="0">
              <a:solidFill>
                <a:srgbClr val="1377D4"/>
              </a:solidFill>
              <a:latin typeface="Trebuchet MS" panose="020B0603020202020204" pitchFamily="34" charset="0"/>
            </a:endParaRPr>
          </a:p>
        </p:txBody>
      </p:sp>
      <p:sp>
        <p:nvSpPr>
          <p:cNvPr id="9" name="ZoneTexte 8"/>
          <p:cNvSpPr txBox="1"/>
          <p:nvPr/>
        </p:nvSpPr>
        <p:spPr>
          <a:xfrm>
            <a:off x="7305853" y="6114790"/>
            <a:ext cx="4325223" cy="461665"/>
          </a:xfrm>
          <a:prstGeom prst="rect">
            <a:avLst/>
          </a:prstGeom>
          <a:noFill/>
        </p:spPr>
        <p:txBody>
          <a:bodyPr wrap="none" rtlCol="0">
            <a:spAutoFit/>
          </a:bodyPr>
          <a:lstStyle/>
          <a:p>
            <a:r>
              <a:rPr lang="fr-FR" sz="1200" i="1" dirty="0">
                <a:solidFill>
                  <a:srgbClr val="000000"/>
                </a:solidFill>
              </a:rPr>
              <a:t>Magalie Richardin, </a:t>
            </a:r>
            <a:r>
              <a:rPr lang="fr-FR" sz="1200" i="1" kern="0" dirty="0">
                <a:solidFill>
                  <a:srgbClr val="000000"/>
                </a:solidFill>
              </a:rPr>
              <a:t>Praticienne en médecine traditionnelle </a:t>
            </a:r>
            <a:r>
              <a:rPr lang="fr-FR" sz="1200" i="1" kern="0" dirty="0" smtClean="0">
                <a:solidFill>
                  <a:srgbClr val="000000"/>
                </a:solidFill>
              </a:rPr>
              <a:t>chinoise</a:t>
            </a:r>
          </a:p>
          <a:p>
            <a:pPr algn="r"/>
            <a:r>
              <a:rPr lang="fr-FR" altLang="fr-FR" sz="1200" i="1" dirty="0"/>
              <a:t>Tours - 06 60 61 89 </a:t>
            </a:r>
            <a:r>
              <a:rPr lang="fr-FR" altLang="fr-FR" sz="1200" i="1" dirty="0" smtClean="0"/>
              <a:t>48</a:t>
            </a:r>
            <a:endParaRPr lang="fr-FR" altLang="fr-FR" sz="1200" i="1" dirty="0"/>
          </a:p>
        </p:txBody>
      </p:sp>
      <p:sp>
        <p:nvSpPr>
          <p:cNvPr id="10" name="ZoneTexte 9"/>
          <p:cNvSpPr txBox="1"/>
          <p:nvPr/>
        </p:nvSpPr>
        <p:spPr>
          <a:xfrm>
            <a:off x="682580" y="683643"/>
            <a:ext cx="8725168"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Le rein en hiver – Grands principes pour faire barrage aux virus</a:t>
            </a:r>
            <a:endParaRPr lang="fr-FR" sz="2000"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9150636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138517" y="4165"/>
            <a:ext cx="7329948" cy="561307"/>
          </a:xfrm>
          <a:solidFill>
            <a:srgbClr val="00B0F0"/>
          </a:solidFill>
        </p:spPr>
        <p:txBody>
          <a:bodyPr>
            <a:normAutofit/>
          </a:bodyPr>
          <a:lstStyle/>
          <a:p>
            <a:pPr algn="ctr"/>
            <a:r>
              <a:rPr lang="fr-FR" sz="3200" b="1" dirty="0" smtClean="0">
                <a:solidFill>
                  <a:schemeClr val="bg1"/>
                </a:solidFill>
              </a:rPr>
              <a:t>MOXIBUSTION</a:t>
            </a:r>
            <a:endParaRPr lang="fr-FR" sz="3200" b="1" dirty="0">
              <a:solidFill>
                <a:schemeClr val="bg1"/>
              </a:solidFill>
            </a:endParaRPr>
          </a:p>
        </p:txBody>
      </p:sp>
      <p:sp>
        <p:nvSpPr>
          <p:cNvPr id="4" name="ZoneTexte 3"/>
          <p:cNvSpPr txBox="1"/>
          <p:nvPr/>
        </p:nvSpPr>
        <p:spPr>
          <a:xfrm>
            <a:off x="766560" y="891457"/>
            <a:ext cx="10128967"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Technique de la Médecine Traditionnelle Chinoise augmentant l’énergie défensive </a:t>
            </a:r>
            <a:endParaRPr lang="fr-FR" sz="2000" b="1" dirty="0">
              <a:solidFill>
                <a:srgbClr val="1377D4"/>
              </a:solidFill>
              <a:latin typeface="Trebuchet MS" panose="020B0603020202020204" pitchFamily="34" charset="0"/>
            </a:endParaRPr>
          </a:p>
        </p:txBody>
      </p:sp>
      <p:sp>
        <p:nvSpPr>
          <p:cNvPr id="7" name="ZoneTexte 6"/>
          <p:cNvSpPr txBox="1"/>
          <p:nvPr/>
        </p:nvSpPr>
        <p:spPr>
          <a:xfrm>
            <a:off x="794074" y="1726129"/>
            <a:ext cx="4612691" cy="212365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A </a:t>
            </a:r>
            <a:r>
              <a:rPr lang="fr-FR" sz="1200" b="0" i="0" u="none" strike="noStrike" kern="1200" cap="none" spc="0" baseline="0" dirty="0">
                <a:solidFill>
                  <a:srgbClr val="000000"/>
                </a:solidFill>
                <a:uFillTx/>
                <a:latin typeface="Trebuchet MS" panose="020B0603020202020204" pitchFamily="34" charset="0"/>
              </a:rPr>
              <a:t>l’aide d’un bâton d’armoise (</a:t>
            </a:r>
            <a:r>
              <a:rPr lang="fr-FR" sz="1200" b="0" i="0" u="none" strike="noStrike" kern="1200" cap="none" spc="0" baseline="0" dirty="0" err="1">
                <a:solidFill>
                  <a:srgbClr val="000000"/>
                </a:solidFill>
                <a:uFillTx/>
                <a:latin typeface="Trebuchet MS" panose="020B0603020202020204" pitchFamily="34" charset="0"/>
              </a:rPr>
              <a:t>artemisia</a:t>
            </a:r>
            <a:r>
              <a:rPr lang="fr-FR" sz="1200" b="0" i="0" u="none" strike="noStrike" kern="1200" cap="none" spc="0" baseline="0" dirty="0">
                <a:solidFill>
                  <a:srgbClr val="000000"/>
                </a:solidFill>
                <a:uFillTx/>
                <a:latin typeface="Trebuchet MS" panose="020B0603020202020204" pitchFamily="34" charset="0"/>
              </a:rPr>
              <a:t>) chauffé sur les points </a:t>
            </a:r>
            <a:r>
              <a:rPr lang="fr-FR" sz="1200" b="0" i="0" u="none" strike="noStrike" kern="1200" cap="none" spc="0" baseline="0" dirty="0" smtClean="0">
                <a:solidFill>
                  <a:srgbClr val="000000"/>
                </a:solidFill>
                <a:uFillTx/>
                <a:latin typeface="Trebuchet MS" panose="020B0603020202020204" pitchFamily="34" charset="0"/>
              </a:rPr>
              <a:t>d’acupuncture, </a:t>
            </a:r>
            <a:r>
              <a:rPr lang="fr-FR" sz="1200" b="0" i="0" u="none" strike="noStrike" kern="1200" cap="none" spc="0" baseline="0" dirty="0">
                <a:solidFill>
                  <a:srgbClr val="000000"/>
                </a:solidFill>
                <a:uFillTx/>
                <a:latin typeface="Trebuchet MS" panose="020B0603020202020204" pitchFamily="34" charset="0"/>
              </a:rPr>
              <a:t>l’énergie défensive de l’organisme peut se défendre contre l’attaque du froid de l’hiver, des infections saisonnières et contribue à la stimulation de votre organisme et au renforcement de vos globules blancs et rouges en renforçant votre immunité.</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a:solidFill>
                <a:srgbClr val="000000"/>
              </a:solidFill>
              <a:uFillTx/>
              <a:latin typeface="Trebuchet MS" panose="020B0603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Trebuchet MS" panose="020B0603020202020204" pitchFamily="34" charset="0"/>
              </a:rPr>
              <a:t>Les</a:t>
            </a:r>
            <a:r>
              <a:rPr lang="fr-FR" sz="1200" b="0" i="0" u="none" strike="noStrike" kern="1200" cap="none" spc="0" baseline="0" dirty="0">
                <a:solidFill>
                  <a:srgbClr val="000000"/>
                </a:solidFill>
                <a:uFillTx/>
                <a:latin typeface="Trebuchet MS" panose="020B0603020202020204" pitchFamily="34" charset="0"/>
              </a:rPr>
              <a:t> points sont choisis selon </a:t>
            </a:r>
            <a:r>
              <a:rPr lang="fr-FR" sz="1200" b="0" i="0" u="none" strike="noStrike" kern="0" cap="none" spc="0" baseline="0" dirty="0">
                <a:solidFill>
                  <a:srgbClr val="000000"/>
                </a:solidFill>
                <a:uFillTx/>
                <a:latin typeface="Trebuchet MS" panose="020B0603020202020204" pitchFamily="34" charset="0"/>
              </a:rPr>
              <a:t>d</a:t>
            </a:r>
            <a:r>
              <a:rPr lang="fr-FR" sz="1200" b="0" i="0" u="none" strike="noStrike" kern="1200" cap="none" spc="0" baseline="0" dirty="0">
                <a:solidFill>
                  <a:srgbClr val="000000"/>
                </a:solidFill>
                <a:uFillTx/>
                <a:latin typeface="Trebuchet MS" panose="020B0603020202020204" pitchFamily="34" charset="0"/>
              </a:rPr>
              <a:t>es lois énergétiques</a:t>
            </a:r>
            <a:r>
              <a:rPr lang="fr-FR" sz="1200" b="0" i="0" u="none" strike="noStrike" kern="0" cap="none" spc="0" baseline="0" dirty="0">
                <a:solidFill>
                  <a:srgbClr val="000000"/>
                </a:solidFill>
                <a:uFillTx/>
                <a:latin typeface="Trebuchet MS" panose="020B0603020202020204" pitchFamily="34" charset="0"/>
              </a:rPr>
              <a:t> et seront localisés au cours d’ateliers collectifs ou en consultation. Un bâton d’armoise vous sera offert en consultation pour continuer votre traitement à votre domicile</a:t>
            </a:r>
            <a:r>
              <a:rPr lang="fr-FR" sz="1200" b="0" i="0" u="none" strike="noStrike" kern="0" cap="none" spc="0" baseline="0" dirty="0" smtClean="0">
                <a:solidFill>
                  <a:srgbClr val="000000"/>
                </a:solidFill>
                <a:uFillTx/>
                <a:latin typeface="Trebuchet MS" panose="020B0603020202020204" pitchFamily="34" charset="0"/>
              </a:rPr>
              <a:t>.</a:t>
            </a:r>
          </a:p>
        </p:txBody>
      </p:sp>
      <p:pic>
        <p:nvPicPr>
          <p:cNvPr id="8" name="Image 7"/>
          <p:cNvPicPr>
            <a:picLocks noChangeAspect="1"/>
          </p:cNvPicPr>
          <p:nvPr/>
        </p:nvPicPr>
        <p:blipFill>
          <a:blip r:embed="rId2" cstate="print"/>
          <a:stretch>
            <a:fillRect/>
          </a:stretch>
        </p:blipFill>
        <p:spPr>
          <a:xfrm>
            <a:off x="5669515" y="1693752"/>
            <a:ext cx="6217764" cy="4105010"/>
          </a:xfrm>
          <a:prstGeom prst="rect">
            <a:avLst/>
          </a:prstGeom>
          <a:noFill/>
          <a:ln cap="flat">
            <a:noFill/>
          </a:ln>
        </p:spPr>
      </p:pic>
      <p:sp>
        <p:nvSpPr>
          <p:cNvPr id="2" name="ZoneTexte 1"/>
          <p:cNvSpPr txBox="1"/>
          <p:nvPr/>
        </p:nvSpPr>
        <p:spPr>
          <a:xfrm>
            <a:off x="1030310" y="6168980"/>
            <a:ext cx="4717958" cy="430887"/>
          </a:xfrm>
          <a:prstGeom prst="rect">
            <a:avLst/>
          </a:prstGeom>
          <a:noFill/>
        </p:spPr>
        <p:txBody>
          <a:bodyPr wrap="none" rtlCol="0">
            <a:spAutoFit/>
          </a:bodyPr>
          <a:lstStyle/>
          <a:p>
            <a:r>
              <a:rPr lang="fr-FR" sz="1100" i="1" dirty="0">
                <a:solidFill>
                  <a:srgbClr val="000000"/>
                </a:solidFill>
                <a:latin typeface="Trebuchet MS" panose="020B0603020202020204" pitchFamily="34" charset="0"/>
              </a:rPr>
              <a:t>Dominique </a:t>
            </a:r>
            <a:r>
              <a:rPr lang="fr-FR" sz="1100" i="1" dirty="0" err="1">
                <a:solidFill>
                  <a:srgbClr val="000000"/>
                </a:solidFill>
                <a:latin typeface="Trebuchet MS" panose="020B0603020202020204" pitchFamily="34" charset="0"/>
              </a:rPr>
              <a:t>Assemaine</a:t>
            </a:r>
            <a:r>
              <a:rPr lang="fr-FR" sz="1100" i="1" dirty="0">
                <a:solidFill>
                  <a:srgbClr val="000000"/>
                </a:solidFill>
                <a:latin typeface="Trebuchet MS" panose="020B0603020202020204" pitchFamily="34" charset="0"/>
              </a:rPr>
              <a:t>, </a:t>
            </a:r>
            <a:r>
              <a:rPr lang="fr-FR" sz="1100" i="1" kern="0" dirty="0">
                <a:solidFill>
                  <a:srgbClr val="000000"/>
                </a:solidFill>
                <a:latin typeface="Trebuchet MS" panose="020B0603020202020204" pitchFamily="34" charset="0"/>
              </a:rPr>
              <a:t>Praticienne en médecine traditionnelle </a:t>
            </a:r>
            <a:r>
              <a:rPr lang="fr-FR" sz="1100" i="1" kern="0" dirty="0" smtClean="0">
                <a:solidFill>
                  <a:srgbClr val="000000"/>
                </a:solidFill>
                <a:latin typeface="Trebuchet MS" panose="020B0603020202020204" pitchFamily="34" charset="0"/>
              </a:rPr>
              <a:t>chinoise</a:t>
            </a:r>
          </a:p>
          <a:p>
            <a:r>
              <a:rPr lang="fr-FR" sz="1100" i="1" kern="0" dirty="0" smtClean="0">
                <a:solidFill>
                  <a:srgbClr val="000000"/>
                </a:solidFill>
                <a:latin typeface="Trebuchet MS" panose="020B0603020202020204" pitchFamily="34" charset="0"/>
              </a:rPr>
              <a:t>Nogent-sur-Marne 07 70 91 04 44</a:t>
            </a:r>
            <a:endParaRPr lang="fr-FR" sz="1100" i="1" kern="0" dirty="0">
              <a:solidFill>
                <a:srgbClr val="000000"/>
              </a:solidFill>
              <a:latin typeface="Trebuchet MS" panose="020B0603020202020204" pitchFamily="34" charset="0"/>
            </a:endParaRPr>
          </a:p>
        </p:txBody>
      </p:sp>
    </p:spTree>
    <p:extLst>
      <p:ext uri="{BB962C8B-B14F-4D97-AF65-F5344CB8AC3E}">
        <p14:creationId xmlns:p14="http://schemas.microsoft.com/office/powerpoint/2010/main" val="1610621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latin typeface="Trebuchet MS" panose="020B0603020202020204" pitchFamily="34" charset="0"/>
              </a:rPr>
              <a:t>NATUROPATHIE</a:t>
            </a:r>
            <a:endParaRPr lang="fr-FR" sz="3200" b="1" dirty="0">
              <a:solidFill>
                <a:schemeClr val="bg1"/>
              </a:solidFill>
              <a:latin typeface="Trebuchet MS" panose="020B0603020202020204" pitchFamily="34" charset="0"/>
            </a:endParaRPr>
          </a:p>
        </p:txBody>
      </p:sp>
      <p:sp>
        <p:nvSpPr>
          <p:cNvPr id="7" name="ZoneTexte 6"/>
          <p:cNvSpPr txBox="1"/>
          <p:nvPr/>
        </p:nvSpPr>
        <p:spPr>
          <a:xfrm>
            <a:off x="888329" y="800226"/>
            <a:ext cx="9749620"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rPr>
              <a:t>Soulager l’Anxiété pour optimiser les capacité de l’organisme à résister au froid</a:t>
            </a:r>
            <a:endParaRPr lang="fr-FR" sz="2000" b="1" dirty="0">
              <a:solidFill>
                <a:srgbClr val="1377D4"/>
              </a:solidFill>
            </a:endParaRPr>
          </a:p>
        </p:txBody>
      </p:sp>
      <p:sp>
        <p:nvSpPr>
          <p:cNvPr id="9" name="ZoneTexte 3"/>
          <p:cNvSpPr txBox="1"/>
          <p:nvPr/>
        </p:nvSpPr>
        <p:spPr>
          <a:xfrm>
            <a:off x="888329" y="1414145"/>
            <a:ext cx="10262271" cy="4031873"/>
          </a:xfrm>
          <a:prstGeom prst="rect">
            <a:avLst/>
          </a:prstGeom>
          <a:noFill/>
          <a:ln cap="flat">
            <a:noFill/>
          </a:ln>
        </p:spPr>
        <p:txBody>
          <a:bodyPr vert="horz" wrap="square" lIns="91440" tIns="45720" rIns="91440" bIns="45720" numCol="2" anchor="t" anchorCtr="0" compatLnSpc="1">
            <a:spAutoFit/>
          </a:bodyPr>
          <a:lstStyle/>
          <a:p>
            <a:r>
              <a:rPr lang="fr-FR" sz="1400" b="1" dirty="0">
                <a:solidFill>
                  <a:srgbClr val="1377D4"/>
                </a:solidFill>
                <a:latin typeface="Trebuchet MS" panose="020B0603020202020204" pitchFamily="34" charset="0"/>
              </a:rPr>
              <a:t>Des solutions naturelles existent pour soulager l’anxiété et il ne faut pas prendre les symptômes d’angoisse à la légère car ils influencent fortement notre quotidien.</a:t>
            </a:r>
          </a:p>
          <a:p>
            <a:pPr lvl="0"/>
            <a:endParaRPr lang="fr-FR" sz="1200" b="1" u="sng" dirty="0" smtClean="0">
              <a:latin typeface="Trebuchet MS" panose="020B0603020202020204" pitchFamily="34" charset="0"/>
            </a:endParaRPr>
          </a:p>
          <a:p>
            <a:pPr lvl="0"/>
            <a:r>
              <a:rPr lang="fr-FR" sz="1200" b="1" u="sng" dirty="0" smtClean="0">
                <a:solidFill>
                  <a:srgbClr val="1377D4"/>
                </a:solidFill>
                <a:latin typeface="Trebuchet MS" panose="020B0603020202020204" pitchFamily="34" charset="0"/>
              </a:rPr>
              <a:t>Huiles </a:t>
            </a:r>
            <a:r>
              <a:rPr lang="fr-FR" sz="1200" b="1" u="sng" dirty="0">
                <a:solidFill>
                  <a:srgbClr val="1377D4"/>
                </a:solidFill>
                <a:latin typeface="Trebuchet MS" panose="020B0603020202020204" pitchFamily="34" charset="0"/>
              </a:rPr>
              <a:t>essentielles</a:t>
            </a:r>
            <a:r>
              <a:rPr lang="fr-FR" sz="1200" dirty="0">
                <a:solidFill>
                  <a:srgbClr val="1377D4"/>
                </a:solidFill>
                <a:latin typeface="Trebuchet MS" panose="020B0603020202020204" pitchFamily="34" charset="0"/>
              </a:rPr>
              <a:t> : </a:t>
            </a:r>
            <a:r>
              <a:rPr lang="fr-FR" sz="1200" dirty="0">
                <a:latin typeface="Trebuchet MS" panose="020B0603020202020204" pitchFamily="34" charset="0"/>
              </a:rPr>
              <a:t>1ml d’HE d’orange douce + 3 ml HE lavande officinale +1 ml HE camomille noble à diluer dans 80 ml d’huile de jojoba – masser le sternum ou le plexus solaire avec quelques gouttes de ce </a:t>
            </a:r>
            <a:r>
              <a:rPr lang="fr-FR" sz="1200" dirty="0" smtClean="0">
                <a:latin typeface="Trebuchet MS" panose="020B0603020202020204" pitchFamily="34" charset="0"/>
              </a:rPr>
              <a:t>mélange, </a:t>
            </a:r>
            <a:r>
              <a:rPr lang="fr-FR" sz="1200" dirty="0">
                <a:latin typeface="Trebuchet MS" panose="020B0603020202020204" pitchFamily="34" charset="0"/>
              </a:rPr>
              <a:t>le soir avant de se coucher.</a:t>
            </a:r>
          </a:p>
          <a:p>
            <a:pPr lvl="0"/>
            <a:endParaRPr lang="fr-FR" sz="1200" b="1" u="sng" dirty="0" smtClean="0">
              <a:latin typeface="Trebuchet MS" panose="020B0603020202020204" pitchFamily="34" charset="0"/>
            </a:endParaRPr>
          </a:p>
          <a:p>
            <a:pPr lvl="0"/>
            <a:r>
              <a:rPr lang="fr-FR" sz="1200" b="1" u="sng" dirty="0" err="1" smtClean="0">
                <a:solidFill>
                  <a:srgbClr val="1377D4"/>
                </a:solidFill>
                <a:latin typeface="Trebuchet MS" panose="020B0603020202020204" pitchFamily="34" charset="0"/>
              </a:rPr>
              <a:t>Ashwaganda</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 c’est une plante </a:t>
            </a:r>
            <a:r>
              <a:rPr lang="fr-FR" sz="1200" dirty="0" err="1">
                <a:latin typeface="Trebuchet MS" panose="020B0603020202020204" pitchFamily="34" charset="0"/>
              </a:rPr>
              <a:t>adaptogène</a:t>
            </a:r>
            <a:r>
              <a:rPr lang="fr-FR" sz="1200" dirty="0">
                <a:latin typeface="Trebuchet MS" panose="020B0603020202020204" pitchFamily="34" charset="0"/>
              </a:rPr>
              <a:t> qui permet au corps de s’adapter au stress. Selon nos besoins, elle sera stimulante ou relaxante. Elle aide au bien-être intellectuel et physique ainsi qu’à l’équilibre émotionnel et au bien-être général. 2 gélules chaque soir permettent d’en ressentir les effets très rapidement.</a:t>
            </a:r>
          </a:p>
          <a:p>
            <a:pPr lvl="0"/>
            <a:endParaRPr lang="fr-FR" sz="1200" b="1" u="sng" dirty="0" smtClean="0">
              <a:latin typeface="Trebuchet MS" panose="020B0603020202020204" pitchFamily="34" charset="0"/>
            </a:endParaRPr>
          </a:p>
          <a:p>
            <a:pPr lvl="0"/>
            <a:r>
              <a:rPr lang="fr-FR" sz="1200" b="1" u="sng" dirty="0" smtClean="0">
                <a:solidFill>
                  <a:srgbClr val="1377D4"/>
                </a:solidFill>
                <a:latin typeface="Trebuchet MS" panose="020B0603020202020204" pitchFamily="34" charset="0"/>
              </a:rPr>
              <a:t>Magnésium</a:t>
            </a:r>
            <a:r>
              <a:rPr lang="fr-FR" sz="1200" dirty="0">
                <a:solidFill>
                  <a:srgbClr val="1377D4"/>
                </a:solidFill>
                <a:latin typeface="Trebuchet MS" panose="020B0603020202020204" pitchFamily="34" charset="0"/>
              </a:rPr>
              <a:t> : </a:t>
            </a:r>
            <a:r>
              <a:rPr lang="fr-FR" sz="1200" dirty="0">
                <a:latin typeface="Trebuchet MS" panose="020B0603020202020204" pitchFamily="34" charset="0"/>
              </a:rPr>
              <a:t>il contribue à réduire la fatigue et participe du bon fonctionnement du système nerveux. Il améliore aussi le sommeil. Les formes les mieux assimilées par le corps sont le </a:t>
            </a:r>
            <a:r>
              <a:rPr lang="fr-FR" sz="1200" b="1" dirty="0" err="1">
                <a:latin typeface="Trebuchet MS" panose="020B0603020202020204" pitchFamily="34" charset="0"/>
              </a:rPr>
              <a:t>malate</a:t>
            </a:r>
            <a:r>
              <a:rPr lang="fr-FR" sz="1200" b="1" dirty="0">
                <a:latin typeface="Trebuchet MS" panose="020B0603020202020204" pitchFamily="34" charset="0"/>
              </a:rPr>
              <a:t> de magnésium</a:t>
            </a:r>
            <a:r>
              <a:rPr lang="fr-FR" sz="1200" dirty="0">
                <a:latin typeface="Trebuchet MS" panose="020B0603020202020204" pitchFamily="34" charset="0"/>
              </a:rPr>
              <a:t>, le </a:t>
            </a:r>
            <a:r>
              <a:rPr lang="fr-FR" sz="1200" b="1" dirty="0">
                <a:latin typeface="Trebuchet MS" panose="020B0603020202020204" pitchFamily="34" charset="0"/>
              </a:rPr>
              <a:t>glycérophosphate</a:t>
            </a:r>
            <a:r>
              <a:rPr lang="fr-FR" sz="1200" dirty="0">
                <a:latin typeface="Trebuchet MS" panose="020B0603020202020204" pitchFamily="34" charset="0"/>
              </a:rPr>
              <a:t> et le </a:t>
            </a:r>
            <a:r>
              <a:rPr lang="fr-FR" sz="1200" b="1" dirty="0" err="1">
                <a:latin typeface="Trebuchet MS" panose="020B0603020202020204" pitchFamily="34" charset="0"/>
              </a:rPr>
              <a:t>bisglycinate</a:t>
            </a:r>
            <a:r>
              <a:rPr lang="fr-FR" sz="1200" b="1" dirty="0">
                <a:latin typeface="Trebuchet MS" panose="020B0603020202020204" pitchFamily="34" charset="0"/>
              </a:rPr>
              <a:t> de magnésium</a:t>
            </a:r>
            <a:r>
              <a:rPr lang="fr-FR" sz="1200" dirty="0">
                <a:latin typeface="Trebuchet MS" panose="020B0603020202020204" pitchFamily="34" charset="0"/>
              </a:rPr>
              <a:t>. </a:t>
            </a:r>
          </a:p>
          <a:p>
            <a:r>
              <a:rPr lang="fr-FR" sz="1200" dirty="0">
                <a:latin typeface="Trebuchet MS" panose="020B0603020202020204" pitchFamily="34" charset="0"/>
              </a:rPr>
              <a:t>Le </a:t>
            </a:r>
            <a:r>
              <a:rPr lang="fr-FR" sz="1200" b="1" dirty="0">
                <a:latin typeface="Trebuchet MS" panose="020B0603020202020204" pitchFamily="34" charset="0"/>
              </a:rPr>
              <a:t>citrate de magnésium</a:t>
            </a:r>
            <a:r>
              <a:rPr lang="fr-FR" sz="1200" dirty="0">
                <a:latin typeface="Trebuchet MS" panose="020B0603020202020204" pitchFamily="34" charset="0"/>
              </a:rPr>
              <a:t> peut également être très bien assimilé, mais peut aussi être laxatif.</a:t>
            </a:r>
          </a:p>
          <a:p>
            <a:pPr lvl="0"/>
            <a:r>
              <a:rPr lang="fr-FR" sz="1200" b="1" u="sng" dirty="0" smtClean="0">
                <a:solidFill>
                  <a:srgbClr val="1377D4"/>
                </a:solidFill>
                <a:latin typeface="Trebuchet MS" panose="020B0603020202020204" pitchFamily="34" charset="0"/>
              </a:rPr>
              <a:t>Gemmothérapie</a:t>
            </a:r>
            <a:r>
              <a:rPr lang="fr-FR" sz="1200" dirty="0">
                <a:solidFill>
                  <a:srgbClr val="1377D4"/>
                </a:solidFill>
                <a:latin typeface="Trebuchet MS" panose="020B0603020202020204" pitchFamily="34" charset="0"/>
              </a:rPr>
              <a:t> : </a:t>
            </a:r>
            <a:r>
              <a:rPr lang="fr-FR" sz="1200" dirty="0" err="1">
                <a:latin typeface="Trebuchet MS" panose="020B0603020202020204" pitchFamily="34" charset="0"/>
              </a:rPr>
              <a:t>Calmigem</a:t>
            </a:r>
            <a:r>
              <a:rPr lang="fr-FR" sz="1200" dirty="0">
                <a:latin typeface="Trebuchet MS" panose="020B0603020202020204" pitchFamily="34" charset="0"/>
              </a:rPr>
              <a:t> d’</a:t>
            </a:r>
            <a:r>
              <a:rPr lang="fr-FR" sz="1200" dirty="0" err="1">
                <a:latin typeface="Trebuchet MS" panose="020B0603020202020204" pitchFamily="34" charset="0"/>
              </a:rPr>
              <a:t>Herbalgem</a:t>
            </a:r>
            <a:r>
              <a:rPr lang="fr-FR" sz="1200" dirty="0">
                <a:latin typeface="Trebuchet MS" panose="020B0603020202020204" pitchFamily="34" charset="0"/>
              </a:rPr>
              <a:t> </a:t>
            </a:r>
            <a:r>
              <a:rPr lang="fr-FR" sz="1200" dirty="0" smtClean="0">
                <a:latin typeface="Trebuchet MS" panose="020B0603020202020204" pitchFamily="34" charset="0"/>
              </a:rPr>
              <a:t>aide, </a:t>
            </a:r>
            <a:r>
              <a:rPr lang="fr-FR" sz="1200" dirty="0">
                <a:latin typeface="Trebuchet MS" panose="020B0603020202020204" pitchFamily="34" charset="0"/>
              </a:rPr>
              <a:t>en cas de stress </a:t>
            </a:r>
            <a:r>
              <a:rPr lang="fr-FR" sz="1200" dirty="0" smtClean="0">
                <a:latin typeface="Trebuchet MS" panose="020B0603020202020204" pitchFamily="34" charset="0"/>
              </a:rPr>
              <a:t>passager, </a:t>
            </a:r>
            <a:r>
              <a:rPr lang="fr-FR" sz="1200" dirty="0">
                <a:latin typeface="Trebuchet MS" panose="020B0603020202020204" pitchFamily="34" charset="0"/>
              </a:rPr>
              <a:t>grâce à l’action de 2 bourgeons (figuier et cassis) et de 3 huiles essentielles (lavande, angélique et l’oranger) – Aide à diminuer la tension nerveuse, à réduire la nervosité et agit favorablement contre les chocs émotionnels et l’instabilité psychologique.</a:t>
            </a:r>
          </a:p>
          <a:p>
            <a:r>
              <a:rPr lang="fr-FR" sz="1200" dirty="0" smtClean="0">
                <a:latin typeface="Trebuchet MS" panose="020B0603020202020204" pitchFamily="34" charset="0"/>
              </a:rPr>
              <a:t>Il existe, en naturopathie, pléthore de plantes et d’actifs naturels pour aider à lutter contre la peur, l’angoisse, l’anxiété, les problèmes de sommeil. </a:t>
            </a:r>
            <a:br>
              <a:rPr lang="fr-FR" sz="1200" dirty="0" smtClean="0">
                <a:latin typeface="Trebuchet MS" panose="020B0603020202020204" pitchFamily="34" charset="0"/>
              </a:rPr>
            </a:br>
            <a:endParaRPr lang="fr-FR" sz="1200" dirty="0" smtClean="0">
              <a:latin typeface="Trebuchet MS" panose="020B0603020202020204" pitchFamily="34" charset="0"/>
            </a:endParaRPr>
          </a:p>
          <a:p>
            <a:r>
              <a:rPr lang="fr-FR" sz="1200" dirty="0" smtClean="0">
                <a:latin typeface="Trebuchet MS" panose="020B0603020202020204" pitchFamily="34" charset="0"/>
              </a:rPr>
              <a:t>Ne pas hésiter à consulter un naturopathe pour mieux cibler vos besoins.</a:t>
            </a:r>
          </a:p>
        </p:txBody>
      </p:sp>
      <p:sp>
        <p:nvSpPr>
          <p:cNvPr id="2" name="ZoneTexte 1"/>
          <p:cNvSpPr txBox="1"/>
          <p:nvPr/>
        </p:nvSpPr>
        <p:spPr>
          <a:xfrm>
            <a:off x="8348432" y="5973564"/>
            <a:ext cx="3033203" cy="600164"/>
          </a:xfrm>
          <a:prstGeom prst="rect">
            <a:avLst/>
          </a:prstGeom>
          <a:noFill/>
        </p:spPr>
        <p:txBody>
          <a:bodyPr wrap="none" rtlCol="0">
            <a:spAutoFit/>
          </a:bodyPr>
          <a:lstStyle/>
          <a:p>
            <a:pPr algn="r"/>
            <a:r>
              <a:rPr lang="fr-FR" sz="1100" i="1" dirty="0">
                <a:latin typeface="Trebuchet MS" panose="020B0603020202020204" pitchFamily="34" charset="0"/>
              </a:rPr>
              <a:t>Claudine </a:t>
            </a:r>
            <a:r>
              <a:rPr lang="fr-FR" sz="1100" i="1" dirty="0" err="1">
                <a:latin typeface="Trebuchet MS" panose="020B0603020202020204" pitchFamily="34" charset="0"/>
              </a:rPr>
              <a:t>Soulat</a:t>
            </a:r>
            <a:r>
              <a:rPr lang="fr-FR" sz="1100" i="1" dirty="0">
                <a:latin typeface="Trebuchet MS" panose="020B0603020202020204" pitchFamily="34" charset="0"/>
              </a:rPr>
              <a:t>, </a:t>
            </a:r>
            <a:r>
              <a:rPr lang="fr-FR" sz="1100" i="1" dirty="0" smtClean="0">
                <a:latin typeface="Trebuchet MS" panose="020B0603020202020204" pitchFamily="34" charset="0"/>
              </a:rPr>
              <a:t>Naturopathe</a:t>
            </a:r>
          </a:p>
          <a:p>
            <a:pPr algn="r"/>
            <a:r>
              <a:rPr lang="fr-FR" sz="1100" i="1" dirty="0" smtClean="0">
                <a:latin typeface="Trebuchet MS" panose="020B0603020202020204" pitchFamily="34" charset="0"/>
              </a:rPr>
              <a:t>Massage Ayurvédique , Relance Lymphatique</a:t>
            </a:r>
            <a:endParaRPr lang="fr-FR" sz="1100" i="1" dirty="0">
              <a:latin typeface="Trebuchet MS" panose="020B0603020202020204" pitchFamily="34" charset="0"/>
            </a:endParaRPr>
          </a:p>
          <a:p>
            <a:pPr algn="r"/>
            <a:r>
              <a:rPr lang="fr-FR" sz="1100" i="1" dirty="0">
                <a:latin typeface="Trebuchet MS" panose="020B0603020202020204" pitchFamily="34" charset="0"/>
              </a:rPr>
              <a:t>Nogent-sur-Marne 06 63 77 97 </a:t>
            </a:r>
            <a:r>
              <a:rPr lang="fr-FR" sz="1100" i="1" dirty="0" smtClean="0">
                <a:latin typeface="Trebuchet MS" panose="020B0603020202020204" pitchFamily="34" charset="0"/>
              </a:rPr>
              <a:t>63</a:t>
            </a:r>
            <a:endParaRPr lang="fr-FR" sz="1100" i="1" dirty="0">
              <a:latin typeface="Trebuchet MS" panose="020B060302020202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4860" y="3447666"/>
            <a:ext cx="3383089" cy="2367512"/>
          </a:xfrm>
          <a:prstGeom prst="rect">
            <a:avLst/>
          </a:prstGeom>
        </p:spPr>
      </p:pic>
    </p:spTree>
    <p:extLst>
      <p:ext uri="{BB962C8B-B14F-4D97-AF65-F5344CB8AC3E}">
        <p14:creationId xmlns:p14="http://schemas.microsoft.com/office/powerpoint/2010/main" val="2216566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481417" y="4165"/>
            <a:ext cx="7329948"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PHARMACOPEE CHINOISE</a:t>
            </a:r>
            <a:endParaRPr lang="fr-FR" sz="3200" dirty="0">
              <a:solidFill>
                <a:schemeClr val="bg1"/>
              </a:solidFill>
              <a:latin typeface="Trebuchet MS" panose="020B0603020202020204" pitchFamily="34" charset="0"/>
            </a:endParaRPr>
          </a:p>
        </p:txBody>
      </p:sp>
      <p:sp>
        <p:nvSpPr>
          <p:cNvPr id="4" name="ZoneTexte 3"/>
          <p:cNvSpPr txBox="1"/>
          <p:nvPr/>
        </p:nvSpPr>
        <p:spPr>
          <a:xfrm>
            <a:off x="503818" y="794473"/>
            <a:ext cx="10842469"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b="1" i="0" strike="noStrike" kern="1200" cap="none" spc="0" baseline="0" dirty="0">
                <a:solidFill>
                  <a:srgbClr val="1377D4"/>
                </a:solidFill>
                <a:uFillTx/>
                <a:latin typeface="Trebuchet MS" panose="020B0603020202020204" pitchFamily="34" charset="0"/>
              </a:rPr>
              <a:t>Pharmacopée </a:t>
            </a:r>
            <a:r>
              <a:rPr lang="fr-FR" b="1" i="0" strike="noStrike" kern="1200" cap="none" spc="0" baseline="0" dirty="0" smtClean="0">
                <a:solidFill>
                  <a:srgbClr val="1377D4"/>
                </a:solidFill>
                <a:uFillTx/>
                <a:latin typeface="Trebuchet MS" panose="020B0603020202020204" pitchFamily="34" charset="0"/>
              </a:rPr>
              <a:t>chinoise, une branche de la Médecine Traditionnelle Chinoise (</a:t>
            </a:r>
            <a:r>
              <a:rPr lang="fr-FR" b="1" i="0" strike="noStrike" kern="1200" cap="none" spc="0" baseline="0" dirty="0" err="1" smtClean="0">
                <a:solidFill>
                  <a:srgbClr val="1377D4"/>
                </a:solidFill>
                <a:uFillTx/>
                <a:latin typeface="Trebuchet MS" panose="020B0603020202020204" pitchFamily="34" charset="0"/>
              </a:rPr>
              <a:t>Mtc</a:t>
            </a:r>
            <a:r>
              <a:rPr lang="fr-FR" b="1" i="0" strike="noStrike" kern="1200" cap="none" spc="0" baseline="0" dirty="0" smtClean="0">
                <a:solidFill>
                  <a:srgbClr val="1377D4"/>
                </a:solidFill>
                <a:uFillTx/>
                <a:latin typeface="Trebuchet MS" panose="020B0603020202020204" pitchFamily="34" charset="0"/>
              </a:rPr>
              <a:t>)</a:t>
            </a:r>
          </a:p>
          <a:p>
            <a:pPr>
              <a:defRPr sz="1800" b="0" i="0" u="none" strike="noStrike" kern="0" cap="none" spc="0" baseline="0">
                <a:solidFill>
                  <a:srgbClr val="000000"/>
                </a:solidFill>
                <a:uFillTx/>
              </a:defRPr>
            </a:pPr>
            <a:endParaRPr lang="fr-FR" dirty="0" smtClean="0">
              <a:solidFill>
                <a:srgbClr val="1377D4"/>
              </a:solidFill>
              <a:latin typeface="Trebuchet MS" panose="020B0603020202020204" pitchFamily="34" charset="0"/>
            </a:endParaRPr>
          </a:p>
          <a:p>
            <a:pPr>
              <a:defRPr sz="1800" b="0" i="0" u="none" strike="noStrike" kern="0" cap="none" spc="0" baseline="0">
                <a:solidFill>
                  <a:srgbClr val="000000"/>
                </a:solidFill>
                <a:uFillTx/>
              </a:defRPr>
            </a:pPr>
            <a:r>
              <a:rPr lang="fr-FR" dirty="0" smtClean="0">
                <a:solidFill>
                  <a:srgbClr val="1377D4"/>
                </a:solidFill>
                <a:latin typeface="Trebuchet MS" panose="020B0603020202020204" pitchFamily="34" charset="0"/>
              </a:rPr>
              <a:t>Pour </a:t>
            </a:r>
            <a:r>
              <a:rPr lang="fr-FR" dirty="0">
                <a:solidFill>
                  <a:srgbClr val="1377D4"/>
                </a:solidFill>
                <a:latin typeface="Trebuchet MS" panose="020B0603020202020204" pitchFamily="34" charset="0"/>
              </a:rPr>
              <a:t>renforcer l’immunité, les méridiens qui seront concernés </a:t>
            </a:r>
            <a:r>
              <a:rPr lang="fr-FR" dirty="0" smtClean="0">
                <a:solidFill>
                  <a:srgbClr val="1377D4"/>
                </a:solidFill>
                <a:latin typeface="Trebuchet MS" panose="020B0603020202020204" pitchFamily="34" charset="0"/>
              </a:rPr>
              <a:t>sont</a:t>
            </a:r>
          </a:p>
          <a:p>
            <a:pPr>
              <a:defRPr sz="1800" b="0" i="0" u="none" strike="noStrike" kern="0" cap="none" spc="0" baseline="0">
                <a:solidFill>
                  <a:srgbClr val="000000"/>
                </a:solidFill>
                <a:uFillTx/>
              </a:defRPr>
            </a:pPr>
            <a:r>
              <a:rPr lang="fr-FR" dirty="0" smtClean="0">
                <a:solidFill>
                  <a:srgbClr val="1377D4"/>
                </a:solidFill>
                <a:latin typeface="Trebuchet MS" panose="020B0603020202020204" pitchFamily="34" charset="0"/>
              </a:rPr>
              <a:t>Sur le </a:t>
            </a:r>
            <a:r>
              <a:rPr lang="fr-FR" dirty="0">
                <a:solidFill>
                  <a:srgbClr val="1377D4"/>
                </a:solidFill>
                <a:latin typeface="Trebuchet MS" panose="020B0603020202020204" pitchFamily="34" charset="0"/>
              </a:rPr>
              <a:t>réseau de la rate/estomac et le rein/vessie</a:t>
            </a:r>
            <a:r>
              <a:rPr lang="fr-FR" dirty="0" smtClean="0">
                <a:solidFill>
                  <a:srgbClr val="1377D4"/>
                </a:solidFill>
                <a:latin typeface="Trebuchet MS" panose="020B0603020202020204" pitchFamily="34" charset="0"/>
              </a:rPr>
              <a:t>.</a:t>
            </a:r>
            <a:endParaRPr lang="fr-FR" dirty="0">
              <a:solidFill>
                <a:srgbClr val="1377D4"/>
              </a:solidFill>
              <a:latin typeface="Trebuchet MS" panose="020B0603020202020204" pitchFamily="34" charset="0"/>
            </a:endParaRPr>
          </a:p>
        </p:txBody>
      </p:sp>
      <p:sp>
        <p:nvSpPr>
          <p:cNvPr id="6" name="ZoneTexte 5"/>
          <p:cNvSpPr txBox="1"/>
          <p:nvPr/>
        </p:nvSpPr>
        <p:spPr>
          <a:xfrm>
            <a:off x="7933554" y="3654355"/>
            <a:ext cx="3720452" cy="2400657"/>
          </a:xfrm>
          <a:prstGeom prst="rect">
            <a:avLst/>
          </a:prstGeom>
          <a:noFill/>
          <a:ln cap="flat">
            <a:solidFill>
              <a:srgbClr val="1377D4"/>
            </a:solidFill>
          </a:ln>
        </p:spPr>
        <p:txBody>
          <a:bodyPr vert="horz" wrap="square" lIns="91440" tIns="45720" rIns="91440" bIns="45720" anchor="t" anchorCtr="0" compatLnSpc="1">
            <a:spAutoFit/>
          </a:bodyPr>
          <a:lstStyle/>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Cette </a:t>
            </a:r>
            <a:r>
              <a:rPr lang="fr-FR" sz="1200" b="0" i="0" u="none" strike="noStrike" kern="1200" cap="none" spc="0" baseline="0" dirty="0">
                <a:solidFill>
                  <a:srgbClr val="000000"/>
                </a:solidFill>
                <a:uFillTx/>
                <a:latin typeface="Trebuchet MS" panose="020B0603020202020204" pitchFamily="34" charset="0"/>
              </a:rPr>
              <a:t>discipline s’appuie sur la </a:t>
            </a:r>
            <a:r>
              <a:rPr lang="fr-FR" sz="1200" b="0" i="0" u="none" strike="noStrike" kern="1200" cap="none" spc="0" baseline="0" dirty="0" smtClean="0">
                <a:solidFill>
                  <a:srgbClr val="000000"/>
                </a:solidFill>
                <a:uFillTx/>
                <a:latin typeface="Trebuchet MS" panose="020B0603020202020204" pitchFamily="34" charset="0"/>
              </a:rPr>
              <a:t>nature </a:t>
            </a:r>
            <a:r>
              <a:rPr lang="fr-FR" sz="1200" b="0" i="0" u="none" strike="noStrike" kern="1200" cap="none" spc="0" baseline="0" dirty="0">
                <a:solidFill>
                  <a:srgbClr val="000000"/>
                </a:solidFill>
                <a:uFillTx/>
                <a:latin typeface="Trebuchet MS" panose="020B0603020202020204" pitchFamily="34" charset="0"/>
              </a:rPr>
              <a:t>(les végétaux et les minéraux). Racines, feuilles, fruits, champignons, coquillages, pierres sont utilisés</a:t>
            </a:r>
            <a:r>
              <a:rPr lang="fr-FR" sz="1200" b="0" i="0" u="none" strike="noStrike" kern="1200" cap="none" spc="0" baseline="0" dirty="0" smtClean="0">
                <a:solidFill>
                  <a:srgbClr val="000000"/>
                </a:solidFill>
                <a:uFillTx/>
                <a:latin typeface="Trebuchet MS" panose="020B0603020202020204" pitchFamily="34" charset="0"/>
              </a:rPr>
              <a:t>.</a:t>
            </a: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dirty="0">
              <a:solidFill>
                <a:srgbClr val="000000"/>
              </a:solidFill>
              <a:uFillTx/>
              <a:latin typeface="Trebuchet MS" panose="020B0603020202020204" pitchFamily="34" charset="0"/>
            </a:endParaRPr>
          </a:p>
          <a:p>
            <a:pPr marL="0" marR="0" lvl="0" indent="0" algn="just"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1" i="0" u="none" strike="noStrike" kern="1200" cap="none" spc="0" baseline="0" dirty="0">
                <a:solidFill>
                  <a:srgbClr val="1377D4"/>
                </a:solidFill>
                <a:uFillTx/>
                <a:latin typeface="Trebuchet MS" panose="020B0603020202020204" pitchFamily="34" charset="0"/>
              </a:rPr>
              <a:t>Pour composer une formule, le praticien doit </a:t>
            </a:r>
            <a:r>
              <a:rPr lang="fr-FR" sz="1400" b="1" i="0" u="none" strike="noStrike" kern="1200" cap="none" spc="0" baseline="0" dirty="0" smtClean="0">
                <a:solidFill>
                  <a:srgbClr val="1377D4"/>
                </a:solidFill>
                <a:uFillTx/>
                <a:latin typeface="Trebuchet MS" panose="020B0603020202020204" pitchFamily="34" charset="0"/>
              </a:rPr>
              <a:t>maîtriser </a:t>
            </a:r>
            <a:r>
              <a:rPr lang="fr-FR" sz="1400" b="1" i="0" u="none" strike="noStrike" kern="1200" cap="none" spc="0" baseline="0" dirty="0">
                <a:solidFill>
                  <a:srgbClr val="1377D4"/>
                </a:solidFill>
                <a:uFillTx/>
                <a:latin typeface="Trebuchet MS" panose="020B0603020202020204" pitchFamily="34" charset="0"/>
              </a:rPr>
              <a:t>la loi des cinq éléments, c’est-à-dire : </a:t>
            </a:r>
            <a:endParaRPr lang="fr-FR" sz="1400" b="1" i="0" u="none" strike="noStrike" kern="1200" cap="none" spc="0" baseline="0" dirty="0" smtClean="0">
              <a:solidFill>
                <a:srgbClr val="1377D4"/>
              </a:solidFill>
              <a:uFillTx/>
              <a:latin typeface="Trebuchet MS" panose="020B0603020202020204" pitchFamily="34" charset="0"/>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les </a:t>
            </a:r>
            <a:r>
              <a:rPr lang="fr-FR" sz="1200" b="0" i="0" u="none" strike="noStrike" kern="1200" cap="none" spc="0" baseline="0" dirty="0">
                <a:solidFill>
                  <a:srgbClr val="000000"/>
                </a:solidFill>
                <a:uFillTx/>
                <a:latin typeface="Trebuchet MS" panose="020B0603020202020204" pitchFamily="34" charset="0"/>
              </a:rPr>
              <a:t>saveurs (amer, doux, salé, épicé, </a:t>
            </a:r>
            <a:r>
              <a:rPr lang="fr-FR" sz="1200" b="0" i="0" u="none" strike="noStrike" kern="1200" cap="none" spc="0" baseline="0" dirty="0" smtClean="0">
                <a:solidFill>
                  <a:srgbClr val="000000"/>
                </a:solidFill>
                <a:uFillTx/>
                <a:latin typeface="Trebuchet MS" panose="020B0603020202020204" pitchFamily="34" charset="0"/>
              </a:rPr>
              <a:t>sucré)</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 </a:t>
            </a:r>
            <a:r>
              <a:rPr lang="fr-FR" sz="1200" b="0" i="0" u="none" strike="noStrike" kern="1200" cap="none" spc="0" baseline="0" dirty="0">
                <a:solidFill>
                  <a:srgbClr val="000000"/>
                </a:solidFill>
                <a:uFillTx/>
                <a:latin typeface="Trebuchet MS" panose="020B0603020202020204" pitchFamily="34" charset="0"/>
              </a:rPr>
              <a:t>chaud, le froid, </a:t>
            </a:r>
            <a:r>
              <a:rPr lang="fr-FR" sz="1200" b="0" i="0" u="none" strike="noStrike" kern="1200" cap="none" spc="0" baseline="0" dirty="0" smtClean="0">
                <a:solidFill>
                  <a:srgbClr val="000000"/>
                </a:solidFill>
                <a:uFillTx/>
                <a:latin typeface="Trebuchet MS" panose="020B0603020202020204" pitchFamily="34" charset="0"/>
              </a:rPr>
              <a:t>l’humide,</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l’astringent,</a:t>
            </a: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 </a:t>
            </a:r>
            <a:r>
              <a:rPr lang="fr-FR" sz="1200" b="0" i="0" u="none" strike="noStrike" kern="1200" cap="none" spc="0" baseline="0" dirty="0">
                <a:solidFill>
                  <a:srgbClr val="000000"/>
                </a:solidFill>
                <a:uFillTx/>
                <a:latin typeface="Trebuchet MS" panose="020B0603020202020204" pitchFamily="34" charset="0"/>
              </a:rPr>
              <a:t>tropisme, </a:t>
            </a:r>
            <a:endParaRPr lang="fr-FR" sz="1200" b="0" i="0" u="none" strike="noStrike" kern="1200" cap="none" spc="0" baseline="0" dirty="0" smtClean="0">
              <a:solidFill>
                <a:srgbClr val="000000"/>
              </a:solidFill>
              <a:uFillTx/>
              <a:latin typeface="Trebuchet MS" panose="020B0603020202020204" pitchFamily="34" charset="0"/>
            </a:endParaRPr>
          </a:p>
          <a:p>
            <a:pPr marL="285750" marR="0" lvl="0" indent="-285750" algn="just" defTabSz="914400" rtl="0" fontAlgn="auto" hangingPunct="1">
              <a:lnSpc>
                <a:spcPct val="100000"/>
              </a:lnSpc>
              <a:spcBef>
                <a:spcPts val="0"/>
              </a:spcBef>
              <a:spcAft>
                <a:spcPts val="0"/>
              </a:spcAft>
              <a:buFont typeface="Wingdings" panose="05000000000000000000" pitchFamily="2" charset="2"/>
              <a:buChar char="§"/>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les </a:t>
            </a:r>
            <a:r>
              <a:rPr lang="fr-FR" sz="1200" b="0" i="0" u="none" strike="noStrike" kern="1200" cap="none" spc="0" baseline="0" dirty="0">
                <a:solidFill>
                  <a:srgbClr val="000000"/>
                </a:solidFill>
                <a:uFillTx/>
                <a:latin typeface="Trebuchet MS" panose="020B0603020202020204" pitchFamily="34" charset="0"/>
              </a:rPr>
              <a:t>5 saisons</a:t>
            </a:r>
            <a:r>
              <a:rPr lang="fr-FR" sz="1200" b="0" i="0" u="none" strike="noStrike" kern="1200" cap="none" spc="0" baseline="0" dirty="0" smtClean="0">
                <a:solidFill>
                  <a:srgbClr val="000000"/>
                </a:solidFill>
                <a:uFillTx/>
                <a:latin typeface="Trebuchet MS" panose="020B0603020202020204" pitchFamily="34" charset="0"/>
              </a:rPr>
              <a:t>.</a:t>
            </a:r>
            <a:endParaRPr lang="fr-FR" sz="1200" b="0" i="0" u="none" strike="noStrike" kern="1200" cap="none" spc="0" baseline="0" dirty="0">
              <a:solidFill>
                <a:srgbClr val="000000"/>
              </a:solidFill>
              <a:uFillTx/>
              <a:latin typeface="Trebuchet MS" panose="020B0603020202020204" pitchFamily="34" charset="0"/>
            </a:endParaRPr>
          </a:p>
        </p:txBody>
      </p:sp>
      <p:sp>
        <p:nvSpPr>
          <p:cNvPr id="2" name="Rectangle 1"/>
          <p:cNvSpPr/>
          <p:nvPr/>
        </p:nvSpPr>
        <p:spPr>
          <a:xfrm>
            <a:off x="7089868" y="6196089"/>
            <a:ext cx="4780892" cy="430887"/>
          </a:xfrm>
          <a:prstGeom prst="rect">
            <a:avLst/>
          </a:prstGeom>
        </p:spPr>
        <p:txBody>
          <a:bodyPr wrap="square">
            <a:spAutoFit/>
          </a:bodyPr>
          <a:lstStyle/>
          <a:p>
            <a:pPr algn="r">
              <a:defRPr sz="1800" b="0" i="0" u="none" strike="noStrike" kern="0" cap="none" spc="0" baseline="0">
                <a:solidFill>
                  <a:srgbClr val="000000"/>
                </a:solidFill>
                <a:uFillTx/>
              </a:defRPr>
            </a:pPr>
            <a:r>
              <a:rPr lang="fr-FR" sz="1100" i="1" dirty="0">
                <a:solidFill>
                  <a:srgbClr val="000000"/>
                </a:solidFill>
                <a:latin typeface="Trebuchet MS" panose="020B0603020202020204" pitchFamily="34" charset="0"/>
              </a:rPr>
              <a:t>Dominique </a:t>
            </a:r>
            <a:r>
              <a:rPr lang="fr-FR" sz="1100" i="1" dirty="0" err="1">
                <a:solidFill>
                  <a:srgbClr val="000000"/>
                </a:solidFill>
                <a:latin typeface="Trebuchet MS" panose="020B0603020202020204" pitchFamily="34" charset="0"/>
              </a:rPr>
              <a:t>Assemaine</a:t>
            </a:r>
            <a:r>
              <a:rPr lang="fr-FR" sz="1100" i="1" dirty="0">
                <a:solidFill>
                  <a:srgbClr val="000000"/>
                </a:solidFill>
                <a:latin typeface="Trebuchet MS" panose="020B0603020202020204" pitchFamily="34" charset="0"/>
              </a:rPr>
              <a:t>, </a:t>
            </a:r>
            <a:r>
              <a:rPr lang="fr-FR" sz="1100" i="1" kern="0" dirty="0">
                <a:solidFill>
                  <a:srgbClr val="000000"/>
                </a:solidFill>
                <a:latin typeface="Trebuchet MS" panose="020B0603020202020204" pitchFamily="34" charset="0"/>
              </a:rPr>
              <a:t>Praticienne en médecine traditionnelle </a:t>
            </a:r>
            <a:r>
              <a:rPr lang="fr-FR" sz="1100" i="1" kern="0" dirty="0" smtClean="0">
                <a:solidFill>
                  <a:srgbClr val="000000"/>
                </a:solidFill>
                <a:latin typeface="Trebuchet MS" panose="020B0603020202020204" pitchFamily="34" charset="0"/>
              </a:rPr>
              <a:t>chinoise</a:t>
            </a:r>
          </a:p>
          <a:p>
            <a:pPr algn="r">
              <a:defRPr sz="1800" b="0" i="0" u="none" strike="noStrike" kern="0" cap="none" spc="0" baseline="0">
                <a:solidFill>
                  <a:srgbClr val="000000"/>
                </a:solidFill>
                <a:uFillTx/>
              </a:defRPr>
            </a:pPr>
            <a:r>
              <a:rPr lang="fr-FR" sz="1100" i="1" kern="0" dirty="0">
                <a:solidFill>
                  <a:srgbClr val="000000"/>
                </a:solidFill>
                <a:latin typeface="Trebuchet MS" panose="020B0603020202020204" pitchFamily="34" charset="0"/>
              </a:rPr>
              <a:t>Nogent-sur-Marne 07 70 91 04 </a:t>
            </a:r>
            <a:r>
              <a:rPr lang="fr-FR" sz="1100" i="1" kern="0" dirty="0" smtClean="0">
                <a:solidFill>
                  <a:srgbClr val="000000"/>
                </a:solidFill>
                <a:latin typeface="Trebuchet MS" panose="020B0603020202020204" pitchFamily="34" charset="0"/>
              </a:rPr>
              <a:t>44</a:t>
            </a:r>
            <a:endParaRPr lang="fr-FR" sz="1100" i="1" kern="0" dirty="0">
              <a:solidFill>
                <a:srgbClr val="000000"/>
              </a:solidFill>
              <a:latin typeface="Trebuchet MS" panose="020B0603020202020204" pitchFamily="34" charset="0"/>
            </a:endParaRPr>
          </a:p>
        </p:txBody>
      </p:sp>
      <p:sp>
        <p:nvSpPr>
          <p:cNvPr id="3" name="ZoneTexte 2"/>
          <p:cNvSpPr txBox="1"/>
          <p:nvPr/>
        </p:nvSpPr>
        <p:spPr>
          <a:xfrm>
            <a:off x="542455" y="2101351"/>
            <a:ext cx="6965928" cy="4216539"/>
          </a:xfrm>
          <a:prstGeom prst="rect">
            <a:avLst/>
          </a:prstGeom>
          <a:noFill/>
        </p:spPr>
        <p:txBody>
          <a:bodyPr wrap="square" numCol="1" rtlCol="0">
            <a:spAutoFit/>
          </a:bodyPr>
          <a:lstStyle/>
          <a:p>
            <a:pPr lvl="0" algn="ju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Puis, selon le bilan énergétique –prise de pouls, observation de la langue, recueil des symptômes, recherche des causes, méridiens en vide en plénitude, organe concerné, émotions perturbées, une formule personnalisée est élaborée.</a:t>
            </a:r>
          </a:p>
          <a:p>
            <a:pPr lvl="0" algn="ju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400" b="1" dirty="0" smtClean="0">
                <a:solidFill>
                  <a:srgbClr val="1377D4"/>
                </a:solidFill>
                <a:latin typeface="Trebuchet MS" panose="020B0603020202020204" pitchFamily="34" charset="0"/>
              </a:rPr>
              <a:t>Par exemple, la formule SI JUN ZI TANG – décoction des quatre gentilshommes :</a:t>
            </a:r>
          </a:p>
          <a:p>
            <a:pPr lvl="0" algn="just">
              <a:defRPr sz="1800" b="0" i="0" u="none" strike="noStrike" kern="0" cap="none" spc="0" baseline="0">
                <a:solidFill>
                  <a:srgbClr val="000000"/>
                </a:solidFill>
                <a:uFillTx/>
              </a:defRPr>
            </a:pPr>
            <a:endParaRPr lang="fr-FR" sz="1200" dirty="0" smtClean="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C’est une formule reconstituante et tonifiante.</a:t>
            </a:r>
          </a:p>
          <a:p>
            <a:pPr lvl="0" algn="just">
              <a:defRPr sz="1800" b="0" i="0" u="none" strike="noStrike" kern="0" cap="none" spc="0" baseline="0">
                <a:solidFill>
                  <a:srgbClr val="000000"/>
                </a:solidFill>
                <a:uFillTx/>
              </a:defRPr>
            </a:pPr>
            <a:endParaRPr lang="fr-FR" sz="1200" dirty="0" smtClean="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400" b="1" dirty="0">
                <a:solidFill>
                  <a:srgbClr val="1377D4"/>
                </a:solidFill>
                <a:latin typeface="Trebuchet MS" panose="020B0603020202020204" pitchFamily="34" charset="0"/>
              </a:rPr>
              <a:t>La composition comprend </a:t>
            </a:r>
            <a:r>
              <a:rPr lang="fr-FR" sz="1400" b="1" dirty="0" smtClean="0">
                <a:solidFill>
                  <a:srgbClr val="1377D4"/>
                </a:solidFill>
                <a:latin typeface="Trebuchet MS" panose="020B0603020202020204" pitchFamily="34" charset="0"/>
              </a:rPr>
              <a:t>:</a:t>
            </a:r>
          </a:p>
          <a:p>
            <a:pPr lvl="0" algn="just">
              <a:defRPr sz="1800" b="0" i="0" u="none" strike="noStrike" kern="0" cap="none" spc="0" baseline="0">
                <a:solidFill>
                  <a:srgbClr val="000000"/>
                </a:solidFill>
                <a:uFillTx/>
              </a:defRPr>
            </a:pP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L’Empereur </a:t>
            </a:r>
            <a:r>
              <a:rPr lang="fr-FR" sz="1200" dirty="0">
                <a:solidFill>
                  <a:srgbClr val="000000"/>
                </a:solidFill>
                <a:latin typeface="Trebuchet MS" panose="020B0603020202020204" pitchFamily="34" charset="0"/>
              </a:rPr>
              <a:t>-REN SHEN racine de ginseng- doux et tiède, puissant tonique de la rate, </a:t>
            </a: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Ministre </a:t>
            </a:r>
            <a:r>
              <a:rPr lang="fr-FR" sz="1200" dirty="0">
                <a:solidFill>
                  <a:srgbClr val="000000"/>
                </a:solidFill>
                <a:latin typeface="Trebuchet MS" panose="020B0603020202020204" pitchFamily="34" charset="0"/>
              </a:rPr>
              <a:t>-BAI ZHU astragale- amer et tiède, assèche l’humidité de l’estomac ; </a:t>
            </a: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Le </a:t>
            </a:r>
            <a:r>
              <a:rPr lang="fr-FR" sz="1200" dirty="0">
                <a:solidFill>
                  <a:srgbClr val="000000"/>
                </a:solidFill>
                <a:latin typeface="Trebuchet MS" panose="020B0603020202020204" pitchFamily="34" charset="0"/>
              </a:rPr>
              <a:t>conseiller -FU LING champignon </a:t>
            </a:r>
            <a:r>
              <a:rPr lang="fr-FR" sz="1200" dirty="0" err="1">
                <a:solidFill>
                  <a:srgbClr val="000000"/>
                </a:solidFill>
                <a:latin typeface="Trebuchet MS" panose="020B0603020202020204" pitchFamily="34" charset="0"/>
              </a:rPr>
              <a:t>porio</a:t>
            </a:r>
            <a:r>
              <a:rPr lang="fr-FR" sz="1200" dirty="0">
                <a:solidFill>
                  <a:srgbClr val="000000"/>
                </a:solidFill>
                <a:latin typeface="Trebuchet MS" panose="020B0603020202020204" pitchFamily="34" charset="0"/>
              </a:rPr>
              <a:t> cocos- fade et doux, renforce la rate ; </a:t>
            </a:r>
            <a:endParaRPr lang="fr-FR" sz="1200" dirty="0" smtClean="0">
              <a:solidFill>
                <a:srgbClr val="000000"/>
              </a:solidFill>
              <a:latin typeface="Trebuchet MS" panose="020B0603020202020204" pitchFamily="34" charset="0"/>
            </a:endParaRPr>
          </a:p>
          <a:p>
            <a:pPr marL="171450" lvl="0" indent="-171450" algn="just">
              <a:buFontTx/>
              <a:buChar char="-"/>
              <a:defRPr sz="1800" b="0" i="0" u="none" strike="noStrike" kern="0" cap="none" spc="0" baseline="0">
                <a:solidFill>
                  <a:srgbClr val="000000"/>
                </a:solidFill>
                <a:uFillTx/>
              </a:defRPr>
            </a:pPr>
            <a:r>
              <a:rPr lang="fr-FR" sz="1200" dirty="0" smtClean="0">
                <a:solidFill>
                  <a:srgbClr val="000000"/>
                </a:solidFill>
                <a:latin typeface="Trebuchet MS" panose="020B0603020202020204" pitchFamily="34" charset="0"/>
              </a:rPr>
              <a:t>Ambassadeur </a:t>
            </a:r>
            <a:r>
              <a:rPr lang="fr-FR" sz="1200" dirty="0">
                <a:solidFill>
                  <a:srgbClr val="000000"/>
                </a:solidFill>
                <a:latin typeface="Trebuchet MS" panose="020B0603020202020204" pitchFamily="34" charset="0"/>
              </a:rPr>
              <a:t>-GAN CAO Racine de réglisse- doux et tiède, renforce les poumons, gros intestin, intestin grêle, rate estomac.</a:t>
            </a:r>
          </a:p>
          <a:p>
            <a:pPr lvl="0" algn="ju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Ne jamais prendre 1 seule plante isolée. Une plante tonifiante, par exemple ginseng ou astragale, peut provoquer des palpitations, de la constipation et est interdite en cas d’AVC ou de problèmes cardiaques.</a:t>
            </a:r>
          </a:p>
          <a:p>
            <a:pPr lvl="0" algn="just">
              <a:defRPr sz="1800" b="0" i="0" u="none" strike="noStrike" kern="0" cap="none" spc="0" baseline="0">
                <a:solidFill>
                  <a:srgbClr val="000000"/>
                </a:solidFill>
                <a:uFillTx/>
              </a:defRPr>
            </a:pPr>
            <a:endParaRPr lang="fr-FR" sz="1200" dirty="0">
              <a:solidFill>
                <a:srgbClr val="000000"/>
              </a:solidFill>
              <a:latin typeface="Trebuchet MS" panose="020B0603020202020204" pitchFamily="34" charset="0"/>
            </a:endParaRPr>
          </a:p>
          <a:p>
            <a:pPr lvl="0" algn="just">
              <a:defRPr sz="1800" b="0" i="0" u="none" strike="noStrike" kern="0" cap="none" spc="0" baseline="0">
                <a:solidFill>
                  <a:srgbClr val="000000"/>
                </a:solidFill>
                <a:uFillTx/>
              </a:defRPr>
            </a:pPr>
            <a:r>
              <a:rPr lang="fr-FR" sz="1200" dirty="0">
                <a:solidFill>
                  <a:srgbClr val="000000"/>
                </a:solidFill>
                <a:latin typeface="Trebuchet MS" panose="020B0603020202020204" pitchFamily="34" charset="0"/>
              </a:rPr>
              <a:t>Les formules sont commandées par un praticien formé et agréé par les laboratoires.</a:t>
            </a:r>
          </a:p>
          <a:p>
            <a:endParaRPr lang="fr-FR" sz="1200" dirty="0"/>
          </a:p>
        </p:txBody>
      </p:sp>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7987" y="1283177"/>
            <a:ext cx="3437095" cy="2291396"/>
          </a:xfrm>
          <a:prstGeom prst="rect">
            <a:avLst/>
          </a:prstGeom>
        </p:spPr>
      </p:pic>
    </p:spTree>
    <p:extLst>
      <p:ext uri="{BB962C8B-B14F-4D97-AF65-F5344CB8AC3E}">
        <p14:creationId xmlns:p14="http://schemas.microsoft.com/office/powerpoint/2010/main" val="42401787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PHYTOTHERAPIE</a:t>
            </a:r>
            <a:endParaRPr lang="fr-FR" sz="3200" b="1" dirty="0">
              <a:solidFill>
                <a:schemeClr val="bg1"/>
              </a:solidFill>
            </a:endParaRPr>
          </a:p>
        </p:txBody>
      </p:sp>
      <p:sp>
        <p:nvSpPr>
          <p:cNvPr id="8" name="ZoneTexte 7"/>
          <p:cNvSpPr txBox="1"/>
          <p:nvPr/>
        </p:nvSpPr>
        <p:spPr>
          <a:xfrm>
            <a:off x="683386" y="1503702"/>
            <a:ext cx="4715091" cy="4247317"/>
          </a:xfrm>
          <a:prstGeom prst="rect">
            <a:avLst/>
          </a:prstGeom>
          <a:noFill/>
        </p:spPr>
        <p:txBody>
          <a:bodyPr wrap="square" numCol="1" rtlCol="0">
            <a:spAutoFit/>
          </a:bodyPr>
          <a:lstStyle/>
          <a:p>
            <a:pPr fontAlgn="base"/>
            <a:r>
              <a:rPr lang="fr-FR" sz="1200" dirty="0" smtClean="0">
                <a:latin typeface="Trebuchet MS" panose="020B0603020202020204" pitchFamily="34" charset="0"/>
              </a:rPr>
              <a:t>Parallèlement </a:t>
            </a:r>
            <a:r>
              <a:rPr lang="fr-FR" sz="1200" dirty="0">
                <a:latin typeface="Trebuchet MS" panose="020B0603020202020204" pitchFamily="34" charset="0"/>
              </a:rPr>
              <a:t>aux traitements classiques et avec l’accord de votre médecin traitant avant ou après ou sans dépistage :</a:t>
            </a: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Voici une ordonnance naturelle issue de nombreuses années de pratique médicale et du travail de plusieurs médecins spécialisés sur les plantes médicinales pour aider à combattre le Coronavirus, entre autre : en stimulant nos défenses immunitaires et en attaquant directement le virus.</a:t>
            </a:r>
          </a:p>
          <a:p>
            <a:pPr fontAlgn="base"/>
            <a:endParaRPr lang="fr-FR" sz="1200" dirty="0">
              <a:latin typeface="Trebuchet MS" panose="020B0603020202020204" pitchFamily="34" charset="0"/>
            </a:endParaRP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L’Echinacée est stimulante immunitaire (ne pas prendre en cas de maladie auto-immune)</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 thym est anti viral, lutte naturellement contre la fièvre et est aussi </a:t>
            </a:r>
            <a:r>
              <a:rPr lang="fr-FR" sz="1200" dirty="0" err="1">
                <a:latin typeface="Trebuchet MS" panose="020B0603020202020204" pitchFamily="34" charset="0"/>
              </a:rPr>
              <a:t>anti-tussif</a:t>
            </a:r>
            <a:r>
              <a:rPr lang="fr-FR" sz="1200" dirty="0">
                <a:latin typeface="Trebuchet MS" panose="020B0603020202020204" pitchFamily="34" charset="0"/>
              </a:rPr>
              <a:t>, c’est ici un des symptômes dominants . Une bonne coordination d’actions donc !</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Comme sont l’origan et la cannelle,</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 cassis est un excellent anti-inflammatoire, </a:t>
            </a:r>
          </a:p>
          <a:p>
            <a:pPr marL="171450" indent="-171450" fontAlgn="base">
              <a:lnSpc>
                <a:spcPct val="150000"/>
              </a:lnSpc>
              <a:buFont typeface="Wingdings" panose="05000000000000000000" pitchFamily="2" charset="2"/>
              <a:buChar char="§"/>
            </a:pPr>
            <a:r>
              <a:rPr lang="fr-FR" sz="1200" dirty="0">
                <a:latin typeface="Trebuchet MS" panose="020B0603020202020204" pitchFamily="34" charset="0"/>
              </a:rPr>
              <a:t>Le romarin comme aussi la fumeterre, nettoie l’appareil digestif, le </a:t>
            </a:r>
            <a:r>
              <a:rPr lang="fr-FR" sz="1200" dirty="0" smtClean="0">
                <a:latin typeface="Trebuchet MS" panose="020B0603020202020204" pitchFamily="34" charset="0"/>
              </a:rPr>
              <a:t>foie surtout</a:t>
            </a:r>
            <a:r>
              <a:rPr lang="fr-FR" sz="1200" dirty="0">
                <a:latin typeface="Trebuchet MS" panose="020B0603020202020204" pitchFamily="34" charset="0"/>
              </a:rPr>
              <a:t>, pour aider le corps à se défendre</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2" name="ZoneTexte 1"/>
          <p:cNvSpPr txBox="1"/>
          <p:nvPr/>
        </p:nvSpPr>
        <p:spPr>
          <a:xfrm>
            <a:off x="9530367" y="6053070"/>
            <a:ext cx="1967205" cy="276999"/>
          </a:xfrm>
          <a:prstGeom prst="rect">
            <a:avLst/>
          </a:prstGeom>
          <a:noFill/>
        </p:spPr>
        <p:txBody>
          <a:bodyPr wrap="none" rtlCol="0">
            <a:spAutoFit/>
          </a:bodyPr>
          <a:lstStyle/>
          <a:p>
            <a:pPr algn="r"/>
            <a:r>
              <a:rPr lang="fr-FR" altLang="fr-FR" sz="1200" i="1" dirty="0">
                <a:latin typeface="Trebuchet MS" panose="020B0603020202020204" pitchFamily="34" charset="0"/>
              </a:rPr>
              <a:t>Docteur Jacques </a:t>
            </a:r>
            <a:r>
              <a:rPr lang="fr-FR" altLang="fr-FR" sz="1200" i="1" dirty="0" smtClean="0">
                <a:latin typeface="Trebuchet MS" panose="020B0603020202020204" pitchFamily="34" charset="0"/>
              </a:rPr>
              <a:t>Labescat</a:t>
            </a:r>
            <a:endParaRPr lang="fr-FR" altLang="fr-FR" sz="1200" i="1" dirty="0">
              <a:latin typeface="Trebuchet MS" panose="020B0603020202020204" pitchFamily="34" charset="0"/>
            </a:endParaRPr>
          </a:p>
        </p:txBody>
      </p:sp>
      <p:sp>
        <p:nvSpPr>
          <p:cNvPr id="6" name="ZoneTexte 5"/>
          <p:cNvSpPr txBox="1"/>
          <p:nvPr/>
        </p:nvSpPr>
        <p:spPr>
          <a:xfrm>
            <a:off x="560291" y="911469"/>
            <a:ext cx="11004937" cy="369332"/>
          </a:xfrm>
          <a:prstGeom prst="rect">
            <a:avLst/>
          </a:prstGeom>
          <a:noFill/>
        </p:spPr>
        <p:txBody>
          <a:bodyPr wrap="square" rtlCol="0">
            <a:spAutoFit/>
          </a:bodyPr>
          <a:lstStyle/>
          <a:p>
            <a:pPr fontAlgn="base"/>
            <a:r>
              <a:rPr lang="fr-FR" b="1" dirty="0">
                <a:solidFill>
                  <a:srgbClr val="1377D4"/>
                </a:solidFill>
                <a:latin typeface="Trebuchet MS" panose="020B0603020202020204" pitchFamily="34" charset="0"/>
              </a:rPr>
              <a:t>Les plantes : Méthode </a:t>
            </a:r>
            <a:r>
              <a:rPr lang="fr-FR" b="1" dirty="0" smtClean="0">
                <a:solidFill>
                  <a:srgbClr val="1377D4"/>
                </a:solidFill>
                <a:latin typeface="Trebuchet MS" panose="020B0603020202020204" pitchFamily="34" charset="0"/>
              </a:rPr>
              <a:t>complémentaire </a:t>
            </a:r>
            <a:r>
              <a:rPr lang="fr-FR" b="1" dirty="0">
                <a:solidFill>
                  <a:srgbClr val="1377D4"/>
                </a:solidFill>
                <a:latin typeface="Trebuchet MS" panose="020B0603020202020204" pitchFamily="34" charset="0"/>
              </a:rPr>
              <a:t>simple et naturelle anti virus à la fois préventive et curative</a:t>
            </a: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3862" y="4072696"/>
            <a:ext cx="3385645" cy="2257373"/>
          </a:xfrm>
          <a:prstGeom prst="rect">
            <a:avLst/>
          </a:prstGeom>
        </p:spPr>
      </p:pic>
      <p:sp>
        <p:nvSpPr>
          <p:cNvPr id="4" name="ZoneTexte 3"/>
          <p:cNvSpPr txBox="1"/>
          <p:nvPr/>
        </p:nvSpPr>
        <p:spPr>
          <a:xfrm>
            <a:off x="5617678" y="1513327"/>
            <a:ext cx="5666198" cy="2677656"/>
          </a:xfrm>
          <a:prstGeom prst="rect">
            <a:avLst/>
          </a:prstGeom>
          <a:noFill/>
        </p:spPr>
        <p:txBody>
          <a:bodyPr wrap="square" rtlCol="0">
            <a:spAutoFit/>
          </a:bodyPr>
          <a:lstStyle/>
          <a:p>
            <a:pPr fontAlgn="base"/>
            <a:r>
              <a:rPr lang="fr-FR" sz="1200" dirty="0">
                <a:latin typeface="Trebuchet MS" panose="020B0603020202020204" pitchFamily="34" charset="0"/>
              </a:rPr>
              <a:t>Cette ordonnance est justifiée par l’expérience acquise par nos anciens et éclairée par nos connaissances scientifiques actuelles.</a:t>
            </a: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Elle est sans risque en dehors des restrictions sur l’utilisation des huiles essentielles. </a:t>
            </a:r>
            <a:endParaRPr lang="fr-FR" sz="1200" dirty="0" smtClean="0">
              <a:latin typeface="Trebuchet MS" panose="020B0603020202020204" pitchFamily="34" charset="0"/>
            </a:endParaRP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Elle ne doit pas remplacer un traitement allopathique classique mais peut l’accompagner avec l’accord des professionnels en charge de votre santé. </a:t>
            </a:r>
          </a:p>
          <a:p>
            <a:pPr fontAlgn="base"/>
            <a:r>
              <a:rPr lang="fr-FR" sz="1200" dirty="0">
                <a:latin typeface="Trebuchet MS" panose="020B0603020202020204" pitchFamily="34" charset="0"/>
              </a:rPr>
              <a:t>Elle peut être utilisée préventivement (renforcement des défenses immunitaires) ou </a:t>
            </a:r>
            <a:r>
              <a:rPr lang="fr-FR" sz="1200" dirty="0" err="1">
                <a:latin typeface="Trebuchet MS" panose="020B0603020202020204" pitchFamily="34" charset="0"/>
              </a:rPr>
              <a:t>curativement</a:t>
            </a:r>
            <a:r>
              <a:rPr lang="fr-FR" sz="1200" dirty="0" smtClean="0">
                <a:latin typeface="Trebuchet MS" panose="020B0603020202020204" pitchFamily="34" charset="0"/>
              </a:rPr>
              <a:t>.</a:t>
            </a:r>
          </a:p>
          <a:p>
            <a:pPr fontAlgn="base"/>
            <a:endParaRPr lang="fr-FR" sz="1200" dirty="0">
              <a:latin typeface="Trebuchet MS" panose="020B0603020202020204" pitchFamily="34" charset="0"/>
            </a:endParaRPr>
          </a:p>
          <a:p>
            <a:pPr fontAlgn="base"/>
            <a:r>
              <a:rPr lang="fr-FR" sz="1200" dirty="0">
                <a:latin typeface="Trebuchet MS" panose="020B0603020202020204" pitchFamily="34" charset="0"/>
              </a:rPr>
              <a:t>En cas de maladie auto-immune, on enlève l’échinacée de la préparation mais on peut prendre tout le reste.</a:t>
            </a:r>
          </a:p>
          <a:p>
            <a:endParaRPr lang="fr-FR" sz="1200" dirty="0"/>
          </a:p>
        </p:txBody>
      </p:sp>
    </p:spTree>
    <p:extLst>
      <p:ext uri="{BB962C8B-B14F-4D97-AF65-F5344CB8AC3E}">
        <p14:creationId xmlns:p14="http://schemas.microsoft.com/office/powerpoint/2010/main" val="41116481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766972" y="2006852"/>
            <a:ext cx="6394431" cy="3970318"/>
          </a:xfrm>
          <a:prstGeom prst="rect">
            <a:avLst/>
          </a:prstGeom>
          <a:noFill/>
        </p:spPr>
        <p:txBody>
          <a:bodyPr wrap="square" numCol="2" rtlCol="0">
            <a:spAutoFit/>
          </a:bodyPr>
          <a:lstStyle/>
          <a:p>
            <a:r>
              <a:rPr lang="fr-FR" sz="1200" b="1" dirty="0" smtClean="0">
                <a:solidFill>
                  <a:srgbClr val="1377D4"/>
                </a:solidFill>
                <a:latin typeface="Trebuchet MS" panose="020B0603020202020204" pitchFamily="34" charset="0"/>
              </a:rPr>
              <a:t>Pour </a:t>
            </a:r>
            <a:r>
              <a:rPr lang="fr-FR" sz="1200" b="1" dirty="0">
                <a:solidFill>
                  <a:srgbClr val="1377D4"/>
                </a:solidFill>
                <a:latin typeface="Trebuchet MS" panose="020B0603020202020204" pitchFamily="34" charset="0"/>
              </a:rPr>
              <a:t>cela, </a:t>
            </a:r>
            <a:r>
              <a:rPr lang="fr-FR" sz="1200" b="1" dirty="0" smtClean="0">
                <a:solidFill>
                  <a:srgbClr val="1377D4"/>
                </a:solidFill>
                <a:latin typeface="Trebuchet MS" panose="020B0603020202020204" pitchFamily="34" charset="0"/>
              </a:rPr>
              <a:t>il est nécessaire de veiller à : </a:t>
            </a:r>
          </a:p>
          <a:p>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smtClean="0">
                <a:latin typeface="Trebuchet MS" panose="020B0603020202020204" pitchFamily="34" charset="0"/>
              </a:rPr>
              <a:t>Conserver une hygiène </a:t>
            </a:r>
            <a:r>
              <a:rPr lang="fr-FR" sz="1200" dirty="0">
                <a:latin typeface="Trebuchet MS" panose="020B0603020202020204" pitchFamily="34" charset="0"/>
              </a:rPr>
              <a:t>de </a:t>
            </a:r>
            <a:r>
              <a:rPr lang="fr-FR" sz="1200" dirty="0" smtClean="0">
                <a:latin typeface="Trebuchet MS" panose="020B0603020202020204" pitchFamily="34" charset="0"/>
              </a:rPr>
              <a:t>vie de qualité, bien dormir, manger équilibré,</a:t>
            </a:r>
          </a:p>
          <a:p>
            <a:pPr marL="285750" indent="-285750">
              <a:buFont typeface="Wingdings" panose="05000000000000000000" pitchFamily="2" charset="2"/>
              <a:buChar char="§"/>
            </a:pPr>
            <a:r>
              <a:rPr lang="fr-FR" sz="1200" dirty="0" smtClean="0">
                <a:latin typeface="Trebuchet MS" panose="020B0603020202020204" pitchFamily="34" charset="0"/>
              </a:rPr>
              <a:t>Utiliser un minimum de sucre,</a:t>
            </a:r>
          </a:p>
          <a:p>
            <a:pPr marL="285750" indent="-285750">
              <a:buFont typeface="Wingdings" panose="05000000000000000000" pitchFamily="2" charset="2"/>
              <a:buChar char="§"/>
            </a:pPr>
            <a:r>
              <a:rPr lang="fr-FR" sz="1200" dirty="0" smtClean="0">
                <a:latin typeface="Trebuchet MS" panose="020B0603020202020204" pitchFamily="34" charset="0"/>
              </a:rPr>
              <a:t>Pratiquer une activité physique </a:t>
            </a:r>
            <a:r>
              <a:rPr lang="fr-FR" sz="1200" dirty="0">
                <a:latin typeface="Trebuchet MS" panose="020B0603020202020204" pitchFamily="34" charset="0"/>
              </a:rPr>
              <a:t>régulière,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dirty="0">
                <a:latin typeface="Trebuchet MS" panose="020B0603020202020204" pitchFamily="34" charset="0"/>
              </a:rPr>
              <a:t>E</a:t>
            </a:r>
            <a:r>
              <a:rPr lang="fr-FR" sz="1200" dirty="0" smtClean="0">
                <a:latin typeface="Trebuchet MS" panose="020B0603020202020204" pitchFamily="34" charset="0"/>
              </a:rPr>
              <a:t>ntretenir l’optimisme et </a:t>
            </a:r>
            <a:r>
              <a:rPr lang="fr-FR" sz="1200" dirty="0">
                <a:latin typeface="Trebuchet MS" panose="020B0603020202020204" pitchFamily="34" charset="0"/>
              </a:rPr>
              <a:t>la pensée positive </a:t>
            </a:r>
            <a:r>
              <a:rPr lang="fr-FR" sz="1200" dirty="0" smtClean="0">
                <a:latin typeface="Trebuchet MS" panose="020B0603020202020204" pitchFamily="34" charset="0"/>
              </a:rPr>
              <a:t>par les pratiques méditatives comme la sophrologie, </a:t>
            </a:r>
            <a:br>
              <a:rPr lang="fr-FR" sz="1200" dirty="0" smtClean="0">
                <a:latin typeface="Trebuchet MS" panose="020B0603020202020204" pitchFamily="34" charset="0"/>
              </a:rPr>
            </a:br>
            <a:r>
              <a:rPr lang="fr-FR" sz="1200" dirty="0" smtClean="0">
                <a:latin typeface="Trebuchet MS" panose="020B0603020202020204" pitchFamily="34" charset="0"/>
              </a:rPr>
              <a:t>la cohérence cardiaque…</a:t>
            </a:r>
          </a:p>
          <a:p>
            <a:pPr marL="285750" indent="-285750">
              <a:buFont typeface="Wingdings" panose="05000000000000000000" pitchFamily="2" charset="2"/>
              <a:buChar char="§"/>
            </a:pPr>
            <a:r>
              <a:rPr lang="fr-FR" sz="1200" dirty="0" smtClean="0">
                <a:latin typeface="Trebuchet MS" panose="020B0603020202020204" pitchFamily="34" charset="0"/>
              </a:rPr>
              <a:t>Supplémenter sa nutrition en vitamine D,  </a:t>
            </a:r>
            <a:r>
              <a:rPr lang="fr-FR" sz="1200" dirty="0">
                <a:latin typeface="Trebuchet MS" panose="020B0603020202020204" pitchFamily="34" charset="0"/>
              </a:rPr>
              <a:t>vitamine C, </a:t>
            </a:r>
            <a:r>
              <a:rPr lang="fr-FR" sz="1200" dirty="0" smtClean="0">
                <a:latin typeface="Trebuchet MS" panose="020B0603020202020204" pitchFamily="34" charset="0"/>
              </a:rPr>
              <a:t>zinc</a:t>
            </a:r>
            <a:r>
              <a:rPr lang="fr-FR" sz="1200" dirty="0">
                <a:latin typeface="Trebuchet MS" panose="020B0603020202020204" pitchFamily="34" charset="0"/>
              </a:rPr>
              <a:t>, </a:t>
            </a:r>
            <a:r>
              <a:rPr lang="fr-FR" sz="1200" dirty="0" smtClean="0">
                <a:latin typeface="Trebuchet MS" panose="020B0603020202020204" pitchFamily="34" charset="0"/>
              </a:rPr>
              <a:t>probiotiques pour réduire le </a:t>
            </a:r>
            <a:r>
              <a:rPr lang="fr-FR" sz="1200" dirty="0">
                <a:latin typeface="Trebuchet MS" panose="020B0603020202020204" pitchFamily="34" charset="0"/>
              </a:rPr>
              <a:t>risque des maladies </a:t>
            </a:r>
            <a:r>
              <a:rPr lang="fr-FR" sz="1200" dirty="0" smtClean="0">
                <a:latin typeface="Trebuchet MS" panose="020B0603020202020204" pitchFamily="34" charset="0"/>
              </a:rPr>
              <a:t>infectieuses.</a:t>
            </a:r>
          </a:p>
          <a:p>
            <a:pPr marL="285750" indent="-285750">
              <a:buFont typeface="Wingdings" panose="05000000000000000000" pitchFamily="2" charset="2"/>
              <a:buChar char="§"/>
            </a:pPr>
            <a:endParaRPr lang="fr-FR" sz="1200" dirty="0" smtClean="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endParaRPr lang="fr-FR" sz="1200" dirty="0">
              <a:latin typeface="Trebuchet MS" panose="020B0603020202020204" pitchFamily="34" charset="0"/>
            </a:endParaRPr>
          </a:p>
          <a:p>
            <a:endParaRPr lang="fr-FR" sz="1200" dirty="0" smtClean="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pPr marL="285750" indent="-285750">
              <a:buFont typeface="Wingdings" panose="05000000000000000000" pitchFamily="2" charset="2"/>
              <a:buChar char="§"/>
            </a:pPr>
            <a:endParaRPr lang="fr-FR" sz="1200" dirty="0" smtClean="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 D’autres </a:t>
            </a:r>
            <a:r>
              <a:rPr lang="fr-FR" sz="1200" dirty="0">
                <a:latin typeface="Trebuchet MS" panose="020B0603020202020204" pitchFamily="34" charset="0"/>
              </a:rPr>
              <a:t>approches </a:t>
            </a:r>
            <a:r>
              <a:rPr lang="fr-FR" sz="1200" dirty="0" smtClean="0">
                <a:latin typeface="Trebuchet MS" panose="020B0603020202020204" pitchFamily="34" charset="0"/>
              </a:rPr>
              <a:t>complémentaires</a:t>
            </a:r>
            <a:br>
              <a:rPr lang="fr-FR" sz="1200" dirty="0" smtClean="0">
                <a:latin typeface="Trebuchet MS" panose="020B0603020202020204" pitchFamily="34" charset="0"/>
              </a:rPr>
            </a:br>
            <a:r>
              <a:rPr lang="fr-FR" sz="1200" dirty="0" smtClean="0">
                <a:latin typeface="Trebuchet MS" panose="020B0603020202020204" pitchFamily="34" charset="0"/>
              </a:rPr>
              <a:t> peuvent </a:t>
            </a:r>
            <a:r>
              <a:rPr lang="fr-FR" sz="1200" dirty="0">
                <a:latin typeface="Trebuchet MS" panose="020B0603020202020204" pitchFamily="34" charset="0"/>
              </a:rPr>
              <a:t>être envisagées par votre </a:t>
            </a:r>
            <a:r>
              <a:rPr lang="fr-FR" sz="1200" dirty="0" smtClean="0">
                <a:latin typeface="Trebuchet MS" panose="020B0603020202020204" pitchFamily="34" charset="0"/>
              </a:rPr>
              <a:t>médecin</a:t>
            </a:r>
            <a:br>
              <a:rPr lang="fr-FR" sz="1200" dirty="0" smtClean="0">
                <a:latin typeface="Trebuchet MS" panose="020B0603020202020204" pitchFamily="34" charset="0"/>
              </a:rPr>
            </a:br>
            <a:r>
              <a:rPr lang="fr-FR" sz="1200" dirty="0" smtClean="0">
                <a:latin typeface="Trebuchet MS" panose="020B0603020202020204" pitchFamily="34" charset="0"/>
              </a:rPr>
              <a:t> </a:t>
            </a:r>
            <a:r>
              <a:rPr lang="fr-FR" sz="1200" dirty="0">
                <a:latin typeface="Trebuchet MS" panose="020B0603020202020204" pitchFamily="34" charset="0"/>
              </a:rPr>
              <a:t>en fonction de </a:t>
            </a:r>
            <a:r>
              <a:rPr lang="fr-FR" sz="1200" dirty="0" smtClean="0">
                <a:latin typeface="Trebuchet MS" panose="020B0603020202020204" pitchFamily="34" charset="0"/>
              </a:rPr>
              <a:t>votre âge et de votre terrain,</a:t>
            </a:r>
            <a:br>
              <a:rPr lang="fr-FR" sz="1200" dirty="0" smtClean="0">
                <a:latin typeface="Trebuchet MS" panose="020B0603020202020204" pitchFamily="34" charset="0"/>
              </a:rPr>
            </a:br>
            <a:r>
              <a:rPr lang="fr-FR" sz="1200" dirty="0" smtClean="0">
                <a:latin typeface="Trebuchet MS" panose="020B0603020202020204" pitchFamily="34" charset="0"/>
              </a:rPr>
              <a:t> pour vous aider à rester en bonne santé.</a:t>
            </a:r>
          </a:p>
          <a:p>
            <a:endParaRPr lang="fr-FR" sz="1200" b="1" dirty="0" smtClean="0">
              <a:latin typeface="Trebuchet MS" panose="020B0603020202020204" pitchFamily="34" charset="0"/>
            </a:endParaRPr>
          </a:p>
          <a:p>
            <a:r>
              <a:rPr lang="fr-FR" sz="1200" dirty="0" smtClean="0">
                <a:latin typeface="Trebuchet MS" panose="020B0603020202020204" pitchFamily="34" charset="0"/>
              </a:rPr>
              <a:t> Parmi </a:t>
            </a:r>
            <a:r>
              <a:rPr lang="fr-FR" sz="1200" dirty="0">
                <a:latin typeface="Trebuchet MS" panose="020B0603020202020204" pitchFamily="34" charset="0"/>
              </a:rPr>
              <a:t>toutes ces </a:t>
            </a:r>
            <a:r>
              <a:rPr lang="fr-FR" sz="1200" dirty="0" smtClean="0">
                <a:latin typeface="Trebuchet MS" panose="020B0603020202020204" pitchFamily="34" charset="0"/>
              </a:rPr>
              <a:t>solutions, choisissez la</a:t>
            </a:r>
            <a:br>
              <a:rPr lang="fr-FR" sz="1200" dirty="0" smtClean="0">
                <a:latin typeface="Trebuchet MS" panose="020B0603020202020204" pitchFamily="34" charset="0"/>
              </a:rPr>
            </a:br>
            <a:r>
              <a:rPr lang="fr-FR" sz="1200" dirty="0" smtClean="0">
                <a:latin typeface="Trebuchet MS" panose="020B0603020202020204" pitchFamily="34" charset="0"/>
              </a:rPr>
              <a:t> vôtre</a:t>
            </a:r>
            <a:r>
              <a:rPr lang="fr-FR" sz="1200" dirty="0">
                <a:latin typeface="Trebuchet MS" panose="020B0603020202020204" pitchFamily="34" charset="0"/>
              </a:rPr>
              <a:t>… celle qui sera la plus facile à </a:t>
            </a:r>
            <a:r>
              <a:rPr lang="fr-FR" sz="1200" dirty="0" smtClean="0">
                <a:latin typeface="Trebuchet MS" panose="020B0603020202020204" pitchFamily="34" charset="0"/>
              </a:rPr>
              <a:t>mettre</a:t>
            </a:r>
            <a:br>
              <a:rPr lang="fr-FR" sz="1200" dirty="0" smtClean="0">
                <a:latin typeface="Trebuchet MS" panose="020B0603020202020204" pitchFamily="34" charset="0"/>
              </a:rPr>
            </a:br>
            <a:r>
              <a:rPr lang="fr-FR" sz="1200" dirty="0" smtClean="0">
                <a:latin typeface="Trebuchet MS" panose="020B0603020202020204" pitchFamily="34" charset="0"/>
              </a:rPr>
              <a:t> </a:t>
            </a:r>
            <a:r>
              <a:rPr lang="fr-FR" sz="1200" dirty="0">
                <a:latin typeface="Trebuchet MS" panose="020B0603020202020204" pitchFamily="34" charset="0"/>
              </a:rPr>
              <a:t>en </a:t>
            </a:r>
            <a:r>
              <a:rPr lang="fr-FR" sz="1200" dirty="0" smtClean="0">
                <a:latin typeface="Trebuchet MS" panose="020B0603020202020204" pitchFamily="34" charset="0"/>
              </a:rPr>
              <a:t>œuvre et </a:t>
            </a:r>
            <a:r>
              <a:rPr lang="fr-FR" sz="1200" dirty="0">
                <a:latin typeface="Trebuchet MS" panose="020B0603020202020204" pitchFamily="34" charset="0"/>
              </a:rPr>
              <a:t>qui vous procurera le plus </a:t>
            </a:r>
            <a:r>
              <a:rPr lang="fr-FR" sz="1200" dirty="0" smtClean="0">
                <a:latin typeface="Trebuchet MS" panose="020B0603020202020204" pitchFamily="34" charset="0"/>
              </a:rPr>
              <a:t>de</a:t>
            </a:r>
            <a:br>
              <a:rPr lang="fr-FR" sz="1200" dirty="0" smtClean="0">
                <a:latin typeface="Trebuchet MS" panose="020B0603020202020204" pitchFamily="34" charset="0"/>
              </a:rPr>
            </a:br>
            <a:r>
              <a:rPr lang="fr-FR" sz="1200" dirty="0" smtClean="0">
                <a:latin typeface="Trebuchet MS" panose="020B0603020202020204" pitchFamily="34" charset="0"/>
              </a:rPr>
              <a:t> plaisir.</a:t>
            </a:r>
            <a:endParaRPr lang="fr-FR" sz="1200" dirty="0">
              <a:latin typeface="Trebuchet MS" panose="020B0603020202020204" pitchFamily="34" charset="0"/>
            </a:endParaRPr>
          </a:p>
        </p:txBody>
      </p:sp>
      <p:sp>
        <p:nvSpPr>
          <p:cNvPr id="15" name="ZoneTexte 14"/>
          <p:cNvSpPr txBox="1"/>
          <p:nvPr/>
        </p:nvSpPr>
        <p:spPr>
          <a:xfrm>
            <a:off x="766972" y="1113228"/>
            <a:ext cx="3448439"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Préface</a:t>
            </a:r>
            <a:endParaRPr lang="fr-FR" b="1" dirty="0">
              <a:solidFill>
                <a:srgbClr val="1377D4"/>
              </a:solidFill>
              <a:latin typeface="Trebuchet MS" panose="020B0603020202020204" pitchFamily="34" charset="0"/>
            </a:endParaRPr>
          </a:p>
        </p:txBody>
      </p:sp>
      <p:sp>
        <p:nvSpPr>
          <p:cNvPr id="14" name="ZoneTexte 13"/>
          <p:cNvSpPr txBox="1"/>
          <p:nvPr/>
        </p:nvSpPr>
        <p:spPr>
          <a:xfrm>
            <a:off x="5610996" y="5827437"/>
            <a:ext cx="6261907" cy="646331"/>
          </a:xfrm>
          <a:prstGeom prst="rect">
            <a:avLst/>
          </a:prstGeom>
          <a:noFill/>
        </p:spPr>
        <p:txBody>
          <a:bodyPr wrap="square" rtlCol="0">
            <a:spAutoFit/>
          </a:bodyPr>
          <a:lstStyle/>
          <a:p>
            <a:pPr algn="r"/>
            <a:r>
              <a:rPr lang="fr-FR" altLang="fr-FR" sz="1200" i="1" dirty="0" smtClean="0"/>
              <a:t>Evelyne Revellat, Praticienne en Thérapie fréquentielle, EFT et sophrologue</a:t>
            </a:r>
          </a:p>
          <a:p>
            <a:pPr algn="r"/>
            <a:r>
              <a:rPr lang="fr-FR" altLang="fr-FR" sz="1200" i="1" dirty="0" smtClean="0"/>
              <a:t>Fondatrice de </a:t>
            </a:r>
            <a:r>
              <a:rPr lang="fr-FR" altLang="fr-FR" sz="1200" i="1" dirty="0" err="1" smtClean="0"/>
              <a:t>Khépri</a:t>
            </a:r>
            <a:r>
              <a:rPr lang="fr-FR" altLang="fr-FR" sz="1200" i="1" dirty="0" smtClean="0"/>
              <a:t> Santé et spécialiste de la coordination de soins en thérapies complémentaires</a:t>
            </a:r>
          </a:p>
          <a:p>
            <a:pPr algn="r"/>
            <a:r>
              <a:rPr lang="fr-FR" altLang="fr-FR" sz="1200" i="1" dirty="0" smtClean="0"/>
              <a:t>Nogent sur Marne - 06 60 47 71 64 </a:t>
            </a:r>
            <a:endParaRPr lang="fr-FR" altLang="fr-FR" sz="1200" i="1" dirty="0"/>
          </a:p>
        </p:txBody>
      </p:sp>
      <p:sp>
        <p:nvSpPr>
          <p:cNvPr id="10" name="ZoneTexte 9"/>
          <p:cNvSpPr txBox="1"/>
          <p:nvPr/>
        </p:nvSpPr>
        <p:spPr>
          <a:xfrm>
            <a:off x="7325046" y="2199353"/>
            <a:ext cx="4493309" cy="2308324"/>
          </a:xfrm>
          <a:prstGeom prst="rect">
            <a:avLst/>
          </a:prstGeom>
          <a:noFill/>
          <a:ln>
            <a:solidFill>
              <a:srgbClr val="1377D4"/>
            </a:solidFill>
          </a:ln>
        </p:spPr>
        <p:txBody>
          <a:bodyPr wrap="square" rtlCol="0">
            <a:spAutoFit/>
          </a:bodyPr>
          <a:lstStyle/>
          <a:p>
            <a:r>
              <a:rPr lang="fr-FR" sz="1600" dirty="0">
                <a:solidFill>
                  <a:srgbClr val="1377D4"/>
                </a:solidFill>
                <a:latin typeface="Trebuchet MS" panose="020B0603020202020204" pitchFamily="34" charset="0"/>
              </a:rPr>
              <a:t>Parmi toutes </a:t>
            </a:r>
            <a:r>
              <a:rPr lang="fr-FR" sz="1600" dirty="0" smtClean="0">
                <a:solidFill>
                  <a:srgbClr val="1377D4"/>
                </a:solidFill>
                <a:latin typeface="Trebuchet MS" panose="020B0603020202020204" pitchFamily="34" charset="0"/>
              </a:rPr>
              <a:t>les </a:t>
            </a:r>
            <a:r>
              <a:rPr lang="fr-FR" sz="1600" dirty="0">
                <a:solidFill>
                  <a:srgbClr val="1377D4"/>
                </a:solidFill>
                <a:latin typeface="Trebuchet MS" panose="020B0603020202020204" pitchFamily="34" charset="0"/>
              </a:rPr>
              <a:t>méthodes prophylactiques </a:t>
            </a:r>
            <a:r>
              <a:rPr lang="fr-FR" sz="1600" dirty="0" smtClean="0">
                <a:solidFill>
                  <a:srgbClr val="1377D4"/>
                </a:solidFill>
                <a:latin typeface="Trebuchet MS" panose="020B0603020202020204" pitchFamily="34" charset="0"/>
              </a:rPr>
              <a:t>primaires décrites dans ce guide, </a:t>
            </a:r>
          </a:p>
          <a:p>
            <a:r>
              <a:rPr lang="fr-FR" sz="1600" dirty="0" smtClean="0">
                <a:solidFill>
                  <a:srgbClr val="1377D4"/>
                </a:solidFill>
                <a:latin typeface="Trebuchet MS" panose="020B0603020202020204" pitchFamily="34" charset="0"/>
              </a:rPr>
              <a:t>choisissez </a:t>
            </a:r>
            <a:r>
              <a:rPr lang="fr-FR" sz="1600" dirty="0">
                <a:solidFill>
                  <a:srgbClr val="1377D4"/>
                </a:solidFill>
                <a:latin typeface="Trebuchet MS" panose="020B0603020202020204" pitchFamily="34" charset="0"/>
              </a:rPr>
              <a:t>la </a:t>
            </a:r>
            <a:r>
              <a:rPr lang="fr-FR" sz="1600" dirty="0" smtClean="0">
                <a:solidFill>
                  <a:srgbClr val="1377D4"/>
                </a:solidFill>
                <a:latin typeface="Trebuchet MS" panose="020B0603020202020204" pitchFamily="34" charset="0"/>
              </a:rPr>
              <a:t>vôtre…</a:t>
            </a:r>
          </a:p>
          <a:p>
            <a:endParaRPr lang="fr-FR" sz="1600" dirty="0" smtClean="0">
              <a:solidFill>
                <a:srgbClr val="1377D4"/>
              </a:solidFill>
              <a:latin typeface="Trebuchet MS" panose="020B0603020202020204" pitchFamily="34" charset="0"/>
            </a:endParaRPr>
          </a:p>
          <a:p>
            <a:r>
              <a:rPr lang="fr-FR" sz="1600" dirty="0">
                <a:solidFill>
                  <a:srgbClr val="1377D4"/>
                </a:solidFill>
                <a:latin typeface="Trebuchet MS" panose="020B0603020202020204" pitchFamily="34" charset="0"/>
              </a:rPr>
              <a:t>C</a:t>
            </a:r>
            <a:r>
              <a:rPr lang="fr-FR" sz="1600" dirty="0" smtClean="0">
                <a:solidFill>
                  <a:srgbClr val="1377D4"/>
                </a:solidFill>
                <a:latin typeface="Trebuchet MS" panose="020B0603020202020204" pitchFamily="34" charset="0"/>
              </a:rPr>
              <a:t>elle </a:t>
            </a:r>
            <a:r>
              <a:rPr lang="fr-FR" sz="1600" dirty="0">
                <a:solidFill>
                  <a:srgbClr val="1377D4"/>
                </a:solidFill>
                <a:latin typeface="Trebuchet MS" panose="020B0603020202020204" pitchFamily="34" charset="0"/>
              </a:rPr>
              <a:t>qui sera la plus facile à mettre en </a:t>
            </a:r>
            <a:r>
              <a:rPr lang="fr-FR" sz="1600" dirty="0" smtClean="0">
                <a:solidFill>
                  <a:srgbClr val="1377D4"/>
                </a:solidFill>
                <a:latin typeface="Trebuchet MS" panose="020B0603020202020204" pitchFamily="34" charset="0"/>
              </a:rPr>
              <a:t>œuvre</a:t>
            </a:r>
          </a:p>
          <a:p>
            <a:r>
              <a:rPr lang="fr-FR" sz="1600" dirty="0" smtClean="0">
                <a:solidFill>
                  <a:srgbClr val="1377D4"/>
                </a:solidFill>
                <a:latin typeface="Trebuchet MS" panose="020B0603020202020204" pitchFamily="34" charset="0"/>
              </a:rPr>
              <a:t>et </a:t>
            </a:r>
            <a:r>
              <a:rPr lang="fr-FR" sz="1600" dirty="0">
                <a:solidFill>
                  <a:srgbClr val="1377D4"/>
                </a:solidFill>
                <a:latin typeface="Trebuchet MS" panose="020B0603020202020204" pitchFamily="34" charset="0"/>
              </a:rPr>
              <a:t>qui vous procurera le plus de plaisir</a:t>
            </a:r>
            <a:r>
              <a:rPr lang="fr-FR" sz="1600" dirty="0" smtClean="0">
                <a:solidFill>
                  <a:srgbClr val="1377D4"/>
                </a:solidFill>
                <a:latin typeface="Trebuchet MS" panose="020B0603020202020204" pitchFamily="34" charset="0"/>
              </a:rPr>
              <a:t>.</a:t>
            </a:r>
          </a:p>
          <a:p>
            <a:endParaRPr lang="fr-FR" sz="1600" dirty="0">
              <a:solidFill>
                <a:srgbClr val="1377D4"/>
              </a:solidFill>
              <a:latin typeface="Trebuchet MS" panose="020B0603020202020204" pitchFamily="34" charset="0"/>
            </a:endParaRPr>
          </a:p>
          <a:p>
            <a:r>
              <a:rPr lang="fr-FR" sz="1600" dirty="0" smtClean="0">
                <a:solidFill>
                  <a:srgbClr val="1377D4"/>
                </a:solidFill>
                <a:latin typeface="Trebuchet MS" panose="020B0603020202020204" pitchFamily="34" charset="0"/>
              </a:rPr>
              <a:t>Nous vous aiderons à choisir la plus pertinente</a:t>
            </a:r>
          </a:p>
          <a:p>
            <a:r>
              <a:rPr lang="fr-FR" sz="1600" dirty="0" smtClean="0">
                <a:solidFill>
                  <a:srgbClr val="1377D4"/>
                </a:solidFill>
                <a:latin typeface="Trebuchet MS" panose="020B0603020202020204" pitchFamily="34" charset="0"/>
              </a:rPr>
              <a:t>à votre situation et à vos objectifs.</a:t>
            </a:r>
            <a:endParaRPr lang="fr-FR" sz="1600" dirty="0">
              <a:solidFill>
                <a:srgbClr val="1377D4"/>
              </a:solidFill>
              <a:latin typeface="Trebuchet MS" panose="020B0603020202020204" pitchFamily="34" charset="0"/>
            </a:endParaRPr>
          </a:p>
        </p:txBody>
      </p:sp>
      <p:cxnSp>
        <p:nvCxnSpPr>
          <p:cNvPr id="12" name="Connecteur droit 11"/>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sp>
        <p:nvSpPr>
          <p:cNvPr id="3" name="ZoneTexte 2"/>
          <p:cNvSpPr txBox="1"/>
          <p:nvPr/>
        </p:nvSpPr>
        <p:spPr>
          <a:xfrm>
            <a:off x="766972" y="1484581"/>
            <a:ext cx="10481652" cy="369332"/>
          </a:xfrm>
          <a:prstGeom prst="rect">
            <a:avLst/>
          </a:prstGeom>
          <a:noFill/>
        </p:spPr>
        <p:txBody>
          <a:bodyPr wrap="none" rtlCol="0">
            <a:spAutoFit/>
          </a:bodyPr>
          <a:lstStyle/>
          <a:p>
            <a:r>
              <a:rPr lang="fr-FR" b="1" dirty="0">
                <a:solidFill>
                  <a:srgbClr val="1377D4"/>
                </a:solidFill>
                <a:latin typeface="Trebuchet MS" panose="020B0603020202020204" pitchFamily="34" charset="0"/>
              </a:rPr>
              <a:t>A toutes les saisons et face à tout virus, il est essentiel d’augmenter ses défenses </a:t>
            </a:r>
            <a:r>
              <a:rPr lang="fr-FR" b="1" dirty="0" smtClean="0">
                <a:solidFill>
                  <a:srgbClr val="1377D4"/>
                </a:solidFill>
                <a:latin typeface="Trebuchet MS" panose="020B0603020202020204" pitchFamily="34" charset="0"/>
              </a:rPr>
              <a:t>immunitaires</a:t>
            </a:r>
            <a:endParaRPr lang="fr-FR" b="1" dirty="0">
              <a:solidFill>
                <a:srgbClr val="1377D4"/>
              </a:solidFill>
              <a:latin typeface="Trebuchet MS" panose="020B0603020202020204" pitchFamily="34" charset="0"/>
            </a:endParaRPr>
          </a:p>
        </p:txBody>
      </p:sp>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505" y="4291783"/>
            <a:ext cx="2390195" cy="1571327"/>
          </a:xfrm>
          <a:prstGeom prst="rect">
            <a:avLst/>
          </a:prstGeom>
        </p:spPr>
      </p:pic>
    </p:spTree>
    <p:extLst>
      <p:ext uri="{BB962C8B-B14F-4D97-AF65-F5344CB8AC3E}">
        <p14:creationId xmlns:p14="http://schemas.microsoft.com/office/powerpoint/2010/main" val="505064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PHYTOTHERAPIE</a:t>
            </a:r>
            <a:endParaRPr lang="fr-FR" sz="3200" b="1" dirty="0">
              <a:solidFill>
                <a:schemeClr val="bg1"/>
              </a:solidFill>
            </a:endParaRPr>
          </a:p>
        </p:txBody>
      </p:sp>
      <p:sp>
        <p:nvSpPr>
          <p:cNvPr id="8" name="ZoneTexte 7"/>
          <p:cNvSpPr txBox="1"/>
          <p:nvPr/>
        </p:nvSpPr>
        <p:spPr>
          <a:xfrm>
            <a:off x="560291" y="1656457"/>
            <a:ext cx="5893993" cy="4370427"/>
          </a:xfrm>
          <a:prstGeom prst="rect">
            <a:avLst/>
          </a:prstGeom>
          <a:noFill/>
        </p:spPr>
        <p:txBody>
          <a:bodyPr wrap="square" rtlCol="0">
            <a:spAutoFit/>
          </a:bodyPr>
          <a:lstStyle/>
          <a:p>
            <a:pPr fontAlgn="base"/>
            <a:r>
              <a:rPr lang="fr-FR" sz="1400" b="1" dirty="0" smtClean="0">
                <a:solidFill>
                  <a:srgbClr val="1377D4"/>
                </a:solidFill>
                <a:latin typeface="Trebuchet MS" panose="020B0603020202020204" pitchFamily="34" charset="0"/>
              </a:rPr>
              <a:t>Prendre </a:t>
            </a:r>
            <a:r>
              <a:rPr lang="fr-FR" sz="1400" b="1" dirty="0">
                <a:solidFill>
                  <a:srgbClr val="1377D4"/>
                </a:solidFill>
                <a:latin typeface="Trebuchet MS" panose="020B0603020202020204" pitchFamily="34" charset="0"/>
              </a:rPr>
              <a:t>le </a:t>
            </a:r>
            <a:r>
              <a:rPr lang="fr-FR" sz="1400" b="1" dirty="0" smtClean="0">
                <a:solidFill>
                  <a:srgbClr val="1377D4"/>
                </a:solidFill>
                <a:latin typeface="Trebuchet MS" panose="020B0603020202020204" pitchFamily="34" charset="0"/>
              </a:rPr>
              <a:t>matin :</a:t>
            </a:r>
          </a:p>
          <a:p>
            <a:pPr fontAlgn="base"/>
            <a:endParaRPr lang="fr-FR" sz="1200" dirty="0">
              <a:latin typeface="Trebuchet MS" panose="020B0603020202020204" pitchFamily="34" charset="0"/>
            </a:endParaRPr>
          </a:p>
          <a:p>
            <a:pPr marL="171450" indent="-171450" fontAlgn="base">
              <a:buFont typeface="Wingdings" panose="05000000000000000000" pitchFamily="2" charset="2"/>
              <a:buChar char="§"/>
            </a:pPr>
            <a:r>
              <a:rPr lang="fr-FR" sz="1200" dirty="0" smtClean="0">
                <a:latin typeface="Trebuchet MS" panose="020B0603020202020204" pitchFamily="34" charset="0"/>
              </a:rPr>
              <a:t>1 </a:t>
            </a:r>
            <a:r>
              <a:rPr lang="fr-FR" sz="1200" dirty="0">
                <a:latin typeface="Trebuchet MS" panose="020B0603020202020204" pitchFamily="34" charset="0"/>
              </a:rPr>
              <a:t>jus d’un citron de préférence non traité avec de l’eau tiède (volume équivalent )</a:t>
            </a:r>
          </a:p>
          <a:p>
            <a:pPr marL="171450" indent="-171450" fontAlgn="base">
              <a:buFont typeface="Wingdings" panose="05000000000000000000" pitchFamily="2" charset="2"/>
              <a:buChar char="§"/>
            </a:pPr>
            <a:r>
              <a:rPr lang="fr-FR" sz="1200" dirty="0" smtClean="0">
                <a:latin typeface="Trebuchet MS" panose="020B0603020202020204" pitchFamily="34" charset="0"/>
              </a:rPr>
              <a:t>3 tasses </a:t>
            </a:r>
            <a:r>
              <a:rPr lang="fr-FR" sz="1200" dirty="0">
                <a:latin typeface="Trebuchet MS" panose="020B0603020202020204" pitchFamily="34" charset="0"/>
              </a:rPr>
              <a:t>par </a:t>
            </a:r>
            <a:r>
              <a:rPr lang="fr-FR" sz="1200" dirty="0" smtClean="0">
                <a:latin typeface="Trebuchet MS" panose="020B0603020202020204" pitchFamily="34" charset="0"/>
              </a:rPr>
              <a:t>jour d’infusion </a:t>
            </a:r>
            <a:r>
              <a:rPr lang="fr-FR" sz="1200" dirty="0">
                <a:latin typeface="Trebuchet MS" panose="020B0603020202020204" pitchFamily="34" charset="0"/>
              </a:rPr>
              <a:t>de thym à raison d’1 cuillerée de plante à soupe par tasse</a:t>
            </a:r>
          </a:p>
          <a:p>
            <a:pPr marL="171450" indent="-171450" fontAlgn="base">
              <a:buFont typeface="Wingdings" panose="05000000000000000000" pitchFamily="2" charset="2"/>
              <a:buChar char="§"/>
            </a:pPr>
            <a:endParaRPr lang="fr-FR" sz="1200" dirty="0" smtClean="0">
              <a:latin typeface="Trebuchet MS" panose="020B0603020202020204" pitchFamily="34" charset="0"/>
            </a:endParaRPr>
          </a:p>
          <a:p>
            <a:pPr marL="171450" indent="-171450" fontAlgn="base">
              <a:buFont typeface="Wingdings" panose="05000000000000000000" pitchFamily="2" charset="2"/>
              <a:buChar char="§"/>
            </a:pPr>
            <a:r>
              <a:rPr lang="fr-FR" sz="1200" dirty="0" smtClean="0">
                <a:latin typeface="Trebuchet MS" panose="020B0603020202020204" pitchFamily="34" charset="0"/>
              </a:rPr>
              <a:t>3 </a:t>
            </a:r>
            <a:r>
              <a:rPr lang="fr-FR" sz="1200" dirty="0">
                <a:latin typeface="Trebuchet MS" panose="020B0603020202020204" pitchFamily="34" charset="0"/>
              </a:rPr>
              <a:t>tasses par jour de </a:t>
            </a:r>
            <a:r>
              <a:rPr lang="fr-FR" sz="1200" dirty="0" smtClean="0">
                <a:latin typeface="Trebuchet MS" panose="020B0603020202020204" pitchFamily="34" charset="0"/>
              </a:rPr>
              <a:t>tisane de cassis, </a:t>
            </a:r>
            <a:r>
              <a:rPr lang="fr-FR" sz="1200" dirty="0">
                <a:latin typeface="Trebuchet MS" panose="020B0603020202020204" pitchFamily="34" charset="0"/>
              </a:rPr>
              <a:t>de </a:t>
            </a:r>
            <a:r>
              <a:rPr lang="fr-FR" sz="1200" dirty="0" smtClean="0">
                <a:latin typeface="Trebuchet MS" panose="020B0603020202020204" pitchFamily="34" charset="0"/>
              </a:rPr>
              <a:t>romarin, d’échinacée,</a:t>
            </a:r>
          </a:p>
          <a:p>
            <a:pPr marL="171450" indent="-171450" fontAlgn="base">
              <a:buFont typeface="Wingdings" panose="05000000000000000000" pitchFamily="2" charset="2"/>
              <a:buChar char="§"/>
            </a:pPr>
            <a:endParaRPr lang="fr-FR" sz="1200" dirty="0">
              <a:latin typeface="Trebuchet MS" panose="020B0603020202020204" pitchFamily="34" charset="0"/>
            </a:endParaRPr>
          </a:p>
          <a:p>
            <a:pPr marL="171450" indent="-171450" fontAlgn="base">
              <a:buFont typeface="Wingdings" panose="05000000000000000000" pitchFamily="2" charset="2"/>
              <a:buChar char="§"/>
            </a:pPr>
            <a:r>
              <a:rPr lang="fr-FR" sz="1200" dirty="0">
                <a:latin typeface="Trebuchet MS" panose="020B0603020202020204" pitchFamily="34" charset="0"/>
              </a:rPr>
              <a:t>On peut ajouter 10 clous de girofle par litre d’eau et de la </a:t>
            </a:r>
            <a:r>
              <a:rPr lang="fr-FR" sz="1200" dirty="0" smtClean="0">
                <a:latin typeface="Trebuchet MS" panose="020B0603020202020204" pitchFamily="34" charset="0"/>
              </a:rPr>
              <a:t>cannelle, deux </a:t>
            </a:r>
            <a:r>
              <a:rPr lang="fr-FR" sz="1200" dirty="0">
                <a:latin typeface="Trebuchet MS" panose="020B0603020202020204" pitchFamily="34" charset="0"/>
              </a:rPr>
              <a:t>excellents anti infectieux</a:t>
            </a:r>
          </a:p>
          <a:p>
            <a:pPr marL="171450" indent="-171450" fontAlgn="base">
              <a:buFont typeface="Wingdings" panose="05000000000000000000" pitchFamily="2" charset="2"/>
              <a:buChar char="§"/>
            </a:pPr>
            <a:endParaRPr lang="fr-FR" sz="1200" dirty="0" smtClean="0">
              <a:latin typeface="Trebuchet MS" panose="020B0603020202020204" pitchFamily="34" charset="0"/>
            </a:endParaRPr>
          </a:p>
          <a:p>
            <a:pPr marL="171450" indent="-171450" fontAlgn="base">
              <a:buFont typeface="Wingdings" panose="05000000000000000000" pitchFamily="2" charset="2"/>
              <a:buChar char="§"/>
            </a:pPr>
            <a:r>
              <a:rPr lang="fr-FR" sz="1200" dirty="0" smtClean="0">
                <a:latin typeface="Trebuchet MS" panose="020B0603020202020204" pitchFamily="34" charset="0"/>
              </a:rPr>
              <a:t>1 </a:t>
            </a:r>
            <a:r>
              <a:rPr lang="fr-FR" sz="1200" dirty="0">
                <a:latin typeface="Trebuchet MS" panose="020B0603020202020204" pitchFamily="34" charset="0"/>
              </a:rPr>
              <a:t>cuillerée à soupe du mélange à parts égales par tasse</a:t>
            </a:r>
          </a:p>
          <a:p>
            <a:pPr marL="171450" indent="-171450" fontAlgn="base">
              <a:buFont typeface="Wingdings" panose="05000000000000000000" pitchFamily="2" charset="2"/>
              <a:buChar char="§"/>
            </a:pPr>
            <a:endParaRPr lang="fr-FR" sz="1200" dirty="0" smtClean="0">
              <a:latin typeface="Trebuchet MS" panose="020B0603020202020204" pitchFamily="34" charset="0"/>
            </a:endParaRPr>
          </a:p>
          <a:p>
            <a:pPr marL="171450" indent="-171450" fontAlgn="base">
              <a:buFont typeface="Wingdings" panose="05000000000000000000" pitchFamily="2" charset="2"/>
              <a:buChar char="§"/>
            </a:pPr>
            <a:r>
              <a:rPr lang="fr-FR" sz="1200" dirty="0">
                <a:latin typeface="Trebuchet MS" panose="020B0603020202020204" pitchFamily="34" charset="0"/>
              </a:rPr>
              <a:t>A</a:t>
            </a:r>
            <a:r>
              <a:rPr lang="fr-FR" sz="1200" dirty="0" smtClean="0">
                <a:latin typeface="Trebuchet MS" panose="020B0603020202020204" pitchFamily="34" charset="0"/>
              </a:rPr>
              <a:t>jouter </a:t>
            </a:r>
            <a:r>
              <a:rPr lang="fr-FR" sz="1200" dirty="0">
                <a:latin typeface="Trebuchet MS" panose="020B0603020202020204" pitchFamily="34" charset="0"/>
              </a:rPr>
              <a:t>du miel pour sucrer avec 2 gouttes </a:t>
            </a:r>
            <a:r>
              <a:rPr lang="fr-FR" sz="1200" dirty="0" smtClean="0">
                <a:latin typeface="Trebuchet MS" panose="020B0603020202020204" pitchFamily="34" charset="0"/>
              </a:rPr>
              <a:t>matin </a:t>
            </a:r>
            <a:r>
              <a:rPr lang="fr-FR" sz="1200" dirty="0">
                <a:latin typeface="Trebuchet MS" panose="020B0603020202020204" pitchFamily="34" charset="0"/>
              </a:rPr>
              <a:t>et </a:t>
            </a:r>
            <a:r>
              <a:rPr lang="fr-FR" sz="1200" dirty="0" smtClean="0">
                <a:latin typeface="Trebuchet MS" panose="020B0603020202020204" pitchFamily="34" charset="0"/>
              </a:rPr>
              <a:t>soir d’Huile </a:t>
            </a:r>
            <a:r>
              <a:rPr lang="fr-FR" sz="1200" dirty="0">
                <a:latin typeface="Trebuchet MS" panose="020B0603020202020204" pitchFamily="34" charset="0"/>
              </a:rPr>
              <a:t>Essentielle </a:t>
            </a:r>
            <a:r>
              <a:rPr lang="fr-FR" sz="1200" dirty="0" smtClean="0">
                <a:latin typeface="Trebuchet MS" panose="020B0603020202020204" pitchFamily="34" charset="0"/>
              </a:rPr>
              <a:t>d’origan </a:t>
            </a:r>
            <a:r>
              <a:rPr lang="fr-FR" sz="1200" dirty="0">
                <a:latin typeface="Trebuchet MS" panose="020B0603020202020204" pitchFamily="34" charset="0"/>
              </a:rPr>
              <a:t>ou </a:t>
            </a:r>
            <a:r>
              <a:rPr lang="fr-FR" sz="1200" dirty="0" smtClean="0">
                <a:latin typeface="Trebuchet MS" panose="020B0603020202020204" pitchFamily="34" charset="0"/>
              </a:rPr>
              <a:t>cannelle et </a:t>
            </a:r>
            <a:r>
              <a:rPr lang="fr-FR" sz="1200" dirty="0">
                <a:latin typeface="Trebuchet MS" panose="020B0603020202020204" pitchFamily="34" charset="0"/>
              </a:rPr>
              <a:t>HE </a:t>
            </a:r>
            <a:r>
              <a:rPr lang="fr-FR" sz="1200" dirty="0" err="1">
                <a:latin typeface="Trebuchet MS" panose="020B0603020202020204" pitchFamily="34" charset="0"/>
              </a:rPr>
              <a:t>Tea</a:t>
            </a:r>
            <a:r>
              <a:rPr lang="fr-FR" sz="1200" dirty="0">
                <a:latin typeface="Trebuchet MS" panose="020B0603020202020204" pitchFamily="34" charset="0"/>
              </a:rPr>
              <a:t> </a:t>
            </a:r>
            <a:r>
              <a:rPr lang="fr-FR" sz="1200" dirty="0" err="1" smtClean="0">
                <a:latin typeface="Trebuchet MS" panose="020B0603020202020204" pitchFamily="34" charset="0"/>
              </a:rPr>
              <a:t>Tree</a:t>
            </a:r>
            <a:r>
              <a:rPr lang="fr-FR" sz="1200" dirty="0" smtClean="0">
                <a:latin typeface="Trebuchet MS" panose="020B0603020202020204" pitchFamily="34" charset="0"/>
              </a:rPr>
              <a:t>, mélange </a:t>
            </a:r>
            <a:r>
              <a:rPr lang="fr-FR" sz="1200" dirty="0">
                <a:latin typeface="Trebuchet MS" panose="020B0603020202020204" pitchFamily="34" charset="0"/>
              </a:rPr>
              <a:t>à parts égales</a:t>
            </a:r>
          </a:p>
          <a:p>
            <a:pPr fontAlgn="base"/>
            <a:endParaRPr lang="fr-FR" sz="1200" dirty="0" smtClean="0">
              <a:latin typeface="Trebuchet MS" panose="020B0603020202020204" pitchFamily="34" charset="0"/>
            </a:endParaRPr>
          </a:p>
          <a:p>
            <a:pPr fontAlgn="base"/>
            <a:r>
              <a:rPr lang="fr-FR" sz="1200" dirty="0" smtClean="0">
                <a:latin typeface="Trebuchet MS" panose="020B0603020202020204" pitchFamily="34" charset="0"/>
              </a:rPr>
              <a:t>Pendant </a:t>
            </a:r>
            <a:r>
              <a:rPr lang="fr-FR" sz="1200" dirty="0">
                <a:latin typeface="Trebuchet MS" panose="020B0603020202020204" pitchFamily="34" charset="0"/>
              </a:rPr>
              <a:t>au moins 8 à 10 </a:t>
            </a:r>
            <a:r>
              <a:rPr lang="fr-FR" sz="1200" dirty="0" smtClean="0">
                <a:latin typeface="Trebuchet MS" panose="020B0603020202020204" pitchFamily="34" charset="0"/>
              </a:rPr>
              <a:t>jours, </a:t>
            </a:r>
            <a:r>
              <a:rPr lang="fr-FR" sz="1200" dirty="0">
                <a:latin typeface="Trebuchet MS" panose="020B0603020202020204" pitchFamily="34" charset="0"/>
              </a:rPr>
              <a:t>sous surveillance médicale stricte</a:t>
            </a:r>
          </a:p>
          <a:p>
            <a:pPr fontAlgn="base"/>
            <a:endParaRPr lang="fr-FR" sz="1200" dirty="0" smtClean="0">
              <a:latin typeface="Trebuchet MS" panose="020B0603020202020204" pitchFamily="34" charset="0"/>
            </a:endParaRPr>
          </a:p>
          <a:p>
            <a:pPr fontAlgn="base"/>
            <a:r>
              <a:rPr lang="fr-FR" sz="1200" dirty="0" smtClean="0">
                <a:latin typeface="Trebuchet MS" panose="020B0603020202020204" pitchFamily="34" charset="0"/>
              </a:rPr>
              <a:t>En particulier, </a:t>
            </a:r>
            <a:r>
              <a:rPr lang="fr-FR" sz="1200" dirty="0">
                <a:latin typeface="Trebuchet MS" panose="020B0603020202020204" pitchFamily="34" charset="0"/>
              </a:rPr>
              <a:t>les femmes enceintes ou </a:t>
            </a:r>
            <a:r>
              <a:rPr lang="fr-FR" sz="1200" dirty="0" smtClean="0">
                <a:latin typeface="Trebuchet MS" panose="020B0603020202020204" pitchFamily="34" charset="0"/>
              </a:rPr>
              <a:t>allaitant, </a:t>
            </a:r>
            <a:r>
              <a:rPr lang="fr-FR" sz="1200" dirty="0">
                <a:latin typeface="Trebuchet MS" panose="020B0603020202020204" pitchFamily="34" charset="0"/>
              </a:rPr>
              <a:t>les enfants </a:t>
            </a:r>
            <a:r>
              <a:rPr lang="fr-FR" sz="1200" dirty="0" smtClean="0">
                <a:latin typeface="Trebuchet MS" panose="020B0603020202020204" pitchFamily="34" charset="0"/>
              </a:rPr>
              <a:t>de </a:t>
            </a:r>
            <a:r>
              <a:rPr lang="fr-FR" sz="1200" dirty="0">
                <a:latin typeface="Trebuchet MS" panose="020B0603020202020204" pitchFamily="34" charset="0"/>
              </a:rPr>
              <a:t>moins de 12 ans ne prendront pas sans avis spécialisé les huiles </a:t>
            </a:r>
            <a:r>
              <a:rPr lang="fr-FR" sz="1200" dirty="0" smtClean="0">
                <a:latin typeface="Trebuchet MS" panose="020B0603020202020204" pitchFamily="34" charset="0"/>
              </a:rPr>
              <a:t>essentielles.</a:t>
            </a:r>
            <a:endParaRPr lang="fr-FR" sz="1200" dirty="0">
              <a:latin typeface="Trebuchet MS" panose="020B0603020202020204" pitchFamily="34" charset="0"/>
            </a:endParaRPr>
          </a:p>
          <a:p>
            <a:pPr fontAlgn="base"/>
            <a:endParaRPr lang="fr-FR" sz="1200" dirty="0" smtClean="0">
              <a:latin typeface="Trebuchet MS" panose="020B0603020202020204" pitchFamily="34" charset="0"/>
            </a:endParaRPr>
          </a:p>
          <a:p>
            <a:pPr fontAlgn="base"/>
            <a:r>
              <a:rPr lang="fr-FR" sz="1200" dirty="0" smtClean="0">
                <a:latin typeface="Trebuchet MS" panose="020B0603020202020204" pitchFamily="34" charset="0"/>
              </a:rPr>
              <a:t>Les </a:t>
            </a:r>
            <a:r>
              <a:rPr lang="fr-FR" sz="1200" dirty="0">
                <a:latin typeface="Trebuchet MS" panose="020B0603020202020204" pitchFamily="34" charset="0"/>
              </a:rPr>
              <a:t>patients présentant des maladies </a:t>
            </a:r>
            <a:r>
              <a:rPr lang="fr-FR" sz="1200" dirty="0" smtClean="0">
                <a:latin typeface="Trebuchet MS" panose="020B0603020202020204" pitchFamily="34" charset="0"/>
              </a:rPr>
              <a:t>auto-immunes </a:t>
            </a:r>
            <a:r>
              <a:rPr lang="fr-FR" sz="1200" dirty="0">
                <a:latin typeface="Trebuchet MS" panose="020B0603020202020204" pitchFamily="34" charset="0"/>
              </a:rPr>
              <a:t>ne prendront pas </a:t>
            </a:r>
            <a:r>
              <a:rPr lang="fr-FR" sz="1200" dirty="0" smtClean="0">
                <a:latin typeface="Trebuchet MS" panose="020B0603020202020204" pitchFamily="34" charset="0"/>
              </a:rPr>
              <a:t>d’échinacée</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4284" y="1855386"/>
            <a:ext cx="5386580" cy="3591054"/>
          </a:xfrm>
          <a:prstGeom prst="rect">
            <a:avLst/>
          </a:prstGeom>
        </p:spPr>
      </p:pic>
      <p:sp>
        <p:nvSpPr>
          <p:cNvPr id="3" name="ZoneTexte 2"/>
          <p:cNvSpPr txBox="1"/>
          <p:nvPr/>
        </p:nvSpPr>
        <p:spPr>
          <a:xfrm>
            <a:off x="560291" y="911469"/>
            <a:ext cx="11004937" cy="369332"/>
          </a:xfrm>
          <a:prstGeom prst="rect">
            <a:avLst/>
          </a:prstGeom>
          <a:noFill/>
        </p:spPr>
        <p:txBody>
          <a:bodyPr wrap="square" rtlCol="0">
            <a:spAutoFit/>
          </a:bodyPr>
          <a:lstStyle/>
          <a:p>
            <a:pPr fontAlgn="base"/>
            <a:r>
              <a:rPr lang="fr-FR" b="1" dirty="0">
                <a:solidFill>
                  <a:srgbClr val="1377D4"/>
                </a:solidFill>
                <a:latin typeface="Trebuchet MS" panose="020B0603020202020204" pitchFamily="34" charset="0"/>
              </a:rPr>
              <a:t>Les plantes : Méthode </a:t>
            </a:r>
            <a:r>
              <a:rPr lang="fr-FR" b="1" dirty="0" smtClean="0">
                <a:solidFill>
                  <a:srgbClr val="1377D4"/>
                </a:solidFill>
                <a:latin typeface="Trebuchet MS" panose="020B0603020202020204" pitchFamily="34" charset="0"/>
              </a:rPr>
              <a:t>complémentaire </a:t>
            </a:r>
            <a:r>
              <a:rPr lang="fr-FR" b="1" dirty="0">
                <a:solidFill>
                  <a:srgbClr val="1377D4"/>
                </a:solidFill>
                <a:latin typeface="Trebuchet MS" panose="020B0603020202020204" pitchFamily="34" charset="0"/>
              </a:rPr>
              <a:t>simple et naturelle anti virus à la fois préventive et curative</a:t>
            </a:r>
          </a:p>
        </p:txBody>
      </p:sp>
      <p:sp>
        <p:nvSpPr>
          <p:cNvPr id="4" name="ZoneTexte 3"/>
          <p:cNvSpPr txBox="1"/>
          <p:nvPr/>
        </p:nvSpPr>
        <p:spPr>
          <a:xfrm>
            <a:off x="8937938" y="6194738"/>
            <a:ext cx="2781837" cy="276999"/>
          </a:xfrm>
          <a:prstGeom prst="rect">
            <a:avLst/>
          </a:prstGeom>
          <a:noFill/>
        </p:spPr>
        <p:txBody>
          <a:bodyPr wrap="square" rtlCol="0">
            <a:spAutoFit/>
          </a:bodyPr>
          <a:lstStyle/>
          <a:p>
            <a:pPr algn="r"/>
            <a:r>
              <a:rPr lang="fr-FR" altLang="fr-FR" sz="1200" i="1" dirty="0">
                <a:latin typeface="Trebuchet MS" panose="020B0603020202020204" pitchFamily="34" charset="0"/>
              </a:rPr>
              <a:t>Docteur Jacques </a:t>
            </a:r>
            <a:r>
              <a:rPr lang="fr-FR" altLang="fr-FR" sz="1200" i="1" dirty="0" smtClean="0">
                <a:latin typeface="Trebuchet MS" panose="020B0603020202020204" pitchFamily="34" charset="0"/>
              </a:rPr>
              <a:t>Labescat</a:t>
            </a:r>
            <a:endParaRPr lang="fr-FR" altLang="fr-FR" sz="1200" i="1" dirty="0">
              <a:latin typeface="Trebuchet MS" panose="020B0603020202020204" pitchFamily="34" charset="0"/>
            </a:endParaRPr>
          </a:p>
        </p:txBody>
      </p:sp>
    </p:spTree>
    <p:extLst>
      <p:ext uri="{BB962C8B-B14F-4D97-AF65-F5344CB8AC3E}">
        <p14:creationId xmlns:p14="http://schemas.microsoft.com/office/powerpoint/2010/main" val="3146012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b="1" dirty="0" smtClean="0">
                <a:solidFill>
                  <a:schemeClr val="bg1"/>
                </a:solidFill>
              </a:rPr>
              <a:t>QI GONG</a:t>
            </a:r>
            <a:endParaRPr lang="fr-FR" sz="3200" b="1" dirty="0">
              <a:solidFill>
                <a:schemeClr val="bg1"/>
              </a:solidFill>
            </a:endParaRPr>
          </a:p>
        </p:txBody>
      </p:sp>
      <p:sp>
        <p:nvSpPr>
          <p:cNvPr id="6" name="ZoneTexte 3"/>
          <p:cNvSpPr txBox="1"/>
          <p:nvPr/>
        </p:nvSpPr>
        <p:spPr>
          <a:xfrm>
            <a:off x="493292" y="1563639"/>
            <a:ext cx="6833940"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Art </a:t>
            </a:r>
            <a:r>
              <a:rPr lang="fr-FR" sz="1200" b="0" i="0" u="none" strike="noStrike" kern="1200" cap="none" spc="0" baseline="0" dirty="0" smtClean="0">
                <a:solidFill>
                  <a:srgbClr val="000000"/>
                </a:solidFill>
                <a:uFillTx/>
                <a:latin typeface="Trebuchet MS" panose="020B0603020202020204" pitchFamily="34" charset="0"/>
              </a:rPr>
              <a:t>martial,</a:t>
            </a:r>
            <a:r>
              <a:rPr lang="fr-FR" sz="1200" dirty="0">
                <a:solidFill>
                  <a:srgbClr val="000000"/>
                </a:solidFill>
                <a:latin typeface="Trebuchet MS" panose="020B0603020202020204" pitchFamily="34" charset="0"/>
              </a:rPr>
              <a:t> </a:t>
            </a:r>
            <a:r>
              <a:rPr lang="fr-FR" sz="1200" b="0" i="0" u="none" strike="noStrike" kern="1200" cap="none" spc="0" baseline="0" dirty="0" smtClean="0">
                <a:solidFill>
                  <a:srgbClr val="000000"/>
                </a:solidFill>
                <a:uFillTx/>
                <a:latin typeface="Trebuchet MS" panose="020B0603020202020204" pitchFamily="34" charset="0"/>
              </a:rPr>
              <a:t>interne </a:t>
            </a:r>
            <a:r>
              <a:rPr lang="fr-FR" sz="1200" b="0" i="0" u="none" strike="noStrike" kern="1200" cap="none" spc="0" baseline="0" dirty="0">
                <a:solidFill>
                  <a:srgbClr val="000000"/>
                </a:solidFill>
                <a:uFillTx/>
                <a:latin typeface="Trebuchet MS" panose="020B0603020202020204" pitchFamily="34" charset="0"/>
              </a:rPr>
              <a:t>issu de la médecine traditionnelle chinoise, cette discipline apporte de nombreux bienfaits aux pratiquants.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Les postures permettent d'assouplir les tendons, les muscles, les articulations, fortifient les os</a:t>
            </a:r>
            <a:r>
              <a:rPr lang="fr-FR" sz="1200" b="0" i="0" u="none" strike="noStrike" kern="0" cap="none" spc="0" baseline="0" dirty="0">
                <a:solidFill>
                  <a:srgbClr val="000000"/>
                </a:solidFill>
                <a:uFillTx/>
                <a:latin typeface="Trebuchet MS" panose="020B0603020202020204" pitchFamily="34" charset="0"/>
              </a:rPr>
              <a:t>, la circulation du sang et de la lymphe. </a:t>
            </a:r>
            <a:r>
              <a:rPr lang="fr-FR" sz="1200" b="0" i="0" u="none" strike="noStrike" kern="1200" cap="none" spc="0" baseline="0" dirty="0">
                <a:solidFill>
                  <a:srgbClr val="000000"/>
                </a:solidFill>
                <a:uFillTx/>
                <a:latin typeface="Trebuchet MS" panose="020B0603020202020204" pitchFamily="34" charset="0"/>
              </a:rPr>
              <a:t>L'énergie « le QI » </a:t>
            </a:r>
            <a:r>
              <a:rPr lang="fr-FR" sz="1200" b="0" i="0" u="none" strike="noStrike" kern="0" cap="none" spc="0" baseline="0" dirty="0">
                <a:solidFill>
                  <a:srgbClr val="000000"/>
                </a:solidFill>
                <a:uFillTx/>
                <a:latin typeface="Trebuchet MS" panose="020B0603020202020204" pitchFamily="34" charset="0"/>
              </a:rPr>
              <a:t>est stimulé </a:t>
            </a:r>
            <a:r>
              <a:rPr lang="fr-FR" sz="1200" b="0" i="0" u="none" strike="noStrike" kern="1200" cap="none" spc="0" baseline="0" dirty="0">
                <a:solidFill>
                  <a:srgbClr val="000000"/>
                </a:solidFill>
                <a:uFillTx/>
                <a:latin typeface="Trebuchet MS" panose="020B0603020202020204" pitchFamily="34" charset="0"/>
              </a:rPr>
              <a:t>dans les méridiens et le travail sur le « souffle Gong » est plus harmonieux. Les tensions, stress, anxiété se calment, le lâcher </a:t>
            </a:r>
            <a:r>
              <a:rPr lang="fr-FR" sz="1200" b="0" i="0" u="none" strike="noStrike" kern="1200" cap="none" spc="0" baseline="0" dirty="0" smtClean="0">
                <a:solidFill>
                  <a:srgbClr val="000000"/>
                </a:solidFill>
                <a:uFillTx/>
                <a:latin typeface="Trebuchet MS" panose="020B0603020202020204" pitchFamily="34" charset="0"/>
              </a:rPr>
              <a:t>prise </a:t>
            </a:r>
            <a:r>
              <a:rPr lang="fr-FR" sz="1200" b="0" i="0" u="none" strike="noStrike" kern="1200" cap="none" spc="0" baseline="0" dirty="0">
                <a:solidFill>
                  <a:srgbClr val="000000"/>
                </a:solidFill>
                <a:uFillTx/>
                <a:latin typeface="Trebuchet MS" panose="020B0603020202020204" pitchFamily="34" charset="0"/>
              </a:rPr>
              <a:t>s'installe.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0" cap="none" spc="0" baseline="0" dirty="0" smtClean="0">
              <a:solidFill>
                <a:srgbClr val="000000"/>
              </a:solidFill>
              <a:uFillTx/>
              <a:latin typeface="Trebuchet MS" panose="020B0603020202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Trebuchet MS" panose="020B0603020202020204" pitchFamily="34" charset="0"/>
              </a:rPr>
              <a:t>Tous </a:t>
            </a:r>
            <a:r>
              <a:rPr lang="fr-FR" sz="1200" b="0" i="0" u="none" strike="noStrike" kern="0" cap="none" spc="0" baseline="0" dirty="0">
                <a:solidFill>
                  <a:srgbClr val="000000"/>
                </a:solidFill>
                <a:uFillTx/>
                <a:latin typeface="Trebuchet MS" panose="020B0603020202020204" pitchFamily="34" charset="0"/>
              </a:rPr>
              <a:t>les</a:t>
            </a:r>
            <a:r>
              <a:rPr lang="fr-FR" sz="1200" b="0" i="0" u="none" strike="noStrike" kern="1200" cap="none" spc="0" baseline="0" dirty="0">
                <a:solidFill>
                  <a:srgbClr val="000000"/>
                </a:solidFill>
                <a:uFillTx/>
                <a:latin typeface="Trebuchet MS" panose="020B0603020202020204" pitchFamily="34" charset="0"/>
              </a:rPr>
              <a:t> organes sont stimulés tout particulièrement : les </a:t>
            </a:r>
            <a:r>
              <a:rPr lang="fr-FR" sz="1200" b="0" i="0" u="none" strike="noStrike" kern="1200" cap="none" spc="0" baseline="0" dirty="0" smtClean="0">
                <a:solidFill>
                  <a:srgbClr val="000000"/>
                </a:solidFill>
                <a:uFillTx/>
                <a:latin typeface="Trebuchet MS" panose="020B0603020202020204" pitchFamily="34" charset="0"/>
              </a:rPr>
              <a:t>reins, </a:t>
            </a:r>
            <a:r>
              <a:rPr lang="fr-FR" sz="1200" b="0" i="0" u="none" strike="noStrike" kern="1200" cap="none" spc="0" baseline="0" dirty="0">
                <a:solidFill>
                  <a:srgbClr val="000000"/>
                </a:solidFill>
                <a:uFillTx/>
                <a:latin typeface="Trebuchet MS" panose="020B0603020202020204" pitchFamily="34" charset="0"/>
              </a:rPr>
              <a:t>les poumons et la rate </a:t>
            </a:r>
            <a:r>
              <a:rPr lang="fr-FR" sz="1200" b="0" i="0" u="none" strike="noStrike" kern="1200" cap="none" spc="0" baseline="0" dirty="0" smtClean="0">
                <a:solidFill>
                  <a:srgbClr val="000000"/>
                </a:solidFill>
                <a:uFillTx/>
                <a:latin typeface="Trebuchet MS" panose="020B0603020202020204" pitchFamily="34" charset="0"/>
              </a:rPr>
              <a:t>estomac, pour </a:t>
            </a:r>
            <a:r>
              <a:rPr lang="fr-FR" sz="1200" b="0" i="0" u="none" strike="noStrike" kern="1200" cap="none" spc="0" baseline="0" dirty="0">
                <a:solidFill>
                  <a:srgbClr val="000000"/>
                </a:solidFill>
                <a:uFillTx/>
                <a:latin typeface="Trebuchet MS" panose="020B0603020202020204" pitchFamily="34" charset="0"/>
              </a:rPr>
              <a:t>protéger votre organisme contre toute agression du froid, de l’hiver et des attaques microbiennes</a:t>
            </a:r>
            <a:r>
              <a:rPr lang="fr-FR" sz="1200" b="0" i="0" u="none" strike="noStrike" kern="1200" cap="none" spc="0" baseline="0" dirty="0" smtClean="0">
                <a:solidFill>
                  <a:srgbClr val="000000"/>
                </a:solidFill>
                <a:uFillTx/>
                <a:latin typeface="Trebuchet MS" panose="020B0603020202020204" pitchFamily="34" charset="0"/>
              </a:rPr>
              <a:t>.</a:t>
            </a:r>
            <a:endParaRPr lang="fr-FR" sz="1200" b="0" i="0" u="none" strike="noStrike" kern="1200" cap="none" spc="0" baseline="0" dirty="0">
              <a:solidFill>
                <a:srgbClr val="000000"/>
              </a:solidFill>
              <a:uFillTx/>
              <a:latin typeface="Trebuchet MS" panose="020B0603020202020204" pitchFamily="34" charset="0"/>
            </a:endParaRPr>
          </a:p>
        </p:txBody>
      </p:sp>
      <p:sp>
        <p:nvSpPr>
          <p:cNvPr id="9" name="ZoneTexte 3"/>
          <p:cNvSpPr txBox="1"/>
          <p:nvPr/>
        </p:nvSpPr>
        <p:spPr>
          <a:xfrm>
            <a:off x="493292" y="3593311"/>
            <a:ext cx="7086603" cy="193899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smtClean="0">
                <a:solidFill>
                  <a:srgbClr val="000000"/>
                </a:solidFill>
                <a:uFillTx/>
                <a:latin typeface="Trebuchet MS" panose="020B0603020202020204" pitchFamily="34" charset="0"/>
              </a:rPr>
              <a:t>Le </a:t>
            </a:r>
            <a:r>
              <a:rPr lang="fr-FR" sz="1200" b="0" i="0" u="none" strike="noStrike" kern="1200" cap="none" spc="0" baseline="0" dirty="0">
                <a:solidFill>
                  <a:srgbClr val="000000"/>
                </a:solidFill>
                <a:uFillTx/>
                <a:latin typeface="Trebuchet MS" panose="020B0603020202020204" pitchFamily="34" charset="0"/>
              </a:rPr>
              <a:t>concept des cinq éléments classe les organes avec les saisons, leurs fonctions, leurs émotions. </a:t>
            </a:r>
            <a:r>
              <a:rPr lang="fr-FR" sz="1200" b="0" i="0" u="none" strike="noStrike" kern="0" cap="none" spc="0" baseline="0" dirty="0">
                <a:solidFill>
                  <a:srgbClr val="000000"/>
                </a:solidFill>
                <a:uFillTx/>
                <a:latin typeface="Trebuchet MS" panose="020B0603020202020204" pitchFamily="34" charset="0"/>
              </a:rPr>
              <a:t>Le poumon c’est l’automne, la tristesse, le rein c’est l’hiver et la peur, la rate estomac c’est la cinquième saison et les soucis, les ruminations.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Trebuchet MS" panose="020B0603020202020204" pitchFamily="34" charset="0"/>
              </a:rPr>
              <a:t>La production des globules blancs et rouges est </a:t>
            </a:r>
            <a:r>
              <a:rPr lang="fr-FR" sz="1200" b="0" i="0" u="none" strike="noStrike" kern="0" cap="none" spc="0" baseline="0" dirty="0" smtClean="0">
                <a:solidFill>
                  <a:srgbClr val="000000"/>
                </a:solidFill>
                <a:uFillTx/>
                <a:latin typeface="Trebuchet MS" panose="020B0603020202020204" pitchFamily="34" charset="0"/>
              </a:rPr>
              <a:t>augmentée </a:t>
            </a:r>
            <a:r>
              <a:rPr lang="fr-FR" sz="1200" b="0" i="0" u="none" strike="noStrike" kern="0" cap="none" spc="0" baseline="0" dirty="0">
                <a:solidFill>
                  <a:srgbClr val="000000"/>
                </a:solidFill>
                <a:uFillTx/>
                <a:latin typeface="Trebuchet MS" panose="020B0603020202020204" pitchFamily="34" charset="0"/>
              </a:rPr>
              <a:t>par les exercices et les postures. L’énergie de la peau organe défensif est stimulée.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a:solidFill>
                  <a:srgbClr val="000000"/>
                </a:solidFill>
                <a:uFillTx/>
                <a:latin typeface="Trebuchet MS" panose="020B0603020202020204" pitchFamily="34" charset="0"/>
              </a:rPr>
              <a:t>Les exercices sont issus de l’observation de la nature. L’ours représente la cinquième </a:t>
            </a:r>
            <a:r>
              <a:rPr lang="fr-FR" sz="1200" b="0" i="0" u="none" strike="noStrike" kern="0" cap="none" spc="0" baseline="0" dirty="0" smtClean="0">
                <a:solidFill>
                  <a:srgbClr val="000000"/>
                </a:solidFill>
                <a:uFillTx/>
                <a:latin typeface="Trebuchet MS" panose="020B0603020202020204" pitchFamily="34" charset="0"/>
              </a:rPr>
              <a:t>saison, </a:t>
            </a:r>
            <a:r>
              <a:rPr lang="fr-FR" sz="1200" b="0" i="0" u="none" strike="noStrike" kern="0" cap="none" spc="0" baseline="0" dirty="0">
                <a:solidFill>
                  <a:srgbClr val="000000"/>
                </a:solidFill>
                <a:uFillTx/>
                <a:latin typeface="Trebuchet MS" panose="020B0603020202020204" pitchFamily="34" charset="0"/>
              </a:rPr>
              <a:t>la </a:t>
            </a:r>
            <a:r>
              <a:rPr lang="fr-FR" sz="1200" b="0" i="0" u="none" strike="noStrike" kern="0" cap="none" spc="0" baseline="0" dirty="0" smtClean="0">
                <a:solidFill>
                  <a:srgbClr val="000000"/>
                </a:solidFill>
                <a:uFillTx/>
                <a:latin typeface="Trebuchet MS" panose="020B0603020202020204" pitchFamily="34" charset="0"/>
              </a:rPr>
              <a:t>grue, </a:t>
            </a:r>
            <a:r>
              <a:rPr lang="fr-FR" sz="1200" b="0" i="0" u="none" strike="noStrike" kern="0" cap="none" spc="0" baseline="0" dirty="0">
                <a:solidFill>
                  <a:srgbClr val="000000"/>
                </a:solidFill>
                <a:uFillTx/>
                <a:latin typeface="Trebuchet MS" panose="020B0603020202020204" pitchFamily="34" charset="0"/>
              </a:rPr>
              <a:t>l’automne, la tortue, le serpent l’hiver. D’autres postures insisteront sur le parcours des méridiens et de leur localisation, le </a:t>
            </a:r>
            <a:r>
              <a:rPr lang="fr-FR" sz="1200" b="0" i="0" u="none" strike="noStrike" kern="0" cap="none" spc="0" baseline="0" dirty="0" smtClean="0">
                <a:solidFill>
                  <a:srgbClr val="000000"/>
                </a:solidFill>
                <a:uFillTx/>
                <a:latin typeface="Trebuchet MS" panose="020B0603020202020204" pitchFamily="34" charset="0"/>
              </a:rPr>
              <a:t>dos, </a:t>
            </a:r>
            <a:r>
              <a:rPr lang="fr-FR" sz="1200" b="0" i="0" u="none" strike="noStrike" kern="0" cap="none" spc="0" baseline="0" dirty="0">
                <a:solidFill>
                  <a:srgbClr val="000000"/>
                </a:solidFill>
                <a:uFillTx/>
                <a:latin typeface="Trebuchet MS" panose="020B0603020202020204" pitchFamily="34" charset="0"/>
              </a:rPr>
              <a:t>par exemple les reins, les </a:t>
            </a:r>
            <a:r>
              <a:rPr lang="fr-FR" sz="1200" b="0" i="0" u="none" strike="noStrike" kern="0" cap="none" spc="0" baseline="0" dirty="0" smtClean="0">
                <a:solidFill>
                  <a:srgbClr val="000000"/>
                </a:solidFill>
                <a:uFillTx/>
                <a:latin typeface="Trebuchet MS" panose="020B0603020202020204" pitchFamily="34" charset="0"/>
              </a:rPr>
              <a:t>bras, </a:t>
            </a:r>
            <a:r>
              <a:rPr lang="fr-FR" sz="1200" b="0" i="0" u="none" strike="noStrike" kern="0" cap="none" spc="0" baseline="0" dirty="0">
                <a:solidFill>
                  <a:srgbClr val="000000"/>
                </a:solidFill>
                <a:uFillTx/>
                <a:latin typeface="Trebuchet MS" panose="020B0603020202020204" pitchFamily="34" charset="0"/>
              </a:rPr>
              <a:t>les poumons.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Trebuchet MS" panose="020B0603020202020204" pitchFamily="34" charset="0"/>
              </a:rPr>
              <a:t>Des sons peuvent être émis </a:t>
            </a:r>
            <a:r>
              <a:rPr lang="fr-FR" sz="1200" b="0" i="0" u="none" strike="noStrike" kern="1200" cap="none" spc="0" baseline="0" dirty="0" smtClean="0">
                <a:solidFill>
                  <a:srgbClr val="000000"/>
                </a:solidFill>
                <a:uFillTx/>
                <a:latin typeface="Trebuchet MS" panose="020B0603020202020204" pitchFamily="34" charset="0"/>
              </a:rPr>
              <a:t>- 6 </a:t>
            </a:r>
            <a:r>
              <a:rPr lang="fr-FR" sz="1200" b="0" i="0" u="none" strike="noStrike" kern="1200" cap="none" spc="0" baseline="0" dirty="0">
                <a:solidFill>
                  <a:srgbClr val="000000"/>
                </a:solidFill>
                <a:uFillTx/>
                <a:latin typeface="Trebuchet MS" panose="020B0603020202020204" pitchFamily="34" charset="0"/>
              </a:rPr>
              <a:t>sons thérapeutiques- le hu (</a:t>
            </a:r>
            <a:r>
              <a:rPr lang="fr-FR" sz="1200" b="0" i="0" u="none" strike="noStrike" kern="1200" cap="none" spc="0" baseline="0" dirty="0" err="1">
                <a:solidFill>
                  <a:srgbClr val="000000"/>
                </a:solidFill>
                <a:uFillTx/>
                <a:latin typeface="Trebuchet MS" panose="020B0603020202020204" pitchFamily="34" charset="0"/>
              </a:rPr>
              <a:t>rou</a:t>
            </a:r>
            <a:r>
              <a:rPr lang="fr-FR" sz="1200" b="0" i="0" u="none" strike="noStrike" kern="1200" cap="none" spc="0" baseline="0" dirty="0">
                <a:solidFill>
                  <a:srgbClr val="000000"/>
                </a:solidFill>
                <a:uFillTx/>
                <a:latin typeface="Trebuchet MS" panose="020B0603020202020204" pitchFamily="34" charset="0"/>
              </a:rPr>
              <a:t>) signifie l’estomac qui </a:t>
            </a:r>
            <a:r>
              <a:rPr lang="fr-FR" sz="1200" b="0" i="0" u="none" strike="noStrike" kern="1200" cap="none" spc="0" baseline="0" dirty="0" smtClean="0">
                <a:solidFill>
                  <a:srgbClr val="000000"/>
                </a:solidFill>
                <a:uFillTx/>
                <a:latin typeface="Trebuchet MS" panose="020B0603020202020204" pitchFamily="34" charset="0"/>
              </a:rPr>
              <a:t>brûle</a:t>
            </a:r>
            <a:r>
              <a:rPr lang="fr-FR" sz="1200" b="0" i="0" u="none" strike="noStrike" kern="1200" cap="none" spc="0" baseline="0" dirty="0">
                <a:solidFill>
                  <a:srgbClr val="000000"/>
                </a:solidFill>
                <a:uFillTx/>
                <a:latin typeface="Trebuchet MS" panose="020B0603020202020204" pitchFamily="34" charset="0"/>
              </a:rPr>
              <a:t>. Le </a:t>
            </a:r>
            <a:r>
              <a:rPr lang="fr-FR" sz="1200" b="0" i="0" u="none" strike="noStrike" kern="1200" cap="none" spc="0" baseline="0" dirty="0" smtClean="0">
                <a:solidFill>
                  <a:srgbClr val="000000"/>
                </a:solidFill>
                <a:uFillTx/>
                <a:latin typeface="Trebuchet MS" panose="020B0603020202020204" pitchFamily="34" charset="0"/>
              </a:rPr>
              <a:t>Si, </a:t>
            </a:r>
            <a:r>
              <a:rPr lang="fr-FR" sz="1200" b="0" i="0" u="none" strike="noStrike" kern="1200" cap="none" spc="0" baseline="0" dirty="0">
                <a:solidFill>
                  <a:srgbClr val="000000"/>
                </a:solidFill>
                <a:uFillTx/>
                <a:latin typeface="Trebuchet MS" panose="020B0603020202020204" pitchFamily="34" charset="0"/>
              </a:rPr>
              <a:t>le nez qui coule, le FU (fou) régule les reins, soufflez sur une bougie</a:t>
            </a:r>
            <a:r>
              <a:rPr lang="fr-FR" sz="1200" b="0" i="0" u="none" strike="noStrike" kern="1200" cap="none" spc="0" baseline="0" dirty="0" smtClean="0">
                <a:solidFill>
                  <a:srgbClr val="000000"/>
                </a:solidFill>
                <a:uFillTx/>
                <a:latin typeface="Trebuchet MS" panose="020B0603020202020204" pitchFamily="34" charset="0"/>
              </a:rPr>
              <a:t>.</a:t>
            </a:r>
            <a:endParaRPr lang="fr-FR" sz="1200" b="0" i="0" u="none" strike="noStrike" kern="1200" cap="none" spc="0" baseline="0" dirty="0">
              <a:solidFill>
                <a:srgbClr val="000000"/>
              </a:solidFill>
              <a:uFillTx/>
              <a:latin typeface="Trebuchet MS" panose="020B0603020202020204" pitchFamily="34" charset="0"/>
            </a:endParaRPr>
          </a:p>
        </p:txBody>
      </p:sp>
      <p:sp>
        <p:nvSpPr>
          <p:cNvPr id="10" name="ZoneTexte 3"/>
          <p:cNvSpPr txBox="1"/>
          <p:nvPr/>
        </p:nvSpPr>
        <p:spPr>
          <a:xfrm>
            <a:off x="493292" y="5969878"/>
            <a:ext cx="11182883" cy="646331"/>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Les </a:t>
            </a:r>
            <a:r>
              <a:rPr lang="fr-FR" sz="1200" b="0" i="0" u="none" strike="noStrike" kern="0" cap="none" spc="0" baseline="0" dirty="0">
                <a:solidFill>
                  <a:srgbClr val="000000"/>
                </a:solidFill>
                <a:uFillTx/>
                <a:latin typeface="Calibri"/>
              </a:rPr>
              <a:t>ateliers ont lieu </a:t>
            </a:r>
            <a:r>
              <a:rPr lang="fr-FR" sz="1200" b="1" i="0" u="none" strike="noStrike" kern="0" cap="none" spc="0" baseline="0" dirty="0">
                <a:solidFill>
                  <a:srgbClr val="000000"/>
                </a:solidFill>
                <a:uFillTx/>
                <a:latin typeface="Calibri"/>
              </a:rPr>
              <a:t>tous les jeudi à 10 h </a:t>
            </a:r>
            <a:r>
              <a:rPr lang="fr-FR" sz="1200" b="0" i="0" u="none" strike="noStrike" kern="0" cap="none" spc="0" baseline="0" dirty="0">
                <a:solidFill>
                  <a:srgbClr val="000000"/>
                </a:solidFill>
                <a:uFillTx/>
                <a:latin typeface="Calibri"/>
              </a:rPr>
              <a:t>à </a:t>
            </a:r>
            <a:r>
              <a:rPr lang="fr-FR" sz="1200" b="1" i="0" u="none" strike="noStrike" kern="0" cap="none" spc="0" baseline="0" dirty="0">
                <a:solidFill>
                  <a:srgbClr val="000000"/>
                </a:solidFill>
                <a:uFillTx/>
                <a:latin typeface="Calibri"/>
              </a:rPr>
              <a:t>l’ </a:t>
            </a:r>
            <a:r>
              <a:rPr lang="fr-FR" sz="1200" b="1" i="0" u="none" strike="noStrike" kern="0" cap="none" spc="0" baseline="0" dirty="0" smtClean="0">
                <a:solidFill>
                  <a:srgbClr val="000000"/>
                </a:solidFill>
                <a:uFillTx/>
                <a:latin typeface="Calibri"/>
              </a:rPr>
              <a:t>île </a:t>
            </a:r>
            <a:r>
              <a:rPr lang="fr-FR" sz="1200" b="1" i="0" u="none" strike="noStrike" kern="0" cap="none" spc="0" baseline="0" dirty="0">
                <a:solidFill>
                  <a:srgbClr val="000000"/>
                </a:solidFill>
                <a:uFillTx/>
                <a:latin typeface="Calibri"/>
              </a:rPr>
              <a:t>de de </a:t>
            </a:r>
            <a:r>
              <a:rPr lang="fr-FR" sz="1200" b="1" i="0" u="none" strike="noStrike" kern="0" cap="none" spc="0" baseline="0" dirty="0" smtClean="0">
                <a:solidFill>
                  <a:srgbClr val="000000"/>
                </a:solidFill>
                <a:uFillTx/>
                <a:latin typeface="Calibri"/>
              </a:rPr>
              <a:t>l’abreuvoir, </a:t>
            </a:r>
            <a:r>
              <a:rPr lang="fr-FR" sz="1200" b="1" i="0" u="none" strike="noStrike" kern="0" cap="none" spc="0" baseline="0" dirty="0">
                <a:solidFill>
                  <a:srgbClr val="000000"/>
                </a:solidFill>
                <a:uFillTx/>
                <a:latin typeface="Calibri"/>
              </a:rPr>
              <a:t>à </a:t>
            </a:r>
            <a:r>
              <a:rPr lang="fr-FR" sz="1200" b="1" i="0" u="none" strike="noStrike" kern="0" cap="none" spc="0" baseline="0" dirty="0" err="1" smtClean="0">
                <a:solidFill>
                  <a:srgbClr val="000000"/>
                </a:solidFill>
                <a:uFillTx/>
                <a:latin typeface="Calibri"/>
              </a:rPr>
              <a:t>Champigny-sur-marne</a:t>
            </a:r>
            <a:r>
              <a:rPr lang="fr-FR" sz="1200" b="1" i="0" u="none" strike="noStrike" kern="0" cap="none" spc="0" baseline="0" dirty="0" smtClean="0">
                <a:solidFill>
                  <a:srgbClr val="000000"/>
                </a:solidFill>
                <a:uFillTx/>
                <a:latin typeface="Calibri"/>
              </a:rPr>
              <a:t> </a:t>
            </a:r>
            <a:r>
              <a:rPr lang="fr-FR" sz="1200" b="0" i="0" u="none" strike="noStrike" kern="0" cap="none" spc="0" baseline="0" dirty="0">
                <a:solidFill>
                  <a:srgbClr val="000000"/>
                </a:solidFill>
                <a:uFillTx/>
                <a:latin typeface="Calibri"/>
              </a:rPr>
              <a:t>(prendre la place LENINE et rue de l’église</a:t>
            </a:r>
            <a:r>
              <a:rPr lang="fr-FR" sz="1200" b="0" i="0" u="none" strike="noStrike" kern="0" cap="none" spc="0" baseline="0" dirty="0" smtClean="0">
                <a:solidFill>
                  <a:srgbClr val="000000"/>
                </a:solidFill>
                <a:uFillTx/>
                <a:latin typeface="Calibri"/>
              </a:rPr>
              <a:t>)</a:t>
            </a:r>
            <a:endParaRPr lang="fr-FR" sz="1200" b="0" i="0" u="none" strike="noStrike" kern="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Animés</a:t>
            </a:r>
            <a:r>
              <a:rPr lang="fr-FR" sz="1200" b="0" i="0" u="none" strike="noStrike" kern="0" cap="none" spc="0" dirty="0" smtClean="0">
                <a:solidFill>
                  <a:srgbClr val="000000"/>
                </a:solidFill>
                <a:uFillTx/>
                <a:latin typeface="Calibri"/>
              </a:rPr>
              <a:t> par </a:t>
            </a:r>
            <a:r>
              <a:rPr lang="fr-FR" sz="1200" b="0" i="0" u="none" strike="noStrike" kern="0" cap="none" spc="0" baseline="0" dirty="0" smtClean="0">
                <a:solidFill>
                  <a:srgbClr val="000000"/>
                </a:solidFill>
                <a:uFillTx/>
                <a:latin typeface="Calibri"/>
              </a:rPr>
              <a:t>Dominique ASSEMAINE, Praticienne </a:t>
            </a:r>
            <a:r>
              <a:rPr lang="fr-FR" sz="1200" b="0" i="0" u="none" strike="noStrike" kern="0" cap="none" spc="0" baseline="0" dirty="0">
                <a:solidFill>
                  <a:srgbClr val="000000"/>
                </a:solidFill>
                <a:uFillTx/>
                <a:latin typeface="Calibri"/>
              </a:rPr>
              <a:t>en médecine traditionnelle chinoise</a:t>
            </a:r>
          </a:p>
          <a:p>
            <a:pPr algn="ctr">
              <a:defRPr sz="1800" b="0" i="0" u="none" strike="noStrike" kern="0" cap="none" spc="0" baseline="0">
                <a:solidFill>
                  <a:srgbClr val="000000"/>
                </a:solidFill>
                <a:uFillTx/>
              </a:defRPr>
            </a:pPr>
            <a:r>
              <a:rPr lang="fr-FR" sz="1200" b="0" i="0" u="none" strike="noStrike" kern="0" cap="none" spc="0" baseline="0" dirty="0" smtClean="0">
                <a:solidFill>
                  <a:srgbClr val="000000"/>
                </a:solidFill>
                <a:uFillTx/>
                <a:latin typeface="Calibri"/>
              </a:rPr>
              <a:t>Association </a:t>
            </a:r>
            <a:r>
              <a:rPr lang="fr-FR" sz="1200" b="0" i="0" u="none" strike="noStrike" kern="0" cap="none" spc="0" baseline="0" dirty="0" err="1" smtClean="0">
                <a:solidFill>
                  <a:srgbClr val="000000"/>
                </a:solidFill>
                <a:uFillTx/>
                <a:latin typeface="Calibri"/>
              </a:rPr>
              <a:t>Synoform</a:t>
            </a:r>
            <a:r>
              <a:rPr lang="fr-FR" sz="1200" b="0" i="0" u="none" strike="noStrike" kern="0" cap="none" spc="0" dirty="0" smtClean="0">
                <a:solidFill>
                  <a:srgbClr val="000000"/>
                </a:solidFill>
                <a:uFillTx/>
                <a:latin typeface="Calibri"/>
              </a:rPr>
              <a:t> Arts et Nature - </a:t>
            </a:r>
            <a:r>
              <a:rPr lang="fr-FR" sz="1200" i="1" kern="0" dirty="0">
                <a:solidFill>
                  <a:srgbClr val="000000"/>
                </a:solidFill>
                <a:latin typeface="Trebuchet MS" panose="020B0603020202020204" pitchFamily="34" charset="0"/>
              </a:rPr>
              <a:t>Nogent-sur-Marne 07 70 91 04 </a:t>
            </a:r>
            <a:r>
              <a:rPr lang="fr-FR" sz="1200" i="1" kern="0" dirty="0" smtClean="0">
                <a:solidFill>
                  <a:srgbClr val="000000"/>
                </a:solidFill>
                <a:latin typeface="Trebuchet MS" panose="020B0603020202020204" pitchFamily="34" charset="0"/>
              </a:rPr>
              <a:t>44</a:t>
            </a:r>
            <a:endParaRPr lang="fr-FR" sz="1200" i="1" kern="0" dirty="0">
              <a:solidFill>
                <a:srgbClr val="000000"/>
              </a:solidFill>
              <a:latin typeface="Trebuchet MS" panose="020B060302020202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67896" y="790484"/>
            <a:ext cx="3908279" cy="4935954"/>
          </a:xfrm>
          <a:prstGeom prst="rect">
            <a:avLst/>
          </a:prstGeom>
        </p:spPr>
      </p:pic>
      <p:sp>
        <p:nvSpPr>
          <p:cNvPr id="11" name="ZoneTexte 10"/>
          <p:cNvSpPr txBox="1"/>
          <p:nvPr/>
        </p:nvSpPr>
        <p:spPr>
          <a:xfrm>
            <a:off x="517705" y="806545"/>
            <a:ext cx="6719374" cy="400110"/>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2000" b="1" dirty="0" smtClean="0">
                <a:solidFill>
                  <a:srgbClr val="1377D4"/>
                </a:solidFill>
                <a:latin typeface="Trebuchet MS" panose="020B0603020202020204" pitchFamily="34" charset="0"/>
              </a:rPr>
              <a:t>L’énergie du QI renforce l’immunité en mouvement</a:t>
            </a:r>
            <a:endParaRPr lang="fr-FR" sz="2000" b="1"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2713118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b="1" dirty="0" smtClean="0">
                <a:solidFill>
                  <a:schemeClr val="bg1"/>
                </a:solidFill>
              </a:rPr>
              <a:t>REFLEXOLOGIE</a:t>
            </a:r>
            <a:endParaRPr lang="fr-FR" sz="3200" b="1" dirty="0">
              <a:solidFill>
                <a:schemeClr val="bg1"/>
              </a:solidFill>
            </a:endParaRPr>
          </a:p>
        </p:txBody>
      </p:sp>
      <p:sp>
        <p:nvSpPr>
          <p:cNvPr id="11" name="ZoneTexte 10"/>
          <p:cNvSpPr txBox="1"/>
          <p:nvPr/>
        </p:nvSpPr>
        <p:spPr>
          <a:xfrm>
            <a:off x="493292" y="806545"/>
            <a:ext cx="8998438"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dirty="0" smtClean="0">
                <a:solidFill>
                  <a:srgbClr val="1377D4"/>
                </a:solidFill>
                <a:latin typeface="Trebuchet MS" panose="020B0603020202020204" pitchFamily="34" charset="0"/>
              </a:rPr>
              <a:t>Les points énergétiques incontournables pour stimuler les défenses naturelles</a:t>
            </a:r>
            <a:endParaRPr lang="fr-FR" dirty="0">
              <a:solidFill>
                <a:srgbClr val="1377D4"/>
              </a:solidFill>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5517" y="1269186"/>
            <a:ext cx="9302710" cy="5205413"/>
          </a:xfrm>
          <a:prstGeom prst="rect">
            <a:avLst/>
          </a:prstGeom>
        </p:spPr>
      </p:pic>
      <p:sp>
        <p:nvSpPr>
          <p:cNvPr id="8" name="ZoneTexte 7"/>
          <p:cNvSpPr txBox="1"/>
          <p:nvPr/>
        </p:nvSpPr>
        <p:spPr>
          <a:xfrm>
            <a:off x="596879" y="6197600"/>
            <a:ext cx="3247684" cy="461665"/>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smtClean="0"/>
          </a:p>
          <a:p>
            <a:r>
              <a:rPr lang="fr-FR" altLang="fr-FR" sz="1200" i="1" dirty="0" smtClean="0"/>
              <a:t>Nogent-sur-Marne – 06 70 04 37 10</a:t>
            </a:r>
            <a:endParaRPr lang="fr-FR" altLang="fr-FR" sz="1200" i="1" dirty="0"/>
          </a:p>
        </p:txBody>
      </p:sp>
    </p:spTree>
    <p:extLst>
      <p:ext uri="{BB962C8B-B14F-4D97-AF65-F5344CB8AC3E}">
        <p14:creationId xmlns:p14="http://schemas.microsoft.com/office/powerpoint/2010/main" val="3058920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2265517" y="4165"/>
            <a:ext cx="7329948" cy="561307"/>
          </a:xfrm>
          <a:solidFill>
            <a:srgbClr val="00B0F0"/>
          </a:solidFill>
        </p:spPr>
        <p:txBody>
          <a:bodyPr>
            <a:normAutofit/>
          </a:bodyPr>
          <a:lstStyle/>
          <a:p>
            <a:pPr algn="ctr"/>
            <a:r>
              <a:rPr lang="fr-FR" sz="3200" b="1" dirty="0" smtClean="0">
                <a:solidFill>
                  <a:schemeClr val="bg1"/>
                </a:solidFill>
              </a:rPr>
              <a:t>REFLEXOLOGIE</a:t>
            </a:r>
            <a:endParaRPr lang="fr-FR" sz="3200" b="1" dirty="0">
              <a:solidFill>
                <a:schemeClr val="bg1"/>
              </a:solidFill>
            </a:endParaRPr>
          </a:p>
        </p:txBody>
      </p:sp>
      <p:sp>
        <p:nvSpPr>
          <p:cNvPr id="11" name="ZoneTexte 10"/>
          <p:cNvSpPr txBox="1"/>
          <p:nvPr/>
        </p:nvSpPr>
        <p:spPr>
          <a:xfrm>
            <a:off x="493292" y="742150"/>
            <a:ext cx="8586314"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Les points énergétiques incontournables pour stimuler les défenses naturelles </a:t>
            </a:r>
            <a:endParaRPr lang="fr-FR" b="1" dirty="0">
              <a:solidFill>
                <a:srgbClr val="1377D4"/>
              </a:solidFill>
              <a:latin typeface="Trebuchet MS" panose="020B0603020202020204" pitchFamily="34" charset="0"/>
            </a:endParaRPr>
          </a:p>
        </p:txBody>
      </p:sp>
      <p:pic>
        <p:nvPicPr>
          <p:cNvPr id="3" name="Imag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6601" y="1206655"/>
            <a:ext cx="9620338" cy="5267944"/>
          </a:xfrm>
          <a:prstGeom prst="rect">
            <a:avLst/>
          </a:prstGeom>
        </p:spPr>
      </p:pic>
      <p:sp>
        <p:nvSpPr>
          <p:cNvPr id="8" name="ZoneTexte 7"/>
          <p:cNvSpPr txBox="1"/>
          <p:nvPr/>
        </p:nvSpPr>
        <p:spPr>
          <a:xfrm>
            <a:off x="596879" y="6197600"/>
            <a:ext cx="3247684" cy="461665"/>
          </a:xfrm>
          <a:prstGeom prst="rect">
            <a:avLst/>
          </a:prstGeom>
          <a:noFill/>
        </p:spPr>
        <p:txBody>
          <a:bodyPr wrap="none" rtlCol="0">
            <a:spAutoFit/>
          </a:bodyPr>
          <a:lstStyle/>
          <a:p>
            <a:r>
              <a:rPr lang="fr-FR" altLang="fr-FR" sz="1200" i="1" dirty="0" smtClean="0"/>
              <a:t>Virginie Nègre, Réflexologue et </a:t>
            </a:r>
            <a:r>
              <a:rPr lang="fr-FR" altLang="fr-FR" sz="1200" i="1" dirty="0" err="1" smtClean="0"/>
              <a:t>Aromathérapeute</a:t>
            </a:r>
            <a:endParaRPr lang="fr-FR" altLang="fr-FR" sz="1200" i="1" dirty="0" smtClean="0"/>
          </a:p>
          <a:p>
            <a:r>
              <a:rPr lang="fr-FR" altLang="fr-FR" sz="1200" i="1" dirty="0"/>
              <a:t>Nogent-sur-Marne – 06 70 04 37 </a:t>
            </a:r>
            <a:r>
              <a:rPr lang="fr-FR" altLang="fr-FR" sz="1200" i="1" dirty="0" smtClean="0"/>
              <a:t>10</a:t>
            </a:r>
            <a:endParaRPr lang="fr-FR" altLang="fr-FR" sz="1200" i="1" dirty="0"/>
          </a:p>
        </p:txBody>
      </p:sp>
    </p:spTree>
    <p:extLst>
      <p:ext uri="{BB962C8B-B14F-4D97-AF65-F5344CB8AC3E}">
        <p14:creationId xmlns:p14="http://schemas.microsoft.com/office/powerpoint/2010/main" val="26017618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SOPHROLOGIE</a:t>
            </a:r>
            <a:endParaRPr lang="fr-FR" sz="3200" dirty="0">
              <a:solidFill>
                <a:schemeClr val="bg1"/>
              </a:solidFill>
              <a:latin typeface="Trebuchet MS" panose="020B0603020202020204" pitchFamily="34" charset="0"/>
            </a:endParaRPr>
          </a:p>
        </p:txBody>
      </p:sp>
      <p:sp>
        <p:nvSpPr>
          <p:cNvPr id="8" name="ZoneTexte 7"/>
          <p:cNvSpPr txBox="1"/>
          <p:nvPr/>
        </p:nvSpPr>
        <p:spPr>
          <a:xfrm>
            <a:off x="441049" y="3375525"/>
            <a:ext cx="5752644" cy="2862322"/>
          </a:xfrm>
          <a:prstGeom prst="rect">
            <a:avLst/>
          </a:prstGeom>
          <a:noFill/>
        </p:spPr>
        <p:txBody>
          <a:bodyPr wrap="square" rtlCol="0">
            <a:spAutoFit/>
          </a:bodyPr>
          <a:lstStyle/>
          <a:p>
            <a:r>
              <a:rPr lang="fr-FR" sz="1200" b="1" dirty="0">
                <a:latin typeface="Trebuchet MS" panose="020B0603020202020204" pitchFamily="34" charset="0"/>
              </a:rPr>
              <a:t>L’air </a:t>
            </a:r>
            <a:r>
              <a:rPr lang="fr-FR" sz="1200" dirty="0">
                <a:latin typeface="Trebuchet MS" panose="020B0603020202020204" pitchFamily="34" charset="0"/>
              </a:rPr>
              <a:t>qui rentre est plus frais que l’air qui ressort de vos narines et caresse le sillon de vos lèvres.</a:t>
            </a:r>
          </a:p>
          <a:p>
            <a:r>
              <a:rPr lang="fr-FR" sz="1200" b="1" dirty="0">
                <a:solidFill>
                  <a:srgbClr val="1377D4"/>
                </a:solidFill>
                <a:latin typeface="Trebuchet MS" panose="020B0603020202020204" pitchFamily="34" charset="0"/>
              </a:rPr>
              <a:t>Imaginez que ce filet d’air est magique, </a:t>
            </a:r>
            <a:r>
              <a:rPr lang="fr-FR" sz="1200" dirty="0">
                <a:latin typeface="Trebuchet MS" panose="020B0603020202020204" pitchFamily="34" charset="0"/>
              </a:rPr>
              <a:t>il apporte à chaque inspiration </a:t>
            </a:r>
            <a:r>
              <a:rPr lang="fr-FR" sz="1200" b="1" dirty="0">
                <a:latin typeface="Trebuchet MS" panose="020B0603020202020204" pitchFamily="34" charset="0"/>
              </a:rPr>
              <a:t>joie et énergie, </a:t>
            </a:r>
            <a:r>
              <a:rPr lang="fr-FR" sz="1200" dirty="0">
                <a:latin typeface="Trebuchet MS" panose="020B0603020202020204" pitchFamily="34" charset="0"/>
              </a:rPr>
              <a:t>il permet à chaque expiration d’évacuer </a:t>
            </a:r>
            <a:r>
              <a:rPr lang="fr-FR" sz="1200" b="1" dirty="0">
                <a:latin typeface="Trebuchet MS" panose="020B0603020202020204" pitchFamily="34" charset="0"/>
              </a:rPr>
              <a:t>tensions,</a:t>
            </a:r>
            <a:r>
              <a:rPr lang="fr-FR" sz="1200" dirty="0">
                <a:latin typeface="Trebuchet MS" panose="020B0603020202020204" pitchFamily="34" charset="0"/>
              </a:rPr>
              <a:t> </a:t>
            </a:r>
            <a:r>
              <a:rPr lang="fr-FR" sz="1200" b="1" dirty="0">
                <a:latin typeface="Trebuchet MS" panose="020B0603020202020204" pitchFamily="34" charset="0"/>
              </a:rPr>
              <a:t>stress et </a:t>
            </a:r>
            <a:r>
              <a:rPr lang="fr-FR" sz="1200" b="1" dirty="0" smtClean="0">
                <a:latin typeface="Trebuchet MS" panose="020B0603020202020204" pitchFamily="34" charset="0"/>
              </a:rPr>
              <a:t>fatigue.</a:t>
            </a:r>
          </a:p>
          <a:p>
            <a:endParaRPr lang="fr-FR" sz="1200" b="1" dirty="0">
              <a:latin typeface="Trebuchet MS" panose="020B0603020202020204" pitchFamily="34" charset="0"/>
            </a:endParaRPr>
          </a:p>
          <a:p>
            <a:r>
              <a:rPr lang="fr-FR" sz="1200" b="1" dirty="0" smtClean="0">
                <a:solidFill>
                  <a:srgbClr val="1377D4"/>
                </a:solidFill>
                <a:latin typeface="Trebuchet MS" panose="020B0603020202020204" pitchFamily="34" charset="0"/>
              </a:rPr>
              <a:t>Concentrez-vous </a:t>
            </a:r>
            <a:r>
              <a:rPr lang="fr-FR" sz="1200" b="1" dirty="0">
                <a:solidFill>
                  <a:srgbClr val="1377D4"/>
                </a:solidFill>
                <a:latin typeface="Trebuchet MS" panose="020B0603020202020204" pitchFamily="34" charset="0"/>
              </a:rPr>
              <a:t>sur ce moment que vous prenez pour vous : </a:t>
            </a:r>
            <a:endParaRPr lang="fr-FR" sz="1200" b="1" dirty="0" smtClean="0">
              <a:solidFill>
                <a:srgbClr val="1377D4"/>
              </a:solidFill>
              <a:latin typeface="Trebuchet MS" panose="020B0603020202020204" pitchFamily="34" charset="0"/>
            </a:endParaRPr>
          </a:p>
          <a:p>
            <a:r>
              <a:rPr lang="fr-FR" sz="1200" dirty="0">
                <a:latin typeface="Trebuchet MS" panose="020B0603020202020204" pitchFamily="34" charset="0"/>
              </a:rPr>
              <a:t/>
            </a:r>
            <a:br>
              <a:rPr lang="fr-FR" sz="1200" dirty="0">
                <a:latin typeface="Trebuchet MS" panose="020B0603020202020204" pitchFamily="34" charset="0"/>
              </a:rPr>
            </a:br>
            <a:r>
              <a:rPr lang="fr-FR" sz="1200" dirty="0">
                <a:latin typeface="Trebuchet MS" panose="020B0603020202020204" pitchFamily="34" charset="0"/>
              </a:rPr>
              <a:t>- Grâce à la </a:t>
            </a:r>
            <a:r>
              <a:rPr lang="fr-FR" sz="1200" dirty="0" smtClean="0">
                <a:latin typeface="Trebuchet MS" panose="020B0603020202020204" pitchFamily="34" charset="0"/>
              </a:rPr>
              <a:t>RESPIRATION, </a:t>
            </a:r>
            <a:r>
              <a:rPr lang="fr-FR" sz="1200" dirty="0">
                <a:latin typeface="Trebuchet MS" panose="020B0603020202020204" pitchFamily="34" charset="0"/>
              </a:rPr>
              <a:t>je redécouvre la joie d’être EN VIE…</a:t>
            </a:r>
          </a:p>
          <a:p>
            <a:r>
              <a:rPr lang="fr-FR" sz="1200" dirty="0">
                <a:latin typeface="Trebuchet MS" panose="020B0603020202020204" pitchFamily="34" charset="0"/>
              </a:rPr>
              <a:t>- Je suis là, ICI et MAINTENANT et j’aime qui je suis… mes qualités…</a:t>
            </a:r>
          </a:p>
          <a:p>
            <a:r>
              <a:rPr lang="fr-FR" sz="1200" dirty="0">
                <a:latin typeface="Trebuchet MS" panose="020B0603020202020204" pitchFamily="34" charset="0"/>
              </a:rPr>
              <a:t>- J’éprouve de la GRATITUDE pour les gens que j’aime…</a:t>
            </a:r>
          </a:p>
          <a:p>
            <a:r>
              <a:rPr lang="fr-FR" sz="1200" dirty="0">
                <a:latin typeface="Trebuchet MS" panose="020B0603020202020204" pitchFamily="34" charset="0"/>
              </a:rPr>
              <a:t>- J’accorde ma pleine ECOUTE à mes interlocuteurs, à mon entourage…</a:t>
            </a:r>
          </a:p>
          <a:p>
            <a:r>
              <a:rPr lang="fr-FR" sz="1200" dirty="0">
                <a:latin typeface="Trebuchet MS" panose="020B0603020202020204" pitchFamily="34" charset="0"/>
              </a:rPr>
              <a:t>- Je sais prendre de la DISTANCE vis-à-vis des évènements extérieurs…</a:t>
            </a:r>
          </a:p>
          <a:p>
            <a:r>
              <a:rPr lang="fr-FR" sz="1200" dirty="0">
                <a:latin typeface="Trebuchet MS" panose="020B0603020202020204" pitchFamily="34" charset="0"/>
              </a:rPr>
              <a:t>- J’ai le droit de m’ACCORDER du temps pour retrouver de l’énergie…</a:t>
            </a: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Laissez-vous envahir par les sensations positives de </a:t>
            </a:r>
            <a:r>
              <a:rPr lang="fr-FR" sz="1200" b="1" dirty="0" smtClean="0">
                <a:solidFill>
                  <a:srgbClr val="1377D4"/>
                </a:solidFill>
                <a:latin typeface="Trebuchet MS" panose="020B0603020202020204" pitchFamily="34" charset="0"/>
              </a:rPr>
              <a:t>la force </a:t>
            </a:r>
            <a:r>
              <a:rPr lang="fr-FR" sz="1200" b="1" dirty="0">
                <a:solidFill>
                  <a:srgbClr val="1377D4"/>
                </a:solidFill>
                <a:latin typeface="Trebuchet MS" panose="020B0603020202020204" pitchFamily="34" charset="0"/>
              </a:rPr>
              <a:t>retrouvée</a:t>
            </a:r>
            <a:r>
              <a:rPr lang="fr-FR" sz="1200" b="1" dirty="0" smtClean="0">
                <a:solidFill>
                  <a:srgbClr val="1377D4"/>
                </a:solidFill>
                <a:latin typeface="Trebuchet MS" panose="020B0603020202020204" pitchFamily="34" charset="0"/>
              </a:rPr>
              <a:t>.</a:t>
            </a:r>
          </a:p>
        </p:txBody>
      </p:sp>
      <p:sp>
        <p:nvSpPr>
          <p:cNvPr id="4" name="ZoneTexte 3"/>
          <p:cNvSpPr txBox="1"/>
          <p:nvPr/>
        </p:nvSpPr>
        <p:spPr>
          <a:xfrm>
            <a:off x="441049" y="629390"/>
            <a:ext cx="10003717" cy="369332"/>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Stop à la fatigue, Enlever le stress pour renforcer le corps et l’esprit </a:t>
            </a:r>
            <a:endParaRPr lang="fr-FR" b="1" dirty="0">
              <a:solidFill>
                <a:srgbClr val="1377D4"/>
              </a:solidFill>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3692" y="2532185"/>
            <a:ext cx="5551110" cy="3705662"/>
          </a:xfrm>
          <a:prstGeom prst="rect">
            <a:avLst/>
          </a:prstGeom>
        </p:spPr>
      </p:pic>
      <p:sp>
        <p:nvSpPr>
          <p:cNvPr id="7" name="ZoneTexte 6"/>
          <p:cNvSpPr txBox="1"/>
          <p:nvPr/>
        </p:nvSpPr>
        <p:spPr>
          <a:xfrm>
            <a:off x="441049" y="1104427"/>
            <a:ext cx="11303753" cy="2123658"/>
          </a:xfrm>
          <a:prstGeom prst="rect">
            <a:avLst/>
          </a:prstGeom>
          <a:noFill/>
        </p:spPr>
        <p:txBody>
          <a:bodyPr wrap="square" rtlCol="0">
            <a:spAutoFit/>
          </a:bodyPr>
          <a:lstStyle/>
          <a:p>
            <a:r>
              <a:rPr lang="fr-FR" sz="1200" b="1" dirty="0" smtClean="0">
                <a:solidFill>
                  <a:srgbClr val="1377D4"/>
                </a:solidFill>
                <a:latin typeface="Trebuchet MS" panose="020B0603020202020204" pitchFamily="34" charset="0"/>
              </a:rPr>
              <a:t>En </a:t>
            </a:r>
            <a:r>
              <a:rPr lang="fr-FR" sz="1200" b="1" dirty="0">
                <a:solidFill>
                  <a:srgbClr val="1377D4"/>
                </a:solidFill>
                <a:latin typeface="Trebuchet MS" panose="020B0603020202020204" pitchFamily="34" charset="0"/>
              </a:rPr>
              <a:t>position allongée ou assise </a:t>
            </a:r>
            <a:r>
              <a:rPr lang="fr-FR" sz="1200" dirty="0">
                <a:solidFill>
                  <a:srgbClr val="1377D4"/>
                </a:solidFill>
                <a:latin typeface="Trebuchet MS" panose="020B0603020202020204" pitchFamily="34" charset="0"/>
              </a:rPr>
              <a:t>confortablement</a:t>
            </a:r>
            <a:r>
              <a:rPr lang="fr-FR" sz="1200" b="1" dirty="0">
                <a:solidFill>
                  <a:srgbClr val="1377D4"/>
                </a:solidFill>
                <a:latin typeface="Trebuchet MS" panose="020B0603020202020204" pitchFamily="34" charset="0"/>
              </a:rPr>
              <a:t>, fermez les yeux</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afin de ramener votre attention sur votre monde </a:t>
            </a:r>
            <a:r>
              <a:rPr lang="fr-FR" sz="1200" dirty="0" smtClean="0">
                <a:latin typeface="Trebuchet MS" panose="020B0603020202020204" pitchFamily="34" charset="0"/>
              </a:rPr>
              <a:t>intérieur,</a:t>
            </a:r>
          </a:p>
          <a:p>
            <a:r>
              <a:rPr lang="fr-FR" sz="1200" b="1" dirty="0" smtClean="0">
                <a:latin typeface="Trebuchet MS" panose="020B0603020202020204" pitchFamily="34" charset="0"/>
              </a:rPr>
              <a:t>fermez </a:t>
            </a:r>
            <a:r>
              <a:rPr lang="fr-FR" sz="1200" b="1" dirty="0">
                <a:latin typeface="Trebuchet MS" panose="020B0603020202020204" pitchFamily="34" charset="0"/>
              </a:rPr>
              <a:t>la bouche</a:t>
            </a:r>
            <a:r>
              <a:rPr lang="fr-FR" sz="1200" dirty="0">
                <a:latin typeface="Trebuchet MS" panose="020B0603020202020204" pitchFamily="34" charset="0"/>
              </a:rPr>
              <a:t> afin de ne respirer que par le nez et faciliter la relaxation par une respiration plus lente.</a:t>
            </a:r>
          </a:p>
          <a:p>
            <a:r>
              <a:rPr lang="fr-FR" sz="1200" b="1" dirty="0">
                <a:latin typeface="Trebuchet MS" panose="020B0603020202020204" pitchFamily="34" charset="0"/>
              </a:rPr>
              <a:t/>
            </a:r>
            <a:br>
              <a:rPr lang="fr-FR" sz="1200" b="1" dirty="0">
                <a:latin typeface="Trebuchet MS" panose="020B0603020202020204" pitchFamily="34" charset="0"/>
              </a:rPr>
            </a:br>
            <a:r>
              <a:rPr lang="fr-FR" sz="1200" b="1" dirty="0">
                <a:solidFill>
                  <a:srgbClr val="1377D4"/>
                </a:solidFill>
                <a:latin typeface="Trebuchet MS" panose="020B0603020202020204" pitchFamily="34" charset="0"/>
              </a:rPr>
              <a:t>Restez parfaitement immobile</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la seule chose qui bouge en vous est l’air qui rentre et sort de vos </a:t>
            </a:r>
            <a:r>
              <a:rPr lang="fr-FR" sz="1200" dirty="0" smtClean="0">
                <a:latin typeface="Trebuchet MS" panose="020B0603020202020204" pitchFamily="34" charset="0"/>
              </a:rPr>
              <a:t>narines.</a:t>
            </a:r>
          </a:p>
          <a:p>
            <a:r>
              <a:rPr lang="fr-FR" sz="1200" b="1" dirty="0" smtClean="0">
                <a:latin typeface="Trebuchet MS" panose="020B0603020202020204" pitchFamily="34" charset="0"/>
              </a:rPr>
              <a:t>Focalisez-vous </a:t>
            </a:r>
            <a:r>
              <a:rPr lang="fr-FR" sz="1200" b="1" dirty="0">
                <a:latin typeface="Trebuchet MS" panose="020B0603020202020204" pitchFamily="34" charset="0"/>
              </a:rPr>
              <a:t>sur votre respiration </a:t>
            </a:r>
            <a:r>
              <a:rPr lang="fr-FR" sz="1200" dirty="0">
                <a:latin typeface="Trebuchet MS" panose="020B0603020202020204" pitchFamily="34" charset="0"/>
              </a:rPr>
              <a:t>en la laissant se ralentir et devenir plus légère.</a:t>
            </a: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Essayez d’identifier votre humeur du moment. </a:t>
            </a:r>
            <a:r>
              <a:rPr lang="fr-FR" sz="1200" dirty="0">
                <a:latin typeface="Trebuchet MS" panose="020B0603020202020204" pitchFamily="34" charset="0"/>
              </a:rPr>
              <a:t>Si vous êtes perturbé par des </a:t>
            </a:r>
            <a:r>
              <a:rPr lang="fr-FR" sz="1200" b="1" dirty="0">
                <a:latin typeface="Trebuchet MS" panose="020B0603020202020204" pitchFamily="34" charset="0"/>
              </a:rPr>
              <a:t>pensées négatives</a:t>
            </a:r>
            <a:r>
              <a:rPr lang="fr-FR" sz="1200" dirty="0">
                <a:latin typeface="Trebuchet MS" panose="020B0603020202020204" pitchFamily="34" charset="0"/>
              </a:rPr>
              <a:t>, des </a:t>
            </a:r>
            <a:r>
              <a:rPr lang="fr-FR" sz="1200" b="1" dirty="0">
                <a:latin typeface="Trebuchet MS" panose="020B0603020202020204" pitchFamily="34" charset="0"/>
              </a:rPr>
              <a:t>éléments </a:t>
            </a:r>
            <a:r>
              <a:rPr lang="fr-FR" sz="1200" dirty="0">
                <a:latin typeface="Trebuchet MS" panose="020B0603020202020204" pitchFamily="34" charset="0"/>
              </a:rPr>
              <a:t>ou</a:t>
            </a:r>
            <a:r>
              <a:rPr lang="fr-FR" sz="1200" b="1" dirty="0">
                <a:latin typeface="Trebuchet MS" panose="020B0603020202020204" pitchFamily="34" charset="0"/>
              </a:rPr>
              <a:t> </a:t>
            </a:r>
            <a:r>
              <a:rPr lang="fr-FR" sz="1200" dirty="0">
                <a:latin typeface="Trebuchet MS" panose="020B0603020202020204" pitchFamily="34" charset="0"/>
              </a:rPr>
              <a:t>des</a:t>
            </a:r>
            <a:r>
              <a:rPr lang="fr-FR" sz="1200" b="1" dirty="0">
                <a:latin typeface="Trebuchet MS" panose="020B0603020202020204" pitchFamily="34" charset="0"/>
              </a:rPr>
              <a:t> bruits </a:t>
            </a:r>
            <a:r>
              <a:rPr lang="fr-FR" sz="1200" b="1" dirty="0" smtClean="0">
                <a:latin typeface="Trebuchet MS" panose="020B0603020202020204" pitchFamily="34" charset="0"/>
              </a:rPr>
              <a:t>extérieurs</a:t>
            </a:r>
            <a:r>
              <a:rPr lang="fr-FR" sz="1200" dirty="0" smtClean="0">
                <a:latin typeface="Trebuchet MS" panose="020B0603020202020204" pitchFamily="34" charset="0"/>
              </a:rPr>
              <a:t>,</a:t>
            </a:r>
          </a:p>
          <a:p>
            <a:r>
              <a:rPr lang="fr-FR" sz="1200" dirty="0" smtClean="0">
                <a:latin typeface="Trebuchet MS" panose="020B0603020202020204" pitchFamily="34" charset="0"/>
              </a:rPr>
              <a:t>laissez-les </a:t>
            </a:r>
            <a:r>
              <a:rPr lang="fr-FR" sz="1200" dirty="0">
                <a:latin typeface="Trebuchet MS" panose="020B0603020202020204" pitchFamily="34" charset="0"/>
              </a:rPr>
              <a:t>venir et s’en aller d’eux-mêmes.</a:t>
            </a:r>
          </a:p>
          <a:p>
            <a:r>
              <a:rPr lang="fr-FR" sz="1200" dirty="0">
                <a:latin typeface="Trebuchet MS" panose="020B0603020202020204" pitchFamily="34" charset="0"/>
              </a:rPr>
              <a:t> </a:t>
            </a:r>
          </a:p>
          <a:p>
            <a:r>
              <a:rPr lang="fr-FR" sz="1200" b="1" dirty="0">
                <a:solidFill>
                  <a:srgbClr val="1377D4"/>
                </a:solidFill>
                <a:latin typeface="Trebuchet MS" panose="020B0603020202020204" pitchFamily="34" charset="0"/>
              </a:rPr>
              <a:t>Inspirez profondément 3 fois et expirez très lentement 3 fois </a:t>
            </a:r>
            <a:r>
              <a:rPr lang="fr-FR" sz="1200" dirty="0">
                <a:latin typeface="Trebuchet MS" panose="020B0603020202020204" pitchFamily="34" charset="0"/>
              </a:rPr>
              <a:t>afin </a:t>
            </a:r>
            <a:r>
              <a:rPr lang="fr-FR" sz="1200" dirty="0" smtClean="0">
                <a:latin typeface="Trebuchet MS" panose="020B0603020202020204" pitchFamily="34" charset="0"/>
              </a:rPr>
              <a:t>d’atteindre</a:t>
            </a:r>
          </a:p>
          <a:p>
            <a:r>
              <a:rPr lang="fr-FR" sz="1200" dirty="0" smtClean="0">
                <a:latin typeface="Trebuchet MS" panose="020B0603020202020204" pitchFamily="34" charset="0"/>
              </a:rPr>
              <a:t>un </a:t>
            </a:r>
            <a:r>
              <a:rPr lang="fr-FR" sz="1200" dirty="0">
                <a:latin typeface="Trebuchet MS" panose="020B0603020202020204" pitchFamily="34" charset="0"/>
              </a:rPr>
              <a:t>niveau de </a:t>
            </a:r>
            <a:r>
              <a:rPr lang="fr-FR" sz="1200" dirty="0" smtClean="0">
                <a:latin typeface="Trebuchet MS" panose="020B0603020202020204" pitchFamily="34" charset="0"/>
              </a:rPr>
              <a:t>relaxation </a:t>
            </a:r>
            <a:r>
              <a:rPr lang="fr-FR" sz="1200" dirty="0">
                <a:latin typeface="Trebuchet MS" panose="020B0603020202020204" pitchFamily="34" charset="0"/>
              </a:rPr>
              <a:t>supérieure</a:t>
            </a:r>
            <a:r>
              <a:rPr lang="fr-FR" sz="1200" b="1" dirty="0" smtClean="0">
                <a:latin typeface="Trebuchet MS" panose="020B0603020202020204" pitchFamily="34" charset="0"/>
              </a:rPr>
              <a:t>.</a:t>
            </a:r>
            <a:endParaRPr lang="fr-FR" sz="1200" dirty="0">
              <a:latin typeface="Trebuchet MS" panose="020B0603020202020204" pitchFamily="34" charset="0"/>
            </a:endParaRPr>
          </a:p>
        </p:txBody>
      </p:sp>
      <p:sp>
        <p:nvSpPr>
          <p:cNvPr id="3" name="ZoneTexte 2"/>
          <p:cNvSpPr txBox="1"/>
          <p:nvPr/>
        </p:nvSpPr>
        <p:spPr>
          <a:xfrm>
            <a:off x="8226275" y="6237847"/>
            <a:ext cx="3518527" cy="461665"/>
          </a:xfrm>
          <a:prstGeom prst="rect">
            <a:avLst/>
          </a:prstGeom>
          <a:noFill/>
        </p:spPr>
        <p:txBody>
          <a:bodyPr wrap="none" rtlCol="0">
            <a:spAutoFit/>
          </a:bodyPr>
          <a:lstStyle/>
          <a:p>
            <a:pPr algn="r"/>
            <a:r>
              <a:rPr lang="fr-FR" altLang="fr-FR" sz="1200" i="1" dirty="0"/>
              <a:t>Muriel </a:t>
            </a:r>
            <a:r>
              <a:rPr lang="fr-FR" altLang="fr-FR" sz="1200" i="1" dirty="0" err="1"/>
              <a:t>Montay</a:t>
            </a:r>
            <a:r>
              <a:rPr lang="fr-FR" altLang="fr-FR" sz="1200" i="1" dirty="0"/>
              <a:t>-Mula, Sophrologue </a:t>
            </a:r>
            <a:r>
              <a:rPr lang="fr-FR" altLang="fr-FR" sz="1200" i="1" dirty="0" smtClean="0"/>
              <a:t>Hypno-praticienne</a:t>
            </a:r>
          </a:p>
          <a:p>
            <a:pPr algn="r"/>
            <a:r>
              <a:rPr lang="fr-FR" altLang="fr-FR" sz="1200" i="1" dirty="0" smtClean="0"/>
              <a:t>Nogent-sur-Marne – 06 30 25 80 45</a:t>
            </a:r>
            <a:endParaRPr lang="fr-FR" altLang="fr-FR" sz="1200" i="1" dirty="0"/>
          </a:p>
        </p:txBody>
      </p:sp>
    </p:spTree>
    <p:extLst>
      <p:ext uri="{BB962C8B-B14F-4D97-AF65-F5344CB8AC3E}">
        <p14:creationId xmlns:p14="http://schemas.microsoft.com/office/powerpoint/2010/main" val="41818802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SOPHROLOGIE</a:t>
            </a:r>
            <a:endParaRPr lang="fr-FR" sz="3200" b="1" dirty="0">
              <a:solidFill>
                <a:schemeClr val="bg1"/>
              </a:solidFill>
            </a:endParaRPr>
          </a:p>
        </p:txBody>
      </p:sp>
      <p:sp>
        <p:nvSpPr>
          <p:cNvPr id="8" name="ZoneTexte 7"/>
          <p:cNvSpPr txBox="1"/>
          <p:nvPr/>
        </p:nvSpPr>
        <p:spPr>
          <a:xfrm>
            <a:off x="633042" y="1504057"/>
            <a:ext cx="5149780" cy="4154984"/>
          </a:xfrm>
          <a:prstGeom prst="rect">
            <a:avLst/>
          </a:prstGeom>
          <a:noFill/>
        </p:spPr>
        <p:txBody>
          <a:bodyPr wrap="square" rtlCol="0">
            <a:spAutoFit/>
          </a:bodyPr>
          <a:lstStyle/>
          <a:p>
            <a:r>
              <a:rPr lang="fr-FR" sz="1200" b="1" i="1" dirty="0">
                <a:solidFill>
                  <a:srgbClr val="1377D4"/>
                </a:solidFill>
                <a:latin typeface="Trebuchet MS" panose="020B0603020202020204" pitchFamily="34" charset="0"/>
              </a:rPr>
              <a:t>Plus vous évacuerez le stress et les angoisses de la journée, plus votre sommeil sera bon.</a:t>
            </a:r>
            <a:endParaRPr lang="fr-FR" sz="1200" dirty="0">
              <a:solidFill>
                <a:srgbClr val="1377D4"/>
              </a:solidFill>
              <a:latin typeface="Trebuchet MS" panose="020B0603020202020204" pitchFamily="34" charset="0"/>
            </a:endParaRPr>
          </a:p>
          <a:p>
            <a:r>
              <a:rPr lang="fr-FR" sz="1200" b="1" dirty="0">
                <a:latin typeface="Trebuchet MS" panose="020B0603020202020204" pitchFamily="34" charset="0"/>
              </a:rPr>
              <a:t> </a:t>
            </a:r>
            <a:endParaRPr lang="fr-FR" sz="1200" dirty="0">
              <a:latin typeface="Trebuchet MS" panose="020B0603020202020204" pitchFamily="34" charset="0"/>
            </a:endParaRPr>
          </a:p>
          <a:p>
            <a:r>
              <a:rPr lang="fr-FR" sz="1200" b="1" dirty="0">
                <a:solidFill>
                  <a:srgbClr val="1377D4"/>
                </a:solidFill>
                <a:latin typeface="Trebuchet MS" panose="020B0603020202020204" pitchFamily="34" charset="0"/>
              </a:rPr>
              <a:t>SOPHRO EXPRESS (exercice d’urgence) </a:t>
            </a:r>
            <a:r>
              <a:rPr lang="fr-FR" sz="1200" b="1" dirty="0" smtClean="0">
                <a:solidFill>
                  <a:srgbClr val="1377D4"/>
                </a:solidFill>
                <a:latin typeface="Trebuchet MS" panose="020B0603020202020204" pitchFamily="34" charset="0"/>
              </a:rPr>
              <a:t>:</a:t>
            </a:r>
          </a:p>
          <a:p>
            <a:endParaRPr lang="fr-FR" sz="1200" dirty="0">
              <a:solidFill>
                <a:srgbClr val="1377D4"/>
              </a:solidFill>
              <a:latin typeface="Trebuchet MS" panose="020B0603020202020204" pitchFamily="34" charset="0"/>
            </a:endParaRPr>
          </a:p>
          <a:p>
            <a:r>
              <a:rPr lang="fr-FR" sz="1200" b="1" dirty="0">
                <a:solidFill>
                  <a:srgbClr val="1377D4"/>
                </a:solidFill>
                <a:latin typeface="Trebuchet MS" panose="020B0603020202020204" pitchFamily="34" charset="0"/>
              </a:rPr>
              <a:t>Comment ne pas laisser l’anxiété vous faire perdre le sommeil </a:t>
            </a:r>
            <a:r>
              <a:rPr lang="fr-FR" sz="1200" b="1" dirty="0" smtClean="0">
                <a:solidFill>
                  <a:srgbClr val="1377D4"/>
                </a:solidFill>
                <a:latin typeface="Trebuchet MS" panose="020B0603020202020204" pitchFamily="34" charset="0"/>
              </a:rPr>
              <a:t>?</a:t>
            </a:r>
          </a:p>
          <a:p>
            <a:r>
              <a:rPr lang="fr-FR" sz="1200" b="1" dirty="0" smtClean="0">
                <a:solidFill>
                  <a:srgbClr val="1377D4"/>
                </a:solidFill>
                <a:latin typeface="Trebuchet MS" panose="020B0603020202020204" pitchFamily="34" charset="0"/>
              </a:rPr>
              <a:t>En </a:t>
            </a:r>
            <a:r>
              <a:rPr lang="fr-FR" sz="1200" b="1" dirty="0">
                <a:solidFill>
                  <a:srgbClr val="1377D4"/>
                </a:solidFill>
                <a:latin typeface="Trebuchet MS" panose="020B0603020202020204" pitchFamily="34" charset="0"/>
              </a:rPr>
              <a:t>balayant les tensions de la journée puis en créant un espace de lâcher prise et de calme autour de soi.</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 </a:t>
            </a:r>
          </a:p>
          <a:p>
            <a:pPr lvl="0"/>
            <a:r>
              <a:rPr lang="fr-FR" sz="1200" i="1" dirty="0">
                <a:latin typeface="Trebuchet MS" panose="020B0603020202020204" pitchFamily="34" charset="0"/>
              </a:rPr>
              <a:t>Debout, les pieds bien à plats, inspirez, tournez le buste latéralement en relâchant les bras</a:t>
            </a:r>
            <a:r>
              <a:rPr lang="fr-FR" sz="1200" i="1" dirty="0" smtClean="0">
                <a:latin typeface="Trebuchet MS" panose="020B0603020202020204" pitchFamily="34" charset="0"/>
              </a:rPr>
              <a:t>.</a:t>
            </a:r>
          </a:p>
          <a:p>
            <a:pPr lvl="0"/>
            <a:endParaRPr lang="fr-FR" sz="1200" dirty="0">
              <a:latin typeface="Trebuchet MS" panose="020B0603020202020204" pitchFamily="34" charset="0"/>
            </a:endParaRPr>
          </a:p>
          <a:p>
            <a:pPr lvl="0"/>
            <a:r>
              <a:rPr lang="fr-FR" sz="1200" dirty="0">
                <a:latin typeface="Trebuchet MS" panose="020B0603020202020204" pitchFamily="34" charset="0"/>
              </a:rPr>
              <a:t>Dessinez de grands cercles autour de vous avec vos bras souples. </a:t>
            </a:r>
            <a:endParaRPr lang="fr-FR" sz="1200" dirty="0" smtClean="0">
              <a:latin typeface="Trebuchet MS" panose="020B0603020202020204" pitchFamily="34" charset="0"/>
            </a:endParaRPr>
          </a:p>
          <a:p>
            <a:pPr lvl="0"/>
            <a:r>
              <a:rPr lang="fr-FR" sz="1200" dirty="0" smtClean="0">
                <a:latin typeface="Trebuchet MS" panose="020B0603020202020204" pitchFamily="34" charset="0"/>
              </a:rPr>
              <a:t>Sentez </a:t>
            </a:r>
            <a:r>
              <a:rPr lang="fr-FR" sz="1200" dirty="0">
                <a:latin typeface="Trebuchet MS" panose="020B0603020202020204" pitchFamily="34" charset="0"/>
              </a:rPr>
              <a:t>vos pieds bien ancrés au sol. </a:t>
            </a:r>
          </a:p>
          <a:p>
            <a:pPr lvl="0"/>
            <a:r>
              <a:rPr lang="fr-FR" sz="1200" dirty="0">
                <a:latin typeface="Trebuchet MS" panose="020B0603020202020204" pitchFamily="34" charset="0"/>
              </a:rPr>
              <a:t>A chaque rotation, imaginez vos bras balayer les tensions physiques, mentales et émotionnelles du jour. </a:t>
            </a:r>
            <a:endParaRPr lang="fr-FR" sz="1200" dirty="0" smtClean="0">
              <a:latin typeface="Trebuchet MS" panose="020B0603020202020204" pitchFamily="34" charset="0"/>
            </a:endParaRPr>
          </a:p>
          <a:p>
            <a:pPr lvl="0"/>
            <a:endParaRPr lang="fr-FR" sz="1200" dirty="0">
              <a:latin typeface="Trebuchet MS" panose="020B0603020202020204" pitchFamily="34" charset="0"/>
            </a:endParaRPr>
          </a:p>
          <a:p>
            <a:pPr lvl="0"/>
            <a:r>
              <a:rPr lang="fr-FR" sz="1200" dirty="0">
                <a:latin typeface="Trebuchet MS" panose="020B0603020202020204" pitchFamily="34" charset="0"/>
              </a:rPr>
              <a:t>Ralentissez progressivement le mouvement, ramenez le buste droit en soufflent et laissez vos bras revenir le long du corps en délimitant une zone de calme, comme une bulle protectrice autour de vous.</a:t>
            </a:r>
          </a:p>
          <a:p>
            <a:r>
              <a:rPr lang="fr-FR" sz="1200" dirty="0">
                <a:latin typeface="Trebuchet MS" panose="020B0603020202020204" pitchFamily="34" charset="0"/>
              </a:rPr>
              <a:t>Prenez conscience de votre capacité à mettre à distance l’anxiété avant de </a:t>
            </a:r>
            <a:r>
              <a:rPr lang="fr-FR" sz="1200" dirty="0" smtClean="0">
                <a:latin typeface="Trebuchet MS" panose="020B0603020202020204" pitchFamily="34" charset="0"/>
              </a:rPr>
              <a:t>dormir</a:t>
            </a:r>
            <a:r>
              <a:rPr lang="fr-FR" sz="1200" dirty="0">
                <a:latin typeface="Trebuchet MS" panose="020B0603020202020204" pitchFamily="34" charset="0"/>
              </a:rPr>
              <a:t>.</a:t>
            </a:r>
            <a:endParaRPr lang="fr-FR" sz="1200" dirty="0" smtClean="0">
              <a:latin typeface="Trebuchet MS" panose="020B0603020202020204" pitchFamily="34" charset="0"/>
            </a:endParaRPr>
          </a:p>
        </p:txBody>
      </p:sp>
      <p:sp>
        <p:nvSpPr>
          <p:cNvPr id="4" name="ZoneTexte 3"/>
          <p:cNvSpPr txBox="1"/>
          <p:nvPr/>
        </p:nvSpPr>
        <p:spPr>
          <a:xfrm>
            <a:off x="633041" y="834709"/>
            <a:ext cx="10929366" cy="369332"/>
          </a:xfrm>
          <a:prstGeom prst="rect">
            <a:avLst/>
          </a:prstGeom>
          <a:noFill/>
          <a:ln cap="flat">
            <a:noFill/>
          </a:ln>
        </p:spPr>
        <p:txBody>
          <a:bodyPr vert="horz" wrap="square" lIns="91440" tIns="45720" rIns="91440" bIns="45720" anchor="t" anchorCtr="0" compatLnSpc="1">
            <a:spAutoFit/>
          </a:bodyPr>
          <a:lstStyle/>
          <a:p>
            <a:r>
              <a:rPr lang="fr-FR" b="1" dirty="0">
                <a:solidFill>
                  <a:srgbClr val="1377D4"/>
                </a:solidFill>
                <a:latin typeface="Trebuchet MS" panose="020B0603020202020204" pitchFamily="34" charset="0"/>
              </a:rPr>
              <a:t>Une bonne nuit se prépare pendant la journée</a:t>
            </a:r>
            <a:r>
              <a:rPr lang="fr-FR" b="1" dirty="0" smtClean="0">
                <a:solidFill>
                  <a:srgbClr val="1377D4"/>
                </a:solidFill>
                <a:latin typeface="Trebuchet MS" panose="020B0603020202020204" pitchFamily="34" charset="0"/>
              </a:rPr>
              <a:t>… blinde le corps et l’esprit </a:t>
            </a:r>
            <a:endParaRPr lang="fr-FR" dirty="0">
              <a:solidFill>
                <a:srgbClr val="1377D4"/>
              </a:solidFill>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814" y="1623018"/>
            <a:ext cx="5369593" cy="3566372"/>
          </a:xfrm>
          <a:prstGeom prst="rect">
            <a:avLst/>
          </a:prstGeom>
        </p:spPr>
      </p:pic>
      <p:sp>
        <p:nvSpPr>
          <p:cNvPr id="3" name="ZoneTexte 2"/>
          <p:cNvSpPr txBox="1"/>
          <p:nvPr/>
        </p:nvSpPr>
        <p:spPr>
          <a:xfrm>
            <a:off x="7868991" y="6108436"/>
            <a:ext cx="3844322" cy="461665"/>
          </a:xfrm>
          <a:prstGeom prst="rect">
            <a:avLst/>
          </a:prstGeom>
          <a:noFill/>
        </p:spPr>
        <p:txBody>
          <a:bodyPr wrap="none" rtlCol="0">
            <a:spAutoFit/>
          </a:bodyPr>
          <a:lstStyle/>
          <a:p>
            <a:r>
              <a:rPr lang="fr-FR" altLang="fr-FR" sz="1200" i="1" dirty="0">
                <a:latin typeface="Trebuchet MS" panose="020B0603020202020204" pitchFamily="34" charset="0"/>
              </a:rPr>
              <a:t>Muriel </a:t>
            </a:r>
            <a:r>
              <a:rPr lang="fr-FR" altLang="fr-FR" sz="1200" i="1" dirty="0" err="1">
                <a:latin typeface="Trebuchet MS" panose="020B0603020202020204" pitchFamily="34" charset="0"/>
              </a:rPr>
              <a:t>Montay</a:t>
            </a:r>
            <a:r>
              <a:rPr lang="fr-FR" altLang="fr-FR" sz="1200" i="1" dirty="0">
                <a:latin typeface="Trebuchet MS" panose="020B0603020202020204" pitchFamily="34" charset="0"/>
              </a:rPr>
              <a:t>-Mula, Sophrologue </a:t>
            </a:r>
            <a:r>
              <a:rPr lang="fr-FR" altLang="fr-FR" sz="1200" i="1" dirty="0" smtClean="0">
                <a:latin typeface="Trebuchet MS" panose="020B0603020202020204" pitchFamily="34" charset="0"/>
              </a:rPr>
              <a:t>Hypno-praticienne</a:t>
            </a:r>
          </a:p>
          <a:p>
            <a:pPr algn="r"/>
            <a:r>
              <a:rPr lang="fr-FR" altLang="fr-FR" sz="1200" i="1" dirty="0"/>
              <a:t>Nogent-sur-Marne – 06 30 25 80 </a:t>
            </a:r>
            <a:r>
              <a:rPr lang="fr-FR" altLang="fr-FR" sz="1200" i="1" dirty="0" smtClean="0"/>
              <a:t>45</a:t>
            </a:r>
            <a:endParaRPr lang="fr-FR" altLang="fr-FR" sz="1200" i="1" dirty="0"/>
          </a:p>
        </p:txBody>
      </p:sp>
    </p:spTree>
    <p:extLst>
      <p:ext uri="{BB962C8B-B14F-4D97-AF65-F5344CB8AC3E}">
        <p14:creationId xmlns:p14="http://schemas.microsoft.com/office/powerpoint/2010/main" val="477086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SOPHROLOGIE</a:t>
            </a:r>
            <a:endParaRPr lang="fr-FR" sz="3200" b="1" dirty="0">
              <a:solidFill>
                <a:schemeClr val="bg1"/>
              </a:solidFill>
            </a:endParaRPr>
          </a:p>
        </p:txBody>
      </p:sp>
      <p:sp>
        <p:nvSpPr>
          <p:cNvPr id="8" name="ZoneTexte 7"/>
          <p:cNvSpPr txBox="1"/>
          <p:nvPr/>
        </p:nvSpPr>
        <p:spPr>
          <a:xfrm>
            <a:off x="520701" y="1234278"/>
            <a:ext cx="11118458" cy="6001643"/>
          </a:xfrm>
          <a:prstGeom prst="rect">
            <a:avLst/>
          </a:prstGeom>
          <a:noFill/>
        </p:spPr>
        <p:txBody>
          <a:bodyPr wrap="square" numCol="2" rtlCol="0">
            <a:spAutoFit/>
          </a:bodyPr>
          <a:lstStyle/>
          <a:p>
            <a:r>
              <a:rPr lang="fr-FR" sz="1200" b="1" dirty="0">
                <a:solidFill>
                  <a:srgbClr val="1377D4"/>
                </a:solidFill>
                <a:latin typeface="Trebuchet MS" panose="020B0603020202020204" pitchFamily="34" charset="0"/>
              </a:rPr>
              <a:t>SOPHRO RELAX (exercice de fond) :</a:t>
            </a:r>
            <a:endParaRPr lang="fr-FR" sz="1200" dirty="0">
              <a:solidFill>
                <a:srgbClr val="1377D4"/>
              </a:solidFill>
              <a:latin typeface="Trebuchet MS" panose="020B0603020202020204" pitchFamily="34" charset="0"/>
            </a:endParaRPr>
          </a:p>
          <a:p>
            <a:r>
              <a:rPr lang="fr-FR" sz="1200" b="1" dirty="0">
                <a:solidFill>
                  <a:srgbClr val="1377D4"/>
                </a:solidFill>
                <a:latin typeface="Trebuchet MS" panose="020B0603020202020204" pitchFamily="34" charset="0"/>
              </a:rPr>
              <a:t>S’entraîner à s’endormir pour lâcher prise plus facilement et atteindre un </a:t>
            </a:r>
            <a:endParaRPr lang="fr-FR" sz="1200" b="1" dirty="0" smtClean="0">
              <a:solidFill>
                <a:srgbClr val="1377D4"/>
              </a:solidFill>
              <a:latin typeface="Trebuchet MS" panose="020B0603020202020204" pitchFamily="34" charset="0"/>
            </a:endParaRPr>
          </a:p>
          <a:p>
            <a:r>
              <a:rPr lang="fr-FR" sz="1200" b="1" dirty="0" smtClean="0">
                <a:solidFill>
                  <a:srgbClr val="1377D4"/>
                </a:solidFill>
                <a:latin typeface="Trebuchet MS" panose="020B0603020202020204" pitchFamily="34" charset="0"/>
              </a:rPr>
              <a:t>laisser-aller </a:t>
            </a:r>
            <a:r>
              <a:rPr lang="fr-FR" sz="1200" b="1" dirty="0">
                <a:solidFill>
                  <a:srgbClr val="1377D4"/>
                </a:solidFill>
                <a:latin typeface="Trebuchet MS" panose="020B0603020202020204" pitchFamily="34" charset="0"/>
              </a:rPr>
              <a:t>total.</a:t>
            </a:r>
            <a:br>
              <a:rPr lang="fr-FR" sz="1200" b="1" dirty="0">
                <a:solidFill>
                  <a:srgbClr val="1377D4"/>
                </a:solidFill>
                <a:latin typeface="Trebuchet MS" panose="020B0603020202020204" pitchFamily="34" charset="0"/>
              </a:rPr>
            </a:br>
            <a:r>
              <a:rPr lang="fr-FR" sz="1200" b="1" dirty="0">
                <a:solidFill>
                  <a:srgbClr val="1377D4"/>
                </a:solidFill>
                <a:latin typeface="Trebuchet MS" panose="020B0603020202020204" pitchFamily="34" charset="0"/>
              </a:rPr>
              <a:t>« Je m’imagine en train de m’endormir </a:t>
            </a:r>
            <a:r>
              <a:rPr lang="fr-FR" sz="1200" b="1"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a:p>
            <a:r>
              <a:rPr lang="fr-FR" sz="1200" dirty="0">
                <a:latin typeface="Trebuchet MS" panose="020B0603020202020204" pitchFamily="34" charset="0"/>
              </a:rPr>
              <a:t>Installez-vous confortablement, observez l’espace autour de vous puis fermez les yeux.</a:t>
            </a:r>
          </a:p>
          <a:p>
            <a:r>
              <a:rPr lang="fr-FR" sz="1200" dirty="0">
                <a:latin typeface="Trebuchet MS" panose="020B0603020202020204" pitchFamily="34" charset="0"/>
              </a:rPr>
              <a:t>Mettez-vous à présent à l’écoute de votre corps. Détendez-vous…</a:t>
            </a:r>
          </a:p>
          <a:p>
            <a:r>
              <a:rPr lang="fr-FR" sz="1200" dirty="0">
                <a:latin typeface="Trebuchet MS" panose="020B0603020202020204" pitchFamily="34" charset="0"/>
              </a:rPr>
              <a:t>Portez attention à votre tête, votre visage. Lissez votre front, vos joues. Desserrez vos mâchoires, vos dents.</a:t>
            </a:r>
          </a:p>
          <a:p>
            <a:r>
              <a:rPr lang="fr-FR" sz="1200" dirty="0">
                <a:latin typeface="Trebuchet MS" panose="020B0603020202020204" pitchFamily="34" charset="0"/>
              </a:rPr>
              <a:t>Prenez conscience à présent que votre visage est détendu et relâché…</a:t>
            </a:r>
          </a:p>
          <a:p>
            <a:r>
              <a:rPr lang="fr-FR" sz="1200" dirty="0">
                <a:latin typeface="Trebuchet MS" panose="020B0603020202020204" pitchFamily="34" charset="0"/>
              </a:rPr>
              <a:t>Laissez la détente envahir votre nuque, vos trapèzes, vos épaules jusqu’à vos mains et le bout des doigts.</a:t>
            </a:r>
          </a:p>
          <a:p>
            <a:r>
              <a:rPr lang="fr-FR" sz="1200" dirty="0">
                <a:latin typeface="Trebuchet MS" panose="020B0603020202020204" pitchFamily="34" charset="0"/>
              </a:rPr>
              <a:t>Prenez conscience à présent que vos membres supérieurs sont détendus et relâchés…</a:t>
            </a:r>
          </a:p>
          <a:p>
            <a:r>
              <a:rPr lang="fr-FR" sz="1200" dirty="0">
                <a:latin typeface="Trebuchet MS" panose="020B0603020202020204" pitchFamily="34" charset="0"/>
              </a:rPr>
              <a:t>Portez attention à votre dos. Relâchez tous les muscles de votre colonne vertébrale du haut jusqu’en bas.</a:t>
            </a:r>
          </a:p>
          <a:p>
            <a:r>
              <a:rPr lang="fr-FR" sz="1200" dirty="0">
                <a:latin typeface="Trebuchet MS" panose="020B0603020202020204" pitchFamily="34" charset="0"/>
              </a:rPr>
              <a:t>Prenez conscience à présent que votre dos est détendu et relâché…</a:t>
            </a:r>
          </a:p>
          <a:p>
            <a:r>
              <a:rPr lang="fr-FR" sz="1200" dirty="0">
                <a:latin typeface="Trebuchet MS" panose="020B0603020202020204" pitchFamily="34" charset="0"/>
              </a:rPr>
              <a:t>Respirez profondément et lentement. Percevez les mouvements de votre cage thoracique. </a:t>
            </a:r>
          </a:p>
          <a:p>
            <a:r>
              <a:rPr lang="fr-FR" sz="1200" dirty="0">
                <a:latin typeface="Trebuchet MS" panose="020B0603020202020204" pitchFamily="34" charset="0"/>
              </a:rPr>
              <a:t>Relâchez votre ventre. Percevez les mouvements de votre abdomen qui s’assoupli à chaque respiration.</a:t>
            </a:r>
          </a:p>
          <a:p>
            <a:r>
              <a:rPr lang="fr-FR" sz="1200" dirty="0">
                <a:latin typeface="Trebuchet MS" panose="020B0603020202020204" pitchFamily="34" charset="0"/>
              </a:rPr>
              <a:t>Prenez conscience à présent que votre buste est détendu et relâché…</a:t>
            </a:r>
          </a:p>
          <a:p>
            <a:r>
              <a:rPr lang="fr-FR" sz="1200" dirty="0">
                <a:latin typeface="Trebuchet MS" panose="020B0603020202020204" pitchFamily="34" charset="0"/>
              </a:rPr>
              <a:t>Relâchez les muscles de vos cuisses, vos genoux, vos mollets, vos chevilles, vos pieds jusqu’au bout des orteils. Prenez conscience à présent que vos membres inférieurs sont détendus et relâchés</a:t>
            </a:r>
            <a:r>
              <a:rPr lang="fr-FR" sz="1200" dirty="0" smtClean="0">
                <a:latin typeface="Trebuchet MS" panose="020B0603020202020204" pitchFamily="34" charset="0"/>
              </a:rPr>
              <a:t>…</a:t>
            </a:r>
            <a:endParaRPr lang="fr-FR" sz="1200" b="1" dirty="0">
              <a:latin typeface="Trebuchet MS" panose="020B0603020202020204" pitchFamily="34" charset="0"/>
            </a:endParaRPr>
          </a:p>
          <a:p>
            <a:endParaRPr lang="fr-FR" sz="1200" b="1" dirty="0">
              <a:latin typeface="Trebuchet MS" panose="020B0603020202020204" pitchFamily="34" charset="0"/>
            </a:endParaRPr>
          </a:p>
          <a:p>
            <a:endParaRPr lang="fr-FR" sz="1200" b="1" dirty="0" smtClean="0">
              <a:latin typeface="Trebuchet MS" panose="020B0603020202020204" pitchFamily="34" charset="0"/>
            </a:endParaRPr>
          </a:p>
          <a:p>
            <a:endParaRPr lang="fr-FR" sz="1200" b="1" dirty="0">
              <a:latin typeface="Trebuchet MS" panose="020B0603020202020204" pitchFamily="34" charset="0"/>
            </a:endParaRPr>
          </a:p>
          <a:p>
            <a:endParaRPr lang="fr-FR" sz="1200" b="1" dirty="0" smtClean="0">
              <a:latin typeface="Trebuchet MS" panose="020B0603020202020204" pitchFamily="34" charset="0"/>
            </a:endParaRPr>
          </a:p>
          <a:p>
            <a:endParaRPr lang="fr-FR" sz="1200" b="1" dirty="0">
              <a:latin typeface="Trebuchet MS" panose="020B0603020202020204" pitchFamily="34" charset="0"/>
            </a:endParaRPr>
          </a:p>
          <a:p>
            <a:endParaRPr lang="fr-FR" sz="1200" b="1"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Prenez </a:t>
            </a:r>
            <a:r>
              <a:rPr lang="fr-FR" sz="1200" b="1" dirty="0">
                <a:solidFill>
                  <a:srgbClr val="1377D4"/>
                </a:solidFill>
                <a:latin typeface="Trebuchet MS" panose="020B0603020202020204" pitchFamily="34" charset="0"/>
              </a:rPr>
              <a:t>conscience que tout votre corps est détendu et relâché…</a:t>
            </a:r>
            <a:endParaRPr lang="fr-FR" sz="1200" dirty="0">
              <a:solidFill>
                <a:srgbClr val="1377D4"/>
              </a:solidFill>
              <a:latin typeface="Trebuchet MS" panose="020B0603020202020204" pitchFamily="34" charset="0"/>
            </a:endParaRPr>
          </a:p>
          <a:p>
            <a:r>
              <a:rPr lang="fr-FR" sz="1200" dirty="0">
                <a:latin typeface="Trebuchet MS" panose="020B0603020202020204" pitchFamily="34" charset="0"/>
              </a:rPr>
              <a:t>Imaginez… vous êtes au moment du coucher. Quittez vos vêtements de la journée pour vous mettre à l’aise.</a:t>
            </a:r>
          </a:p>
          <a:p>
            <a:r>
              <a:rPr lang="fr-FR" sz="1200" dirty="0">
                <a:latin typeface="Trebuchet MS" panose="020B0603020202020204" pitchFamily="34" charset="0"/>
              </a:rPr>
              <a:t>Passez à la salle de bains et prenez soin de vous, démaquillage, toilette, brossage des dents, des cheveux.</a:t>
            </a:r>
          </a:p>
          <a:p>
            <a:r>
              <a:rPr lang="fr-FR" sz="1200" dirty="0">
                <a:latin typeface="Trebuchet MS" panose="020B0603020202020204" pitchFamily="34" charset="0"/>
              </a:rPr>
              <a:t>Vous êtes apaisé(e) par cette coupure, ses sensations agréables, ce changement d’atmosphère. </a:t>
            </a:r>
          </a:p>
          <a:p>
            <a:r>
              <a:rPr lang="fr-FR" sz="1200" dirty="0">
                <a:latin typeface="Trebuchet MS" panose="020B0603020202020204" pitchFamily="34" charset="0"/>
              </a:rPr>
              <a:t>Maintenant dirigez-vous vers votre chambre. Allumez une lumière douce, appréciez cet espace de calme. </a:t>
            </a:r>
          </a:p>
          <a:p>
            <a:r>
              <a:rPr lang="fr-FR" sz="1200" dirty="0">
                <a:latin typeface="Trebuchet MS" panose="020B0603020202020204" pitchFamily="34" charset="0"/>
              </a:rPr>
              <a:t>Installez-vous dans votre lit, c’est le meilleur moment de la journée. Vous adoptez une position confortable.</a:t>
            </a:r>
          </a:p>
          <a:p>
            <a:r>
              <a:rPr lang="fr-FR" sz="1200" dirty="0">
                <a:latin typeface="Trebuchet MS" panose="020B0603020202020204" pitchFamily="34" charset="0"/>
              </a:rPr>
              <a:t>Appréciez le maintien du matelas, la douceur de la couette, le moelleux de l’oreiller, la fraicheur des draps…</a:t>
            </a:r>
          </a:p>
          <a:p>
            <a:r>
              <a:rPr lang="fr-FR" sz="1200" dirty="0">
                <a:latin typeface="Trebuchet MS" panose="020B0603020202020204" pitchFamily="34" charset="0"/>
              </a:rPr>
              <a:t>Eteignez la lumière. Adoptez votre position d’endormissement et laissez le sommeil peu à peu vous envahir.</a:t>
            </a:r>
          </a:p>
          <a:p>
            <a:r>
              <a:rPr lang="fr-FR" sz="1200" dirty="0">
                <a:latin typeface="Trebuchet MS" panose="020B0603020202020204" pitchFamily="34" charset="0"/>
              </a:rPr>
              <a:t>Sentez votre corps s’alourdir et tous vos muscles se relâcher. Percevez votre respiration calme et paisible.</a:t>
            </a:r>
          </a:p>
          <a:p>
            <a:r>
              <a:rPr lang="fr-FR" sz="1200" dirty="0">
                <a:latin typeface="Trebuchet MS" panose="020B0603020202020204" pitchFamily="34" charset="0"/>
              </a:rPr>
              <a:t>Imaginez-vous à présent en train dormir. Observez votre visage détendu, votre corps au repos...</a:t>
            </a:r>
          </a:p>
          <a:p>
            <a:r>
              <a:rPr lang="fr-FR" sz="1200" dirty="0">
                <a:latin typeface="Trebuchet MS" panose="020B0603020202020204" pitchFamily="34" charset="0"/>
              </a:rPr>
              <a:t>Votre sommeil est profond, votre respiration est ample. Accueillez ces sensations positive de récupération.</a:t>
            </a:r>
          </a:p>
          <a:p>
            <a:r>
              <a:rPr lang="fr-FR" sz="1200" dirty="0">
                <a:latin typeface="Trebuchet MS" panose="020B0603020202020204" pitchFamily="34" charset="0"/>
              </a:rPr>
              <a:t>Observez votre visage reposé, peut-être un léger sourire sur vos lèvres. Ressentez votre bonne humeur.</a:t>
            </a:r>
          </a:p>
          <a:p>
            <a:r>
              <a:rPr lang="fr-FR" sz="1200" b="1" dirty="0">
                <a:solidFill>
                  <a:srgbClr val="1377D4"/>
                </a:solidFill>
                <a:latin typeface="Trebuchet MS" panose="020B0603020202020204" pitchFamily="34" charset="0"/>
              </a:rPr>
              <a:t>Prenez conscience de la qualité de votre sommeil, de votre corps ressourcé.</a:t>
            </a:r>
            <a:endParaRPr lang="fr-FR" sz="1200" dirty="0">
              <a:solidFill>
                <a:srgbClr val="1377D4"/>
              </a:solidFill>
              <a:latin typeface="Trebuchet MS" panose="020B0603020202020204" pitchFamily="34" charset="0"/>
            </a:endParaRPr>
          </a:p>
          <a:p>
            <a:r>
              <a:rPr lang="fr-FR" sz="1200" i="1" dirty="0">
                <a:latin typeface="Trebuchet MS" panose="020B0603020202020204" pitchFamily="34" charset="0"/>
              </a:rPr>
              <a:t>Retrouvez votre environnement, les bruits extérieurs, bouger votre corps, soufflez, étirez-vous et ouvrez les yeux</a:t>
            </a:r>
            <a:r>
              <a:rPr lang="fr-FR" sz="1200" i="1" dirty="0" smtClean="0">
                <a:latin typeface="Trebuchet MS" panose="020B0603020202020204" pitchFamily="34" charset="0"/>
              </a:rPr>
              <a:t>.</a:t>
            </a:r>
          </a:p>
        </p:txBody>
      </p:sp>
      <p:sp>
        <p:nvSpPr>
          <p:cNvPr id="4" name="ZoneTexte 3"/>
          <p:cNvSpPr txBox="1"/>
          <p:nvPr/>
        </p:nvSpPr>
        <p:spPr>
          <a:xfrm>
            <a:off x="520701" y="710398"/>
            <a:ext cx="11118458" cy="369332"/>
          </a:xfrm>
          <a:prstGeom prst="rect">
            <a:avLst/>
          </a:prstGeom>
          <a:noFill/>
          <a:ln cap="flat">
            <a:noFill/>
          </a:ln>
        </p:spPr>
        <p:txBody>
          <a:bodyPr vert="horz" wrap="square" lIns="91440" tIns="45720" rIns="91440" bIns="45720" anchor="t" anchorCtr="0" compatLnSpc="1">
            <a:spAutoFit/>
          </a:bodyPr>
          <a:lstStyle/>
          <a:p>
            <a:r>
              <a:rPr lang="fr-FR" b="1" dirty="0">
                <a:solidFill>
                  <a:srgbClr val="1377D4"/>
                </a:solidFill>
                <a:latin typeface="Trebuchet MS" panose="020B0603020202020204" pitchFamily="34" charset="0"/>
              </a:rPr>
              <a:t>Une bonne nuit se prépare pendant la journée</a:t>
            </a:r>
            <a:r>
              <a:rPr lang="fr-FR" b="1" dirty="0" smtClean="0">
                <a:solidFill>
                  <a:srgbClr val="1377D4"/>
                </a:solidFill>
                <a:latin typeface="Trebuchet MS" panose="020B0603020202020204" pitchFamily="34" charset="0"/>
              </a:rPr>
              <a:t>… renforce la récupération physique et moral </a:t>
            </a:r>
            <a:endParaRPr lang="fr-FR" dirty="0">
              <a:solidFill>
                <a:srgbClr val="1377D4"/>
              </a:solidFill>
              <a:latin typeface="Trebuchet MS" panose="020B0603020202020204" pitchFamily="34" charset="0"/>
            </a:endParaRPr>
          </a:p>
        </p:txBody>
      </p:sp>
      <p:sp>
        <p:nvSpPr>
          <p:cNvPr id="6" name="ZoneTexte 5"/>
          <p:cNvSpPr txBox="1"/>
          <p:nvPr/>
        </p:nvSpPr>
        <p:spPr>
          <a:xfrm>
            <a:off x="520701" y="6250102"/>
            <a:ext cx="3844322" cy="461665"/>
          </a:xfrm>
          <a:prstGeom prst="rect">
            <a:avLst/>
          </a:prstGeom>
          <a:noFill/>
        </p:spPr>
        <p:txBody>
          <a:bodyPr wrap="none" rtlCol="0">
            <a:spAutoFit/>
          </a:bodyPr>
          <a:lstStyle/>
          <a:p>
            <a:r>
              <a:rPr lang="fr-FR" altLang="fr-FR" sz="1200" i="1" dirty="0">
                <a:latin typeface="Trebuchet MS" panose="020B0603020202020204" pitchFamily="34" charset="0"/>
              </a:rPr>
              <a:t>Muriel </a:t>
            </a:r>
            <a:r>
              <a:rPr lang="fr-FR" altLang="fr-FR" sz="1200" i="1" dirty="0" err="1">
                <a:latin typeface="Trebuchet MS" panose="020B0603020202020204" pitchFamily="34" charset="0"/>
              </a:rPr>
              <a:t>Montay</a:t>
            </a:r>
            <a:r>
              <a:rPr lang="fr-FR" altLang="fr-FR" sz="1200" i="1" dirty="0">
                <a:latin typeface="Trebuchet MS" panose="020B0603020202020204" pitchFamily="34" charset="0"/>
              </a:rPr>
              <a:t>-Mula, Sophrologue </a:t>
            </a:r>
            <a:r>
              <a:rPr lang="fr-FR" altLang="fr-FR" sz="1200" i="1" dirty="0" smtClean="0">
                <a:latin typeface="Trebuchet MS" panose="020B0603020202020204" pitchFamily="34" charset="0"/>
              </a:rPr>
              <a:t>Hypno-praticienne</a:t>
            </a:r>
          </a:p>
          <a:p>
            <a:r>
              <a:rPr lang="fr-FR" altLang="fr-FR" sz="1200" i="1" dirty="0"/>
              <a:t>Nogent-sur-Marne – 06 30 25 80 </a:t>
            </a:r>
            <a:r>
              <a:rPr lang="fr-FR" altLang="fr-FR" sz="1200" i="1" dirty="0" smtClean="0"/>
              <a:t>45</a:t>
            </a:r>
            <a:endParaRPr lang="fr-FR" altLang="fr-FR" sz="1200" i="1" dirty="0"/>
          </a:p>
        </p:txBody>
      </p:sp>
    </p:spTree>
    <p:extLst>
      <p:ext uri="{BB962C8B-B14F-4D97-AF65-F5344CB8AC3E}">
        <p14:creationId xmlns:p14="http://schemas.microsoft.com/office/powerpoint/2010/main" val="38311311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SHIATSU</a:t>
            </a:r>
            <a:endParaRPr lang="fr-FR" sz="3200" b="1" dirty="0">
              <a:solidFill>
                <a:schemeClr val="bg1"/>
              </a:solidFill>
            </a:endParaRPr>
          </a:p>
        </p:txBody>
      </p:sp>
      <p:sp>
        <p:nvSpPr>
          <p:cNvPr id="8" name="ZoneTexte 7"/>
          <p:cNvSpPr txBox="1"/>
          <p:nvPr/>
        </p:nvSpPr>
        <p:spPr>
          <a:xfrm>
            <a:off x="633041" y="1470603"/>
            <a:ext cx="5819143" cy="4339650"/>
          </a:xfrm>
          <a:prstGeom prst="rect">
            <a:avLst/>
          </a:prstGeom>
          <a:noFill/>
        </p:spPr>
        <p:txBody>
          <a:bodyPr wrap="square" rtlCol="0">
            <a:spAutoFit/>
          </a:bodyPr>
          <a:lstStyle/>
          <a:p>
            <a:r>
              <a:rPr lang="fr-FR" sz="1200" dirty="0" smtClean="0">
                <a:latin typeface="Trebuchet MS" panose="020B0603020202020204" pitchFamily="34" charset="0"/>
              </a:rPr>
              <a:t>l’Homme </a:t>
            </a:r>
            <a:r>
              <a:rPr lang="fr-FR" sz="1200" dirty="0">
                <a:latin typeface="Trebuchet MS" panose="020B0603020202020204" pitchFamily="34" charset="0"/>
              </a:rPr>
              <a:t>a passé, à l’échelle de l’humanité, 99,99 % de sa vie sur terre dans un environnement naturel. Quand vous allez vous promener dans un parc, une forêt, un jardin, votre organisme s’apaise.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smtClean="0">
                <a:latin typeface="Trebuchet MS" panose="020B0603020202020204" pitchFamily="34" charset="0"/>
              </a:rPr>
              <a:t>Amélioration </a:t>
            </a:r>
            <a:r>
              <a:rPr lang="fr-FR" sz="1200" dirty="0">
                <a:latin typeface="Trebuchet MS" panose="020B0603020202020204" pitchFamily="34" charset="0"/>
              </a:rPr>
              <a:t>de l’immunité, détente physique, diminution du stress et de la tension artérielle font partie des nombreux bienfaits d'une reconnexion à la nature.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a:latin typeface="Trebuchet MS" panose="020B0603020202020204" pitchFamily="34" charset="0"/>
              </a:rPr>
              <a:t>Alors n’hésitez pas à vous aérer, à vous oxygéner et à respirer à pleins poumons par le nez pour favoriser les échanges gazeux et minimiser les états mélancoliques. </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Voici </a:t>
            </a:r>
            <a:r>
              <a:rPr lang="fr-FR" sz="1200" b="1" dirty="0">
                <a:solidFill>
                  <a:srgbClr val="1377D4"/>
                </a:solidFill>
                <a:latin typeface="Trebuchet MS" panose="020B0603020202020204" pitchFamily="34" charset="0"/>
              </a:rPr>
              <a:t>quelques pratiques simples pour stimuler votre </a:t>
            </a:r>
            <a:r>
              <a:rPr lang="fr-FR" sz="1200" b="1" dirty="0" smtClean="0">
                <a:solidFill>
                  <a:srgbClr val="1377D4"/>
                </a:solidFill>
                <a:latin typeface="Trebuchet MS" panose="020B0603020202020204" pitchFamily="34" charset="0"/>
              </a:rPr>
              <a:t>énergie</a:t>
            </a:r>
            <a:r>
              <a:rPr lang="fr-FR" sz="1200" b="1" dirty="0">
                <a:solidFill>
                  <a:srgbClr val="1377D4"/>
                </a:solidFill>
                <a:latin typeface="Trebuchet MS" panose="020B0603020202020204" pitchFamily="34" charset="0"/>
              </a:rPr>
              <a:t> </a:t>
            </a:r>
            <a:r>
              <a:rPr lang="fr-FR" sz="1200" b="1" dirty="0" smtClean="0">
                <a:solidFill>
                  <a:srgbClr val="1377D4"/>
                </a:solidFill>
                <a:latin typeface="Trebuchet MS" panose="020B0603020202020204" pitchFamily="34" charset="0"/>
              </a:rPr>
              <a:t>:</a:t>
            </a:r>
          </a:p>
          <a:p>
            <a:endParaRPr lang="fr-FR" sz="1200" dirty="0">
              <a:latin typeface="Trebuchet MS" panose="020B0603020202020204" pitchFamily="34" charset="0"/>
            </a:endParaRPr>
          </a:p>
          <a:p>
            <a:r>
              <a:rPr lang="fr-FR" sz="1200" b="1" dirty="0" err="1">
                <a:solidFill>
                  <a:srgbClr val="1377D4"/>
                </a:solidFill>
                <a:latin typeface="Trebuchet MS" panose="020B0603020202020204" pitchFamily="34" charset="0"/>
              </a:rPr>
              <a:t>Auto-massage</a:t>
            </a:r>
            <a:r>
              <a:rPr lang="fr-FR" sz="1200" b="1" dirty="0">
                <a:solidFill>
                  <a:srgbClr val="1377D4"/>
                </a:solidFill>
                <a:latin typeface="Trebuchet MS" panose="020B0603020202020204" pitchFamily="34" charset="0"/>
              </a:rPr>
              <a:t> de la zone </a:t>
            </a:r>
            <a:r>
              <a:rPr lang="fr-FR" sz="1200" b="1" dirty="0" smtClean="0">
                <a:solidFill>
                  <a:srgbClr val="1377D4"/>
                </a:solidFill>
                <a:latin typeface="Trebuchet MS" panose="020B0603020202020204" pitchFamily="34" charset="0"/>
              </a:rPr>
              <a:t>pulmonaire</a:t>
            </a:r>
          </a:p>
          <a:p>
            <a:endParaRPr lang="fr-FR" sz="1200" dirty="0">
              <a:latin typeface="Trebuchet MS" panose="020B0603020202020204" pitchFamily="34" charset="0"/>
            </a:endParaRPr>
          </a:p>
          <a:p>
            <a:r>
              <a:rPr lang="fr-FR" sz="1200" dirty="0">
                <a:latin typeface="Trebuchet MS" panose="020B0603020202020204" pitchFamily="34" charset="0"/>
              </a:rPr>
              <a:t>Commencez par frotter vos mains l'une contre l'autre pour y amener chaleur et énergie. Puis frictionnez le haut de votre thorax (du dessous des clavicules jusqu'en haut de la poitrine) comme si vous vous savonniez. </a:t>
            </a:r>
          </a:p>
          <a:p>
            <a:r>
              <a:rPr lang="fr-FR" sz="1200" dirty="0">
                <a:latin typeface="Trebuchet MS" panose="020B0603020202020204" pitchFamily="34" charset="0"/>
              </a:rPr>
              <a:t>Puis tapotez doucement cette même zone avec la pulpe des doigts ou avec les poings relâchés (à la "Tarzan"), en allant de l'intérieur vers l'extérieur. Cela permet de faire vibrer les alvéoles pulmonaires et de favoriser les échanges gazeux</a:t>
            </a:r>
            <a:r>
              <a:rPr lang="fr-FR" sz="1200" dirty="0" smtClean="0">
                <a:latin typeface="Trebuchet MS" panose="020B0603020202020204" pitchFamily="34" charset="0"/>
              </a:rPr>
              <a:t>.</a:t>
            </a:r>
          </a:p>
        </p:txBody>
      </p:sp>
      <p:sp>
        <p:nvSpPr>
          <p:cNvPr id="4" name="ZoneTexte 3"/>
          <p:cNvSpPr txBox="1"/>
          <p:nvPr/>
        </p:nvSpPr>
        <p:spPr>
          <a:xfrm>
            <a:off x="633041" y="834709"/>
            <a:ext cx="10929366" cy="369332"/>
          </a:xfrm>
          <a:prstGeom prst="rect">
            <a:avLst/>
          </a:prstGeom>
          <a:noFill/>
          <a:ln cap="flat">
            <a:noFill/>
          </a:ln>
        </p:spPr>
        <p:txBody>
          <a:bodyPr vert="horz" wrap="square" lIns="91440" tIns="45720" rIns="91440" bIns="45720" anchor="t" anchorCtr="0" compatLnSpc="1">
            <a:spAutoFit/>
          </a:bodyPr>
          <a:lstStyle/>
          <a:p>
            <a:r>
              <a:rPr lang="fr-FR" b="1" dirty="0" smtClean="0">
                <a:solidFill>
                  <a:srgbClr val="1377D4"/>
                </a:solidFill>
                <a:latin typeface="Trebuchet MS" panose="020B0603020202020204" pitchFamily="34" charset="0"/>
              </a:rPr>
              <a:t>L’influence </a:t>
            </a:r>
            <a:r>
              <a:rPr lang="fr-FR" b="1" dirty="0">
                <a:solidFill>
                  <a:srgbClr val="1377D4"/>
                </a:solidFill>
                <a:latin typeface="Trebuchet MS" panose="020B0603020202020204" pitchFamily="34" charset="0"/>
              </a:rPr>
              <a:t>de la respiration sur l’immunité</a:t>
            </a:r>
            <a:endParaRPr lang="fr-FR" dirty="0">
              <a:solidFill>
                <a:srgbClr val="1377D4"/>
              </a:solidFill>
              <a:latin typeface="Trebuchet MS" panose="020B0603020202020204" pitchFamily="34" charset="0"/>
            </a:endParaRPr>
          </a:p>
        </p:txBody>
      </p:sp>
      <p:sp>
        <p:nvSpPr>
          <p:cNvPr id="3" name="ZoneTexte 2"/>
          <p:cNvSpPr txBox="1"/>
          <p:nvPr/>
        </p:nvSpPr>
        <p:spPr>
          <a:xfrm>
            <a:off x="633041" y="6066799"/>
            <a:ext cx="4539256" cy="461665"/>
          </a:xfrm>
          <a:prstGeom prst="rect">
            <a:avLst/>
          </a:prstGeom>
          <a:noFill/>
        </p:spPr>
        <p:txBody>
          <a:bodyPr wrap="none" rtlCol="0">
            <a:spAutoFit/>
          </a:bodyPr>
          <a:lstStyle/>
          <a:p>
            <a:r>
              <a:rPr lang="fr-FR" altLang="fr-FR" sz="1200" i="1" dirty="0" smtClean="0">
                <a:latin typeface="Trebuchet MS" panose="020B0603020202020204" pitchFamily="34" charset="0"/>
              </a:rPr>
              <a:t>Gaëlle Guiny, praticienne </a:t>
            </a:r>
            <a:r>
              <a:rPr lang="fr-FR" sz="1200" dirty="0" smtClean="0"/>
              <a:t>shiatsu/do-in/accompagnement </a:t>
            </a:r>
            <a:r>
              <a:rPr lang="fr-FR" sz="1200" dirty="0"/>
              <a:t>du deuil</a:t>
            </a:r>
            <a:endParaRPr lang="fr-FR" altLang="fr-FR" sz="1200" i="1" dirty="0" smtClean="0">
              <a:latin typeface="Trebuchet MS" panose="020B0603020202020204" pitchFamily="34" charset="0"/>
            </a:endParaRPr>
          </a:p>
          <a:p>
            <a:r>
              <a:rPr lang="fr-FR" altLang="fr-FR" sz="1200" i="1" dirty="0"/>
              <a:t>Nogent-sur-Marne – 06 </a:t>
            </a:r>
            <a:r>
              <a:rPr lang="fr-FR" altLang="fr-FR" sz="1200" i="1" dirty="0" smtClean="0"/>
              <a:t>89 05 31 24</a:t>
            </a:r>
            <a:endParaRPr lang="fr-FR" altLang="fr-FR" sz="1200" i="1" dirty="0"/>
          </a:p>
        </p:txBody>
      </p:sp>
      <p:pic>
        <p:nvPicPr>
          <p:cNvPr id="7" name="Image 6" descr="https://gaelle-guiny.com/wp-content/uploads/2020/11/7.jpg"/>
          <p:cNvPicPr/>
          <p:nvPr/>
        </p:nvPicPr>
        <p:blipFill>
          <a:blip r:embed="rId2">
            <a:extLst>
              <a:ext uri="{28A0092B-C50C-407E-A947-70E740481C1C}">
                <a14:useLocalDpi xmlns:a14="http://schemas.microsoft.com/office/drawing/2010/main" val="0"/>
              </a:ext>
            </a:extLst>
          </a:blip>
          <a:srcRect/>
          <a:stretch>
            <a:fillRect/>
          </a:stretch>
        </p:blipFill>
        <p:spPr bwMode="auto">
          <a:xfrm>
            <a:off x="6904004" y="1139646"/>
            <a:ext cx="4594937" cy="3034328"/>
          </a:xfrm>
          <a:prstGeom prst="rect">
            <a:avLst/>
          </a:prstGeom>
          <a:noFill/>
          <a:ln>
            <a:noFill/>
          </a:ln>
        </p:spPr>
      </p:pic>
      <p:sp>
        <p:nvSpPr>
          <p:cNvPr id="6" name="ZoneTexte 5"/>
          <p:cNvSpPr txBox="1"/>
          <p:nvPr/>
        </p:nvSpPr>
        <p:spPr>
          <a:xfrm>
            <a:off x="6876622" y="4195573"/>
            <a:ext cx="4867020" cy="2308324"/>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Rotation des </a:t>
            </a:r>
            <a:r>
              <a:rPr lang="fr-FR" sz="1200" b="1" dirty="0" smtClean="0">
                <a:solidFill>
                  <a:srgbClr val="1377D4"/>
                </a:solidFill>
                <a:latin typeface="Trebuchet MS" panose="020B0603020202020204" pitchFamily="34" charset="0"/>
              </a:rPr>
              <a:t>épaules</a:t>
            </a:r>
          </a:p>
          <a:p>
            <a:endParaRPr lang="fr-FR" sz="1200" dirty="0">
              <a:latin typeface="Trebuchet MS" panose="020B0603020202020204" pitchFamily="34" charset="0"/>
            </a:endParaRPr>
          </a:p>
          <a:p>
            <a:r>
              <a:rPr lang="fr-FR" sz="1200" dirty="0">
                <a:latin typeface="Trebuchet MS" panose="020B0603020202020204" pitchFamily="34" charset="0"/>
              </a:rPr>
              <a:t>Cette pratique va permettre une contre-posture aux épaules voûtées (par le stress, les difficultés, les émotions </a:t>
            </a:r>
            <a:r>
              <a:rPr lang="fr-FR" sz="1200" dirty="0" smtClean="0">
                <a:latin typeface="Trebuchet MS" panose="020B0603020202020204" pitchFamily="34" charset="0"/>
              </a:rPr>
              <a:t>perturbatrices </a:t>
            </a:r>
            <a:r>
              <a:rPr lang="fr-FR" sz="1200" dirty="0">
                <a:latin typeface="Trebuchet MS" panose="020B0603020202020204" pitchFamily="34" charset="0"/>
              </a:rPr>
              <a:t>ou les mauvaises positions) pour bien ouvrir l’espace thoracique.</a:t>
            </a:r>
          </a:p>
          <a:p>
            <a:r>
              <a:rPr lang="fr-FR" sz="1200" dirty="0">
                <a:latin typeface="Trebuchet MS" panose="020B0603020202020204" pitchFamily="34" charset="0"/>
              </a:rPr>
              <a:t>A l'Inspiration : monter des épaules.</a:t>
            </a:r>
          </a:p>
          <a:p>
            <a:r>
              <a:rPr lang="fr-FR" sz="1200" dirty="0">
                <a:latin typeface="Trebuchet MS" panose="020B0603020202020204" pitchFamily="34" charset="0"/>
              </a:rPr>
              <a:t>A l'expiration : laisser descendre les épaules vers l’arrière comme si vous vouliez rapprocher vos omoplates. </a:t>
            </a:r>
          </a:p>
          <a:p>
            <a:endParaRPr lang="fr-FR" sz="1200" dirty="0">
              <a:latin typeface="Trebuchet MS" panose="020B0603020202020204" pitchFamily="34" charset="0"/>
            </a:endParaRPr>
          </a:p>
          <a:p>
            <a:r>
              <a:rPr lang="fr-FR" sz="1200" dirty="0">
                <a:latin typeface="Trebuchet MS" panose="020B0603020202020204" pitchFamily="34" charset="0"/>
              </a:rPr>
              <a:t>Vous pouvez faire une épaule après l’autre. Puis les deux simultanément. En avant, en arrière. A votre rythme, sans forcer.</a:t>
            </a:r>
          </a:p>
          <a:p>
            <a:endParaRPr lang="fr-FR" sz="1200" dirty="0"/>
          </a:p>
        </p:txBody>
      </p:sp>
    </p:spTree>
    <p:extLst>
      <p:ext uri="{BB962C8B-B14F-4D97-AF65-F5344CB8AC3E}">
        <p14:creationId xmlns:p14="http://schemas.microsoft.com/office/powerpoint/2010/main" val="30515772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SHIATSU</a:t>
            </a:r>
            <a:endParaRPr lang="fr-FR" sz="3200" b="1" dirty="0">
              <a:solidFill>
                <a:schemeClr val="bg1"/>
              </a:solidFill>
            </a:endParaRPr>
          </a:p>
        </p:txBody>
      </p:sp>
      <p:sp>
        <p:nvSpPr>
          <p:cNvPr id="8" name="ZoneTexte 7"/>
          <p:cNvSpPr txBox="1"/>
          <p:nvPr/>
        </p:nvSpPr>
        <p:spPr>
          <a:xfrm>
            <a:off x="633041" y="1373239"/>
            <a:ext cx="6476097" cy="2123658"/>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Stimuler le </a:t>
            </a:r>
            <a:r>
              <a:rPr lang="fr-FR" sz="1200" b="1" dirty="0" smtClean="0">
                <a:solidFill>
                  <a:srgbClr val="1377D4"/>
                </a:solidFill>
                <a:latin typeface="Trebuchet MS" panose="020B0603020202020204" pitchFamily="34" charset="0"/>
              </a:rPr>
              <a:t>thymus</a:t>
            </a:r>
          </a:p>
          <a:p>
            <a:endParaRPr lang="fr-FR" sz="1200" dirty="0">
              <a:latin typeface="Trebuchet MS" panose="020B0603020202020204" pitchFamily="34" charset="0"/>
            </a:endParaRPr>
          </a:p>
          <a:p>
            <a:r>
              <a:rPr lang="fr-FR" sz="1200" dirty="0">
                <a:latin typeface="Trebuchet MS" panose="020B0603020202020204" pitchFamily="34" charset="0"/>
              </a:rPr>
              <a:t>Le thymus est une glande endocrine qui joue un rôle essentiel dans le bon fonctionnement du système immunitaire.</a:t>
            </a:r>
          </a:p>
          <a:p>
            <a:r>
              <a:rPr lang="fr-FR" sz="1200" dirty="0">
                <a:latin typeface="Trebuchet MS" panose="020B0603020202020204" pitchFamily="34" charset="0"/>
              </a:rPr>
              <a:t>Pour la trouver, posez deux doigts sur la fosse qui se trouve en bas du cou, juste au-dessus du sternum. </a:t>
            </a:r>
          </a:p>
          <a:p>
            <a:r>
              <a:rPr lang="fr-FR" sz="1200" dirty="0">
                <a:latin typeface="Trebuchet MS" panose="020B0603020202020204" pitchFamily="34" charset="0"/>
              </a:rPr>
              <a:t>Frictionnez ou tapotez doucement cette zone pendant 20’’ à 30’’ tout en respirant profondément. Cela favorise notamment la libération d’endorphines, hormone qui agit sur les douleurs et l’anxiété.</a:t>
            </a:r>
          </a:p>
          <a:p>
            <a:r>
              <a:rPr lang="fr-FR" sz="1200" dirty="0">
                <a:latin typeface="Trebuchet MS" panose="020B0603020202020204" pitchFamily="34" charset="0"/>
              </a:rPr>
              <a:t>Si vous vous sentez particulièrement en proie au stress, à l’anxiété voire </a:t>
            </a:r>
            <a:r>
              <a:rPr lang="fr-FR" sz="1200" dirty="0" err="1">
                <a:latin typeface="Trebuchet MS" panose="020B0603020202020204" pitchFamily="34" charset="0"/>
              </a:rPr>
              <a:t>sujet.te</a:t>
            </a:r>
            <a:r>
              <a:rPr lang="fr-FR" sz="1200" dirty="0">
                <a:latin typeface="Trebuchet MS" panose="020B0603020202020204" pitchFamily="34" charset="0"/>
              </a:rPr>
              <a:t> à la panique ou aux crises d’angoisse, n’hésitez pas à le faire plusieurs fois par jour</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4" name="ZoneTexte 3"/>
          <p:cNvSpPr txBox="1"/>
          <p:nvPr/>
        </p:nvSpPr>
        <p:spPr>
          <a:xfrm>
            <a:off x="633041" y="780484"/>
            <a:ext cx="10929366" cy="369332"/>
          </a:xfrm>
          <a:prstGeom prst="rect">
            <a:avLst/>
          </a:prstGeom>
          <a:noFill/>
          <a:ln cap="flat">
            <a:noFill/>
          </a:ln>
        </p:spPr>
        <p:txBody>
          <a:bodyPr vert="horz" wrap="square" lIns="91440" tIns="45720" rIns="91440" bIns="45720" anchor="t" anchorCtr="0" compatLnSpc="1">
            <a:spAutoFit/>
          </a:bodyPr>
          <a:lstStyle/>
          <a:p>
            <a:r>
              <a:rPr lang="fr-FR" b="1" dirty="0" smtClean="0">
                <a:solidFill>
                  <a:srgbClr val="1377D4"/>
                </a:solidFill>
                <a:latin typeface="Trebuchet MS" panose="020B0603020202020204" pitchFamily="34" charset="0"/>
              </a:rPr>
              <a:t>L’influence </a:t>
            </a:r>
            <a:r>
              <a:rPr lang="fr-FR" b="1" dirty="0">
                <a:solidFill>
                  <a:srgbClr val="1377D4"/>
                </a:solidFill>
                <a:latin typeface="Trebuchet MS" panose="020B0603020202020204" pitchFamily="34" charset="0"/>
              </a:rPr>
              <a:t>de la respiration sur l’immunité</a:t>
            </a:r>
            <a:endParaRPr lang="fr-FR" dirty="0">
              <a:solidFill>
                <a:srgbClr val="1377D4"/>
              </a:solidFill>
              <a:latin typeface="Trebuchet MS" panose="020B0603020202020204" pitchFamily="34" charset="0"/>
            </a:endParaRPr>
          </a:p>
        </p:txBody>
      </p:sp>
      <p:sp>
        <p:nvSpPr>
          <p:cNvPr id="3" name="ZoneTexte 2"/>
          <p:cNvSpPr txBox="1"/>
          <p:nvPr/>
        </p:nvSpPr>
        <p:spPr>
          <a:xfrm>
            <a:off x="597525" y="6124690"/>
            <a:ext cx="4539256" cy="461665"/>
          </a:xfrm>
          <a:prstGeom prst="rect">
            <a:avLst/>
          </a:prstGeom>
          <a:noFill/>
        </p:spPr>
        <p:txBody>
          <a:bodyPr wrap="none" rtlCol="0">
            <a:spAutoFit/>
          </a:bodyPr>
          <a:lstStyle/>
          <a:p>
            <a:r>
              <a:rPr lang="fr-FR" altLang="fr-FR" sz="1200" i="1" dirty="0" smtClean="0">
                <a:latin typeface="Trebuchet MS" panose="020B0603020202020204" pitchFamily="34" charset="0"/>
              </a:rPr>
              <a:t>Gaëlle Guiny, praticienne </a:t>
            </a:r>
            <a:r>
              <a:rPr lang="fr-FR" sz="1200" dirty="0" smtClean="0"/>
              <a:t>shiatsu/do-in/accompagnement </a:t>
            </a:r>
            <a:r>
              <a:rPr lang="fr-FR" sz="1200" dirty="0"/>
              <a:t>du deuil</a:t>
            </a:r>
            <a:endParaRPr lang="fr-FR" altLang="fr-FR" sz="1200" i="1" dirty="0" smtClean="0">
              <a:latin typeface="Trebuchet MS" panose="020B0603020202020204" pitchFamily="34" charset="0"/>
            </a:endParaRPr>
          </a:p>
          <a:p>
            <a:r>
              <a:rPr lang="fr-FR" altLang="fr-FR" sz="1200" i="1" dirty="0"/>
              <a:t>Nogent-sur-Marne – 06 </a:t>
            </a:r>
            <a:r>
              <a:rPr lang="fr-FR" altLang="fr-FR" sz="1200" i="1" dirty="0" smtClean="0"/>
              <a:t>89 05 31 24</a:t>
            </a:r>
            <a:endParaRPr lang="fr-FR" altLang="fr-FR" sz="1200" i="1" dirty="0"/>
          </a:p>
        </p:txBody>
      </p:sp>
      <p:pic>
        <p:nvPicPr>
          <p:cNvPr id="9" name="Image 8" descr="https://gaelle-guiny.com/wp-content/uploads/2020/11/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2628" y="874997"/>
            <a:ext cx="3537349" cy="2415836"/>
          </a:xfrm>
          <a:prstGeom prst="rect">
            <a:avLst/>
          </a:prstGeom>
          <a:noFill/>
          <a:ln>
            <a:noFill/>
          </a:ln>
        </p:spPr>
      </p:pic>
      <p:sp>
        <p:nvSpPr>
          <p:cNvPr id="2" name="ZoneTexte 1"/>
          <p:cNvSpPr txBox="1"/>
          <p:nvPr/>
        </p:nvSpPr>
        <p:spPr>
          <a:xfrm>
            <a:off x="633041" y="3646769"/>
            <a:ext cx="5613213" cy="2308324"/>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Respiration </a:t>
            </a:r>
            <a:r>
              <a:rPr lang="fr-FR" sz="1200" b="1" dirty="0" smtClean="0">
                <a:solidFill>
                  <a:srgbClr val="1377D4"/>
                </a:solidFill>
                <a:latin typeface="Trebuchet MS" panose="020B0603020202020204" pitchFamily="34" charset="0"/>
              </a:rPr>
              <a:t>abdominale </a:t>
            </a:r>
          </a:p>
          <a:p>
            <a:endParaRPr lang="fr-FR" sz="1200" b="1" dirty="0">
              <a:latin typeface="Trebuchet MS" panose="020B0603020202020204" pitchFamily="34" charset="0"/>
            </a:endParaRPr>
          </a:p>
          <a:p>
            <a:r>
              <a:rPr lang="fr-FR" sz="1200" dirty="0" smtClean="0">
                <a:latin typeface="Trebuchet MS" panose="020B0603020202020204" pitchFamily="34" charset="0"/>
              </a:rPr>
              <a:t>Bénéfique </a:t>
            </a:r>
            <a:r>
              <a:rPr lang="fr-FR" sz="1200" dirty="0">
                <a:latin typeface="Trebuchet MS" panose="020B0603020202020204" pitchFamily="34" charset="0"/>
              </a:rPr>
              <a:t>à plusieurs niveaux, elle favorise la mise à distance du mental, permet de vous reconnecter à l’instant présent par l’attention à votre respiration et participe à la qualité de votre immunité.</a:t>
            </a:r>
          </a:p>
          <a:p>
            <a:r>
              <a:rPr lang="fr-FR" sz="1200" dirty="0">
                <a:latin typeface="Trebuchet MS" panose="020B0603020202020204" pitchFamily="34" charset="0"/>
              </a:rPr>
              <a:t>Elle fortifie le diaphragme souvent bloqué par les perturbations émotionnelles intenses. Elle régule l'activité intestinale, masse les organes, réduit la tension artérielle et stimule le nerf vague qui connecte le cerveau aux principaux organes du corps (cœur, voies respiratoires, estomac, foie, reins, intestin…).</a:t>
            </a:r>
          </a:p>
          <a:p>
            <a:r>
              <a:rPr lang="fr-FR" sz="1200" dirty="0">
                <a:latin typeface="Trebuchet MS" panose="020B0603020202020204" pitchFamily="34" charset="0"/>
              </a:rPr>
              <a:t>Moins nous respirons bien, moins les signaux envoyés à ce nerf essentiel sont de qualité.</a:t>
            </a:r>
          </a:p>
          <a:p>
            <a:endParaRPr lang="fr-FR" sz="1200" dirty="0">
              <a:latin typeface="Trebuchet MS" panose="020B0603020202020204" pitchFamily="34" charset="0"/>
            </a:endParaRPr>
          </a:p>
        </p:txBody>
      </p:sp>
      <p:sp>
        <p:nvSpPr>
          <p:cNvPr id="6" name="ZoneTexte 5"/>
          <p:cNvSpPr txBox="1"/>
          <p:nvPr/>
        </p:nvSpPr>
        <p:spPr>
          <a:xfrm>
            <a:off x="6825803" y="5336901"/>
            <a:ext cx="4855335" cy="1123384"/>
          </a:xfrm>
          <a:prstGeom prst="rect">
            <a:avLst/>
          </a:prstGeom>
          <a:noFill/>
        </p:spPr>
        <p:txBody>
          <a:bodyPr wrap="square" rtlCol="0">
            <a:spAutoFit/>
          </a:bodyPr>
          <a:lstStyle/>
          <a:p>
            <a:r>
              <a:rPr lang="fr-FR" sz="1100" dirty="0">
                <a:latin typeface="Trebuchet MS" panose="020B0603020202020204" pitchFamily="34" charset="0"/>
              </a:rPr>
              <a:t>Allongez-vous pour ne pas pousser sur le périnée. Posez les mains sur le ventre pour ressentir le mouvement. Observez quelques instants ce </a:t>
            </a:r>
            <a:r>
              <a:rPr lang="fr-FR" sz="1100" dirty="0" smtClean="0">
                <a:latin typeface="Trebuchet MS" panose="020B0603020202020204" pitchFamily="34" charset="0"/>
              </a:rPr>
              <a:t>qui</a:t>
            </a:r>
            <a:br>
              <a:rPr lang="fr-FR" sz="1100" dirty="0" smtClean="0">
                <a:latin typeface="Trebuchet MS" panose="020B0603020202020204" pitchFamily="34" charset="0"/>
              </a:rPr>
            </a:br>
            <a:r>
              <a:rPr lang="fr-FR" sz="1100" dirty="0" smtClean="0">
                <a:latin typeface="Trebuchet MS" panose="020B0603020202020204" pitchFamily="34" charset="0"/>
              </a:rPr>
              <a:t>se </a:t>
            </a:r>
            <a:r>
              <a:rPr lang="fr-FR" sz="1100" dirty="0">
                <a:latin typeface="Trebuchet MS" panose="020B0603020202020204" pitchFamily="34" charset="0"/>
              </a:rPr>
              <a:t>passe sous vos mains. Inspiration: gonflez l'abdomen du pubis jusqu'en haut de l'estomac. Bloquez votre respiration deux secondes (ça aide à faire le vide). Expiration: laissez le nombril revenir à sa place sans effort.</a:t>
            </a:r>
          </a:p>
          <a:p>
            <a:endParaRPr lang="fr-FR" sz="1200" dirty="0">
              <a:latin typeface="Trebuchet MS" panose="020B0603020202020204" pitchFamily="34" charset="0"/>
            </a:endParaRPr>
          </a:p>
        </p:txBody>
      </p:sp>
      <p:pic>
        <p:nvPicPr>
          <p:cNvPr id="10" name="Image 9" descr="https://gaelle-guiny.com/wp-content/uploads/2020/11/Sans-titre-2-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6717" y="3900119"/>
            <a:ext cx="3796030" cy="1362075"/>
          </a:xfrm>
          <a:prstGeom prst="rect">
            <a:avLst/>
          </a:prstGeom>
          <a:noFill/>
          <a:ln>
            <a:noFill/>
          </a:ln>
        </p:spPr>
      </p:pic>
      <p:sp>
        <p:nvSpPr>
          <p:cNvPr id="11" name="ZoneTexte 10"/>
          <p:cNvSpPr txBox="1"/>
          <p:nvPr/>
        </p:nvSpPr>
        <p:spPr>
          <a:xfrm>
            <a:off x="8718766" y="3290833"/>
            <a:ext cx="928459" cy="276999"/>
          </a:xfrm>
          <a:prstGeom prst="rect">
            <a:avLst/>
          </a:prstGeom>
          <a:noFill/>
        </p:spPr>
        <p:txBody>
          <a:bodyPr wrap="none" rtlCol="0">
            <a:spAutoFit/>
          </a:bodyPr>
          <a:lstStyle/>
          <a:p>
            <a:r>
              <a:rPr lang="fr-FR" sz="1200" b="1" dirty="0">
                <a:solidFill>
                  <a:srgbClr val="1377D4"/>
                </a:solidFill>
                <a:latin typeface="Trebuchet MS" panose="020B0603020202020204" pitchFamily="34" charset="0"/>
              </a:rPr>
              <a:t>Le thymus</a:t>
            </a:r>
          </a:p>
        </p:txBody>
      </p:sp>
    </p:spTree>
    <p:extLst>
      <p:ext uri="{BB962C8B-B14F-4D97-AF65-F5344CB8AC3E}">
        <p14:creationId xmlns:p14="http://schemas.microsoft.com/office/powerpoint/2010/main" val="23522322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66762" y="644783"/>
            <a:ext cx="1948482" cy="5632311"/>
          </a:xfrm>
          <a:prstGeom prst="rect">
            <a:avLst/>
          </a:prstGeom>
          <a:noFill/>
        </p:spPr>
        <p:txBody>
          <a:bodyPr wrap="square" rtlCol="0">
            <a:spAutoFit/>
          </a:bodyPr>
          <a:lstStyle/>
          <a:p>
            <a:r>
              <a:rPr lang="fr-FR" sz="1200" dirty="0" smtClean="0">
                <a:solidFill>
                  <a:srgbClr val="1377D4"/>
                </a:solidFill>
                <a:latin typeface="Trebuchet MS" panose="020B0603020202020204" pitchFamily="34" charset="0"/>
              </a:rPr>
              <a:t>« Notre terrain, notre intérieur »…</a:t>
            </a:r>
          </a:p>
          <a:p>
            <a:endParaRPr lang="fr-FR" sz="1200" dirty="0">
              <a:latin typeface="Trebuchet MS" panose="020B0603020202020204" pitchFamily="34" charset="0"/>
            </a:endParaRPr>
          </a:p>
          <a:p>
            <a:pPr>
              <a:lnSpc>
                <a:spcPct val="150000"/>
              </a:lnSpc>
            </a:pPr>
            <a:r>
              <a:rPr lang="fr-FR" sz="1200" dirty="0">
                <a:solidFill>
                  <a:srgbClr val="1377D4"/>
                </a:solidFill>
                <a:latin typeface="Trebuchet MS" panose="020B0603020202020204" pitchFamily="34" charset="0"/>
              </a:rPr>
              <a:t>N</a:t>
            </a:r>
            <a:r>
              <a:rPr lang="fr-FR" sz="1200" dirty="0" smtClean="0">
                <a:solidFill>
                  <a:srgbClr val="1377D4"/>
                </a:solidFill>
                <a:latin typeface="Trebuchet MS" panose="020B0603020202020204" pitchFamily="34" charset="0"/>
              </a:rPr>
              <a:t>ous arrivons au monde avec un bagage héréditaire avec lequel nous devons composer. </a:t>
            </a:r>
          </a:p>
          <a:p>
            <a:pPr>
              <a:lnSpc>
                <a:spcPct val="150000"/>
              </a:lnSpc>
            </a:pPr>
            <a:endParaRPr lang="fr-FR" sz="1200" dirty="0" smtClean="0">
              <a:solidFill>
                <a:srgbClr val="1377D4"/>
              </a:solidFill>
              <a:latin typeface="Trebuchet MS" panose="020B0603020202020204" pitchFamily="34" charset="0"/>
            </a:endParaRPr>
          </a:p>
          <a:p>
            <a:pPr>
              <a:lnSpc>
                <a:spcPct val="150000"/>
              </a:lnSpc>
            </a:pPr>
            <a:r>
              <a:rPr lang="fr-FR" sz="1200" dirty="0" smtClean="0">
                <a:solidFill>
                  <a:srgbClr val="1377D4"/>
                </a:solidFill>
                <a:latin typeface="Trebuchet MS" panose="020B0603020202020204" pitchFamily="34" charset="0"/>
              </a:rPr>
              <a:t>En Revanche, </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l’environnement dans lequel nous vivons, </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nos rapports aux autres,</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la qualité de notre sommeil</a:t>
            </a:r>
          </a:p>
          <a:p>
            <a:pPr marL="171450" indent="-171450">
              <a:lnSpc>
                <a:spcPct val="150000"/>
              </a:lnSpc>
              <a:buFont typeface="Wingdings" panose="05000000000000000000" pitchFamily="2" charset="2"/>
              <a:buChar char="§"/>
            </a:pPr>
            <a:r>
              <a:rPr lang="fr-FR" sz="1200" dirty="0" smtClean="0">
                <a:solidFill>
                  <a:srgbClr val="1377D4"/>
                </a:solidFill>
                <a:latin typeface="Trebuchet MS" panose="020B0603020202020204" pitchFamily="34" charset="0"/>
              </a:rPr>
              <a:t>notre alimentation </a:t>
            </a:r>
          </a:p>
          <a:p>
            <a:pPr>
              <a:lnSpc>
                <a:spcPct val="150000"/>
              </a:lnSpc>
            </a:pPr>
            <a:r>
              <a:rPr lang="fr-FR" sz="1200" dirty="0" smtClean="0">
                <a:solidFill>
                  <a:srgbClr val="1377D4"/>
                </a:solidFill>
                <a:latin typeface="Trebuchet MS" panose="020B0603020202020204" pitchFamily="34" charset="0"/>
              </a:rPr>
              <a:t>peuvent tout changer et déséquilibrer notre santé.</a:t>
            </a:r>
            <a:endParaRPr lang="fr-FR" sz="1200" dirty="0">
              <a:solidFill>
                <a:srgbClr val="1377D4"/>
              </a:solidFill>
              <a:latin typeface="Trebuchet MS" panose="020B0603020202020204" pitchFamily="34" charset="0"/>
            </a:endParaRPr>
          </a:p>
          <a:p>
            <a:pPr>
              <a:lnSpc>
                <a:spcPct val="150000"/>
              </a:lnSpc>
            </a:pPr>
            <a:r>
              <a:rPr lang="fr-FR" sz="1200" b="1" dirty="0">
                <a:solidFill>
                  <a:srgbClr val="1377D4"/>
                </a:solidFill>
                <a:latin typeface="Trebuchet MS" panose="020B0603020202020204" pitchFamily="34" charset="0"/>
              </a:rPr>
              <a:t>Nous avons tous le moyen d’agir  </a:t>
            </a:r>
            <a:r>
              <a:rPr lang="fr-FR" sz="1200" b="1" dirty="0" smtClean="0">
                <a:solidFill>
                  <a:srgbClr val="1377D4"/>
                </a:solidFill>
                <a:latin typeface="Trebuchet MS" panose="020B0603020202020204" pitchFamily="34" charset="0"/>
              </a:rPr>
              <a:t>!</a:t>
            </a:r>
            <a:endParaRPr lang="fr-FR" sz="1200" b="1" dirty="0">
              <a:solidFill>
                <a:srgbClr val="1377D4"/>
              </a:solidFill>
              <a:latin typeface="Trebuchet MS" panose="020B0603020202020204" pitchFamily="34" charset="0"/>
            </a:endParaRPr>
          </a:p>
        </p:txBody>
      </p:sp>
      <p:sp>
        <p:nvSpPr>
          <p:cNvPr id="11" name="Rectangle 10"/>
          <p:cNvSpPr/>
          <p:nvPr/>
        </p:nvSpPr>
        <p:spPr>
          <a:xfrm>
            <a:off x="2007220" y="5943601"/>
            <a:ext cx="10160717"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5244" y="-296215"/>
            <a:ext cx="9982729" cy="7043316"/>
          </a:xfrm>
          <a:prstGeom prst="rect">
            <a:avLst/>
          </a:prstGeom>
        </p:spPr>
      </p:pic>
      <p:sp>
        <p:nvSpPr>
          <p:cNvPr id="7" name="ZoneTexte 6"/>
          <p:cNvSpPr txBox="1"/>
          <p:nvPr/>
        </p:nvSpPr>
        <p:spPr>
          <a:xfrm>
            <a:off x="6604220" y="6206159"/>
            <a:ext cx="5023491" cy="461665"/>
          </a:xfrm>
          <a:prstGeom prst="rect">
            <a:avLst/>
          </a:prstGeom>
          <a:noFill/>
        </p:spPr>
        <p:txBody>
          <a:bodyPr wrap="none" rtlCol="0">
            <a:spAutoFit/>
          </a:bodyPr>
          <a:lstStyle/>
          <a:p>
            <a:pPr algn="r"/>
            <a:r>
              <a:rPr lang="fr-FR" altLang="fr-FR" sz="1200" i="1" dirty="0" smtClean="0"/>
              <a:t>Christelle </a:t>
            </a:r>
            <a:r>
              <a:rPr lang="fr-FR" altLang="fr-FR" sz="1200" i="1" dirty="0" err="1" smtClean="0"/>
              <a:t>Razy</a:t>
            </a:r>
            <a:r>
              <a:rPr lang="fr-FR" altLang="fr-FR" sz="1200" i="1" dirty="0" smtClean="0"/>
              <a:t>, Naturopathe, massage </a:t>
            </a:r>
            <a:r>
              <a:rPr lang="fr-FR" sz="1200" dirty="0" smtClean="0"/>
              <a:t>ayurvédique, massage</a:t>
            </a:r>
            <a:r>
              <a:rPr lang="fr-FR" altLang="fr-FR" sz="1200" i="1" dirty="0" smtClean="0"/>
              <a:t> femme enceinte</a:t>
            </a:r>
          </a:p>
          <a:p>
            <a:pPr algn="r"/>
            <a:r>
              <a:rPr lang="fr-FR" altLang="fr-FR" sz="1200" i="1" dirty="0" smtClean="0"/>
              <a:t>Nogent-sur-Marne - 07 63 63 04 12</a:t>
            </a:r>
            <a:endParaRPr lang="fr-FR" altLang="fr-FR" sz="1200" i="1" dirty="0"/>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b="1" dirty="0" smtClean="0">
                <a:solidFill>
                  <a:schemeClr val="bg1"/>
                </a:solidFill>
              </a:rPr>
              <a:t>EN SYNTHESE</a:t>
            </a:r>
            <a:endParaRPr lang="fr-FR" sz="3200" b="1" dirty="0">
              <a:solidFill>
                <a:schemeClr val="bg1"/>
              </a:solidFill>
            </a:endParaRPr>
          </a:p>
        </p:txBody>
      </p:sp>
    </p:spTree>
    <p:extLst>
      <p:ext uri="{BB962C8B-B14F-4D97-AF65-F5344CB8AC3E}">
        <p14:creationId xmlns:p14="http://schemas.microsoft.com/office/powerpoint/2010/main" val="2976276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1596980" y="1239722"/>
            <a:ext cx="8448541" cy="5293757"/>
          </a:xfrm>
          <a:prstGeom prst="rect">
            <a:avLst/>
          </a:prstGeom>
          <a:noFill/>
        </p:spPr>
        <p:txBody>
          <a:bodyPr wrap="square" rtlCol="0">
            <a:spAutoFit/>
          </a:bodyPr>
          <a:lstStyle/>
          <a:p>
            <a:pPr algn="ctr"/>
            <a:r>
              <a:rPr lang="fr-FR" sz="1600" b="1" dirty="0" smtClean="0">
                <a:solidFill>
                  <a:srgbClr val="1377D4"/>
                </a:solidFill>
                <a:latin typeface="Trebuchet MS" panose="020B0603020202020204" pitchFamily="34" charset="0"/>
              </a:rPr>
              <a:t>Les 4 piliers de la coordination de soins </a:t>
            </a:r>
            <a:r>
              <a:rPr lang="fr-FR" sz="1600" b="1" dirty="0">
                <a:solidFill>
                  <a:srgbClr val="1377D4"/>
                </a:solidFill>
                <a:latin typeface="Trebuchet MS" panose="020B0603020202020204" pitchFamily="34" charset="0"/>
              </a:rPr>
              <a:t>en Thérapies </a:t>
            </a:r>
            <a:r>
              <a:rPr lang="fr-FR" sz="1600" b="1" dirty="0" smtClean="0">
                <a:solidFill>
                  <a:srgbClr val="1377D4"/>
                </a:solidFill>
                <a:latin typeface="Trebuchet MS" panose="020B0603020202020204" pitchFamily="34" charset="0"/>
              </a:rPr>
              <a:t>Complémentaires</a:t>
            </a:r>
          </a:p>
          <a:p>
            <a:pPr algn="ctr"/>
            <a:endParaRPr lang="fr-FR" sz="1200" b="1" dirty="0">
              <a:latin typeface="Trebuchet MS" panose="020B0603020202020204" pitchFamily="34" charset="0"/>
            </a:endParaRPr>
          </a:p>
          <a:p>
            <a:r>
              <a:rPr lang="fr-FR" sz="1400" b="1" dirty="0" smtClean="0">
                <a:solidFill>
                  <a:srgbClr val="1377D4"/>
                </a:solidFill>
                <a:latin typeface="Trebuchet MS" panose="020B0603020202020204" pitchFamily="34" charset="0"/>
              </a:rPr>
              <a:t>Pilier 1 : Le physique</a:t>
            </a:r>
          </a:p>
          <a:p>
            <a:endParaRPr lang="fr-FR" sz="1200" b="1" u="sng" dirty="0" smtClean="0">
              <a:latin typeface="Trebuchet MS" panose="020B0603020202020204" pitchFamily="34" charset="0"/>
            </a:endParaRPr>
          </a:p>
          <a:p>
            <a:r>
              <a:rPr lang="fr-FR" sz="1400" b="1" dirty="0" smtClean="0">
                <a:solidFill>
                  <a:srgbClr val="1377D4"/>
                </a:solidFill>
                <a:latin typeface="Trebuchet MS" panose="020B0603020202020204" pitchFamily="34" charset="0"/>
              </a:rPr>
              <a:t>Corps </a:t>
            </a:r>
            <a:r>
              <a:rPr lang="fr-FR" sz="1400" b="1" dirty="0">
                <a:solidFill>
                  <a:srgbClr val="1377D4"/>
                </a:solidFill>
                <a:latin typeface="Trebuchet MS" panose="020B0603020202020204" pitchFamily="34" charset="0"/>
              </a:rPr>
              <a:t>et </a:t>
            </a:r>
            <a:r>
              <a:rPr lang="fr-FR" sz="1400" b="1" dirty="0" smtClean="0">
                <a:solidFill>
                  <a:srgbClr val="1377D4"/>
                </a:solidFill>
                <a:latin typeface="Trebuchet MS" panose="020B0603020202020204" pitchFamily="34" charset="0"/>
              </a:rPr>
              <a:t>nutrition</a:t>
            </a:r>
          </a:p>
          <a:p>
            <a:endParaRPr lang="fr-FR" sz="1400" b="1" dirty="0">
              <a:solidFill>
                <a:srgbClr val="1377D4"/>
              </a:solidFill>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Alimentation d’hiver : </a:t>
            </a:r>
            <a:r>
              <a:rPr lang="fr-FR" sz="1200" dirty="0">
                <a:latin typeface="Trebuchet MS" panose="020B0603020202020204" pitchFamily="34" charset="0"/>
              </a:rPr>
              <a:t>produits et recettes de saison</a:t>
            </a:r>
            <a:r>
              <a:rPr lang="fr-FR" sz="1200" b="1" dirty="0">
                <a:latin typeface="Trebuchet MS" panose="020B0603020202020204" pitchFamily="34" charset="0"/>
              </a:rPr>
              <a:t>		</a:t>
            </a:r>
            <a:r>
              <a:rPr lang="fr-FR" sz="1200" dirty="0" smtClean="0">
                <a:latin typeface="Trebuchet MS" panose="020B0603020202020204" pitchFamily="34" charset="0"/>
              </a:rPr>
              <a:t>Magalie </a:t>
            </a:r>
            <a:r>
              <a:rPr lang="fr-FR" sz="1200" dirty="0">
                <a:latin typeface="Trebuchet MS" panose="020B0603020202020204" pitchFamily="34" charset="0"/>
              </a:rPr>
              <a:t>Richardin	</a:t>
            </a:r>
            <a:endParaRPr lang="fr-FR" sz="1200" b="1" dirty="0">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Compléments nutritionnels</a:t>
            </a:r>
            <a:r>
              <a:rPr lang="fr-FR" sz="1200" b="1" dirty="0">
                <a:latin typeface="Trebuchet MS" panose="020B0603020202020204" pitchFamily="34" charset="0"/>
              </a:rPr>
              <a:t>, </a:t>
            </a:r>
            <a:r>
              <a:rPr lang="fr-FR" sz="1200" dirty="0">
                <a:latin typeface="Trebuchet MS" panose="020B0603020202020204" pitchFamily="34" charset="0"/>
              </a:rPr>
              <a:t>les</a:t>
            </a:r>
            <a:r>
              <a:rPr lang="fr-FR" sz="1200" b="1" dirty="0">
                <a:latin typeface="Trebuchet MS" panose="020B0603020202020204" pitchFamily="34" charset="0"/>
              </a:rPr>
              <a:t> </a:t>
            </a:r>
            <a:r>
              <a:rPr lang="fr-FR" sz="1200" dirty="0">
                <a:latin typeface="Trebuchet MS" panose="020B0603020202020204" pitchFamily="34" charset="0"/>
              </a:rPr>
              <a:t>boosters immunitaires		</a:t>
            </a:r>
            <a:r>
              <a:rPr lang="fr-FR" sz="1200" dirty="0" smtClean="0">
                <a:latin typeface="Trebuchet MS" panose="020B0603020202020204" pitchFamily="34" charset="0"/>
              </a:rPr>
              <a:t>Marion </a:t>
            </a:r>
            <a:r>
              <a:rPr lang="fr-FR" sz="1200" dirty="0">
                <a:latin typeface="Trebuchet MS" panose="020B0603020202020204" pitchFamily="34" charset="0"/>
              </a:rPr>
              <a:t>Hardy, Christelle </a:t>
            </a:r>
            <a:r>
              <a:rPr lang="fr-FR" sz="1200" dirty="0" err="1">
                <a:latin typeface="Trebuchet MS" panose="020B0603020202020204" pitchFamily="34" charset="0"/>
              </a:rPr>
              <a:t>Razy</a:t>
            </a:r>
            <a:r>
              <a:rPr lang="fr-FR" sz="1200" dirty="0">
                <a:latin typeface="Trebuchet MS" panose="020B0603020202020204" pitchFamily="34" charset="0"/>
              </a:rPr>
              <a:t>,</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Médecine Traditionnelle Chinoise* : </a:t>
            </a:r>
            <a:r>
              <a:rPr lang="fr-FR" sz="1200" dirty="0">
                <a:latin typeface="Trebuchet MS" panose="020B0603020202020204" pitchFamily="34" charset="0"/>
              </a:rPr>
              <a:t>Reins grands principes en </a:t>
            </a:r>
            <a:r>
              <a:rPr lang="fr-FR" sz="1200" dirty="0" err="1">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Magalie </a:t>
            </a:r>
            <a:r>
              <a:rPr lang="fr-FR" sz="1200" dirty="0">
                <a:latin typeface="Trebuchet MS" panose="020B0603020202020204" pitchFamily="34" charset="0"/>
              </a:rPr>
              <a:t>Richardin</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Moxibustion : </a:t>
            </a:r>
            <a:r>
              <a:rPr lang="fr-FR" sz="1200" dirty="0">
                <a:latin typeface="Trebuchet MS" panose="020B0603020202020204" pitchFamily="34" charset="0"/>
              </a:rPr>
              <a:t>Chasser l’inflammation, Discipline de la </a:t>
            </a:r>
            <a:r>
              <a:rPr lang="fr-FR" sz="1200" dirty="0" err="1">
                <a:latin typeface="Trebuchet MS" panose="020B0603020202020204" pitchFamily="34" charset="0"/>
              </a:rPr>
              <a:t>Mtc</a:t>
            </a:r>
            <a:r>
              <a:rPr lang="fr-FR" sz="1200" dirty="0">
                <a:latin typeface="Trebuchet MS" panose="020B0603020202020204" pitchFamily="34" charset="0"/>
              </a:rPr>
              <a:t>* </a:t>
            </a:r>
            <a:r>
              <a:rPr lang="fr-FR" sz="1200" b="1" dirty="0">
                <a:latin typeface="Trebuchet MS" panose="020B0603020202020204" pitchFamily="34" charset="0"/>
              </a:rPr>
              <a:t>		</a:t>
            </a:r>
            <a:r>
              <a:rPr lang="fr-FR" sz="1200" dirty="0" smtClean="0">
                <a:latin typeface="Trebuchet MS" panose="020B0603020202020204" pitchFamily="34" charset="0"/>
              </a:rPr>
              <a:t>Dominique </a:t>
            </a:r>
            <a:r>
              <a:rPr lang="fr-FR" sz="1200" dirty="0" err="1">
                <a:latin typeface="Trebuchet MS" panose="020B0603020202020204" pitchFamily="34" charset="0"/>
              </a:rPr>
              <a:t>Assemaine</a:t>
            </a:r>
            <a:endParaRPr lang="fr-FR" sz="1200" dirty="0">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Phytothérapie : </a:t>
            </a:r>
            <a:r>
              <a:rPr lang="fr-FR" sz="1200" dirty="0">
                <a:latin typeface="Trebuchet MS" panose="020B0603020202020204" pitchFamily="34" charset="0"/>
              </a:rPr>
              <a:t>Se soigner par les plantes</a:t>
            </a:r>
            <a:r>
              <a:rPr lang="fr-FR" sz="1200" b="1" dirty="0">
                <a:latin typeface="Trebuchet MS" panose="020B0603020202020204" pitchFamily="34" charset="0"/>
              </a:rPr>
              <a:t>			</a:t>
            </a:r>
            <a:r>
              <a:rPr lang="fr-FR" sz="1200" dirty="0" smtClean="0">
                <a:latin typeface="Trebuchet MS" panose="020B0603020202020204" pitchFamily="34" charset="0"/>
              </a:rPr>
              <a:t>Dr </a:t>
            </a:r>
            <a:r>
              <a:rPr lang="fr-FR" sz="1200" dirty="0">
                <a:latin typeface="Trebuchet MS" panose="020B0603020202020204" pitchFamily="34" charset="0"/>
              </a:rPr>
              <a:t>Jacques Labescat</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Pharmacopée chinoise </a:t>
            </a:r>
            <a:r>
              <a:rPr lang="fr-FR" sz="1200" b="1" dirty="0">
                <a:latin typeface="Trebuchet MS" panose="020B0603020202020204" pitchFamily="34" charset="0"/>
              </a:rPr>
              <a:t>: </a:t>
            </a:r>
            <a:r>
              <a:rPr lang="fr-FR" sz="1200" dirty="0">
                <a:latin typeface="Trebuchet MS" panose="020B0603020202020204" pitchFamily="34" charset="0"/>
              </a:rPr>
              <a:t>une branche de la </a:t>
            </a:r>
            <a:r>
              <a:rPr lang="fr-FR" sz="1200" dirty="0" err="1" smtClean="0">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Dominique </a:t>
            </a:r>
            <a:r>
              <a:rPr lang="fr-FR" sz="1200" dirty="0" err="1">
                <a:latin typeface="Trebuchet MS" panose="020B0603020202020204" pitchFamily="34" charset="0"/>
              </a:rPr>
              <a:t>Assemaine</a:t>
            </a:r>
            <a:endParaRPr lang="fr-FR" sz="1200" dirty="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r>
              <a:rPr lang="fr-FR" sz="1400" b="1" dirty="0" smtClean="0">
                <a:solidFill>
                  <a:srgbClr val="1377D4"/>
                </a:solidFill>
                <a:latin typeface="Trebuchet MS" panose="020B0603020202020204" pitchFamily="34" charset="0"/>
              </a:rPr>
              <a:t>Pilier 2 : L’émotionnel</a:t>
            </a:r>
          </a:p>
          <a:p>
            <a:endParaRPr lang="fr-FR" sz="1400" dirty="0">
              <a:solidFill>
                <a:srgbClr val="1377D4"/>
              </a:solidFill>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Aromathérapie : </a:t>
            </a: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Rester de bonne humeur</a:t>
            </a:r>
            <a:r>
              <a:rPr lang="fr-FR" sz="1200" dirty="0">
                <a:latin typeface="Trebuchet MS" panose="020B0603020202020204" pitchFamily="34" charset="0"/>
              </a:rPr>
              <a:t> 				</a:t>
            </a:r>
            <a:r>
              <a:rPr lang="fr-FR" sz="1200" dirty="0" smtClean="0">
                <a:latin typeface="Trebuchet MS" panose="020B0603020202020204" pitchFamily="34" charset="0"/>
              </a:rPr>
              <a:t>Virginie </a:t>
            </a:r>
            <a:r>
              <a:rPr lang="fr-FR" sz="1200" dirty="0">
                <a:latin typeface="Trebuchet MS" panose="020B0603020202020204" pitchFamily="34" charset="0"/>
              </a:rPr>
              <a:t>Nègre</a:t>
            </a: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Apaiser le mental				</a:t>
            </a:r>
            <a:r>
              <a:rPr lang="fr-FR" sz="1200" dirty="0" smtClean="0">
                <a:latin typeface="Trebuchet MS" panose="020B0603020202020204" pitchFamily="34" charset="0"/>
              </a:rPr>
              <a:t>Virginie </a:t>
            </a:r>
            <a:r>
              <a:rPr lang="fr-FR" sz="1200" dirty="0">
                <a:latin typeface="Trebuchet MS" panose="020B0603020202020204" pitchFamily="34" charset="0"/>
              </a:rPr>
              <a:t>Nègre</a:t>
            </a: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Selon les 5 éléments en </a:t>
            </a:r>
            <a:r>
              <a:rPr lang="fr-FR" sz="1200" dirty="0" err="1">
                <a:solidFill>
                  <a:srgbClr val="000000"/>
                </a:solidFill>
                <a:latin typeface="Trebuchet MS" panose="020B0603020202020204" pitchFamily="34" charset="0"/>
              </a:rPr>
              <a:t>Mtc</a:t>
            </a:r>
            <a:r>
              <a:rPr lang="fr-FR" sz="1200" dirty="0">
                <a:solidFill>
                  <a:srgbClr val="000000"/>
                </a:solidFill>
                <a:latin typeface="Trebuchet MS" panose="020B0603020202020204" pitchFamily="34" charset="0"/>
              </a:rPr>
              <a:t>*				</a:t>
            </a:r>
            <a:r>
              <a:rPr lang="fr-FR" sz="1200" dirty="0" smtClean="0">
                <a:solidFill>
                  <a:srgbClr val="000000"/>
                </a:solidFill>
                <a:latin typeface="Trebuchet MS" panose="020B0603020202020204" pitchFamily="34" charset="0"/>
              </a:rPr>
              <a:t>Dominique </a:t>
            </a:r>
            <a:r>
              <a:rPr lang="fr-FR" sz="1200" dirty="0" err="1">
                <a:solidFill>
                  <a:srgbClr val="000000"/>
                </a:solidFill>
                <a:latin typeface="Trebuchet MS" panose="020B0603020202020204" pitchFamily="34" charset="0"/>
              </a:rPr>
              <a:t>Assemaine</a:t>
            </a:r>
            <a:endParaRPr lang="fr-FR" sz="1200" dirty="0">
              <a:solidFill>
                <a:srgbClr val="000000"/>
              </a:solidFill>
              <a:latin typeface="Trebuchet MS" panose="020B0603020202020204" pitchFamily="34" charset="0"/>
            </a:endParaRP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Cohérence cardiaque :</a:t>
            </a:r>
            <a:r>
              <a:rPr lang="fr-FR" sz="1200" b="1" dirty="0">
                <a:latin typeface="Trebuchet MS" panose="020B0603020202020204" pitchFamily="34" charset="0"/>
              </a:rPr>
              <a:t> </a:t>
            </a:r>
            <a:r>
              <a:rPr lang="fr-FR" sz="1200" dirty="0">
                <a:latin typeface="Trebuchet MS" panose="020B0603020202020204" pitchFamily="34" charset="0"/>
              </a:rPr>
              <a:t>Régulation troubles anxieux / respiration	</a:t>
            </a:r>
            <a:r>
              <a:rPr lang="fr-FR" sz="1200" dirty="0" smtClean="0">
                <a:latin typeface="Trebuchet MS" panose="020B0603020202020204" pitchFamily="34" charset="0"/>
              </a:rPr>
              <a:t>Isabelle </a:t>
            </a:r>
            <a:r>
              <a:rPr lang="fr-FR" sz="1200" dirty="0">
                <a:latin typeface="Trebuchet MS" panose="020B0603020202020204" pitchFamily="34" charset="0"/>
              </a:rPr>
              <a:t>Marcy</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EFT : </a:t>
            </a:r>
            <a:r>
              <a:rPr lang="fr-FR" sz="1200" dirty="0">
                <a:latin typeface="Trebuchet MS" panose="020B0603020202020204" pitchFamily="34" charset="0"/>
              </a:rPr>
              <a:t>les points d’urgence				</a:t>
            </a:r>
            <a:r>
              <a:rPr lang="fr-FR" sz="1200" dirty="0" smtClean="0">
                <a:latin typeface="Trebuchet MS" panose="020B0603020202020204" pitchFamily="34" charset="0"/>
              </a:rPr>
              <a:t>Patrick </a:t>
            </a:r>
            <a:r>
              <a:rPr lang="fr-FR" sz="1200" dirty="0" err="1">
                <a:latin typeface="Trebuchet MS" panose="020B0603020202020204" pitchFamily="34" charset="0"/>
              </a:rPr>
              <a:t>Lelu</a:t>
            </a:r>
            <a:r>
              <a:rPr lang="fr-FR" sz="1200" dirty="0">
                <a:latin typeface="Trebuchet MS" panose="020B0603020202020204" pitchFamily="34" charset="0"/>
              </a:rPr>
              <a:t>, Evelyne Revellat</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Fleurs de Bach : </a:t>
            </a:r>
            <a:r>
              <a:rPr lang="fr-FR" sz="1200" dirty="0">
                <a:solidFill>
                  <a:srgbClr val="000000"/>
                </a:solidFill>
                <a:latin typeface="Trebuchet MS" panose="020B0603020202020204" pitchFamily="34" charset="0"/>
              </a:rPr>
              <a:t>Equilibrer les émotions			</a:t>
            </a:r>
            <a:r>
              <a:rPr lang="fr-FR" sz="1200" dirty="0" smtClean="0">
                <a:latin typeface="Trebuchet MS" panose="020B0603020202020204" pitchFamily="34" charset="0"/>
              </a:rPr>
              <a:t>Carole </a:t>
            </a:r>
            <a:r>
              <a:rPr lang="fr-FR" sz="1200" dirty="0">
                <a:latin typeface="Trebuchet MS" panose="020B0603020202020204" pitchFamily="34" charset="0"/>
              </a:rPr>
              <a:t>Fournaise</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Kinésiologie : </a:t>
            </a:r>
            <a:r>
              <a:rPr lang="fr-FR" sz="1200" dirty="0">
                <a:latin typeface="Trebuchet MS" panose="020B0603020202020204" pitchFamily="34" charset="0"/>
              </a:rPr>
              <a:t>Massages au quotidien 			</a:t>
            </a:r>
            <a:r>
              <a:rPr lang="fr-FR" sz="1200" dirty="0" smtClean="0">
                <a:latin typeface="Trebuchet MS" panose="020B0603020202020204" pitchFamily="34" charset="0"/>
              </a:rPr>
              <a:t>Nawal </a:t>
            </a:r>
            <a:r>
              <a:rPr lang="fr-FR" sz="1200" dirty="0">
                <a:latin typeface="Trebuchet MS" panose="020B0603020202020204" pitchFamily="34" charset="0"/>
              </a:rPr>
              <a:t>Tahiri</a:t>
            </a:r>
          </a:p>
          <a:p>
            <a:pPr marL="285750" indent="-285750">
              <a:buFont typeface="Wingdings" panose="05000000000000000000" pitchFamily="2" charset="2"/>
              <a:buChar char="§"/>
            </a:pPr>
            <a:r>
              <a:rPr lang="fr-FR" sz="1200" b="1" dirty="0">
                <a:solidFill>
                  <a:srgbClr val="1377D4"/>
                </a:solidFill>
                <a:latin typeface="Trebuchet MS" panose="020B0603020202020204" pitchFamily="34" charset="0"/>
              </a:rPr>
              <a:t>Naturopathie : </a:t>
            </a:r>
            <a:r>
              <a:rPr lang="fr-FR" sz="1200" dirty="0">
                <a:solidFill>
                  <a:srgbClr val="000000"/>
                </a:solidFill>
                <a:latin typeface="Trebuchet MS" panose="020B0603020202020204" pitchFamily="34" charset="0"/>
              </a:rPr>
              <a:t>Soulager l’anxiété</a:t>
            </a:r>
            <a:r>
              <a:rPr lang="fr-FR" sz="1200" dirty="0">
                <a:latin typeface="Trebuchet MS" panose="020B0603020202020204" pitchFamily="34" charset="0"/>
              </a:rPr>
              <a:t> </a:t>
            </a:r>
            <a:r>
              <a:rPr lang="fr-FR" sz="1200" b="1" dirty="0">
                <a:latin typeface="Trebuchet MS" panose="020B0603020202020204" pitchFamily="34" charset="0"/>
              </a:rPr>
              <a:t>				</a:t>
            </a:r>
            <a:r>
              <a:rPr lang="fr-FR" sz="1200" dirty="0" smtClean="0">
                <a:latin typeface="Trebuchet MS" panose="020B0603020202020204" pitchFamily="34" charset="0"/>
              </a:rPr>
              <a:t>Claudine </a:t>
            </a:r>
            <a:r>
              <a:rPr lang="fr-FR" sz="1200" dirty="0" err="1">
                <a:latin typeface="Trebuchet MS" panose="020B0603020202020204" pitchFamily="34" charset="0"/>
              </a:rPr>
              <a:t>Soulat</a:t>
            </a:r>
            <a:endParaRPr lang="fr-FR" sz="1200" dirty="0">
              <a:latin typeface="Trebuchet MS" panose="020B0603020202020204" pitchFamily="34" charset="0"/>
            </a:endParaRPr>
          </a:p>
          <a:p>
            <a:pPr marL="285750" indent="-285750">
              <a:buFont typeface="Wingdings" panose="05000000000000000000" pitchFamily="2" charset="2"/>
              <a:buChar char="§"/>
            </a:pPr>
            <a:endParaRPr lang="fr-FR" sz="1200" dirty="0">
              <a:latin typeface="Trebuchet MS" panose="020B0603020202020204" pitchFamily="34" charset="0"/>
            </a:endParaRPr>
          </a:p>
          <a:p>
            <a:endParaRPr lang="fr-FR" sz="1200" b="1" dirty="0">
              <a:latin typeface="Trebuchet MS" panose="020B0603020202020204" pitchFamily="34" charset="0"/>
            </a:endParaRPr>
          </a:p>
        </p:txBody>
      </p:sp>
      <p:cxnSp>
        <p:nvCxnSpPr>
          <p:cNvPr id="14" name="Connecteur droit 13"/>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sp>
        <p:nvSpPr>
          <p:cNvPr id="3" name="ZoneTexte 2"/>
          <p:cNvSpPr txBox="1"/>
          <p:nvPr/>
        </p:nvSpPr>
        <p:spPr>
          <a:xfrm>
            <a:off x="9662911" y="1256426"/>
            <a:ext cx="1797704" cy="1077218"/>
          </a:xfrm>
          <a:prstGeom prst="rect">
            <a:avLst/>
          </a:prstGeom>
          <a:noFill/>
        </p:spPr>
        <p:txBody>
          <a:bodyPr wrap="square" rtlCol="0">
            <a:spAutoFit/>
          </a:bodyPr>
          <a:lstStyle/>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Physique</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Emotionnel</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Mental </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Energétique</a:t>
            </a:r>
            <a:endParaRPr lang="fr-FR" sz="1600" dirty="0"/>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1754" y="2513753"/>
            <a:ext cx="1472559" cy="981706"/>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1754" y="3797056"/>
            <a:ext cx="1507400" cy="1004821"/>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18325" y="4829917"/>
            <a:ext cx="2079309" cy="1289172"/>
          </a:xfrm>
          <a:prstGeom prst="rect">
            <a:avLst/>
          </a:prstGeom>
        </p:spPr>
      </p:pic>
    </p:spTree>
    <p:extLst>
      <p:ext uri="{BB962C8B-B14F-4D97-AF65-F5344CB8AC3E}">
        <p14:creationId xmlns:p14="http://schemas.microsoft.com/office/powerpoint/2010/main" val="23088920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4247142" y="-7867"/>
            <a:ext cx="3777916" cy="561307"/>
          </a:xfrm>
          <a:solidFill>
            <a:srgbClr val="00B0F0"/>
          </a:solidFill>
        </p:spPr>
        <p:txBody>
          <a:bodyPr>
            <a:normAutofit/>
          </a:bodyPr>
          <a:lstStyle/>
          <a:p>
            <a:pPr algn="ctr"/>
            <a:r>
              <a:rPr lang="fr-FR" sz="3200" b="1" dirty="0" smtClean="0">
                <a:solidFill>
                  <a:schemeClr val="bg1"/>
                </a:solidFill>
              </a:rPr>
              <a:t>EN SYNTHESE</a:t>
            </a:r>
            <a:endParaRPr lang="fr-FR" sz="3200" b="1" dirty="0">
              <a:solidFill>
                <a:schemeClr val="bg1"/>
              </a:solidFill>
            </a:endParaRPr>
          </a:p>
        </p:txBody>
      </p:sp>
      <p:sp>
        <p:nvSpPr>
          <p:cNvPr id="7" name="ZoneTexte 6"/>
          <p:cNvSpPr txBox="1"/>
          <p:nvPr/>
        </p:nvSpPr>
        <p:spPr>
          <a:xfrm>
            <a:off x="1152176" y="5952324"/>
            <a:ext cx="2903808" cy="461665"/>
          </a:xfrm>
          <a:prstGeom prst="rect">
            <a:avLst/>
          </a:prstGeom>
          <a:noFill/>
        </p:spPr>
        <p:txBody>
          <a:bodyPr wrap="none" rtlCol="0">
            <a:spAutoFit/>
          </a:bodyPr>
          <a:lstStyle/>
          <a:p>
            <a:r>
              <a:rPr lang="fr-FR" altLang="fr-FR" sz="1200" i="1" dirty="0" smtClean="0"/>
              <a:t>Marion Hardy, Naturopathe et Réflexologue</a:t>
            </a:r>
          </a:p>
          <a:p>
            <a:r>
              <a:rPr lang="fr-FR" altLang="fr-FR" sz="1200" i="1" dirty="0" smtClean="0"/>
              <a:t>Nogent-sur-Marne – 06 86 08 50 02</a:t>
            </a:r>
            <a:endParaRPr lang="fr-FR" altLang="fr-FR" sz="1200" i="1" dirty="0"/>
          </a:p>
        </p:txBody>
      </p:sp>
      <p:sp>
        <p:nvSpPr>
          <p:cNvPr id="12" name="ZoneTexte 11"/>
          <p:cNvSpPr txBox="1"/>
          <p:nvPr/>
        </p:nvSpPr>
        <p:spPr>
          <a:xfrm>
            <a:off x="4806461" y="1206064"/>
            <a:ext cx="6707586" cy="4339650"/>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L’intestin est la première barrière de défense de notre système immunitaire : </a:t>
            </a:r>
            <a:endParaRPr lang="fr-FR" sz="1200" b="1" dirty="0" smtClean="0">
              <a:solidFill>
                <a:srgbClr val="1377D4"/>
              </a:solidFill>
              <a:latin typeface="Trebuchet MS" panose="020B0603020202020204" pitchFamily="34" charset="0"/>
            </a:endParaRPr>
          </a:p>
          <a:p>
            <a:endParaRPr lang="fr-FR" sz="1200" b="1" dirty="0">
              <a:latin typeface="Trebuchet MS" panose="020B0603020202020204" pitchFamily="34" charset="0"/>
            </a:endParaRPr>
          </a:p>
          <a:p>
            <a:r>
              <a:rPr lang="fr-FR" sz="1200" b="1" dirty="0">
                <a:solidFill>
                  <a:srgbClr val="1377D4"/>
                </a:solidFill>
                <a:latin typeface="Trebuchet MS" panose="020B0603020202020204" pitchFamily="34" charset="0"/>
              </a:rPr>
              <a:t>R</a:t>
            </a:r>
            <a:r>
              <a:rPr lang="fr-FR" sz="1200" b="1" dirty="0" smtClean="0">
                <a:solidFill>
                  <a:srgbClr val="1377D4"/>
                </a:solidFill>
                <a:latin typeface="Trebuchet MS" panose="020B0603020202020204" pitchFamily="34" charset="0"/>
              </a:rPr>
              <a:t>especter </a:t>
            </a:r>
            <a:r>
              <a:rPr lang="fr-FR" sz="1200" b="1" dirty="0">
                <a:solidFill>
                  <a:srgbClr val="1377D4"/>
                </a:solidFill>
                <a:latin typeface="Trebuchet MS" panose="020B0603020202020204" pitchFamily="34" charset="0"/>
              </a:rPr>
              <a:t>l’équilibre de sa flore intestinale </a:t>
            </a:r>
            <a:r>
              <a:rPr lang="fr-FR" sz="1200" dirty="0">
                <a:latin typeface="Trebuchet MS" panose="020B0603020202020204" pitchFamily="34" charset="0"/>
              </a:rPr>
              <a:t>donne une meilleure résistance aux </a:t>
            </a:r>
            <a:r>
              <a:rPr lang="fr-FR" sz="1200" dirty="0" smtClean="0">
                <a:latin typeface="Trebuchet MS" panose="020B0603020202020204" pitchFamily="34" charset="0"/>
              </a:rPr>
              <a:t>infections.</a:t>
            </a: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Eviter </a:t>
            </a:r>
            <a:r>
              <a:rPr lang="fr-FR" sz="1200" b="1" dirty="0">
                <a:solidFill>
                  <a:srgbClr val="1377D4"/>
                </a:solidFill>
                <a:latin typeface="Trebuchet MS" panose="020B0603020202020204" pitchFamily="34" charset="0"/>
              </a:rPr>
              <a:t>ce qui acidifie l’organisme et accroit sa toxémie : aliments industriels, sucres, amidons, laitages, </a:t>
            </a:r>
            <a:r>
              <a:rPr lang="fr-FR" sz="1200" b="1" dirty="0" smtClean="0">
                <a:solidFill>
                  <a:srgbClr val="1377D4"/>
                </a:solidFill>
                <a:latin typeface="Trebuchet MS" panose="020B0603020202020204" pitchFamily="34" charset="0"/>
              </a:rPr>
              <a:t>viandes.</a:t>
            </a:r>
            <a:endParaRPr lang="fr-FR" sz="1200" b="1" dirty="0">
              <a:solidFill>
                <a:srgbClr val="1377D4"/>
              </a:solidFill>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Fumer </a:t>
            </a:r>
            <a:r>
              <a:rPr lang="fr-FR" sz="1200" b="1" dirty="0">
                <a:solidFill>
                  <a:srgbClr val="1377D4"/>
                </a:solidFill>
                <a:latin typeface="Trebuchet MS" panose="020B0603020202020204" pitchFamily="34" charset="0"/>
              </a:rPr>
              <a:t>encrasse les voies respiratoires </a:t>
            </a:r>
            <a:r>
              <a:rPr lang="fr-FR" sz="1200" dirty="0">
                <a:latin typeface="Trebuchet MS" panose="020B0603020202020204" pitchFamily="34" charset="0"/>
              </a:rPr>
              <a:t>et prédispose aux infections pulmonaires</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Dormir </a:t>
            </a:r>
            <a:r>
              <a:rPr lang="fr-FR" sz="1200" b="1" dirty="0">
                <a:solidFill>
                  <a:srgbClr val="1377D4"/>
                </a:solidFill>
                <a:latin typeface="Trebuchet MS" panose="020B0603020202020204" pitchFamily="34" charset="0"/>
              </a:rPr>
              <a:t>suffisamment : </a:t>
            </a:r>
            <a:endParaRPr lang="fr-FR" sz="1200" b="1" dirty="0" smtClean="0">
              <a:solidFill>
                <a:srgbClr val="1377D4"/>
              </a:solidFill>
              <a:latin typeface="Trebuchet MS" panose="020B0603020202020204" pitchFamily="34" charset="0"/>
            </a:endParaRPr>
          </a:p>
          <a:p>
            <a:r>
              <a:rPr lang="fr-FR" sz="1200" dirty="0">
                <a:latin typeface="Trebuchet MS" panose="020B0603020202020204" pitchFamily="34" charset="0"/>
              </a:rPr>
              <a:t>C</a:t>
            </a:r>
            <a:r>
              <a:rPr lang="fr-FR" sz="1200" dirty="0" smtClean="0">
                <a:latin typeface="Trebuchet MS" panose="020B0603020202020204" pitchFamily="34" charset="0"/>
              </a:rPr>
              <a:t>’est </a:t>
            </a:r>
            <a:r>
              <a:rPr lang="fr-FR" sz="1200" dirty="0">
                <a:latin typeface="Trebuchet MS" panose="020B0603020202020204" pitchFamily="34" charset="0"/>
              </a:rPr>
              <a:t>pendant le sommeil que l’organisme se régénère Le stress, la peur, les pensées et paroles négatives affaiblissent les défenses immunitaires en augmentant le niveau de cortisol</a:t>
            </a:r>
            <a:r>
              <a:rPr lang="fr-FR" sz="1200" dirty="0" smtClean="0">
                <a:latin typeface="Trebuchet MS" panose="020B0603020202020204" pitchFamily="34" charset="0"/>
              </a:rPr>
              <a:t>.</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Rester Zen : </a:t>
            </a:r>
          </a:p>
          <a:p>
            <a:r>
              <a:rPr lang="fr-FR" sz="1200" dirty="0" smtClean="0">
                <a:latin typeface="Trebuchet MS" panose="020B0603020202020204" pitchFamily="34" charset="0"/>
              </a:rPr>
              <a:t>Le </a:t>
            </a:r>
            <a:r>
              <a:rPr lang="fr-FR" sz="1200" dirty="0">
                <a:latin typeface="Trebuchet MS" panose="020B0603020202020204" pitchFamily="34" charset="0"/>
              </a:rPr>
              <a:t>sentiment de panique joue contre </a:t>
            </a:r>
            <a:r>
              <a:rPr lang="fr-FR" sz="1200" dirty="0" smtClean="0">
                <a:latin typeface="Trebuchet MS" panose="020B0603020202020204" pitchFamily="34" charset="0"/>
              </a:rPr>
              <a:t>nous, il est </a:t>
            </a:r>
            <a:r>
              <a:rPr lang="fr-FR" sz="1200" b="1" dirty="0" smtClean="0">
                <a:latin typeface="Trebuchet MS" panose="020B0603020202020204" pitchFamily="34" charset="0"/>
              </a:rPr>
              <a:t>Immunosuppresseur. </a:t>
            </a:r>
          </a:p>
          <a:p>
            <a:r>
              <a:rPr lang="fr-FR" sz="1200" dirty="0">
                <a:latin typeface="Trebuchet MS" panose="020B0603020202020204" pitchFamily="34" charset="0"/>
              </a:rPr>
              <a:t>Pourquoi ne pas profiter de cette parenthèse forcée pour commencer la méditation ?</a:t>
            </a:r>
            <a:endParaRPr lang="fr-FR" sz="1200" b="1" dirty="0" smtClean="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Repos</a:t>
            </a:r>
            <a:r>
              <a:rPr lang="fr-FR" sz="1200" dirty="0">
                <a:latin typeface="Trebuchet MS" panose="020B0603020202020204" pitchFamily="34" charset="0"/>
              </a:rPr>
              <a:t>, détente, relaxation, massage, bonne humeur, rire, activité physique, yoga, méditation, promenades dans la nature, soleil, exercices de respiration, exposition brève au froid, pratiques qui favorisent l’</a:t>
            </a:r>
            <a:r>
              <a:rPr lang="fr-FR" sz="1200" dirty="0" err="1">
                <a:latin typeface="Trebuchet MS" panose="020B0603020202020204" pitchFamily="34" charset="0"/>
              </a:rPr>
              <a:t>hormèse</a:t>
            </a:r>
            <a:r>
              <a:rPr lang="fr-FR" sz="1200" dirty="0">
                <a:latin typeface="Trebuchet MS" panose="020B0603020202020204" pitchFamily="34" charset="0"/>
              </a:rPr>
              <a:t> et renforcent les capacités adaptatives du corps… </a:t>
            </a:r>
            <a:endParaRPr lang="fr-FR" sz="1200" dirty="0" smtClean="0">
              <a:latin typeface="Trebuchet MS" panose="020B0603020202020204" pitchFamily="34" charset="0"/>
            </a:endParaRPr>
          </a:p>
          <a:p>
            <a:r>
              <a:rPr lang="fr-FR" sz="1200" dirty="0" smtClean="0">
                <a:latin typeface="Trebuchet MS" panose="020B0603020202020204" pitchFamily="34" charset="0"/>
              </a:rPr>
              <a:t>Tout </a:t>
            </a:r>
            <a:r>
              <a:rPr lang="fr-FR" sz="1200" dirty="0">
                <a:latin typeface="Trebuchet MS" panose="020B0603020202020204" pitchFamily="34" charset="0"/>
              </a:rPr>
              <a:t>cela </a:t>
            </a:r>
            <a:r>
              <a:rPr lang="fr-FR" sz="1200" dirty="0" smtClean="0">
                <a:latin typeface="Trebuchet MS" panose="020B0603020202020204" pitchFamily="34" charset="0"/>
              </a:rPr>
              <a:t>contribue à abaisser </a:t>
            </a:r>
            <a:r>
              <a:rPr lang="fr-FR" sz="1200" dirty="0">
                <a:latin typeface="Trebuchet MS" panose="020B0603020202020204" pitchFamily="34" charset="0"/>
              </a:rPr>
              <a:t>le niveau de cortisol et renforce les défenses immunitaires.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smtClean="0">
                <a:latin typeface="Trebuchet MS" panose="020B0603020202020204" pitchFamily="34" charset="0"/>
              </a:rPr>
              <a:t>Amour </a:t>
            </a:r>
            <a:r>
              <a:rPr lang="fr-FR" sz="1200" dirty="0">
                <a:latin typeface="Trebuchet MS" panose="020B0603020202020204" pitchFamily="34" charset="0"/>
              </a:rPr>
              <a:t>et ouverture du cœur comme rempart énergétique aux infections </a:t>
            </a:r>
            <a:r>
              <a:rPr lang="fr-FR" sz="1200" dirty="0" smtClean="0">
                <a:latin typeface="Trebuchet MS" panose="020B0603020202020204" pitchFamily="34" charset="0"/>
              </a:rPr>
              <a:t>pulmonaires. </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556" y="1841617"/>
            <a:ext cx="3755048" cy="2883877"/>
          </a:xfrm>
          <a:prstGeom prst="rect">
            <a:avLst/>
          </a:prstGeom>
        </p:spPr>
      </p:pic>
    </p:spTree>
    <p:extLst>
      <p:ext uri="{BB962C8B-B14F-4D97-AF65-F5344CB8AC3E}">
        <p14:creationId xmlns:p14="http://schemas.microsoft.com/office/powerpoint/2010/main" val="19214040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68678" y="-10322"/>
            <a:ext cx="10023322" cy="924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1"/>
          <p:cNvSpPr>
            <a:spLocks noGrp="1"/>
          </p:cNvSpPr>
          <p:nvPr>
            <p:ph type="title"/>
          </p:nvPr>
        </p:nvSpPr>
        <p:spPr>
          <a:xfrm>
            <a:off x="2168679" y="-7867"/>
            <a:ext cx="8057146" cy="561307"/>
          </a:xfrm>
          <a:solidFill>
            <a:srgbClr val="00B0F0"/>
          </a:solidFill>
        </p:spPr>
        <p:txBody>
          <a:bodyPr>
            <a:normAutofit/>
          </a:bodyPr>
          <a:lstStyle/>
          <a:p>
            <a:pPr algn="ctr"/>
            <a:r>
              <a:rPr lang="fr-FR" sz="3200" b="1" dirty="0" smtClean="0">
                <a:solidFill>
                  <a:schemeClr val="bg1"/>
                </a:solidFill>
              </a:rPr>
              <a:t>PROGRAMME DE REVITALISATION INDIVIDUALISE</a:t>
            </a:r>
            <a:endParaRPr lang="fr-FR" sz="3200" b="1" dirty="0">
              <a:solidFill>
                <a:schemeClr val="bg1"/>
              </a:solidFill>
            </a:endParaRPr>
          </a:p>
        </p:txBody>
      </p:sp>
      <p:sp>
        <p:nvSpPr>
          <p:cNvPr id="7" name="ZoneTexte 6"/>
          <p:cNvSpPr txBox="1"/>
          <p:nvPr/>
        </p:nvSpPr>
        <p:spPr>
          <a:xfrm>
            <a:off x="1152176" y="5952324"/>
            <a:ext cx="2903808" cy="461665"/>
          </a:xfrm>
          <a:prstGeom prst="rect">
            <a:avLst/>
          </a:prstGeom>
          <a:noFill/>
        </p:spPr>
        <p:txBody>
          <a:bodyPr wrap="none" rtlCol="0">
            <a:spAutoFit/>
          </a:bodyPr>
          <a:lstStyle/>
          <a:p>
            <a:r>
              <a:rPr lang="fr-FR" altLang="fr-FR" sz="1200" i="1" dirty="0" smtClean="0"/>
              <a:t>Marion Hardy, Naturopathe et Réflexologue</a:t>
            </a:r>
          </a:p>
          <a:p>
            <a:r>
              <a:rPr lang="fr-FR" altLang="fr-FR" sz="1200" i="1" dirty="0" smtClean="0"/>
              <a:t>Nogent-sur-Marne – 06 86 08 50 02</a:t>
            </a:r>
            <a:endParaRPr lang="fr-FR" altLang="fr-FR" sz="1200" i="1" dirty="0"/>
          </a:p>
        </p:txBody>
      </p:sp>
      <p:sp>
        <p:nvSpPr>
          <p:cNvPr id="12" name="ZoneTexte 11"/>
          <p:cNvSpPr txBox="1"/>
          <p:nvPr/>
        </p:nvSpPr>
        <p:spPr>
          <a:xfrm>
            <a:off x="4806461" y="1206064"/>
            <a:ext cx="6707586" cy="4339650"/>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L’intestin est la première barrière de défense de notre système immunitaire : </a:t>
            </a:r>
            <a:endParaRPr lang="fr-FR" sz="1200" b="1" dirty="0" smtClean="0">
              <a:solidFill>
                <a:srgbClr val="1377D4"/>
              </a:solidFill>
              <a:latin typeface="Trebuchet MS" panose="020B0603020202020204" pitchFamily="34" charset="0"/>
            </a:endParaRPr>
          </a:p>
          <a:p>
            <a:endParaRPr lang="fr-FR" sz="1200" b="1" dirty="0">
              <a:latin typeface="Trebuchet MS" panose="020B0603020202020204" pitchFamily="34" charset="0"/>
            </a:endParaRPr>
          </a:p>
          <a:p>
            <a:r>
              <a:rPr lang="fr-FR" sz="1200" b="1" dirty="0">
                <a:solidFill>
                  <a:srgbClr val="1377D4"/>
                </a:solidFill>
                <a:latin typeface="Trebuchet MS" panose="020B0603020202020204" pitchFamily="34" charset="0"/>
              </a:rPr>
              <a:t>R</a:t>
            </a:r>
            <a:r>
              <a:rPr lang="fr-FR" sz="1200" b="1" dirty="0" smtClean="0">
                <a:solidFill>
                  <a:srgbClr val="1377D4"/>
                </a:solidFill>
                <a:latin typeface="Trebuchet MS" panose="020B0603020202020204" pitchFamily="34" charset="0"/>
              </a:rPr>
              <a:t>especter </a:t>
            </a:r>
            <a:r>
              <a:rPr lang="fr-FR" sz="1200" b="1" dirty="0">
                <a:solidFill>
                  <a:srgbClr val="1377D4"/>
                </a:solidFill>
                <a:latin typeface="Trebuchet MS" panose="020B0603020202020204" pitchFamily="34" charset="0"/>
              </a:rPr>
              <a:t>l’équilibre de sa flore intestinale </a:t>
            </a:r>
            <a:r>
              <a:rPr lang="fr-FR" sz="1200" dirty="0">
                <a:latin typeface="Trebuchet MS" panose="020B0603020202020204" pitchFamily="34" charset="0"/>
              </a:rPr>
              <a:t>donne une meilleure résistance aux </a:t>
            </a:r>
            <a:r>
              <a:rPr lang="fr-FR" sz="1200" dirty="0" smtClean="0">
                <a:latin typeface="Trebuchet MS" panose="020B0603020202020204" pitchFamily="34" charset="0"/>
              </a:rPr>
              <a:t>infections.</a:t>
            </a: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Eviter </a:t>
            </a:r>
            <a:r>
              <a:rPr lang="fr-FR" sz="1200" b="1" dirty="0">
                <a:solidFill>
                  <a:srgbClr val="1377D4"/>
                </a:solidFill>
                <a:latin typeface="Trebuchet MS" panose="020B0603020202020204" pitchFamily="34" charset="0"/>
              </a:rPr>
              <a:t>ce qui acidifie l’organisme et accroit sa toxémie : aliments industriels, sucres, amidons, laitages, </a:t>
            </a:r>
            <a:r>
              <a:rPr lang="fr-FR" sz="1200" b="1" dirty="0" smtClean="0">
                <a:solidFill>
                  <a:srgbClr val="1377D4"/>
                </a:solidFill>
                <a:latin typeface="Trebuchet MS" panose="020B0603020202020204" pitchFamily="34" charset="0"/>
              </a:rPr>
              <a:t>viandes.</a:t>
            </a:r>
            <a:endParaRPr lang="fr-FR" sz="1200" b="1" dirty="0">
              <a:solidFill>
                <a:srgbClr val="1377D4"/>
              </a:solidFill>
              <a:latin typeface="Trebuchet MS" panose="020B0603020202020204" pitchFamily="34" charset="0"/>
            </a:endParaRP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Fumer </a:t>
            </a:r>
            <a:r>
              <a:rPr lang="fr-FR" sz="1200" b="1" dirty="0">
                <a:solidFill>
                  <a:srgbClr val="1377D4"/>
                </a:solidFill>
                <a:latin typeface="Trebuchet MS" panose="020B0603020202020204" pitchFamily="34" charset="0"/>
              </a:rPr>
              <a:t>encrasse les voies respiratoires </a:t>
            </a:r>
            <a:r>
              <a:rPr lang="fr-FR" sz="1200" dirty="0">
                <a:latin typeface="Trebuchet MS" panose="020B0603020202020204" pitchFamily="34" charset="0"/>
              </a:rPr>
              <a:t>et prédispose aux infections pulmonaires</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Dormir </a:t>
            </a:r>
            <a:r>
              <a:rPr lang="fr-FR" sz="1200" b="1" dirty="0">
                <a:solidFill>
                  <a:srgbClr val="1377D4"/>
                </a:solidFill>
                <a:latin typeface="Trebuchet MS" panose="020B0603020202020204" pitchFamily="34" charset="0"/>
              </a:rPr>
              <a:t>suffisamment : </a:t>
            </a:r>
            <a:endParaRPr lang="fr-FR" sz="1200" b="1" dirty="0" smtClean="0">
              <a:solidFill>
                <a:srgbClr val="1377D4"/>
              </a:solidFill>
              <a:latin typeface="Trebuchet MS" panose="020B0603020202020204" pitchFamily="34" charset="0"/>
            </a:endParaRPr>
          </a:p>
          <a:p>
            <a:r>
              <a:rPr lang="fr-FR" sz="1200" dirty="0">
                <a:latin typeface="Trebuchet MS" panose="020B0603020202020204" pitchFamily="34" charset="0"/>
              </a:rPr>
              <a:t>C</a:t>
            </a:r>
            <a:r>
              <a:rPr lang="fr-FR" sz="1200" dirty="0" smtClean="0">
                <a:latin typeface="Trebuchet MS" panose="020B0603020202020204" pitchFamily="34" charset="0"/>
              </a:rPr>
              <a:t>’est </a:t>
            </a:r>
            <a:r>
              <a:rPr lang="fr-FR" sz="1200" dirty="0">
                <a:latin typeface="Trebuchet MS" panose="020B0603020202020204" pitchFamily="34" charset="0"/>
              </a:rPr>
              <a:t>pendant le sommeil que l’organisme se régénère Le stress, la peur, les pensées et paroles négatives affaiblissent les défenses immunitaires en augmentant le niveau de cortisol</a:t>
            </a:r>
            <a:r>
              <a:rPr lang="fr-FR" sz="1200" dirty="0" smtClean="0">
                <a:latin typeface="Trebuchet MS" panose="020B0603020202020204" pitchFamily="34" charset="0"/>
              </a:rPr>
              <a:t>.</a:t>
            </a:r>
          </a:p>
          <a:p>
            <a:endParaRPr lang="fr-FR" sz="1200"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Rester Zen : </a:t>
            </a:r>
          </a:p>
          <a:p>
            <a:r>
              <a:rPr lang="fr-FR" sz="1200" dirty="0" smtClean="0">
                <a:latin typeface="Trebuchet MS" panose="020B0603020202020204" pitchFamily="34" charset="0"/>
              </a:rPr>
              <a:t>Le </a:t>
            </a:r>
            <a:r>
              <a:rPr lang="fr-FR" sz="1200" dirty="0">
                <a:latin typeface="Trebuchet MS" panose="020B0603020202020204" pitchFamily="34" charset="0"/>
              </a:rPr>
              <a:t>sentiment de panique joue contre </a:t>
            </a:r>
            <a:r>
              <a:rPr lang="fr-FR" sz="1200" dirty="0" smtClean="0">
                <a:latin typeface="Trebuchet MS" panose="020B0603020202020204" pitchFamily="34" charset="0"/>
              </a:rPr>
              <a:t>nous, il est </a:t>
            </a:r>
            <a:r>
              <a:rPr lang="fr-FR" sz="1200" b="1" dirty="0" smtClean="0">
                <a:latin typeface="Trebuchet MS" panose="020B0603020202020204" pitchFamily="34" charset="0"/>
              </a:rPr>
              <a:t>Immunosuppresseur. </a:t>
            </a:r>
          </a:p>
          <a:p>
            <a:r>
              <a:rPr lang="fr-FR" sz="1200" dirty="0">
                <a:latin typeface="Trebuchet MS" panose="020B0603020202020204" pitchFamily="34" charset="0"/>
              </a:rPr>
              <a:t>Pourquoi ne pas profiter de cette parenthèse forcée pour commencer la méditation ?</a:t>
            </a:r>
            <a:endParaRPr lang="fr-FR" sz="1200" b="1" dirty="0" smtClean="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Repos</a:t>
            </a:r>
            <a:r>
              <a:rPr lang="fr-FR" sz="1200" dirty="0">
                <a:latin typeface="Trebuchet MS" panose="020B0603020202020204" pitchFamily="34" charset="0"/>
              </a:rPr>
              <a:t>, détente, relaxation, massage, bonne humeur, rire, activité physique, yoga, méditation, promenades dans la nature, soleil, exercices de respiration, exposition brève au froid, pratiques qui favorisent l’</a:t>
            </a:r>
            <a:r>
              <a:rPr lang="fr-FR" sz="1200" dirty="0" err="1">
                <a:latin typeface="Trebuchet MS" panose="020B0603020202020204" pitchFamily="34" charset="0"/>
              </a:rPr>
              <a:t>hormèse</a:t>
            </a:r>
            <a:r>
              <a:rPr lang="fr-FR" sz="1200" dirty="0">
                <a:latin typeface="Trebuchet MS" panose="020B0603020202020204" pitchFamily="34" charset="0"/>
              </a:rPr>
              <a:t> et renforcent les capacités adaptatives du corps… </a:t>
            </a:r>
            <a:endParaRPr lang="fr-FR" sz="1200" dirty="0" smtClean="0">
              <a:latin typeface="Trebuchet MS" panose="020B0603020202020204" pitchFamily="34" charset="0"/>
            </a:endParaRPr>
          </a:p>
          <a:p>
            <a:r>
              <a:rPr lang="fr-FR" sz="1200" dirty="0" smtClean="0">
                <a:latin typeface="Trebuchet MS" panose="020B0603020202020204" pitchFamily="34" charset="0"/>
              </a:rPr>
              <a:t>Tout </a:t>
            </a:r>
            <a:r>
              <a:rPr lang="fr-FR" sz="1200" dirty="0">
                <a:latin typeface="Trebuchet MS" panose="020B0603020202020204" pitchFamily="34" charset="0"/>
              </a:rPr>
              <a:t>cela </a:t>
            </a:r>
            <a:r>
              <a:rPr lang="fr-FR" sz="1200" dirty="0" smtClean="0">
                <a:latin typeface="Trebuchet MS" panose="020B0603020202020204" pitchFamily="34" charset="0"/>
              </a:rPr>
              <a:t>contribue à abaisser </a:t>
            </a:r>
            <a:r>
              <a:rPr lang="fr-FR" sz="1200" dirty="0">
                <a:latin typeface="Trebuchet MS" panose="020B0603020202020204" pitchFamily="34" charset="0"/>
              </a:rPr>
              <a:t>le niveau de cortisol et renforce les défenses immunitaires. </a:t>
            </a:r>
            <a:endParaRPr lang="fr-FR" sz="1200" dirty="0" smtClean="0">
              <a:latin typeface="Trebuchet MS" panose="020B0603020202020204" pitchFamily="34" charset="0"/>
            </a:endParaRPr>
          </a:p>
          <a:p>
            <a:endParaRPr lang="fr-FR" sz="1200" dirty="0">
              <a:latin typeface="Trebuchet MS" panose="020B0603020202020204" pitchFamily="34" charset="0"/>
            </a:endParaRPr>
          </a:p>
          <a:p>
            <a:r>
              <a:rPr lang="fr-FR" sz="1200" dirty="0" smtClean="0">
                <a:latin typeface="Trebuchet MS" panose="020B0603020202020204" pitchFamily="34" charset="0"/>
              </a:rPr>
              <a:t>Amour </a:t>
            </a:r>
            <a:r>
              <a:rPr lang="fr-FR" sz="1200" dirty="0">
                <a:latin typeface="Trebuchet MS" panose="020B0603020202020204" pitchFamily="34" charset="0"/>
              </a:rPr>
              <a:t>et ouverture du cœur comme rempart énergétique aux infections </a:t>
            </a:r>
            <a:r>
              <a:rPr lang="fr-FR" sz="1200" dirty="0" smtClean="0">
                <a:latin typeface="Trebuchet MS" panose="020B0603020202020204" pitchFamily="34" charset="0"/>
              </a:rPr>
              <a:t>pulmonaires. </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919" y="1841617"/>
            <a:ext cx="3755048" cy="2883877"/>
          </a:xfrm>
          <a:prstGeom prst="rect">
            <a:avLst/>
          </a:prstGeom>
        </p:spPr>
      </p:pic>
    </p:spTree>
    <p:extLst>
      <p:ext uri="{BB962C8B-B14F-4D97-AF65-F5344CB8AC3E}">
        <p14:creationId xmlns:p14="http://schemas.microsoft.com/office/powerpoint/2010/main" val="4120996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
          <p:cNvSpPr txBox="1">
            <a:spLocks noGrp="1"/>
          </p:cNvSpPr>
          <p:nvPr>
            <p:ph type="subTitle" idx="4294967295"/>
          </p:nvPr>
        </p:nvSpPr>
        <p:spPr>
          <a:xfrm>
            <a:off x="240632" y="6153480"/>
            <a:ext cx="11598442" cy="496757"/>
          </a:xfrm>
          <a:prstGeom prst="rect">
            <a:avLst/>
          </a:prstGeom>
          <a:noFill/>
          <a:ln>
            <a:noFill/>
          </a:ln>
        </p:spPr>
        <p:txBody>
          <a:bodyPr spcFirstLastPara="1" vert="horz" wrap="square" lIns="91425" tIns="91425" rIns="91425" bIns="91425" rtlCol="0" anchor="t" anchorCtr="0">
            <a:noAutofit/>
          </a:bodyPr>
          <a:lstStyle/>
          <a:p>
            <a:pPr marL="0" indent="0" algn="ctr">
              <a:lnSpc>
                <a:spcPct val="100000"/>
              </a:lnSpc>
              <a:spcBef>
                <a:spcPts val="0"/>
              </a:spcBef>
              <a:buClr>
                <a:srgbClr val="CFD8DC"/>
              </a:buClr>
              <a:buSzPts val="1800"/>
              <a:buNone/>
            </a:pPr>
            <a:r>
              <a:rPr lang="en" sz="1400" b="1" dirty="0" smtClean="0">
                <a:solidFill>
                  <a:srgbClr val="1377D4"/>
                </a:solidFill>
                <a:latin typeface="Source Sans Pro"/>
                <a:ea typeface="Source Sans Pro"/>
                <a:cs typeface="Source Sans Pro"/>
                <a:sym typeface="Source Sans Pro"/>
              </a:rPr>
              <a:t>188 </a:t>
            </a:r>
            <a:r>
              <a:rPr lang="en" sz="1400" b="1" dirty="0">
                <a:solidFill>
                  <a:srgbClr val="1377D4"/>
                </a:solidFill>
                <a:latin typeface="Source Sans Pro"/>
                <a:ea typeface="Source Sans Pro"/>
                <a:cs typeface="Source Sans Pro"/>
                <a:sym typeface="Source Sans Pro"/>
              </a:rPr>
              <a:t>Grande rue Charles de </a:t>
            </a:r>
            <a:r>
              <a:rPr lang="en" sz="1400" b="1" dirty="0" smtClean="0">
                <a:solidFill>
                  <a:srgbClr val="1377D4"/>
                </a:solidFill>
                <a:latin typeface="Source Sans Pro"/>
                <a:ea typeface="Source Sans Pro"/>
                <a:cs typeface="Source Sans Pro"/>
                <a:sym typeface="Source Sans Pro"/>
              </a:rPr>
              <a:t>Gaulle - 94130 Nogent-sur-Marne</a:t>
            </a:r>
            <a:endParaRPr sz="1400" dirty="0">
              <a:solidFill>
                <a:srgbClr val="1377D4"/>
              </a:solidFill>
            </a:endParaRPr>
          </a:p>
        </p:txBody>
      </p:sp>
      <p:pic>
        <p:nvPicPr>
          <p:cNvPr id="68" name="Google Shape;68;p1"/>
          <p:cNvPicPr preferRelativeResize="0"/>
          <p:nvPr/>
        </p:nvPicPr>
        <p:blipFill rotWithShape="1">
          <a:blip r:embed="rId3" cstate="print">
            <a:alphaModFix/>
          </a:blip>
          <a:srcRect/>
          <a:stretch/>
        </p:blipFill>
        <p:spPr>
          <a:xfrm>
            <a:off x="885260" y="298698"/>
            <a:ext cx="3854165" cy="802458"/>
          </a:xfrm>
          <a:prstGeom prst="rect">
            <a:avLst/>
          </a:prstGeom>
          <a:noFill/>
          <a:ln>
            <a:noFill/>
          </a:ln>
        </p:spPr>
      </p:pic>
      <p:sp>
        <p:nvSpPr>
          <p:cNvPr id="5" name="Google Shape;321;p15"/>
          <p:cNvSpPr txBox="1">
            <a:spLocks noGrp="1"/>
          </p:cNvSpPr>
          <p:nvPr>
            <p:ph type="ctrTitle" idx="4294967295"/>
          </p:nvPr>
        </p:nvSpPr>
        <p:spPr>
          <a:xfrm>
            <a:off x="1117978" y="1714435"/>
            <a:ext cx="5843261" cy="2408300"/>
          </a:xfrm>
          <a:prstGeom prst="rect">
            <a:avLst/>
          </a:prstGeom>
          <a:noFill/>
          <a:ln>
            <a:noFill/>
          </a:ln>
        </p:spPr>
        <p:txBody>
          <a:bodyPr spcFirstLastPara="1" wrap="square" lIns="91425" tIns="91425" rIns="91425" bIns="91425" anchor="t" anchorCtr="0">
            <a:noAutofit/>
          </a:bodyPr>
          <a:lstStyle/>
          <a:p>
            <a:pPr>
              <a:lnSpc>
                <a:spcPct val="100000"/>
              </a:lnSpc>
              <a:spcBef>
                <a:spcPts val="0"/>
              </a:spcBef>
              <a:buClr>
                <a:srgbClr val="0091EA"/>
              </a:buClr>
              <a:buSzPts val="6000"/>
            </a:pPr>
            <a:r>
              <a:rPr lang="fr-FR" sz="1600" b="1" dirty="0" smtClean="0">
                <a:solidFill>
                  <a:srgbClr val="1377D4"/>
                </a:solidFill>
                <a:latin typeface="Trebuchet MS" panose="020B0603020202020204" pitchFamily="34" charset="0"/>
              </a:rPr>
              <a:t>Besoin d’aide pour :</a:t>
            </a:r>
            <a:r>
              <a:rPr lang="fr-FR" sz="1600" b="1" dirty="0" smtClean="0">
                <a:latin typeface="Trebuchet MS" panose="020B0603020202020204" pitchFamily="34" charset="0"/>
              </a:rPr>
              <a:t/>
            </a:r>
            <a:br>
              <a:rPr lang="fr-FR" sz="1600" b="1" dirty="0" smtClean="0">
                <a:latin typeface="Trebuchet MS" panose="020B0603020202020204" pitchFamily="34" charset="0"/>
              </a:rPr>
            </a:br>
            <a:r>
              <a:rPr lang="fr-FR" sz="1600" b="1" dirty="0">
                <a:latin typeface="Trebuchet MS" panose="020B0603020202020204" pitchFamily="34" charset="0"/>
              </a:rPr>
              <a:t/>
            </a:r>
            <a:br>
              <a:rPr lang="fr-FR" sz="1600" b="1" dirty="0">
                <a:latin typeface="Trebuchet MS" panose="020B0603020202020204" pitchFamily="34" charset="0"/>
              </a:rPr>
            </a:br>
            <a:r>
              <a:rPr lang="fr-FR" sz="1600" b="1" dirty="0" smtClean="0">
                <a:latin typeface="Trebuchet MS" panose="020B0603020202020204" pitchFamily="34" charset="0"/>
              </a:rPr>
              <a:t>- </a:t>
            </a:r>
            <a:r>
              <a:rPr lang="fr-FR" sz="1600" dirty="0" smtClean="0">
                <a:latin typeface="Trebuchet MS" panose="020B0603020202020204" pitchFamily="34" charset="0"/>
              </a:rPr>
              <a:t>Vous orienter vers la pratique qui vous sera la plus adaptée,</a:t>
            </a:r>
            <a:r>
              <a:rPr lang="fr-FR" sz="1600" dirty="0">
                <a:latin typeface="Trebuchet MS" panose="020B0603020202020204" pitchFamily="34" charset="0"/>
              </a:rPr>
              <a:t/>
            </a:r>
            <a:br>
              <a:rPr lang="fr-FR" sz="1600" dirty="0">
                <a:latin typeface="Trebuchet MS" panose="020B0603020202020204" pitchFamily="34" charset="0"/>
              </a:rPr>
            </a:br>
            <a:r>
              <a:rPr lang="fr-FR" sz="1600" dirty="0" smtClean="0">
                <a:latin typeface="Trebuchet MS" panose="020B0603020202020204" pitchFamily="34" charset="0"/>
              </a:rPr>
              <a:t>- Avoir des </a:t>
            </a:r>
            <a:r>
              <a:rPr lang="fr-FR" sz="1600" dirty="0">
                <a:latin typeface="Trebuchet MS" panose="020B0603020202020204" pitchFamily="34" charset="0"/>
              </a:rPr>
              <a:t>conseils plus précis et </a:t>
            </a:r>
            <a:r>
              <a:rPr lang="fr-FR" sz="1600" dirty="0" smtClean="0">
                <a:latin typeface="Trebuchet MS" panose="020B0603020202020204" pitchFamily="34" charset="0"/>
              </a:rPr>
              <a:t>individualisés,</a:t>
            </a:r>
            <a:r>
              <a:rPr lang="fr-FR" sz="1600" dirty="0">
                <a:latin typeface="Trebuchet MS" panose="020B0603020202020204" pitchFamily="34" charset="0"/>
              </a:rPr>
              <a:t/>
            </a:r>
            <a:br>
              <a:rPr lang="fr-FR" sz="1600" dirty="0">
                <a:latin typeface="Trebuchet MS" panose="020B0603020202020204" pitchFamily="34" charset="0"/>
              </a:rPr>
            </a:br>
            <a:r>
              <a:rPr lang="fr-FR" sz="1600" dirty="0" smtClean="0">
                <a:latin typeface="Trebuchet MS" panose="020B0603020202020204" pitchFamily="34" charset="0"/>
              </a:rPr>
              <a:t>- Des réponses à vos questions,</a:t>
            </a:r>
            <a:br>
              <a:rPr lang="fr-FR" sz="1600" dirty="0" smtClean="0">
                <a:latin typeface="Trebuchet MS" panose="020B0603020202020204" pitchFamily="34" charset="0"/>
              </a:rPr>
            </a:br>
            <a:r>
              <a:rPr lang="fr-FR" sz="1600" dirty="0">
                <a:latin typeface="Trebuchet MS" panose="020B0603020202020204" pitchFamily="34" charset="0"/>
              </a:rPr>
              <a:t/>
            </a:r>
            <a:br>
              <a:rPr lang="fr-FR" sz="1600" dirty="0">
                <a:latin typeface="Trebuchet MS" panose="020B0603020202020204" pitchFamily="34" charset="0"/>
              </a:rPr>
            </a:br>
            <a:r>
              <a:rPr lang="fr-FR" sz="1600" b="1" dirty="0">
                <a:solidFill>
                  <a:srgbClr val="1377D4"/>
                </a:solidFill>
                <a:latin typeface="Trebuchet MS" panose="020B0603020202020204" pitchFamily="34" charset="0"/>
              </a:rPr>
              <a:t>N</a:t>
            </a:r>
            <a:r>
              <a:rPr lang="fr-FR" sz="1600" b="1" dirty="0" smtClean="0">
                <a:solidFill>
                  <a:srgbClr val="1377D4"/>
                </a:solidFill>
                <a:latin typeface="Trebuchet MS" panose="020B0603020202020204" pitchFamily="34" charset="0"/>
              </a:rPr>
              <a:t>’hésitez </a:t>
            </a:r>
            <a:r>
              <a:rPr lang="fr-FR" sz="1600" b="1" dirty="0">
                <a:solidFill>
                  <a:srgbClr val="1377D4"/>
                </a:solidFill>
                <a:latin typeface="Trebuchet MS" panose="020B0603020202020204" pitchFamily="34" charset="0"/>
              </a:rPr>
              <a:t>pas </a:t>
            </a:r>
            <a:r>
              <a:rPr lang="fr-FR" sz="1600" b="1" dirty="0" smtClean="0">
                <a:solidFill>
                  <a:srgbClr val="1377D4"/>
                </a:solidFill>
                <a:latin typeface="Trebuchet MS" panose="020B0603020202020204" pitchFamily="34" charset="0"/>
              </a:rPr>
              <a:t>!</a:t>
            </a:r>
            <a:br>
              <a:rPr lang="fr-FR" sz="1600" b="1" dirty="0" smtClean="0">
                <a:solidFill>
                  <a:srgbClr val="1377D4"/>
                </a:solidFill>
                <a:latin typeface="Trebuchet MS" panose="020B0603020202020204" pitchFamily="34" charset="0"/>
              </a:rPr>
            </a:br>
            <a:r>
              <a:rPr lang="fr-FR" sz="1600" b="1" dirty="0">
                <a:solidFill>
                  <a:srgbClr val="1377D4"/>
                </a:solidFill>
                <a:latin typeface="Trebuchet MS" panose="020B0603020202020204" pitchFamily="34" charset="0"/>
              </a:rPr>
              <a:t/>
            </a:r>
            <a:br>
              <a:rPr lang="fr-FR" sz="1600" b="1" dirty="0">
                <a:solidFill>
                  <a:srgbClr val="1377D4"/>
                </a:solidFill>
                <a:latin typeface="Trebuchet MS" panose="020B0603020202020204" pitchFamily="34" charset="0"/>
              </a:rPr>
            </a:br>
            <a:r>
              <a:rPr lang="fr-FR" sz="1600" b="1" dirty="0" smtClean="0">
                <a:solidFill>
                  <a:srgbClr val="1377D4"/>
                </a:solidFill>
                <a:latin typeface="Trebuchet MS" panose="020B0603020202020204" pitchFamily="34" charset="0"/>
              </a:rPr>
              <a:t>Nous sommes à votre écoute 7j/7j de 8H à 21H</a:t>
            </a:r>
            <a:endParaRPr sz="1600" b="1" dirty="0">
              <a:solidFill>
                <a:srgbClr val="1377D4"/>
              </a:solidFill>
              <a:latin typeface="Trebuchet MS" panose="020B0603020202020204" pitchFamily="34" charset="0"/>
            </a:endParaRPr>
          </a:p>
        </p:txBody>
      </p:sp>
      <p:sp>
        <p:nvSpPr>
          <p:cNvPr id="6" name="ZoneTexte 5"/>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6850" y="977072"/>
            <a:ext cx="4952223" cy="3300657"/>
          </a:xfrm>
          <a:prstGeom prst="rect">
            <a:avLst/>
          </a:prstGeom>
        </p:spPr>
      </p:pic>
      <p:sp>
        <p:nvSpPr>
          <p:cNvPr id="4" name="ZoneTexte 3"/>
          <p:cNvSpPr txBox="1"/>
          <p:nvPr/>
        </p:nvSpPr>
        <p:spPr>
          <a:xfrm>
            <a:off x="2279561" y="4344450"/>
            <a:ext cx="8448540" cy="1600438"/>
          </a:xfrm>
          <a:prstGeom prst="rect">
            <a:avLst/>
          </a:prstGeom>
          <a:noFill/>
        </p:spPr>
        <p:txBody>
          <a:bodyPr wrap="square" rtlCol="0">
            <a:spAutoFit/>
          </a:bodyPr>
          <a:lstStyle/>
          <a:p>
            <a:pPr algn="ctr"/>
            <a:r>
              <a:rPr lang="fr-FR" b="1" dirty="0">
                <a:latin typeface="Trebuchet MS" panose="020B0603020202020204" pitchFamily="34" charset="0"/>
              </a:rPr>
              <a:t>Contactez directement un de nos praticiens </a:t>
            </a:r>
            <a:r>
              <a:rPr lang="fr-FR" b="1" dirty="0" smtClean="0">
                <a:latin typeface="Trebuchet MS" panose="020B0603020202020204" pitchFamily="34" charset="0"/>
              </a:rPr>
              <a:t>auteurs de cet ouvrage dont les coordonnées sont mentionnées à chaque page.</a:t>
            </a:r>
            <a:r>
              <a:rPr lang="fr-FR" sz="800" b="1" dirty="0" smtClean="0">
                <a:latin typeface="Trebuchet MS" panose="020B0603020202020204" pitchFamily="34" charset="0"/>
              </a:rPr>
              <a:t/>
            </a:r>
            <a:br>
              <a:rPr lang="fr-FR" sz="800" b="1" dirty="0" smtClean="0">
                <a:latin typeface="Trebuchet MS" panose="020B0603020202020204" pitchFamily="34" charset="0"/>
              </a:rPr>
            </a:br>
            <a:r>
              <a:rPr lang="fr-FR" sz="800" b="1" dirty="0">
                <a:latin typeface="Trebuchet MS" panose="020B0603020202020204" pitchFamily="34" charset="0"/>
              </a:rPr>
              <a:t/>
            </a:r>
            <a:br>
              <a:rPr lang="fr-FR" sz="800" b="1" dirty="0">
                <a:latin typeface="Trebuchet MS" panose="020B0603020202020204" pitchFamily="34" charset="0"/>
              </a:rPr>
            </a:br>
            <a:r>
              <a:rPr lang="fr-FR" b="1" dirty="0" smtClean="0">
                <a:latin typeface="Trebuchet MS" panose="020B0603020202020204" pitchFamily="34" charset="0"/>
              </a:rPr>
              <a:t>Pour les programmes de revitalisation</a:t>
            </a:r>
            <a:r>
              <a:rPr lang="fr-FR" b="1" dirty="0">
                <a:latin typeface="Trebuchet MS" panose="020B0603020202020204" pitchFamily="34" charset="0"/>
              </a:rPr>
              <a:t> </a:t>
            </a:r>
            <a:r>
              <a:rPr lang="fr-FR" b="1" dirty="0" smtClean="0">
                <a:latin typeface="Trebuchet MS" panose="020B0603020202020204" pitchFamily="34" charset="0"/>
              </a:rPr>
              <a:t>ou toute </a:t>
            </a:r>
            <a:r>
              <a:rPr lang="fr-FR" b="1" dirty="0">
                <a:latin typeface="Trebuchet MS" panose="020B0603020202020204" pitchFamily="34" charset="0"/>
              </a:rPr>
              <a:t>autre </a:t>
            </a:r>
            <a:r>
              <a:rPr lang="fr-FR" b="1" dirty="0" smtClean="0">
                <a:latin typeface="Trebuchet MS" panose="020B0603020202020204" pitchFamily="34" charset="0"/>
              </a:rPr>
              <a:t>question</a:t>
            </a:r>
          </a:p>
          <a:p>
            <a:pPr algn="ctr"/>
            <a:r>
              <a:rPr lang="fr-FR" b="1" dirty="0" smtClean="0">
                <a:latin typeface="Trebuchet MS" panose="020B0603020202020204" pitchFamily="34" charset="0"/>
              </a:rPr>
              <a:t>Contactez le 01 84 25 22 87</a:t>
            </a:r>
            <a:r>
              <a:rPr lang="fr-FR" b="1" dirty="0">
                <a:latin typeface="Trebuchet MS" panose="020B0603020202020204" pitchFamily="34" charset="0"/>
              </a:rPr>
              <a:t/>
            </a:r>
            <a:br>
              <a:rPr lang="fr-FR" b="1" dirty="0">
                <a:latin typeface="Trebuchet MS" panose="020B0603020202020204" pitchFamily="34" charset="0"/>
              </a:rPr>
            </a:br>
            <a:r>
              <a:rPr lang="fr-FR" b="1" dirty="0" smtClean="0">
                <a:latin typeface="Trebuchet MS" panose="020B0603020202020204" pitchFamily="34" charset="0"/>
              </a:rPr>
              <a:t>Tous les praticiens sont sur </a:t>
            </a:r>
            <a:r>
              <a:rPr lang="fr-FR" b="1" dirty="0">
                <a:latin typeface="Trebuchet MS" panose="020B0603020202020204" pitchFamily="34" charset="0"/>
              </a:rPr>
              <a:t>: </a:t>
            </a:r>
            <a:r>
              <a:rPr lang="fr-FR" b="1" dirty="0">
                <a:solidFill>
                  <a:srgbClr val="1377D4"/>
                </a:solidFill>
                <a:latin typeface="Trebuchet MS" panose="020B0603020202020204" pitchFamily="34" charset="0"/>
                <a:ea typeface="Source Sans Pro"/>
                <a:cs typeface="Source Sans Pro"/>
                <a:sym typeface="Source Sans Pro"/>
              </a:rPr>
              <a:t>www.kheprisante.fr</a:t>
            </a:r>
            <a:endParaRPr lang="fr-FR" dirty="0"/>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571" y="4122734"/>
            <a:ext cx="1723117" cy="1811689"/>
          </a:xfrm>
          <a:prstGeom prst="rect">
            <a:avLst/>
          </a:prstGeom>
        </p:spPr>
      </p:pic>
      <p:cxnSp>
        <p:nvCxnSpPr>
          <p:cNvPr id="7" name="Connecteur droit 6"/>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3750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648810" y="1141311"/>
            <a:ext cx="8903385" cy="3847207"/>
          </a:xfrm>
          <a:prstGeom prst="rect">
            <a:avLst/>
          </a:prstGeom>
          <a:noFill/>
        </p:spPr>
        <p:txBody>
          <a:bodyPr wrap="square" rtlCol="0">
            <a:spAutoFit/>
          </a:bodyPr>
          <a:lstStyle/>
          <a:p>
            <a:pPr algn="ctr"/>
            <a:r>
              <a:rPr lang="fr-FR" sz="1600" b="1" dirty="0">
                <a:solidFill>
                  <a:srgbClr val="1377D4"/>
                </a:solidFill>
                <a:latin typeface="Trebuchet MS" panose="020B0603020202020204" pitchFamily="34" charset="0"/>
              </a:rPr>
              <a:t>Les 4 piliers de la coordination de soins en Thérapies </a:t>
            </a:r>
            <a:r>
              <a:rPr lang="fr-FR" sz="1600" b="1" dirty="0" smtClean="0">
                <a:solidFill>
                  <a:srgbClr val="1377D4"/>
                </a:solidFill>
                <a:latin typeface="Trebuchet MS" panose="020B0603020202020204" pitchFamily="34" charset="0"/>
              </a:rPr>
              <a:t>Complémentaires</a:t>
            </a:r>
            <a:endParaRPr lang="fr-FR" sz="1600" b="1" dirty="0">
              <a:solidFill>
                <a:srgbClr val="1377D4"/>
              </a:solidFill>
              <a:latin typeface="Trebuchet MS" panose="020B0603020202020204" pitchFamily="34" charset="0"/>
            </a:endParaRPr>
          </a:p>
          <a:p>
            <a:endParaRPr lang="fr-FR" sz="1200" dirty="0">
              <a:latin typeface="Trebuchet MS" panose="020B0603020202020204" pitchFamily="34" charset="0"/>
            </a:endParaRPr>
          </a:p>
          <a:p>
            <a:r>
              <a:rPr lang="fr-FR" sz="1600" b="1" dirty="0" smtClean="0">
                <a:solidFill>
                  <a:srgbClr val="1377D4"/>
                </a:solidFill>
                <a:latin typeface="Trebuchet MS" panose="020B0603020202020204" pitchFamily="34" charset="0"/>
              </a:rPr>
              <a:t>Pilier 3 : Le Mental</a:t>
            </a:r>
          </a:p>
          <a:p>
            <a:endParaRPr lang="fr-FR" sz="1600" dirty="0">
              <a:latin typeface="Trebuchet MS" panose="020B0603020202020204" pitchFamily="34" charset="0"/>
            </a:endParaRPr>
          </a:p>
          <a:p>
            <a:pPr marL="742950" lvl="1" indent="-285750">
              <a:buFont typeface="Wingdings" panose="05000000000000000000" pitchFamily="2" charset="2"/>
              <a:buChar char="§"/>
            </a:pPr>
            <a:r>
              <a:rPr lang="fr-FR" sz="1200" b="1" dirty="0">
                <a:solidFill>
                  <a:srgbClr val="1377D4"/>
                </a:solidFill>
                <a:latin typeface="Trebuchet MS" panose="020B0603020202020204" pitchFamily="34" charset="0"/>
              </a:rPr>
              <a:t>Sophrologie </a:t>
            </a:r>
            <a:r>
              <a:rPr lang="fr-FR" sz="1200" b="1" dirty="0" smtClean="0">
                <a:solidFill>
                  <a:srgbClr val="1377D4"/>
                </a:solidFill>
                <a:latin typeface="Trebuchet MS" panose="020B0603020202020204" pitchFamily="34" charset="0"/>
              </a:rPr>
              <a:t>:</a:t>
            </a:r>
            <a:endParaRPr lang="fr-FR" sz="1600" b="1" dirty="0">
              <a:solidFill>
                <a:srgbClr val="1377D4"/>
              </a:solidFill>
              <a:latin typeface="Trebuchet MS" panose="020B0603020202020204" pitchFamily="34" charset="0"/>
            </a:endParaRPr>
          </a:p>
          <a:p>
            <a:pPr marL="742950" lvl="1" indent="-285750">
              <a:buFont typeface="Wingdings" panose="05000000000000000000" pitchFamily="2" charset="2"/>
              <a:buChar char="§"/>
            </a:pPr>
            <a:r>
              <a:rPr lang="fr-FR" sz="1200" dirty="0">
                <a:solidFill>
                  <a:srgbClr val="000000"/>
                </a:solidFill>
                <a:latin typeface="Trebuchet MS" panose="020B0603020202020204" pitchFamily="34" charset="0"/>
              </a:rPr>
              <a:t>Stop à la fatigue, Enlever le stress 			          </a:t>
            </a:r>
            <a:r>
              <a:rPr lang="fr-FR" sz="1200" dirty="0" smtClean="0">
                <a:solidFill>
                  <a:srgbClr val="000000"/>
                </a:solidFill>
                <a:latin typeface="Trebuchet MS" panose="020B0603020202020204" pitchFamily="34" charset="0"/>
              </a:rPr>
              <a:t>	</a:t>
            </a:r>
            <a:r>
              <a:rPr lang="fr-FR" sz="1200" dirty="0" smtClean="0">
                <a:latin typeface="Trebuchet MS" panose="020B0603020202020204" pitchFamily="34" charset="0"/>
              </a:rPr>
              <a:t>Muriel </a:t>
            </a:r>
            <a:r>
              <a:rPr lang="fr-FR" sz="1200" dirty="0">
                <a:latin typeface="Trebuchet MS" panose="020B0603020202020204" pitchFamily="34" charset="0"/>
              </a:rPr>
              <a:t>Montay-Mula</a:t>
            </a:r>
          </a:p>
          <a:p>
            <a:pPr marL="742950" lvl="1" indent="-285750">
              <a:buFont typeface="Wingdings" panose="05000000000000000000" pitchFamily="2" charset="2"/>
              <a:buChar char="§"/>
            </a:pPr>
            <a:r>
              <a:rPr lang="fr-FR" sz="1200" dirty="0">
                <a:latin typeface="Trebuchet MS" panose="020B0603020202020204" pitchFamily="34" charset="0"/>
              </a:rPr>
              <a:t>Sommeil, Une bonne nuit se prépare la journée 		          </a:t>
            </a:r>
            <a:r>
              <a:rPr lang="fr-FR" sz="1200" dirty="0" smtClean="0">
                <a:latin typeface="Trebuchet MS" panose="020B0603020202020204" pitchFamily="34" charset="0"/>
              </a:rPr>
              <a:t>	Muriel </a:t>
            </a:r>
            <a:r>
              <a:rPr lang="fr-FR" sz="1200" dirty="0">
                <a:latin typeface="Trebuchet MS" panose="020B0603020202020204" pitchFamily="34" charset="0"/>
              </a:rPr>
              <a:t>Montay-Mula</a:t>
            </a:r>
          </a:p>
          <a:p>
            <a:pPr marL="742950" lvl="1" indent="-285750">
              <a:buFont typeface="Wingdings" panose="05000000000000000000" pitchFamily="2" charset="2"/>
              <a:buChar char="§"/>
            </a:pPr>
            <a:r>
              <a:rPr lang="fr-FR" sz="1200" b="1" dirty="0" smtClean="0">
                <a:solidFill>
                  <a:srgbClr val="1377D4"/>
                </a:solidFill>
                <a:latin typeface="Trebuchet MS" panose="020B0603020202020204" pitchFamily="34" charset="0"/>
              </a:rPr>
              <a:t>Méditation :</a:t>
            </a:r>
            <a:r>
              <a:rPr lang="fr-FR" sz="1200" dirty="0" smtClean="0">
                <a:solidFill>
                  <a:srgbClr val="1377D4"/>
                </a:solidFill>
                <a:latin typeface="Trebuchet MS" panose="020B0603020202020204" pitchFamily="34" charset="0"/>
              </a:rPr>
              <a:t> </a:t>
            </a:r>
            <a:r>
              <a:rPr lang="fr-FR" sz="1200" dirty="0" smtClean="0">
                <a:latin typeface="Trebuchet MS" panose="020B0603020202020204" pitchFamily="34" charset="0"/>
              </a:rPr>
              <a:t>Optimise la prise de recul, Acceptation , Equilibre 		Isabelle Marcy</a:t>
            </a:r>
            <a:endParaRPr lang="fr-FR" sz="1200" dirty="0">
              <a:latin typeface="Trebuchet MS" panose="020B0603020202020204" pitchFamily="34" charset="0"/>
            </a:endParaRPr>
          </a:p>
          <a:p>
            <a:pPr marL="742950" lvl="1" indent="-285750">
              <a:buFont typeface="Wingdings" panose="05000000000000000000" pitchFamily="2" charset="2"/>
              <a:buChar char="§"/>
            </a:pPr>
            <a:r>
              <a:rPr lang="fr-FR" sz="1200" b="1" dirty="0" smtClean="0">
                <a:solidFill>
                  <a:srgbClr val="1377D4"/>
                </a:solidFill>
                <a:latin typeface="Trebuchet MS" panose="020B0603020202020204" pitchFamily="34" charset="0"/>
              </a:rPr>
              <a:t>Hypnose </a:t>
            </a:r>
            <a:r>
              <a:rPr lang="fr-FR" sz="1200" dirty="0" smtClean="0">
                <a:solidFill>
                  <a:srgbClr val="1377D4"/>
                </a:solidFill>
                <a:latin typeface="Trebuchet MS" panose="020B0603020202020204" pitchFamily="34" charset="0"/>
              </a:rPr>
              <a:t>: </a:t>
            </a:r>
            <a:r>
              <a:rPr lang="fr-FR" sz="1200" dirty="0">
                <a:solidFill>
                  <a:srgbClr val="1377D4"/>
                </a:solidFill>
                <a:latin typeface="Trebuchet MS" panose="020B0603020202020204" pitchFamily="34" charset="0"/>
              </a:rPr>
              <a:t>Booster le système immunitaire avec un mental </a:t>
            </a:r>
            <a:r>
              <a:rPr lang="fr-FR" sz="1200" dirty="0" smtClean="0">
                <a:solidFill>
                  <a:srgbClr val="1377D4"/>
                </a:solidFill>
                <a:latin typeface="Trebuchet MS" panose="020B0603020202020204" pitchFamily="34" charset="0"/>
              </a:rPr>
              <a:t>positif</a:t>
            </a:r>
            <a:r>
              <a:rPr lang="fr-FR" sz="1600" b="1" dirty="0" smtClean="0">
                <a:solidFill>
                  <a:srgbClr val="1377D4"/>
                </a:solidFill>
                <a:latin typeface="Trebuchet MS" panose="020B0603020202020204" pitchFamily="34" charset="0"/>
              </a:rPr>
              <a:t>		</a:t>
            </a:r>
            <a:r>
              <a:rPr lang="fr-FR" sz="1200" dirty="0" smtClean="0">
                <a:latin typeface="Trebuchet MS" panose="020B0603020202020204" pitchFamily="34" charset="0"/>
              </a:rPr>
              <a:t>Florence </a:t>
            </a:r>
            <a:r>
              <a:rPr lang="fr-FR" sz="1200" dirty="0" err="1" smtClean="0">
                <a:latin typeface="Trebuchet MS" panose="020B0603020202020204" pitchFamily="34" charset="0"/>
              </a:rPr>
              <a:t>Catalifaud</a:t>
            </a:r>
            <a:endParaRPr lang="fr-FR" sz="1200" dirty="0">
              <a:latin typeface="Trebuchet MS" panose="020B0603020202020204" pitchFamily="34" charset="0"/>
            </a:endParaRPr>
          </a:p>
          <a:p>
            <a:endParaRPr lang="fr-FR" sz="1600" b="1" u="sng" dirty="0" smtClean="0">
              <a:latin typeface="Trebuchet MS" panose="020B0603020202020204" pitchFamily="34" charset="0"/>
            </a:endParaRPr>
          </a:p>
          <a:p>
            <a:r>
              <a:rPr lang="fr-FR" sz="1600" b="1" dirty="0" smtClean="0">
                <a:solidFill>
                  <a:srgbClr val="1377D4"/>
                </a:solidFill>
                <a:latin typeface="Trebuchet MS" panose="020B0603020202020204" pitchFamily="34" charset="0"/>
              </a:rPr>
              <a:t>Pilier 4 : l’Energétique</a:t>
            </a:r>
          </a:p>
          <a:p>
            <a:endParaRPr lang="fr-FR" sz="1600" dirty="0">
              <a:latin typeface="Trebuchet MS" panose="020B0603020202020204" pitchFamily="34" charset="0"/>
            </a:endParaRPr>
          </a:p>
          <a:p>
            <a:pPr marL="742950" lvl="1" indent="-285750">
              <a:buFont typeface="Wingdings" panose="05000000000000000000" pitchFamily="2" charset="2"/>
              <a:buChar char="§"/>
            </a:pPr>
            <a:r>
              <a:rPr lang="fr-FR" sz="1200" b="1" dirty="0">
                <a:solidFill>
                  <a:srgbClr val="1377D4"/>
                </a:solidFill>
                <a:latin typeface="Trebuchet MS" panose="020B0603020202020204" pitchFamily="34" charset="0"/>
              </a:rPr>
              <a:t>Qi Gong : </a:t>
            </a:r>
            <a:r>
              <a:rPr lang="fr-FR" sz="1200" dirty="0">
                <a:latin typeface="Trebuchet MS" panose="020B0603020202020204" pitchFamily="34" charset="0"/>
              </a:rPr>
              <a:t>l’art du mouvement thérapeutique en </a:t>
            </a:r>
            <a:r>
              <a:rPr lang="fr-FR" sz="1200" dirty="0" err="1">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	Dominique </a:t>
            </a:r>
            <a:r>
              <a:rPr lang="fr-FR" sz="1200" dirty="0" err="1">
                <a:latin typeface="Trebuchet MS" panose="020B0603020202020204" pitchFamily="34" charset="0"/>
              </a:rPr>
              <a:t>Assemaine</a:t>
            </a:r>
            <a:r>
              <a:rPr lang="fr-FR" sz="1200" dirty="0">
                <a:latin typeface="Trebuchet MS" panose="020B0603020202020204" pitchFamily="34" charset="0"/>
              </a:rPr>
              <a:t> </a:t>
            </a:r>
          </a:p>
          <a:p>
            <a:pPr marL="742950" lvl="1" indent="-285750">
              <a:buFont typeface="Wingdings" panose="05000000000000000000" pitchFamily="2" charset="2"/>
              <a:buChar char="§"/>
            </a:pPr>
            <a:r>
              <a:rPr lang="fr-FR" sz="1200" b="1" dirty="0">
                <a:solidFill>
                  <a:srgbClr val="1377D4"/>
                </a:solidFill>
                <a:latin typeface="Trebuchet MS" panose="020B0603020202020204" pitchFamily="34" charset="0"/>
              </a:rPr>
              <a:t>Réflexologie </a:t>
            </a:r>
            <a:r>
              <a:rPr lang="fr-FR" sz="1200" b="1" dirty="0" smtClean="0">
                <a:solidFill>
                  <a:srgbClr val="1377D4"/>
                </a:solidFill>
                <a:latin typeface="Trebuchet MS" panose="020B0603020202020204" pitchFamily="34" charset="0"/>
              </a:rPr>
              <a:t>combinée</a:t>
            </a:r>
            <a:r>
              <a:rPr lang="fr-FR" sz="1200" dirty="0">
                <a:solidFill>
                  <a:srgbClr val="1377D4"/>
                </a:solidFill>
                <a:latin typeface="Trebuchet MS" panose="020B0603020202020204" pitchFamily="34" charset="0"/>
              </a:rPr>
              <a:t> </a:t>
            </a:r>
            <a:r>
              <a:rPr lang="fr-FR" sz="1200" dirty="0" smtClean="0">
                <a:latin typeface="Trebuchet MS" panose="020B0603020202020204" pitchFamily="34" charset="0"/>
              </a:rPr>
              <a:t>					Virginie </a:t>
            </a:r>
            <a:r>
              <a:rPr lang="fr-FR" sz="1200" dirty="0">
                <a:latin typeface="Trebuchet MS" panose="020B0603020202020204" pitchFamily="34" charset="0"/>
              </a:rPr>
              <a:t>Nègre</a:t>
            </a:r>
            <a:endParaRPr lang="fr-FR" sz="1200" b="1" dirty="0" smtClean="0">
              <a:latin typeface="Trebuchet MS" panose="020B0603020202020204" pitchFamily="34" charset="0"/>
            </a:endParaRPr>
          </a:p>
          <a:p>
            <a:pPr marL="742950" lvl="1" indent="-285750">
              <a:buFont typeface="Wingdings" panose="05000000000000000000" pitchFamily="2" charset="2"/>
              <a:buChar char="§"/>
            </a:pPr>
            <a:r>
              <a:rPr lang="fr-FR" sz="1200" b="1" dirty="0" err="1">
                <a:solidFill>
                  <a:srgbClr val="1377D4"/>
                </a:solidFill>
                <a:latin typeface="Trebuchet MS" panose="020B0603020202020204" pitchFamily="34" charset="0"/>
              </a:rPr>
              <a:t>Bioresonance</a:t>
            </a:r>
            <a:r>
              <a:rPr lang="fr-FR" sz="1200" b="1" dirty="0">
                <a:solidFill>
                  <a:srgbClr val="1377D4"/>
                </a:solidFill>
                <a:latin typeface="Trebuchet MS" panose="020B0603020202020204" pitchFamily="34" charset="0"/>
              </a:rPr>
              <a:t> et Thérapie fréquentielle : </a:t>
            </a:r>
            <a:endParaRPr lang="fr-FR" sz="1200" b="1" dirty="0" smtClean="0">
              <a:solidFill>
                <a:srgbClr val="1377D4"/>
              </a:solidFill>
              <a:latin typeface="Trebuchet MS" panose="020B0603020202020204" pitchFamily="34" charset="0"/>
            </a:endParaRPr>
          </a:p>
          <a:p>
            <a:r>
              <a:rPr lang="fr-FR" sz="1200" b="1" dirty="0" smtClean="0">
                <a:latin typeface="Trebuchet MS" panose="020B0603020202020204" pitchFamily="34" charset="0"/>
              </a:rPr>
              <a:t>                </a:t>
            </a:r>
            <a:r>
              <a:rPr lang="fr-FR" sz="1200" dirty="0" smtClean="0">
                <a:latin typeface="Trebuchet MS" panose="020B0603020202020204" pitchFamily="34" charset="0"/>
              </a:rPr>
              <a:t>Accélération </a:t>
            </a:r>
            <a:r>
              <a:rPr lang="fr-FR" sz="1200" dirty="0">
                <a:latin typeface="Trebuchet MS" panose="020B0603020202020204" pitchFamily="34" charset="0"/>
              </a:rPr>
              <a:t>processus </a:t>
            </a:r>
            <a:r>
              <a:rPr lang="fr-FR" sz="1200" dirty="0" smtClean="0">
                <a:latin typeface="Trebuchet MS" panose="020B0603020202020204" pitchFamily="34" charset="0"/>
              </a:rPr>
              <a:t>d’auto régénération			Evelyne Revellat</a:t>
            </a:r>
          </a:p>
          <a:p>
            <a:pPr marL="628650" lvl="1" indent="-171450">
              <a:buFont typeface="Wingdings" panose="05000000000000000000" pitchFamily="2" charset="2"/>
              <a:buChar char="§"/>
            </a:pPr>
            <a:r>
              <a:rPr lang="fr-FR" sz="1200" b="1" dirty="0">
                <a:latin typeface="Trebuchet MS" panose="020B0603020202020204" pitchFamily="34" charset="0"/>
              </a:rPr>
              <a:t> </a:t>
            </a:r>
            <a:r>
              <a:rPr lang="fr-FR" sz="1200" b="1" dirty="0" smtClean="0">
                <a:latin typeface="Trebuchet MS" panose="020B0603020202020204" pitchFamily="34" charset="0"/>
              </a:rPr>
              <a:t> </a:t>
            </a:r>
            <a:r>
              <a:rPr lang="fr-FR" sz="1200" b="1" dirty="0" smtClean="0">
                <a:solidFill>
                  <a:srgbClr val="1377D4"/>
                </a:solidFill>
                <a:latin typeface="Trebuchet MS" panose="020B0603020202020204" pitchFamily="34" charset="0"/>
              </a:rPr>
              <a:t>Shiatsu : </a:t>
            </a:r>
            <a:r>
              <a:rPr lang="fr-FR" sz="1200" dirty="0" smtClean="0">
                <a:latin typeface="Trebuchet MS" panose="020B0603020202020204" pitchFamily="34" charset="0"/>
              </a:rPr>
              <a:t>Relance énergétique				Gaëlle Guiny</a:t>
            </a:r>
            <a:endParaRPr lang="fr-FR" sz="1200" dirty="0">
              <a:latin typeface="Trebuchet MS" panose="020B0603020202020204" pitchFamily="34" charset="0"/>
            </a:endParaRPr>
          </a:p>
          <a:p>
            <a:r>
              <a:rPr lang="fr-FR" sz="1200" b="1" dirty="0" smtClean="0">
                <a:latin typeface="Trebuchet MS" panose="020B0603020202020204" pitchFamily="34" charset="0"/>
              </a:rPr>
              <a:t>	</a:t>
            </a:r>
            <a:endParaRPr lang="fr-FR" sz="1200" b="1" dirty="0">
              <a:latin typeface="Trebuchet MS" panose="020B0603020202020204" pitchFamily="34" charset="0"/>
            </a:endParaRPr>
          </a:p>
        </p:txBody>
      </p:sp>
      <p:sp>
        <p:nvSpPr>
          <p:cNvPr id="3" name="ZoneTexte 2"/>
          <p:cNvSpPr txBox="1"/>
          <p:nvPr/>
        </p:nvSpPr>
        <p:spPr>
          <a:xfrm>
            <a:off x="1029775" y="5303029"/>
            <a:ext cx="10432424" cy="1077218"/>
          </a:xfrm>
          <a:prstGeom prst="rect">
            <a:avLst/>
          </a:prstGeom>
          <a:noFill/>
          <a:ln w="28575">
            <a:solidFill>
              <a:srgbClr val="1377D4"/>
            </a:solidFill>
          </a:ln>
        </p:spPr>
        <p:txBody>
          <a:bodyPr wrap="square" rtlCol="0">
            <a:spAutoFit/>
          </a:bodyPr>
          <a:lstStyle/>
          <a:p>
            <a:r>
              <a:rPr lang="fr-FR" sz="1600" dirty="0" smtClean="0">
                <a:solidFill>
                  <a:srgbClr val="1377D4"/>
                </a:solidFill>
                <a:latin typeface="Trebuchet MS" panose="020B0603020202020204" pitchFamily="34" charset="0"/>
              </a:rPr>
              <a:t>Certaines de ces pratiques dites </a:t>
            </a:r>
            <a:r>
              <a:rPr lang="fr-FR" sz="1600" dirty="0" err="1" smtClean="0">
                <a:solidFill>
                  <a:srgbClr val="1377D4"/>
                </a:solidFill>
                <a:latin typeface="Trebuchet MS" panose="020B0603020202020204" pitchFamily="34" charset="0"/>
              </a:rPr>
              <a:t>psycho-corporelles</a:t>
            </a:r>
            <a:r>
              <a:rPr lang="fr-FR" sz="1600" dirty="0" smtClean="0">
                <a:solidFill>
                  <a:srgbClr val="1377D4"/>
                </a:solidFill>
                <a:latin typeface="Trebuchet MS" panose="020B0603020202020204" pitchFamily="34" charset="0"/>
              </a:rPr>
              <a:t> énergétiques agissent sur tous les systèmes du corps.</a:t>
            </a:r>
          </a:p>
          <a:p>
            <a:r>
              <a:rPr lang="fr-FR" sz="1600" dirty="0" smtClean="0">
                <a:solidFill>
                  <a:srgbClr val="1377D4"/>
                </a:solidFill>
                <a:latin typeface="Trebuchet MS" panose="020B0603020202020204" pitchFamily="34" charset="0"/>
              </a:rPr>
              <a:t>Elles sont particulièrement recommandées pour une approche globale intégrative. Leur processus permet la résolution de problèmes variés. Avec pédagogie, elles développent aussi l’autonomie de la personne pour la prise en main de sa santé. </a:t>
            </a:r>
            <a:endParaRPr lang="fr-FR" sz="1600" dirty="0">
              <a:solidFill>
                <a:srgbClr val="1377D4"/>
              </a:solidFill>
              <a:latin typeface="Trebuchet MS" panose="020B0603020202020204" pitchFamily="34" charset="0"/>
            </a:endParaRPr>
          </a:p>
        </p:txBody>
      </p:sp>
      <p:cxnSp>
        <p:nvCxnSpPr>
          <p:cNvPr id="7" name="Connecteur droit 6"/>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sp>
        <p:nvSpPr>
          <p:cNvPr id="10" name="ZoneTexte 9"/>
          <p:cNvSpPr txBox="1"/>
          <p:nvPr/>
        </p:nvSpPr>
        <p:spPr>
          <a:xfrm>
            <a:off x="9500679" y="1128432"/>
            <a:ext cx="1797704" cy="1077218"/>
          </a:xfrm>
          <a:prstGeom prst="rect">
            <a:avLst/>
          </a:prstGeom>
          <a:noFill/>
        </p:spPr>
        <p:txBody>
          <a:bodyPr wrap="square" rtlCol="0">
            <a:spAutoFit/>
          </a:bodyPr>
          <a:lstStyle/>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Physique</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Emotionnel</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Mental </a:t>
            </a:r>
          </a:p>
          <a:p>
            <a:pPr marL="285750" indent="-285750">
              <a:buFont typeface="Wingdings" panose="05000000000000000000" pitchFamily="2" charset="2"/>
              <a:buChar char="ü"/>
            </a:pPr>
            <a:r>
              <a:rPr lang="fr-FR" sz="1600" b="1" dirty="0" smtClean="0">
                <a:solidFill>
                  <a:srgbClr val="1377D4"/>
                </a:solidFill>
                <a:latin typeface="Trebuchet MS" panose="020B0603020202020204" pitchFamily="34" charset="0"/>
              </a:rPr>
              <a:t>Energétique</a:t>
            </a:r>
            <a:endParaRPr lang="fr-FR" sz="1600" dirty="0"/>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3084" y="3765408"/>
            <a:ext cx="1786413" cy="1339810"/>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3084" y="2418898"/>
            <a:ext cx="1786413" cy="1190644"/>
          </a:xfrm>
          <a:prstGeom prst="rect">
            <a:avLst/>
          </a:prstGeom>
        </p:spPr>
      </p:pic>
    </p:spTree>
    <p:extLst>
      <p:ext uri="{BB962C8B-B14F-4D97-AF65-F5344CB8AC3E}">
        <p14:creationId xmlns:p14="http://schemas.microsoft.com/office/powerpoint/2010/main" val="3983805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647" y="231419"/>
            <a:ext cx="3515879" cy="736953"/>
          </a:xfrm>
          <a:prstGeom prst="rect">
            <a:avLst/>
          </a:prstGeom>
        </p:spPr>
      </p:pic>
      <p:sp>
        <p:nvSpPr>
          <p:cNvPr id="2" name="ZoneTexte 1"/>
          <p:cNvSpPr txBox="1"/>
          <p:nvPr/>
        </p:nvSpPr>
        <p:spPr>
          <a:xfrm>
            <a:off x="1643064" y="1274375"/>
            <a:ext cx="10451886" cy="5047536"/>
          </a:xfrm>
          <a:prstGeom prst="rect">
            <a:avLst/>
          </a:prstGeom>
          <a:noFill/>
        </p:spPr>
        <p:txBody>
          <a:bodyPr wrap="square" rtlCol="0">
            <a:spAutoFit/>
          </a:bodyPr>
          <a:lstStyle/>
          <a:p>
            <a:r>
              <a:rPr lang="fr-FR" sz="1600" b="1" dirty="0" smtClean="0">
                <a:solidFill>
                  <a:srgbClr val="1377D4"/>
                </a:solidFill>
                <a:latin typeface="Trebuchet MS" panose="020B0603020202020204" pitchFamily="34" charset="0"/>
              </a:rPr>
              <a:t>SOMMAIRE </a:t>
            </a:r>
            <a:r>
              <a:rPr lang="fr-FR" sz="1600" b="1" dirty="0">
                <a:solidFill>
                  <a:srgbClr val="1377D4"/>
                </a:solidFill>
                <a:latin typeface="Trebuchet MS" panose="020B0603020202020204" pitchFamily="34" charset="0"/>
              </a:rPr>
              <a:t>: Pratiques par ordre </a:t>
            </a:r>
            <a:r>
              <a:rPr lang="fr-FR" sz="1600" b="1" dirty="0" smtClean="0">
                <a:solidFill>
                  <a:srgbClr val="1377D4"/>
                </a:solidFill>
                <a:latin typeface="Trebuchet MS" panose="020B0603020202020204" pitchFamily="34" charset="0"/>
              </a:rPr>
              <a:t>alphabétique</a:t>
            </a:r>
          </a:p>
          <a:p>
            <a:endParaRPr lang="fr-FR" sz="1400" b="1"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Alimentation d’hiver : </a:t>
            </a:r>
            <a:r>
              <a:rPr lang="fr-FR" sz="1200" dirty="0" smtClean="0">
                <a:latin typeface="Trebuchet MS" panose="020B0603020202020204" pitchFamily="34" charset="0"/>
              </a:rPr>
              <a:t>produits et recettes de saison</a:t>
            </a:r>
            <a:r>
              <a:rPr lang="fr-FR" sz="1400" b="1" dirty="0" smtClean="0">
                <a:latin typeface="Trebuchet MS" panose="020B0603020202020204" pitchFamily="34" charset="0"/>
              </a:rPr>
              <a:t>			</a:t>
            </a:r>
            <a:r>
              <a:rPr lang="fr-FR" sz="1200" dirty="0" smtClean="0">
                <a:latin typeface="Trebuchet MS" panose="020B0603020202020204" pitchFamily="34" charset="0"/>
              </a:rPr>
              <a:t>Magalie Richardin	</a:t>
            </a:r>
            <a:endParaRPr lang="fr-FR" sz="1200" b="1"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Aromathérapie</a:t>
            </a:r>
            <a:r>
              <a:rPr lang="fr-FR" sz="1400" b="1" dirty="0" smtClean="0">
                <a:latin typeface="Trebuchet MS" panose="020B0603020202020204" pitchFamily="34" charset="0"/>
              </a:rPr>
              <a:t> : </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Rester </a:t>
            </a:r>
            <a:r>
              <a:rPr lang="fr-FR" sz="1200" dirty="0">
                <a:solidFill>
                  <a:srgbClr val="000000"/>
                </a:solidFill>
                <a:latin typeface="Trebuchet MS" panose="020B0603020202020204" pitchFamily="34" charset="0"/>
              </a:rPr>
              <a:t>de bonne </a:t>
            </a:r>
            <a:r>
              <a:rPr lang="fr-FR" sz="1200" dirty="0" smtClean="0">
                <a:solidFill>
                  <a:srgbClr val="000000"/>
                </a:solidFill>
                <a:latin typeface="Trebuchet MS" panose="020B0603020202020204" pitchFamily="34" charset="0"/>
              </a:rPr>
              <a:t>humeur</a:t>
            </a:r>
            <a:r>
              <a:rPr lang="fr-FR" sz="1200" dirty="0" smtClean="0">
                <a:latin typeface="Trebuchet MS" panose="020B0603020202020204" pitchFamily="34" charset="0"/>
              </a:rPr>
              <a:t> 					Virginie Nègre</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Apaiser </a:t>
            </a:r>
            <a:r>
              <a:rPr lang="fr-FR" sz="1200" dirty="0">
                <a:solidFill>
                  <a:srgbClr val="000000"/>
                </a:solidFill>
                <a:latin typeface="Trebuchet MS" panose="020B0603020202020204" pitchFamily="34" charset="0"/>
              </a:rPr>
              <a:t>le </a:t>
            </a:r>
            <a:r>
              <a:rPr lang="fr-FR" sz="1200" dirty="0" smtClean="0">
                <a:solidFill>
                  <a:srgbClr val="000000"/>
                </a:solidFill>
                <a:latin typeface="Trebuchet MS" panose="020B0603020202020204" pitchFamily="34" charset="0"/>
              </a:rPr>
              <a:t>mental					</a:t>
            </a:r>
            <a:r>
              <a:rPr lang="fr-FR" sz="1200" dirty="0" smtClean="0">
                <a:latin typeface="Trebuchet MS" panose="020B0603020202020204" pitchFamily="34" charset="0"/>
              </a:rPr>
              <a:t>Virginie Nègre</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Selon les 5 éléments en </a:t>
            </a:r>
            <a:r>
              <a:rPr lang="fr-FR" sz="1200" dirty="0" err="1" smtClean="0">
                <a:solidFill>
                  <a:srgbClr val="000000"/>
                </a:solidFill>
                <a:latin typeface="Trebuchet MS" panose="020B0603020202020204" pitchFamily="34" charset="0"/>
              </a:rPr>
              <a:t>Mtc</a:t>
            </a:r>
            <a:r>
              <a:rPr lang="fr-FR" sz="1200" dirty="0" smtClean="0">
                <a:solidFill>
                  <a:srgbClr val="000000"/>
                </a:solidFill>
                <a:latin typeface="Trebuchet MS" panose="020B0603020202020204" pitchFamily="34" charset="0"/>
              </a:rPr>
              <a:t>*					Dominique </a:t>
            </a:r>
            <a:r>
              <a:rPr lang="fr-FR" sz="1200" dirty="0" err="1" smtClean="0">
                <a:solidFill>
                  <a:srgbClr val="000000"/>
                </a:solidFill>
                <a:latin typeface="Trebuchet MS" panose="020B0603020202020204" pitchFamily="34" charset="0"/>
              </a:rPr>
              <a:t>Assemaine</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err="1" smtClean="0">
                <a:latin typeface="Trebuchet MS" panose="020B0603020202020204" pitchFamily="34" charset="0"/>
              </a:rPr>
              <a:t>Bioresonance</a:t>
            </a:r>
            <a:r>
              <a:rPr lang="fr-FR" sz="1200" b="1" dirty="0" smtClean="0">
                <a:latin typeface="Trebuchet MS" panose="020B0603020202020204" pitchFamily="34" charset="0"/>
              </a:rPr>
              <a:t> et Thérapie fréquentielle : </a:t>
            </a:r>
            <a:r>
              <a:rPr lang="fr-FR" sz="1200" dirty="0" smtClean="0">
                <a:latin typeface="Trebuchet MS" panose="020B0603020202020204" pitchFamily="34" charset="0"/>
              </a:rPr>
              <a:t>Accélération processus d’auto guérison 	Evelyne Revellat</a:t>
            </a:r>
          </a:p>
          <a:p>
            <a:pPr marL="285750" indent="-285750">
              <a:buFont typeface="Wingdings" panose="05000000000000000000" pitchFamily="2" charset="2"/>
              <a:buChar char="§"/>
            </a:pPr>
            <a:r>
              <a:rPr lang="fr-FR" sz="1200" b="1" dirty="0" smtClean="0">
                <a:latin typeface="Trebuchet MS" panose="020B0603020202020204" pitchFamily="34" charset="0"/>
              </a:rPr>
              <a:t>Cohérence cardiaque : </a:t>
            </a:r>
            <a:r>
              <a:rPr lang="fr-FR" sz="1200" dirty="0" smtClean="0">
                <a:latin typeface="Trebuchet MS" panose="020B0603020202020204" pitchFamily="34" charset="0"/>
              </a:rPr>
              <a:t>Régulation troubles anxieux / respiration		Isabelle Marcy</a:t>
            </a:r>
          </a:p>
          <a:p>
            <a:pPr marL="285750" indent="-285750">
              <a:buFont typeface="Wingdings" panose="05000000000000000000" pitchFamily="2" charset="2"/>
              <a:buChar char="§"/>
            </a:pPr>
            <a:r>
              <a:rPr lang="fr-FR" sz="1200" b="1" dirty="0" smtClean="0">
                <a:latin typeface="Trebuchet MS" panose="020B0603020202020204" pitchFamily="34" charset="0"/>
              </a:rPr>
              <a:t>Compléments nutritionnels, </a:t>
            </a:r>
            <a:r>
              <a:rPr lang="fr-FR" sz="1200" dirty="0" smtClean="0">
                <a:latin typeface="Trebuchet MS" panose="020B0603020202020204" pitchFamily="34" charset="0"/>
              </a:rPr>
              <a:t>les</a:t>
            </a:r>
            <a:r>
              <a:rPr lang="fr-FR" sz="1200" b="1" dirty="0" smtClean="0">
                <a:latin typeface="Trebuchet MS" panose="020B0603020202020204" pitchFamily="34" charset="0"/>
              </a:rPr>
              <a:t> </a:t>
            </a:r>
            <a:r>
              <a:rPr lang="fr-FR" sz="1200" dirty="0" smtClean="0">
                <a:latin typeface="Trebuchet MS" panose="020B0603020202020204" pitchFamily="34" charset="0"/>
              </a:rPr>
              <a:t>boosters immunitaires			Marion Hardy</a:t>
            </a:r>
          </a:p>
          <a:p>
            <a:pPr marL="285750" indent="-285750">
              <a:buFont typeface="Wingdings" panose="05000000000000000000" pitchFamily="2" charset="2"/>
              <a:buChar char="§"/>
            </a:pPr>
            <a:r>
              <a:rPr lang="fr-FR" sz="1200" b="1" dirty="0" smtClean="0">
                <a:latin typeface="Trebuchet MS" panose="020B0603020202020204" pitchFamily="34" charset="0"/>
              </a:rPr>
              <a:t>EFT : </a:t>
            </a:r>
            <a:r>
              <a:rPr lang="fr-FR" sz="1200" dirty="0" smtClean="0">
                <a:latin typeface="Trebuchet MS" panose="020B0603020202020204" pitchFamily="34" charset="0"/>
              </a:rPr>
              <a:t>les points d’urgence					Patrick </a:t>
            </a:r>
            <a:r>
              <a:rPr lang="fr-FR" sz="1200" dirty="0" err="1" smtClean="0">
                <a:latin typeface="Trebuchet MS" panose="020B0603020202020204" pitchFamily="34" charset="0"/>
              </a:rPr>
              <a:t>Lelu</a:t>
            </a:r>
            <a:r>
              <a:rPr lang="fr-FR" sz="1200" dirty="0" smtClean="0">
                <a:latin typeface="Trebuchet MS" panose="020B0603020202020204" pitchFamily="34" charset="0"/>
              </a:rPr>
              <a:t>, Evelyne Revellat</a:t>
            </a:r>
          </a:p>
          <a:p>
            <a:pPr marL="285750" indent="-285750">
              <a:buFont typeface="Wingdings" panose="05000000000000000000" pitchFamily="2" charset="2"/>
              <a:buChar char="§"/>
            </a:pPr>
            <a:r>
              <a:rPr lang="fr-FR" sz="1200" b="1" dirty="0" smtClean="0">
                <a:latin typeface="Trebuchet MS" panose="020B0603020202020204" pitchFamily="34" charset="0"/>
              </a:rPr>
              <a:t>Fleurs </a:t>
            </a:r>
            <a:r>
              <a:rPr lang="fr-FR" sz="1200" b="1" dirty="0">
                <a:latin typeface="Trebuchet MS" panose="020B0603020202020204" pitchFamily="34" charset="0"/>
              </a:rPr>
              <a:t>de </a:t>
            </a:r>
            <a:r>
              <a:rPr lang="fr-FR" sz="1200" b="1" dirty="0" smtClean="0">
                <a:latin typeface="Trebuchet MS" panose="020B0603020202020204" pitchFamily="34" charset="0"/>
              </a:rPr>
              <a:t>Bach : </a:t>
            </a:r>
            <a:r>
              <a:rPr lang="fr-FR" sz="1200" dirty="0">
                <a:solidFill>
                  <a:srgbClr val="000000"/>
                </a:solidFill>
                <a:latin typeface="Trebuchet MS" panose="020B0603020202020204" pitchFamily="34" charset="0"/>
              </a:rPr>
              <a:t>Equilibrer les </a:t>
            </a:r>
            <a:r>
              <a:rPr lang="fr-FR" sz="1200" dirty="0" smtClean="0">
                <a:solidFill>
                  <a:srgbClr val="000000"/>
                </a:solidFill>
                <a:latin typeface="Trebuchet MS" panose="020B0603020202020204" pitchFamily="34" charset="0"/>
              </a:rPr>
              <a:t>émotions				</a:t>
            </a:r>
            <a:r>
              <a:rPr lang="fr-FR" sz="1200" dirty="0" smtClean="0">
                <a:latin typeface="Trebuchet MS" panose="020B0603020202020204" pitchFamily="34" charset="0"/>
              </a:rPr>
              <a:t>Carole Fournaise</a:t>
            </a:r>
          </a:p>
          <a:p>
            <a:pPr marL="285750" indent="-285750">
              <a:buFont typeface="Wingdings" panose="05000000000000000000" pitchFamily="2" charset="2"/>
              <a:buChar char="§"/>
            </a:pPr>
            <a:r>
              <a:rPr lang="fr-FR" sz="1200" b="1" dirty="0" smtClean="0">
                <a:latin typeface="Trebuchet MS" panose="020B0603020202020204" pitchFamily="34" charset="0"/>
              </a:rPr>
              <a:t>Hypnose : </a:t>
            </a:r>
            <a:r>
              <a:rPr lang="fr-FR" sz="1200" dirty="0">
                <a:latin typeface="Trebuchet MS" panose="020B0603020202020204" pitchFamily="34" charset="0"/>
              </a:rPr>
              <a:t>Booster le système immunitaire avec un mental positif </a:t>
            </a:r>
            <a:r>
              <a:rPr lang="fr-FR" sz="1200" dirty="0" smtClean="0">
                <a:latin typeface="Trebuchet MS" panose="020B0603020202020204" pitchFamily="34" charset="0"/>
              </a:rPr>
              <a:t>		Florence </a:t>
            </a:r>
            <a:r>
              <a:rPr lang="fr-FR" sz="1200" dirty="0" err="1" smtClean="0">
                <a:latin typeface="Trebuchet MS" panose="020B0603020202020204" pitchFamily="34" charset="0"/>
              </a:rPr>
              <a:t>Catalifaud</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Kinésiologie </a:t>
            </a:r>
            <a:r>
              <a:rPr lang="fr-FR" sz="1200" b="1" dirty="0">
                <a:latin typeface="Trebuchet MS" panose="020B0603020202020204" pitchFamily="34" charset="0"/>
              </a:rPr>
              <a:t>: </a:t>
            </a:r>
            <a:r>
              <a:rPr lang="fr-FR" sz="1200" dirty="0" smtClean="0">
                <a:latin typeface="Trebuchet MS" panose="020B0603020202020204" pitchFamily="34" charset="0"/>
              </a:rPr>
              <a:t>Massages au quotidien 				Nawal Tahiri</a:t>
            </a:r>
          </a:p>
          <a:p>
            <a:pPr marL="285750" indent="-285750">
              <a:buFont typeface="Wingdings" panose="05000000000000000000" pitchFamily="2" charset="2"/>
              <a:buChar char="§"/>
            </a:pPr>
            <a:r>
              <a:rPr lang="fr-FR" sz="1200" b="1" dirty="0" smtClean="0">
                <a:latin typeface="Trebuchet MS" panose="020B0603020202020204" pitchFamily="34" charset="0"/>
              </a:rPr>
              <a:t>Médecine </a:t>
            </a:r>
            <a:r>
              <a:rPr lang="fr-FR" sz="1200" b="1" dirty="0">
                <a:latin typeface="Trebuchet MS" panose="020B0603020202020204" pitchFamily="34" charset="0"/>
              </a:rPr>
              <a:t>Traditionnelle </a:t>
            </a:r>
            <a:r>
              <a:rPr lang="fr-FR" sz="1200" b="1" dirty="0" smtClean="0">
                <a:latin typeface="Trebuchet MS" panose="020B0603020202020204" pitchFamily="34" charset="0"/>
              </a:rPr>
              <a:t>Chinoise* : </a:t>
            </a:r>
            <a:r>
              <a:rPr lang="fr-FR" sz="1200" dirty="0" smtClean="0">
                <a:latin typeface="Trebuchet MS" panose="020B0603020202020204" pitchFamily="34" charset="0"/>
              </a:rPr>
              <a:t>Reins grands principes en </a:t>
            </a:r>
            <a:r>
              <a:rPr lang="fr-FR" sz="1200" dirty="0" err="1" smtClean="0">
                <a:latin typeface="Trebuchet MS" panose="020B0603020202020204" pitchFamily="34" charset="0"/>
              </a:rPr>
              <a:t>Mtc</a:t>
            </a:r>
            <a:r>
              <a:rPr lang="fr-FR" sz="1200" dirty="0" smtClean="0">
                <a:latin typeface="Trebuchet MS" panose="020B0603020202020204" pitchFamily="34" charset="0"/>
              </a:rPr>
              <a:t>* 		Magalie Richardin</a:t>
            </a:r>
          </a:p>
          <a:p>
            <a:pPr marL="285750" indent="-285750">
              <a:buFont typeface="Wingdings" panose="05000000000000000000" pitchFamily="2" charset="2"/>
              <a:buChar char="§"/>
            </a:pPr>
            <a:r>
              <a:rPr lang="fr-FR" sz="1200" b="1" dirty="0" smtClean="0">
                <a:latin typeface="Trebuchet MS" panose="020B0603020202020204" pitchFamily="34" charset="0"/>
              </a:rPr>
              <a:t>Méditation  Pleine Conscience </a:t>
            </a:r>
            <a:r>
              <a:rPr lang="fr-FR" sz="1200" dirty="0" smtClean="0">
                <a:latin typeface="Trebuchet MS" panose="020B0603020202020204" pitchFamily="34" charset="0"/>
              </a:rPr>
              <a:t>: Optimise la prise de recul, Acceptation , Equilibre	Isabelle Marcy</a:t>
            </a:r>
          </a:p>
          <a:p>
            <a:pPr marL="285750" indent="-285750">
              <a:buFont typeface="Wingdings" panose="05000000000000000000" pitchFamily="2" charset="2"/>
              <a:buChar char="§"/>
            </a:pPr>
            <a:r>
              <a:rPr lang="fr-FR" sz="1200" b="1" dirty="0" smtClean="0">
                <a:latin typeface="Trebuchet MS" panose="020B0603020202020204" pitchFamily="34" charset="0"/>
              </a:rPr>
              <a:t>Moxibustion : </a:t>
            </a:r>
            <a:r>
              <a:rPr lang="fr-FR" sz="1200" dirty="0" smtClean="0">
                <a:latin typeface="Trebuchet MS" panose="020B0603020202020204" pitchFamily="34" charset="0"/>
              </a:rPr>
              <a:t>Chasser l’inflammation, Discipline de la </a:t>
            </a:r>
            <a:r>
              <a:rPr lang="fr-FR" sz="1200" dirty="0" err="1" smtClean="0">
                <a:latin typeface="Trebuchet MS" panose="020B0603020202020204" pitchFamily="34" charset="0"/>
              </a:rPr>
              <a:t>Mtc</a:t>
            </a:r>
            <a:r>
              <a:rPr lang="fr-FR" sz="1200" dirty="0" smtClean="0">
                <a:latin typeface="Trebuchet MS" panose="020B0603020202020204" pitchFamily="34" charset="0"/>
              </a:rPr>
              <a:t>* </a:t>
            </a:r>
            <a:r>
              <a:rPr lang="fr-FR" sz="1200" b="1" dirty="0" smtClean="0">
                <a:latin typeface="Trebuchet MS" panose="020B0603020202020204" pitchFamily="34" charset="0"/>
              </a:rPr>
              <a:t>			</a:t>
            </a:r>
            <a:r>
              <a:rPr lang="fr-FR" sz="1200" dirty="0" smtClean="0">
                <a:latin typeface="Trebuchet MS" panose="020B0603020202020204" pitchFamily="34" charset="0"/>
              </a:rPr>
              <a:t>Dominique </a:t>
            </a:r>
            <a:r>
              <a:rPr lang="fr-FR" sz="1200" dirty="0" err="1" smtClean="0">
                <a:latin typeface="Trebuchet MS" panose="020B0603020202020204" pitchFamily="34" charset="0"/>
              </a:rPr>
              <a:t>Assemaine</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a:latin typeface="Trebuchet MS" panose="020B0603020202020204" pitchFamily="34" charset="0"/>
              </a:rPr>
              <a:t>Naturopathie : </a:t>
            </a:r>
            <a:r>
              <a:rPr lang="fr-FR" sz="1200" dirty="0">
                <a:solidFill>
                  <a:srgbClr val="000000"/>
                </a:solidFill>
                <a:latin typeface="Trebuchet MS" panose="020B0603020202020204" pitchFamily="34" charset="0"/>
              </a:rPr>
              <a:t>Soulager </a:t>
            </a:r>
            <a:r>
              <a:rPr lang="fr-FR" sz="1200" dirty="0" smtClean="0">
                <a:solidFill>
                  <a:srgbClr val="000000"/>
                </a:solidFill>
                <a:latin typeface="Trebuchet MS" panose="020B0603020202020204" pitchFamily="34" charset="0"/>
              </a:rPr>
              <a:t>l’anxiété</a:t>
            </a:r>
            <a:r>
              <a:rPr lang="fr-FR" sz="1200" dirty="0" smtClean="0">
                <a:latin typeface="Trebuchet MS" panose="020B0603020202020204" pitchFamily="34" charset="0"/>
              </a:rPr>
              <a:t> </a:t>
            </a:r>
            <a:r>
              <a:rPr lang="fr-FR" sz="1200" b="1" dirty="0" smtClean="0">
                <a:latin typeface="Trebuchet MS" panose="020B0603020202020204" pitchFamily="34" charset="0"/>
              </a:rPr>
              <a:t>					</a:t>
            </a:r>
            <a:r>
              <a:rPr lang="fr-FR" sz="1200" dirty="0" smtClean="0">
                <a:latin typeface="Trebuchet MS" panose="020B0603020202020204" pitchFamily="34" charset="0"/>
              </a:rPr>
              <a:t>Claudine </a:t>
            </a:r>
            <a:r>
              <a:rPr lang="fr-FR" sz="1200" dirty="0" err="1" smtClean="0">
                <a:latin typeface="Trebuchet MS" panose="020B0603020202020204" pitchFamily="34" charset="0"/>
              </a:rPr>
              <a:t>Soulat</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Pharmacopée chinoise : </a:t>
            </a:r>
            <a:r>
              <a:rPr lang="fr-FR" sz="1200" dirty="0" smtClean="0">
                <a:latin typeface="Trebuchet MS" panose="020B0603020202020204" pitchFamily="34" charset="0"/>
              </a:rPr>
              <a:t>une branche de la </a:t>
            </a:r>
            <a:r>
              <a:rPr lang="fr-FR" sz="1200" dirty="0" err="1" smtClean="0">
                <a:latin typeface="Trebuchet MS" panose="020B0603020202020204" pitchFamily="34" charset="0"/>
              </a:rPr>
              <a:t>Mtc</a:t>
            </a:r>
            <a:r>
              <a:rPr lang="fr-FR" sz="1200" dirty="0" smtClean="0">
                <a:latin typeface="Trebuchet MS" panose="020B0603020202020204" pitchFamily="34" charset="0"/>
              </a:rPr>
              <a:t>				Dominique </a:t>
            </a:r>
            <a:r>
              <a:rPr lang="fr-FR" sz="1200" dirty="0" err="1" smtClean="0">
                <a:latin typeface="Trebuchet MS" panose="020B0603020202020204" pitchFamily="34" charset="0"/>
              </a:rPr>
              <a:t>Assemaine</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a:latin typeface="Trebuchet MS" panose="020B0603020202020204" pitchFamily="34" charset="0"/>
              </a:rPr>
              <a:t>Phytothérapie : </a:t>
            </a:r>
            <a:r>
              <a:rPr lang="fr-FR" sz="1200" dirty="0" smtClean="0">
                <a:latin typeface="Trebuchet MS" panose="020B0603020202020204" pitchFamily="34" charset="0"/>
              </a:rPr>
              <a:t>Se soigner par les plantes</a:t>
            </a:r>
            <a:r>
              <a:rPr lang="fr-FR" sz="1200" b="1" dirty="0" smtClean="0">
                <a:latin typeface="Trebuchet MS" panose="020B0603020202020204" pitchFamily="34" charset="0"/>
              </a:rPr>
              <a:t>				</a:t>
            </a:r>
            <a:r>
              <a:rPr lang="fr-FR" sz="1200" dirty="0" smtClean="0">
                <a:latin typeface="Trebuchet MS" panose="020B0603020202020204" pitchFamily="34" charset="0"/>
              </a:rPr>
              <a:t>Dr </a:t>
            </a:r>
            <a:r>
              <a:rPr lang="fr-FR" sz="1200" dirty="0">
                <a:latin typeface="Trebuchet MS" panose="020B0603020202020204" pitchFamily="34" charset="0"/>
              </a:rPr>
              <a:t>Jacques </a:t>
            </a:r>
            <a:r>
              <a:rPr lang="fr-FR" sz="1200" dirty="0" smtClean="0">
                <a:latin typeface="Trebuchet MS" panose="020B0603020202020204" pitchFamily="34" charset="0"/>
              </a:rPr>
              <a:t>Labescat</a:t>
            </a:r>
          </a:p>
          <a:p>
            <a:pPr marL="285750" indent="-285750">
              <a:buFont typeface="Wingdings" panose="05000000000000000000" pitchFamily="2" charset="2"/>
              <a:buChar char="§"/>
            </a:pPr>
            <a:r>
              <a:rPr lang="fr-FR" sz="1200" b="1" dirty="0">
                <a:latin typeface="Trebuchet MS" panose="020B0603020202020204" pitchFamily="34" charset="0"/>
              </a:rPr>
              <a:t>Qi Gong : </a:t>
            </a:r>
            <a:r>
              <a:rPr lang="fr-FR" sz="1200" dirty="0" smtClean="0">
                <a:latin typeface="Trebuchet MS" panose="020B0603020202020204" pitchFamily="34" charset="0"/>
              </a:rPr>
              <a:t>l’art du mouvement thérapeutique en </a:t>
            </a:r>
            <a:r>
              <a:rPr lang="fr-FR" sz="1200" dirty="0" err="1" smtClean="0">
                <a:latin typeface="Trebuchet MS" panose="020B0603020202020204" pitchFamily="34" charset="0"/>
              </a:rPr>
              <a:t>Mtc</a:t>
            </a:r>
            <a:r>
              <a:rPr lang="fr-FR" sz="1200" dirty="0">
                <a:latin typeface="Trebuchet MS" panose="020B0603020202020204" pitchFamily="34" charset="0"/>
              </a:rPr>
              <a:t>	</a:t>
            </a:r>
            <a:r>
              <a:rPr lang="fr-FR" sz="1200" dirty="0" smtClean="0">
                <a:latin typeface="Trebuchet MS" panose="020B0603020202020204" pitchFamily="34" charset="0"/>
              </a:rPr>
              <a:t>		Dominique </a:t>
            </a:r>
            <a:r>
              <a:rPr lang="fr-FR" sz="1200" dirty="0" err="1">
                <a:latin typeface="Trebuchet MS" panose="020B0603020202020204" pitchFamily="34" charset="0"/>
              </a:rPr>
              <a:t>Assemaine</a:t>
            </a:r>
            <a:r>
              <a:rPr lang="fr-FR" sz="1200" dirty="0">
                <a:latin typeface="Trebuchet MS" panose="020B0603020202020204" pitchFamily="34" charset="0"/>
              </a:rPr>
              <a:t> </a:t>
            </a:r>
            <a:endParaRPr lang="fr-FR" sz="1200" dirty="0" smtClean="0">
              <a:latin typeface="Trebuchet MS" panose="020B0603020202020204" pitchFamily="34" charset="0"/>
            </a:endParaRPr>
          </a:p>
          <a:p>
            <a:pPr marL="285750" indent="-285750">
              <a:buFont typeface="Wingdings" panose="05000000000000000000" pitchFamily="2" charset="2"/>
              <a:buChar char="§"/>
            </a:pPr>
            <a:r>
              <a:rPr lang="fr-FR" sz="1200" b="1" dirty="0" smtClean="0">
                <a:latin typeface="Trebuchet MS" panose="020B0603020202020204" pitchFamily="34" charset="0"/>
              </a:rPr>
              <a:t>Shiatsu </a:t>
            </a:r>
            <a:r>
              <a:rPr lang="fr-FR" sz="1200" b="1" dirty="0">
                <a:latin typeface="Trebuchet MS" panose="020B0603020202020204" pitchFamily="34" charset="0"/>
              </a:rPr>
              <a:t>: 						</a:t>
            </a:r>
            <a:r>
              <a:rPr lang="fr-FR" sz="1200" dirty="0">
                <a:latin typeface="Trebuchet MS" panose="020B0603020202020204" pitchFamily="34" charset="0"/>
              </a:rPr>
              <a:t>Gaëlle </a:t>
            </a:r>
            <a:r>
              <a:rPr lang="fr-FR" sz="1200" dirty="0" smtClean="0">
                <a:latin typeface="Trebuchet MS" panose="020B0603020202020204" pitchFamily="34" charset="0"/>
              </a:rPr>
              <a:t>Guiny</a:t>
            </a:r>
          </a:p>
          <a:p>
            <a:pPr marL="285750" indent="-285750">
              <a:buFont typeface="Wingdings" panose="05000000000000000000" pitchFamily="2" charset="2"/>
              <a:buChar char="§"/>
            </a:pPr>
            <a:r>
              <a:rPr lang="fr-FR" sz="1200" b="1" dirty="0" smtClean="0">
                <a:latin typeface="Trebuchet MS" panose="020B0603020202020204" pitchFamily="34" charset="0"/>
              </a:rPr>
              <a:t>Sophrologie : </a:t>
            </a:r>
          </a:p>
          <a:p>
            <a:pPr marL="742950" lvl="1" indent="-285750">
              <a:buFont typeface="Wingdings" panose="05000000000000000000" pitchFamily="2" charset="2"/>
              <a:buChar char="§"/>
            </a:pPr>
            <a:r>
              <a:rPr lang="fr-FR" sz="1200" dirty="0" smtClean="0">
                <a:solidFill>
                  <a:srgbClr val="000000"/>
                </a:solidFill>
                <a:latin typeface="Trebuchet MS" panose="020B0603020202020204" pitchFamily="34" charset="0"/>
              </a:rPr>
              <a:t>Stop </a:t>
            </a:r>
            <a:r>
              <a:rPr lang="fr-FR" sz="1200" dirty="0">
                <a:solidFill>
                  <a:srgbClr val="000000"/>
                </a:solidFill>
                <a:latin typeface="Trebuchet MS" panose="020B0603020202020204" pitchFamily="34" charset="0"/>
              </a:rPr>
              <a:t>à la fatigue, Enlever le </a:t>
            </a:r>
            <a:r>
              <a:rPr lang="fr-FR" sz="1200" dirty="0" smtClean="0">
                <a:solidFill>
                  <a:srgbClr val="000000"/>
                </a:solidFill>
                <a:latin typeface="Trebuchet MS" panose="020B0603020202020204" pitchFamily="34" charset="0"/>
              </a:rPr>
              <a:t>stress 				</a:t>
            </a:r>
            <a:r>
              <a:rPr lang="fr-FR" sz="1200" dirty="0" smtClean="0">
                <a:latin typeface="Trebuchet MS" panose="020B0603020202020204" pitchFamily="34" charset="0"/>
              </a:rPr>
              <a:t>Muriel </a:t>
            </a:r>
            <a:r>
              <a:rPr lang="fr-FR" sz="1200" dirty="0" err="1" smtClean="0">
                <a:latin typeface="Trebuchet MS" panose="020B0603020202020204" pitchFamily="34" charset="0"/>
              </a:rPr>
              <a:t>Montay</a:t>
            </a:r>
            <a:r>
              <a:rPr lang="fr-FR" sz="1200" dirty="0" smtClean="0">
                <a:latin typeface="Trebuchet MS" panose="020B0603020202020204" pitchFamily="34" charset="0"/>
              </a:rPr>
              <a:t>-Mula</a:t>
            </a:r>
          </a:p>
          <a:p>
            <a:pPr marL="742950" lvl="1" indent="-285750">
              <a:buFont typeface="Wingdings" panose="05000000000000000000" pitchFamily="2" charset="2"/>
              <a:buChar char="§"/>
            </a:pPr>
            <a:r>
              <a:rPr lang="fr-FR" sz="1200" dirty="0" smtClean="0">
                <a:latin typeface="Trebuchet MS" panose="020B0603020202020204" pitchFamily="34" charset="0"/>
              </a:rPr>
              <a:t>Sommeil, </a:t>
            </a:r>
            <a:r>
              <a:rPr lang="fr-FR" sz="1200" dirty="0">
                <a:latin typeface="Trebuchet MS" panose="020B0603020202020204" pitchFamily="34" charset="0"/>
              </a:rPr>
              <a:t>Une bonne nuit se prépare </a:t>
            </a:r>
            <a:r>
              <a:rPr lang="fr-FR" sz="1200" dirty="0" smtClean="0">
                <a:latin typeface="Trebuchet MS" panose="020B0603020202020204" pitchFamily="34" charset="0"/>
              </a:rPr>
              <a:t>la journée 			Muriel </a:t>
            </a:r>
            <a:r>
              <a:rPr lang="fr-FR" sz="1200" dirty="0" err="1" smtClean="0">
                <a:latin typeface="Trebuchet MS" panose="020B0603020202020204" pitchFamily="34" charset="0"/>
              </a:rPr>
              <a:t>Montay</a:t>
            </a:r>
            <a:r>
              <a:rPr lang="fr-FR" sz="1200" dirty="0" smtClean="0">
                <a:latin typeface="Trebuchet MS" panose="020B0603020202020204" pitchFamily="34" charset="0"/>
              </a:rPr>
              <a:t>-Mula</a:t>
            </a:r>
            <a:endParaRPr lang="fr-FR" sz="1200" dirty="0">
              <a:latin typeface="Trebuchet MS" panose="020B0603020202020204" pitchFamily="34" charset="0"/>
            </a:endParaRPr>
          </a:p>
        </p:txBody>
      </p:sp>
      <p:sp>
        <p:nvSpPr>
          <p:cNvPr id="7" name="ZoneTexte 6"/>
          <p:cNvSpPr txBox="1"/>
          <p:nvPr/>
        </p:nvSpPr>
        <p:spPr>
          <a:xfrm>
            <a:off x="5810860" y="515261"/>
            <a:ext cx="5661786" cy="369332"/>
          </a:xfrm>
          <a:prstGeom prst="rect">
            <a:avLst/>
          </a:prstGeom>
          <a:noFill/>
        </p:spPr>
        <p:txBody>
          <a:bodyPr wrap="square" rtlCol="0">
            <a:spAutoFit/>
          </a:bodyPr>
          <a:lstStyle/>
          <a:p>
            <a:pPr algn="ctr"/>
            <a:r>
              <a:rPr lang="fr-FR" b="1" dirty="0" smtClean="0">
                <a:solidFill>
                  <a:srgbClr val="1377D4"/>
                </a:solidFill>
                <a:latin typeface="Trebuchet MS" panose="020B0603020202020204" pitchFamily="34" charset="0"/>
              </a:rPr>
              <a:t>DEFENSES IMMUNITAIRES </a:t>
            </a:r>
            <a:r>
              <a:rPr lang="fr-FR" b="1" dirty="0" smtClean="0">
                <a:solidFill>
                  <a:srgbClr val="00B050"/>
                </a:solidFill>
                <a:latin typeface="Trebuchet MS" panose="020B0603020202020204" pitchFamily="34" charset="0"/>
              </a:rPr>
              <a:t>- EQUILIBRE – VITALITE</a:t>
            </a:r>
            <a:endParaRPr lang="fr-FR" b="1" dirty="0">
              <a:solidFill>
                <a:srgbClr val="00B050"/>
              </a:solidFill>
              <a:latin typeface="Trebuchet MS" panose="020B0603020202020204" pitchFamily="34" charset="0"/>
            </a:endParaRPr>
          </a:p>
        </p:txBody>
      </p:sp>
      <p:cxnSp>
        <p:nvCxnSpPr>
          <p:cNvPr id="9" name="Connecteur droit 8"/>
          <p:cNvCxnSpPr/>
          <p:nvPr/>
        </p:nvCxnSpPr>
        <p:spPr>
          <a:xfrm>
            <a:off x="6655866" y="960288"/>
            <a:ext cx="417216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5651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dirty="0" smtClean="0">
                <a:solidFill>
                  <a:schemeClr val="bg1"/>
                </a:solidFill>
                <a:latin typeface="Trebuchet MS" panose="020B0603020202020204" pitchFamily="34" charset="0"/>
              </a:rPr>
              <a:t>ALIMENTATION</a:t>
            </a:r>
            <a:endParaRPr lang="fr-FR" sz="3200" dirty="0">
              <a:solidFill>
                <a:schemeClr val="bg1"/>
              </a:solidFill>
              <a:latin typeface="Trebuchet MS" panose="020B0603020202020204" pitchFamily="34" charset="0"/>
            </a:endParaRPr>
          </a:p>
        </p:txBody>
      </p:sp>
      <p:sp>
        <p:nvSpPr>
          <p:cNvPr id="4" name="ZoneTexte 3"/>
          <p:cNvSpPr txBox="1"/>
          <p:nvPr/>
        </p:nvSpPr>
        <p:spPr>
          <a:xfrm>
            <a:off x="548524" y="677810"/>
            <a:ext cx="6939412" cy="1077218"/>
          </a:xfrm>
          <a:prstGeom prst="rect">
            <a:avLst/>
          </a:prstGeom>
          <a:noFill/>
          <a:ln cap="flat">
            <a:noFill/>
          </a:ln>
        </p:spPr>
        <p:txBody>
          <a:bodyPr vert="horz" wrap="square" lIns="91440" tIns="45720" rIns="91440" bIns="45720" anchor="t" anchorCtr="0" compatLnSpc="1">
            <a:spAutoFit/>
          </a:bodyPr>
          <a:lstStyle/>
          <a:p>
            <a:pPr lvl="0">
              <a:defRPr sz="1800" b="0" i="0" u="none" strike="noStrike" kern="0" cap="none" spc="0" baseline="0">
                <a:solidFill>
                  <a:srgbClr val="000000"/>
                </a:solidFill>
                <a:uFillTx/>
              </a:defRPr>
            </a:pPr>
            <a:r>
              <a:rPr lang="fr-FR" sz="1600" b="1" dirty="0">
                <a:solidFill>
                  <a:srgbClr val="1377D4"/>
                </a:solidFill>
                <a:latin typeface="Trebuchet MS" panose="020B0603020202020204" pitchFamily="34" charset="0"/>
              </a:rPr>
              <a:t>Adapter son alimentation au fil des saisons aide le corps à résister </a:t>
            </a:r>
            <a:r>
              <a:rPr lang="fr-FR" sz="1600" b="1" dirty="0" smtClean="0">
                <a:solidFill>
                  <a:srgbClr val="1377D4"/>
                </a:solidFill>
                <a:latin typeface="Trebuchet MS" panose="020B0603020202020204" pitchFamily="34" charset="0"/>
              </a:rPr>
              <a:t>au froid et au </a:t>
            </a:r>
            <a:r>
              <a:rPr lang="fr-FR" sz="1600" b="1" dirty="0">
                <a:solidFill>
                  <a:srgbClr val="1377D4"/>
                </a:solidFill>
                <a:latin typeface="Trebuchet MS" panose="020B0603020202020204" pitchFamily="34" charset="0"/>
              </a:rPr>
              <a:t>changement </a:t>
            </a:r>
            <a:r>
              <a:rPr lang="fr-FR" sz="1600" b="1" dirty="0" smtClean="0">
                <a:solidFill>
                  <a:srgbClr val="1377D4"/>
                </a:solidFill>
                <a:latin typeface="Trebuchet MS" panose="020B0603020202020204" pitchFamily="34" charset="0"/>
              </a:rPr>
              <a:t>de saison</a:t>
            </a:r>
          </a:p>
          <a:p>
            <a:pPr lvl="0">
              <a:defRPr sz="1800" b="0" i="0" u="none" strike="noStrike" kern="0" cap="none" spc="0" baseline="0">
                <a:solidFill>
                  <a:srgbClr val="000000"/>
                </a:solidFill>
                <a:uFillTx/>
              </a:defRPr>
            </a:pPr>
            <a:endParaRPr lang="fr-FR" sz="1600" b="1" dirty="0">
              <a:solidFill>
                <a:srgbClr val="1377D4"/>
              </a:solidFill>
              <a:latin typeface="Trebuchet MS" panose="020B0603020202020204" pitchFamily="34" charset="0"/>
            </a:endParaRPr>
          </a:p>
          <a:p>
            <a:pPr lvl="0">
              <a:defRPr sz="1800" b="0" i="0" u="none" strike="noStrike" kern="0" cap="none" spc="0" baseline="0">
                <a:solidFill>
                  <a:srgbClr val="000000"/>
                </a:solidFill>
                <a:uFillTx/>
              </a:defRPr>
            </a:pPr>
            <a:r>
              <a:rPr lang="fr-FR" sz="1600" b="1" dirty="0">
                <a:solidFill>
                  <a:srgbClr val="1377D4"/>
                </a:solidFill>
                <a:latin typeface="Trebuchet MS" panose="020B0603020202020204" pitchFamily="34" charset="0"/>
              </a:rPr>
              <a:t>Les recommandations </a:t>
            </a:r>
            <a:r>
              <a:rPr lang="fr-FR" sz="1600" b="1" dirty="0" smtClean="0">
                <a:solidFill>
                  <a:srgbClr val="1377D4"/>
                </a:solidFill>
                <a:latin typeface="Trebuchet MS" panose="020B0603020202020204" pitchFamily="34" charset="0"/>
              </a:rPr>
              <a:t>alimentaires en </a:t>
            </a:r>
            <a:r>
              <a:rPr lang="fr-FR" sz="1600" b="1" dirty="0">
                <a:solidFill>
                  <a:srgbClr val="1377D4"/>
                </a:solidFill>
                <a:latin typeface="Trebuchet MS" panose="020B0603020202020204" pitchFamily="34" charset="0"/>
              </a:rPr>
              <a:t>hiver</a:t>
            </a:r>
          </a:p>
        </p:txBody>
      </p:sp>
      <p:sp>
        <p:nvSpPr>
          <p:cNvPr id="3" name="ZoneTexte 2"/>
          <p:cNvSpPr txBox="1"/>
          <p:nvPr/>
        </p:nvSpPr>
        <p:spPr>
          <a:xfrm>
            <a:off x="7487872" y="6267805"/>
            <a:ext cx="4367606" cy="461665"/>
          </a:xfrm>
          <a:prstGeom prst="rect">
            <a:avLst/>
          </a:prstGeom>
          <a:noFill/>
        </p:spPr>
        <p:txBody>
          <a:bodyPr wrap="none" rtlCol="0">
            <a:spAutoFit/>
          </a:bodyPr>
          <a:lstStyle/>
          <a:p>
            <a:pPr algn="r"/>
            <a:r>
              <a:rPr lang="fr-FR" altLang="fr-FR" sz="1200" i="1" dirty="0" smtClean="0"/>
              <a:t>Magalie Richardin, Praticienne en Médecine Traditionnelle Chinoise</a:t>
            </a:r>
          </a:p>
          <a:p>
            <a:pPr algn="r"/>
            <a:r>
              <a:rPr lang="fr-FR" altLang="fr-FR" sz="1200" i="1" dirty="0" smtClean="0"/>
              <a:t>Tours - 06 60 61 89 48</a:t>
            </a:r>
            <a:endParaRPr lang="fr-FR" altLang="fr-FR" sz="1200" i="1" dirty="0"/>
          </a:p>
        </p:txBody>
      </p:sp>
      <p:sp>
        <p:nvSpPr>
          <p:cNvPr id="7" name="ZoneTexte 4"/>
          <p:cNvSpPr txBox="1"/>
          <p:nvPr/>
        </p:nvSpPr>
        <p:spPr>
          <a:xfrm>
            <a:off x="548524" y="1811173"/>
            <a:ext cx="6661581" cy="1569660"/>
          </a:xfrm>
          <a:prstGeom prst="rect">
            <a:avLst/>
          </a:prstGeom>
          <a:noFill/>
          <a:ln cap="flat">
            <a:noFill/>
          </a:ln>
        </p:spPr>
        <p:txBody>
          <a:bodyPr vert="horz" wrap="square" lIns="91440" tIns="45720" rIns="91440" bIns="45720" anchor="t" anchorCtr="0" compatLnSpc="1">
            <a:spAutoFit/>
          </a:bodyPr>
          <a:lstStyle/>
          <a:p>
            <a:r>
              <a:rPr lang="fr-FR" sz="1200" dirty="0">
                <a:latin typeface="Trebuchet MS" panose="020B0603020202020204" pitchFamily="34" charset="0"/>
              </a:rPr>
              <a:t>1. Chaque matin boire une tasse d’eau tiède (sur le principe yin –yang) afin  de relancer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l’énergie </a:t>
            </a:r>
            <a:r>
              <a:rPr lang="fr-FR" sz="1200" dirty="0">
                <a:latin typeface="Trebuchet MS" panose="020B0603020202020204" pitchFamily="34" charset="0"/>
              </a:rPr>
              <a:t>du système hépatique après votre nuit de repos. Votre corps vous dira </a:t>
            </a:r>
            <a:r>
              <a:rPr lang="fr-FR" sz="1200" dirty="0" smtClean="0">
                <a:latin typeface="Trebuchet MS" panose="020B0603020202020204" pitchFamily="34" charset="0"/>
              </a:rPr>
              <a:t>MERCI.    </a:t>
            </a:r>
            <a:br>
              <a:rPr lang="fr-FR" sz="1200" dirty="0" smtClean="0">
                <a:latin typeface="Trebuchet MS" panose="020B0603020202020204" pitchFamily="34" charset="0"/>
              </a:rPr>
            </a:br>
            <a:r>
              <a:rPr lang="fr-FR" sz="1200" dirty="0" smtClean="0">
                <a:latin typeface="Trebuchet MS" panose="020B0603020202020204" pitchFamily="34" charset="0"/>
              </a:rPr>
              <a:t>    Attendre </a:t>
            </a:r>
            <a:r>
              <a:rPr lang="fr-FR" sz="1200" dirty="0">
                <a:latin typeface="Trebuchet MS" panose="020B0603020202020204" pitchFamily="34" charset="0"/>
              </a:rPr>
              <a:t>15mn pour prendre le petit déjeune du roi </a:t>
            </a:r>
          </a:p>
          <a:p>
            <a:endParaRPr lang="fr-FR" sz="1200" dirty="0" smtClean="0">
              <a:latin typeface="Trebuchet MS" panose="020B0603020202020204" pitchFamily="34" charset="0"/>
            </a:endParaRPr>
          </a:p>
          <a:p>
            <a:r>
              <a:rPr lang="fr-FR" sz="1200" dirty="0" smtClean="0">
                <a:latin typeface="Trebuchet MS" panose="020B0603020202020204" pitchFamily="34" charset="0"/>
              </a:rPr>
              <a:t>2</a:t>
            </a:r>
            <a:r>
              <a:rPr lang="fr-FR" sz="1200" dirty="0">
                <a:latin typeface="Trebuchet MS" panose="020B0603020202020204" pitchFamily="34" charset="0"/>
              </a:rPr>
              <a:t>. La nature hivernale est moins </a:t>
            </a:r>
            <a:r>
              <a:rPr lang="fr-FR" sz="1200" dirty="0" smtClean="0">
                <a:latin typeface="Trebuchet MS" panose="020B0603020202020204" pitchFamily="34" charset="0"/>
              </a:rPr>
              <a:t>abondante </a:t>
            </a:r>
            <a:r>
              <a:rPr lang="fr-FR" sz="1200" dirty="0">
                <a:latin typeface="Trebuchet MS" panose="020B0603020202020204" pitchFamily="34" charset="0"/>
              </a:rPr>
              <a:t>en </a:t>
            </a:r>
            <a:r>
              <a:rPr lang="fr-FR" sz="1200" dirty="0" smtClean="0">
                <a:latin typeface="Trebuchet MS" panose="020B0603020202020204" pitchFamily="34" charset="0"/>
              </a:rPr>
              <a:t>fruits. Cependant, </a:t>
            </a:r>
            <a:r>
              <a:rPr lang="fr-FR" sz="1200" dirty="0">
                <a:latin typeface="Trebuchet MS" panose="020B0603020202020204" pitchFamily="34" charset="0"/>
              </a:rPr>
              <a:t>elle propose encore des </a:t>
            </a:r>
            <a:r>
              <a:rPr lang="fr-FR" sz="1200" dirty="0" smtClean="0">
                <a:latin typeface="Trebuchet MS" panose="020B0603020202020204" pitchFamily="34" charset="0"/>
              </a:rPr>
              <a:t/>
            </a:r>
            <a:br>
              <a:rPr lang="fr-FR" sz="1200" dirty="0" smtClean="0">
                <a:latin typeface="Trebuchet MS" panose="020B0603020202020204" pitchFamily="34" charset="0"/>
              </a:rPr>
            </a:br>
            <a:r>
              <a:rPr lang="fr-FR" sz="1200" dirty="0" smtClean="0">
                <a:latin typeface="Trebuchet MS" panose="020B0603020202020204" pitchFamily="34" charset="0"/>
              </a:rPr>
              <a:t>    plats </a:t>
            </a:r>
            <a:r>
              <a:rPr lang="fr-FR" sz="1200" dirty="0">
                <a:latin typeface="Trebuchet MS" panose="020B0603020202020204" pitchFamily="34" charset="0"/>
              </a:rPr>
              <a:t>colorés. Manger des fruits et des légumes </a:t>
            </a:r>
            <a:r>
              <a:rPr lang="fr-FR" sz="1200" dirty="0" smtClean="0">
                <a:latin typeface="Trebuchet MS" panose="020B0603020202020204" pitchFamily="34" charset="0"/>
              </a:rPr>
              <a:t>de saisons.</a:t>
            </a:r>
          </a:p>
          <a:p>
            <a:endParaRPr lang="fr-FR" sz="1200" dirty="0">
              <a:latin typeface="Trebuchet MS" panose="020B0603020202020204" pitchFamily="34" charset="0"/>
            </a:endParaRPr>
          </a:p>
          <a:p>
            <a:r>
              <a:rPr lang="fr-FR" sz="1200" dirty="0" smtClean="0">
                <a:latin typeface="Trebuchet MS" panose="020B0603020202020204" pitchFamily="34" charset="0"/>
              </a:rPr>
              <a:t>    Purées </a:t>
            </a:r>
            <a:r>
              <a:rPr lang="fr-FR" sz="1200" dirty="0">
                <a:latin typeface="Trebuchet MS" panose="020B0603020202020204" pitchFamily="34" charset="0"/>
              </a:rPr>
              <a:t>de citrouilles et potimarron, patates douces, betteraves, (variez les </a:t>
            </a:r>
            <a:r>
              <a:rPr lang="fr-FR" sz="1200" dirty="0" smtClean="0">
                <a:latin typeface="Trebuchet MS" panose="020B0603020202020204" pitchFamily="34" charset="0"/>
              </a:rPr>
              <a:t>plaisirs).</a:t>
            </a:r>
            <a:endParaRPr lang="fr-FR" sz="1200" dirty="0">
              <a:latin typeface="Trebuchet MS" panose="020B0603020202020204" pitchFamily="34" charset="0"/>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6555" y="719183"/>
            <a:ext cx="4278923" cy="285261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162" y="3571798"/>
            <a:ext cx="4324944" cy="2883760"/>
          </a:xfrm>
          <a:prstGeom prst="rect">
            <a:avLst/>
          </a:prstGeom>
        </p:spPr>
      </p:pic>
      <p:sp>
        <p:nvSpPr>
          <p:cNvPr id="9" name="ZoneTexte 4"/>
          <p:cNvSpPr txBox="1"/>
          <p:nvPr/>
        </p:nvSpPr>
        <p:spPr>
          <a:xfrm>
            <a:off x="5574332" y="3725509"/>
            <a:ext cx="6184079" cy="2492990"/>
          </a:xfrm>
          <a:prstGeom prst="rect">
            <a:avLst/>
          </a:prstGeom>
          <a:noFill/>
          <a:ln cap="flat">
            <a:noFill/>
          </a:ln>
        </p:spPr>
        <p:txBody>
          <a:bodyPr vert="horz" wrap="square" lIns="91440" tIns="45720" rIns="91440" bIns="45720" anchor="t" anchorCtr="0" compatLnSpc="1">
            <a:spAutoFit/>
          </a:bodyPr>
          <a:lstStyle/>
          <a:p>
            <a:r>
              <a:rPr lang="fr-FR" sz="1200" dirty="0" smtClean="0">
                <a:latin typeface="Trebuchet MS" panose="020B0603020202020204" pitchFamily="34" charset="0"/>
              </a:rPr>
              <a:t>Choux, </a:t>
            </a:r>
            <a:r>
              <a:rPr lang="fr-FR" sz="1200" dirty="0">
                <a:latin typeface="Trebuchet MS" panose="020B0603020202020204" pitchFamily="34" charset="0"/>
              </a:rPr>
              <a:t>toutes les variétés sont </a:t>
            </a:r>
            <a:r>
              <a:rPr lang="fr-FR" sz="1200" dirty="0" smtClean="0">
                <a:latin typeface="Trebuchet MS" panose="020B0603020202020204" pitchFamily="34" charset="0"/>
              </a:rPr>
              <a:t>possibles. </a:t>
            </a:r>
            <a:r>
              <a:rPr lang="fr-FR" sz="1200" dirty="0">
                <a:latin typeface="Trebuchet MS" panose="020B0603020202020204" pitchFamily="34" charset="0"/>
              </a:rPr>
              <a:t>Céleri rave, endives, carottes, navet, topinambours, oignons, panais, fenouil, mâche, courges, </a:t>
            </a:r>
            <a:r>
              <a:rPr lang="fr-FR" sz="1200" dirty="0" err="1">
                <a:latin typeface="Trebuchet MS" panose="020B0603020202020204" pitchFamily="34" charset="0"/>
              </a:rPr>
              <a:t>butternut</a:t>
            </a:r>
            <a:r>
              <a:rPr lang="fr-FR" sz="1200" dirty="0">
                <a:latin typeface="Trebuchet MS" panose="020B0603020202020204" pitchFamily="34" charset="0"/>
              </a:rPr>
              <a:t>, </a:t>
            </a:r>
            <a:r>
              <a:rPr lang="fr-FR" sz="1200" dirty="0" smtClean="0">
                <a:latin typeface="Trebuchet MS" panose="020B0603020202020204" pitchFamily="34" charset="0"/>
              </a:rPr>
              <a:t>salsifis. Privilégier </a:t>
            </a:r>
            <a:r>
              <a:rPr lang="fr-FR" sz="1200" dirty="0">
                <a:latin typeface="Trebuchet MS" panose="020B0603020202020204" pitchFamily="34" charset="0"/>
              </a:rPr>
              <a:t>les légumes racine pour l’énergie du rein</a:t>
            </a:r>
            <a:r>
              <a:rPr lang="fr-FR" sz="1200" dirty="0" smtClean="0">
                <a:latin typeface="Trebuchet MS" panose="020B0603020202020204" pitchFamily="34" charset="0"/>
              </a:rPr>
              <a:t>.</a:t>
            </a:r>
          </a:p>
          <a:p>
            <a:endParaRPr lang="fr-FR" sz="1200" dirty="0">
              <a:latin typeface="Trebuchet MS" panose="020B0603020202020204" pitchFamily="34" charset="0"/>
            </a:endParaRPr>
          </a:p>
          <a:p>
            <a:r>
              <a:rPr lang="fr-FR" sz="1200" dirty="0">
                <a:latin typeface="Trebuchet MS" panose="020B0603020202020204" pitchFamily="34" charset="0"/>
              </a:rPr>
              <a:t>Vous pouvez varier avec </a:t>
            </a:r>
            <a:r>
              <a:rPr lang="fr-FR" sz="1200" dirty="0" smtClean="0">
                <a:latin typeface="Trebuchet MS" panose="020B0603020202020204" pitchFamily="34" charset="0"/>
              </a:rPr>
              <a:t>des </a:t>
            </a:r>
            <a:r>
              <a:rPr lang="fr-FR" sz="1200" dirty="0">
                <a:latin typeface="Trebuchet MS" panose="020B0603020202020204" pitchFamily="34" charset="0"/>
              </a:rPr>
              <a:t>cakes sucrés ou </a:t>
            </a:r>
            <a:r>
              <a:rPr lang="fr-FR" sz="1200" dirty="0" smtClean="0">
                <a:latin typeface="Trebuchet MS" panose="020B0603020202020204" pitchFamily="34" charset="0"/>
              </a:rPr>
              <a:t>salés, </a:t>
            </a:r>
            <a:r>
              <a:rPr lang="fr-FR" sz="1200" dirty="0">
                <a:latin typeface="Trebuchet MS" panose="020B0603020202020204" pitchFamily="34" charset="0"/>
              </a:rPr>
              <a:t>à la farine de châtaignes, noix et noisettes, dattes. Pommes, poires avec quelques pincées de curcuma. Soyez </a:t>
            </a:r>
            <a:r>
              <a:rPr lang="fr-FR" sz="1200" dirty="0" smtClean="0">
                <a:latin typeface="Trebuchet MS" panose="020B0603020202020204" pitchFamily="34" charset="0"/>
              </a:rPr>
              <a:t>créatif…</a:t>
            </a:r>
            <a:endParaRPr lang="fr-FR" sz="1200" dirty="0">
              <a:latin typeface="Trebuchet MS" panose="020B0603020202020204" pitchFamily="34" charset="0"/>
            </a:endParaRPr>
          </a:p>
          <a:p>
            <a:endParaRPr lang="fr-FR" sz="1200" dirty="0" smtClean="0">
              <a:latin typeface="Trebuchet MS" panose="020B0603020202020204" pitchFamily="34" charset="0"/>
            </a:endParaRPr>
          </a:p>
          <a:p>
            <a:r>
              <a:rPr lang="fr-FR" sz="1200" dirty="0" smtClean="0">
                <a:latin typeface="Trebuchet MS" panose="020B0603020202020204" pitchFamily="34" charset="0"/>
              </a:rPr>
              <a:t>Quelques </a:t>
            </a:r>
            <a:r>
              <a:rPr lang="fr-FR" sz="1200" dirty="0">
                <a:latin typeface="Trebuchet MS" panose="020B0603020202020204" pitchFamily="34" charset="0"/>
              </a:rPr>
              <a:t>soupes et purées </a:t>
            </a:r>
            <a:r>
              <a:rPr lang="fr-FR" sz="1200" dirty="0" smtClean="0">
                <a:latin typeface="Trebuchet MS" panose="020B0603020202020204" pitchFamily="34" charset="0"/>
              </a:rPr>
              <a:t>agrémentées </a:t>
            </a:r>
            <a:r>
              <a:rPr lang="fr-FR" sz="1200" dirty="0">
                <a:latin typeface="Trebuchet MS" panose="020B0603020202020204" pitchFamily="34" charset="0"/>
              </a:rPr>
              <a:t>de gingembre, persil, tisane de cannelle.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Quelques </a:t>
            </a:r>
            <a:r>
              <a:rPr lang="fr-FR" sz="1200" dirty="0">
                <a:latin typeface="Trebuchet MS" panose="020B0603020202020204" pitchFamily="34" charset="0"/>
              </a:rPr>
              <a:t>céréales sarrasin, avoine, épeautre…</a:t>
            </a:r>
          </a:p>
          <a:p>
            <a:endParaRPr lang="fr-FR" sz="1200" dirty="0" smtClean="0">
              <a:latin typeface="Trebuchet MS" panose="020B0603020202020204" pitchFamily="34" charset="0"/>
            </a:endParaRPr>
          </a:p>
          <a:p>
            <a:r>
              <a:rPr lang="fr-FR" sz="1200" dirty="0" smtClean="0">
                <a:latin typeface="Trebuchet MS" panose="020B0603020202020204" pitchFamily="34" charset="0"/>
              </a:rPr>
              <a:t>Eviter </a:t>
            </a:r>
            <a:r>
              <a:rPr lang="fr-FR" sz="1200" dirty="0">
                <a:latin typeface="Trebuchet MS" panose="020B0603020202020204" pitchFamily="34" charset="0"/>
              </a:rPr>
              <a:t>de manger des aliments froids ou de nature </a:t>
            </a:r>
            <a:r>
              <a:rPr lang="fr-FR" sz="1200" dirty="0" smtClean="0">
                <a:latin typeface="Trebuchet MS" panose="020B0603020202020204" pitchFamily="34" charset="0"/>
              </a:rPr>
              <a:t>froide, </a:t>
            </a:r>
            <a:r>
              <a:rPr lang="fr-FR" sz="1200" dirty="0">
                <a:latin typeface="Trebuchet MS" panose="020B0603020202020204" pitchFamily="34" charset="0"/>
              </a:rPr>
              <a:t>afin d’éviter la dispersion de l’énergie.</a:t>
            </a:r>
          </a:p>
        </p:txBody>
      </p:sp>
    </p:spTree>
    <p:extLst>
      <p:ext uri="{BB962C8B-B14F-4D97-AF65-F5344CB8AC3E}">
        <p14:creationId xmlns:p14="http://schemas.microsoft.com/office/powerpoint/2010/main" val="4837884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ALIMENTATION</a:t>
            </a:r>
            <a:endParaRPr lang="fr-FR" sz="3200" b="1" dirty="0">
              <a:solidFill>
                <a:schemeClr val="bg1"/>
              </a:solidFill>
            </a:endParaRPr>
          </a:p>
        </p:txBody>
      </p:sp>
      <p:sp>
        <p:nvSpPr>
          <p:cNvPr id="3" name="ZoneTexte 2"/>
          <p:cNvSpPr txBox="1"/>
          <p:nvPr/>
        </p:nvSpPr>
        <p:spPr>
          <a:xfrm>
            <a:off x="491449" y="6214539"/>
            <a:ext cx="4367541" cy="461665"/>
          </a:xfrm>
          <a:prstGeom prst="rect">
            <a:avLst/>
          </a:prstGeom>
          <a:noFill/>
        </p:spPr>
        <p:txBody>
          <a:bodyPr wrap="none" rtlCol="0">
            <a:spAutoFit/>
          </a:bodyPr>
          <a:lstStyle/>
          <a:p>
            <a:r>
              <a:rPr lang="fr-FR" altLang="fr-FR" sz="1200" i="1" dirty="0" smtClean="0"/>
              <a:t>Magalie Richardin, Praticienne en Médecine Traditionnelle Chinoise</a:t>
            </a:r>
          </a:p>
          <a:p>
            <a:r>
              <a:rPr lang="fr-FR" altLang="fr-FR" sz="1200" i="1" dirty="0"/>
              <a:t>Tours - 06 60 61 89 </a:t>
            </a:r>
            <a:r>
              <a:rPr lang="fr-FR" altLang="fr-FR" sz="1200" i="1" dirty="0" smtClean="0"/>
              <a:t>48</a:t>
            </a:r>
            <a:endParaRPr lang="fr-FR" altLang="fr-FR" sz="1200" i="1" dirty="0"/>
          </a:p>
        </p:txBody>
      </p:sp>
      <p:sp>
        <p:nvSpPr>
          <p:cNvPr id="7" name="ZoneTexte 4"/>
          <p:cNvSpPr txBox="1"/>
          <p:nvPr/>
        </p:nvSpPr>
        <p:spPr>
          <a:xfrm>
            <a:off x="508738" y="1444002"/>
            <a:ext cx="5552093" cy="4616648"/>
          </a:xfrm>
          <a:prstGeom prst="rect">
            <a:avLst/>
          </a:prstGeom>
          <a:noFill/>
          <a:ln cap="flat">
            <a:noFill/>
          </a:ln>
        </p:spPr>
        <p:txBody>
          <a:bodyPr vert="horz" wrap="square" lIns="91440" tIns="45720" rIns="91440" bIns="45720" anchor="t" anchorCtr="0" compatLnSpc="1">
            <a:spAutoFit/>
          </a:bodyPr>
          <a:lstStyle/>
          <a:p>
            <a:r>
              <a:rPr lang="fr-FR" sz="1400" b="1" dirty="0" smtClean="0">
                <a:solidFill>
                  <a:srgbClr val="1377D4"/>
                </a:solidFill>
                <a:latin typeface="Trebuchet MS" panose="020B0603020202020204" pitchFamily="34" charset="0"/>
              </a:rPr>
              <a:t>Tous </a:t>
            </a:r>
            <a:r>
              <a:rPr lang="fr-FR" sz="1400" b="1" dirty="0">
                <a:solidFill>
                  <a:srgbClr val="1377D4"/>
                </a:solidFill>
                <a:latin typeface="Trebuchet MS" panose="020B0603020202020204" pitchFamily="34" charset="0"/>
              </a:rPr>
              <a:t>les </a:t>
            </a:r>
            <a:r>
              <a:rPr lang="fr-FR" sz="1400" b="1" dirty="0" smtClean="0">
                <a:solidFill>
                  <a:srgbClr val="1377D4"/>
                </a:solidFill>
                <a:latin typeface="Trebuchet MS" panose="020B0603020202020204" pitchFamily="34" charset="0"/>
              </a:rPr>
              <a:t>matins, pendant </a:t>
            </a:r>
            <a:r>
              <a:rPr lang="fr-FR" sz="1400" b="1" dirty="0">
                <a:solidFill>
                  <a:srgbClr val="1377D4"/>
                </a:solidFill>
                <a:latin typeface="Trebuchet MS" panose="020B0603020202020204" pitchFamily="34" charset="0"/>
              </a:rPr>
              <a:t>1 semaine ou 1 fois par </a:t>
            </a:r>
            <a:r>
              <a:rPr lang="fr-FR" sz="1400" b="1" dirty="0" smtClean="0">
                <a:solidFill>
                  <a:srgbClr val="1377D4"/>
                </a:solidFill>
                <a:latin typeface="Trebuchet MS" panose="020B0603020202020204" pitchFamily="34" charset="0"/>
              </a:rPr>
              <a:t>semaine, </a:t>
            </a:r>
            <a:r>
              <a:rPr lang="fr-FR" sz="1400" b="1" dirty="0">
                <a:solidFill>
                  <a:srgbClr val="1377D4"/>
                </a:solidFill>
                <a:latin typeface="Trebuchet MS" panose="020B0603020202020204" pitchFamily="34" charset="0"/>
              </a:rPr>
              <a:t>cet hiver</a:t>
            </a:r>
            <a:endParaRPr lang="fr-FR" sz="1400" dirty="0">
              <a:solidFill>
                <a:srgbClr val="1377D4"/>
              </a:solidFill>
              <a:latin typeface="Trebuchet MS" panose="020B0603020202020204" pitchFamily="34" charset="0"/>
            </a:endParaRPr>
          </a:p>
          <a:p>
            <a:r>
              <a:rPr lang="fr-FR" sz="1400" b="1" i="1" dirty="0">
                <a:latin typeface="Trebuchet MS" panose="020B0603020202020204" pitchFamily="34" charset="0"/>
              </a:rPr>
              <a:t> </a:t>
            </a:r>
            <a:endParaRPr lang="fr-FR" sz="1400" dirty="0">
              <a:latin typeface="Trebuchet MS" panose="020B0603020202020204" pitchFamily="34" charset="0"/>
            </a:endParaRPr>
          </a:p>
          <a:p>
            <a:r>
              <a:rPr lang="fr-FR" sz="1200" dirty="0">
                <a:latin typeface="Trebuchet MS" panose="020B0603020202020204" pitchFamily="34" charset="0"/>
              </a:rPr>
              <a:t>50 gr de riz cuit avec 20 gr de (chair) moule, quelques brins de persil et 1 oignon, 1 gousse d’ail.</a:t>
            </a:r>
          </a:p>
          <a:p>
            <a:endParaRPr lang="fr-FR" sz="1200" b="1" i="1" u="sng"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Fonction</a:t>
            </a:r>
            <a:r>
              <a:rPr lang="fr-FR" sz="1200" dirty="0" smtClean="0">
                <a:solidFill>
                  <a:srgbClr val="1377D4"/>
                </a:solidFill>
                <a:latin typeface="Trebuchet MS" panose="020B0603020202020204" pitchFamily="34" charset="0"/>
              </a:rPr>
              <a:t> </a:t>
            </a:r>
          </a:p>
          <a:p>
            <a:endParaRPr lang="fr-FR" sz="1200" dirty="0">
              <a:latin typeface="Trebuchet MS" panose="020B0603020202020204" pitchFamily="34" charset="0"/>
            </a:endParaRPr>
          </a:p>
          <a:p>
            <a:r>
              <a:rPr lang="fr-FR" sz="1200" dirty="0">
                <a:latin typeface="Trebuchet MS" panose="020B0603020202020204" pitchFamily="34" charset="0"/>
              </a:rPr>
              <a:t>N</a:t>
            </a:r>
            <a:r>
              <a:rPr lang="fr-FR" sz="1200" dirty="0" smtClean="0">
                <a:latin typeface="Trebuchet MS" panose="020B0603020202020204" pitchFamily="34" charset="0"/>
              </a:rPr>
              <a:t>ourrit </a:t>
            </a:r>
            <a:r>
              <a:rPr lang="fr-FR" sz="1200" dirty="0">
                <a:latin typeface="Trebuchet MS" panose="020B0603020202020204" pitchFamily="34" charset="0"/>
              </a:rPr>
              <a:t>le </a:t>
            </a:r>
            <a:r>
              <a:rPr lang="fr-FR" sz="1200" dirty="0" smtClean="0">
                <a:latin typeface="Trebuchet MS" panose="020B0603020202020204" pitchFamily="34" charset="0"/>
              </a:rPr>
              <a:t>Yin </a:t>
            </a:r>
            <a:r>
              <a:rPr lang="fr-FR" sz="1200" dirty="0">
                <a:latin typeface="Trebuchet MS" panose="020B0603020202020204" pitchFamily="34" charset="0"/>
              </a:rPr>
              <a:t>des reins (en hiver), enrichit le sang du foie, action sur le goitre, dans l’hypertension artérielle, sur </a:t>
            </a:r>
            <a:r>
              <a:rPr lang="fr-FR" sz="1200" dirty="0" smtClean="0">
                <a:latin typeface="Trebuchet MS" panose="020B0603020202020204" pitchFamily="34" charset="0"/>
              </a:rPr>
              <a:t>l’artériosclérose</a:t>
            </a:r>
            <a:endParaRPr lang="fr-FR" sz="1200" dirty="0">
              <a:latin typeface="Trebuchet MS" panose="020B0603020202020204" pitchFamily="34" charset="0"/>
            </a:endParaRPr>
          </a:p>
          <a:p>
            <a:r>
              <a:rPr lang="fr-FR" sz="1200" dirty="0">
                <a:latin typeface="Trebuchet MS" panose="020B0603020202020204" pitchFamily="34" charset="0"/>
              </a:rPr>
              <a:t>Contre-indication : intoxication aux moules, sinon rajouter du gingembre frais, laurier ou clou de girofle</a:t>
            </a:r>
          </a:p>
          <a:p>
            <a:r>
              <a:rPr lang="fr-FR" sz="1200" dirty="0">
                <a:latin typeface="Trebuchet MS" panose="020B0603020202020204" pitchFamily="34" charset="0"/>
              </a:rPr>
              <a:t>Pour renforcer le </a:t>
            </a:r>
            <a:r>
              <a:rPr lang="fr-FR" sz="1200" dirty="0" smtClean="0">
                <a:latin typeface="Trebuchet MS" panose="020B0603020202020204" pitchFamily="34" charset="0"/>
              </a:rPr>
              <a:t>Yin </a:t>
            </a:r>
            <a:r>
              <a:rPr lang="fr-FR" sz="1200" dirty="0">
                <a:latin typeface="Trebuchet MS" panose="020B0603020202020204" pitchFamily="34" charset="0"/>
              </a:rPr>
              <a:t>du rein, un verre de bière ou de cidre à </a:t>
            </a:r>
            <a:r>
              <a:rPr lang="fr-FR" sz="1200" dirty="0" smtClean="0">
                <a:latin typeface="Trebuchet MS" panose="020B0603020202020204" pitchFamily="34" charset="0"/>
              </a:rPr>
              <a:t>17 heures solaires.</a:t>
            </a:r>
            <a:endParaRPr lang="fr-FR" sz="1200" dirty="0">
              <a:latin typeface="Trebuchet MS" panose="020B0603020202020204" pitchFamily="34" charset="0"/>
            </a:endParaRPr>
          </a:p>
          <a:p>
            <a:r>
              <a:rPr lang="fr-FR" sz="1200" dirty="0">
                <a:latin typeface="Trebuchet MS" panose="020B0603020202020204" pitchFamily="34" charset="0"/>
              </a:rPr>
              <a:t> </a:t>
            </a:r>
          </a:p>
          <a:p>
            <a:r>
              <a:rPr lang="fr-FR" sz="1200" b="1" dirty="0" smtClean="0">
                <a:solidFill>
                  <a:srgbClr val="1377D4"/>
                </a:solidFill>
                <a:latin typeface="Trebuchet MS" panose="020B0603020202020204" pitchFamily="34" charset="0"/>
              </a:rPr>
              <a:t>GRUAU </a:t>
            </a:r>
            <a:r>
              <a:rPr lang="fr-FR" sz="1200" b="1" dirty="0">
                <a:solidFill>
                  <a:srgbClr val="1377D4"/>
                </a:solidFill>
                <a:latin typeface="Trebuchet MS" panose="020B0603020202020204" pitchFamily="34" charset="0"/>
              </a:rPr>
              <a:t>au </a:t>
            </a:r>
            <a:r>
              <a:rPr lang="fr-FR" sz="1200" b="1" dirty="0" smtClean="0">
                <a:solidFill>
                  <a:srgbClr val="1377D4"/>
                </a:solidFill>
                <a:latin typeface="Trebuchet MS" panose="020B0603020202020204" pitchFamily="34" charset="0"/>
              </a:rPr>
              <a:t>poulet</a:t>
            </a:r>
          </a:p>
          <a:p>
            <a:endParaRPr lang="fr-FR" sz="1200" dirty="0">
              <a:latin typeface="Trebuchet MS" panose="020B0603020202020204" pitchFamily="34" charset="0"/>
            </a:endParaRPr>
          </a:p>
          <a:p>
            <a:r>
              <a:rPr lang="fr-FR" sz="1200" dirty="0" smtClean="0">
                <a:latin typeface="Trebuchet MS" panose="020B0603020202020204" pitchFamily="34" charset="0"/>
              </a:rPr>
              <a:t>50 gr </a:t>
            </a:r>
            <a:r>
              <a:rPr lang="fr-FR" sz="1200" dirty="0">
                <a:latin typeface="Trebuchet MS" panose="020B0603020202020204" pitchFamily="34" charset="0"/>
              </a:rPr>
              <a:t>de riz </a:t>
            </a:r>
            <a:r>
              <a:rPr lang="fr-FR" sz="1200" dirty="0" smtClean="0">
                <a:latin typeface="Trebuchet MS" panose="020B0603020202020204" pitchFamily="34" charset="0"/>
              </a:rPr>
              <a:t>cuit, 25 gr </a:t>
            </a:r>
            <a:r>
              <a:rPr lang="fr-FR" sz="1200" dirty="0">
                <a:latin typeface="Trebuchet MS" panose="020B0603020202020204" pitchFamily="34" charset="0"/>
              </a:rPr>
              <a:t>de sésame noir et du foie de poulet, 1 pincée de sel, quelques gousses d’ail à votre </a:t>
            </a:r>
            <a:r>
              <a:rPr lang="fr-FR" sz="1200" dirty="0" smtClean="0">
                <a:latin typeface="Trebuchet MS" panose="020B0603020202020204" pitchFamily="34" charset="0"/>
              </a:rPr>
              <a:t>convenance, </a:t>
            </a:r>
            <a:r>
              <a:rPr lang="fr-FR" sz="1200" dirty="0">
                <a:latin typeface="Trebuchet MS" panose="020B0603020202020204" pitchFamily="34" charset="0"/>
              </a:rPr>
              <a:t>2 rondelles de gingembre à laisser mijoter (+1 verre d’eau si trop compact).</a:t>
            </a:r>
          </a:p>
          <a:p>
            <a:endParaRPr lang="fr-FR" sz="1200" b="1" i="1" dirty="0" smtClean="0">
              <a:latin typeface="Trebuchet MS" panose="020B0603020202020204" pitchFamily="34" charset="0"/>
            </a:endParaRPr>
          </a:p>
          <a:p>
            <a:r>
              <a:rPr lang="fr-FR" sz="1200" b="1" dirty="0" smtClean="0">
                <a:solidFill>
                  <a:srgbClr val="1377D4"/>
                </a:solidFill>
                <a:latin typeface="Trebuchet MS" panose="020B0603020202020204" pitchFamily="34" charset="0"/>
              </a:rPr>
              <a:t>Fonction</a:t>
            </a:r>
            <a:r>
              <a:rPr lang="fr-FR" sz="1200" b="1" dirty="0">
                <a:solidFill>
                  <a:srgbClr val="1377D4"/>
                </a:solidFill>
                <a:latin typeface="Trebuchet MS" panose="020B0603020202020204" pitchFamily="34" charset="0"/>
              </a:rPr>
              <a:t> :</a:t>
            </a:r>
            <a:r>
              <a:rPr lang="fr-FR" sz="1200" dirty="0">
                <a:solidFill>
                  <a:srgbClr val="1377D4"/>
                </a:solidFill>
                <a:latin typeface="Trebuchet MS" panose="020B0603020202020204" pitchFamily="34" charset="0"/>
              </a:rPr>
              <a:t> </a:t>
            </a:r>
            <a:r>
              <a:rPr lang="fr-FR" sz="1200" dirty="0">
                <a:latin typeface="Trebuchet MS" panose="020B0603020202020204" pitchFamily="34" charset="0"/>
              </a:rPr>
              <a:t>Nourrit le sang du foie et améliore la vue, tonifie le Qi des reins dans le cadre d’impuissance et d’énurésie. </a:t>
            </a:r>
          </a:p>
          <a:p>
            <a:r>
              <a:rPr lang="fr-FR" sz="1200" dirty="0">
                <a:latin typeface="Trebuchet MS" panose="020B0603020202020204" pitchFamily="34" charset="0"/>
              </a:rPr>
              <a:t>Pas de </a:t>
            </a:r>
            <a:r>
              <a:rPr lang="fr-FR" sz="1200" dirty="0" smtClean="0">
                <a:latin typeface="Trebuchet MS" panose="020B0603020202020204" pitchFamily="34" charset="0"/>
              </a:rPr>
              <a:t>contre-indication.</a:t>
            </a: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8814" y="927842"/>
            <a:ext cx="4968797" cy="2983839"/>
          </a:xfrm>
          <a:prstGeom prst="rect">
            <a:avLst/>
          </a:prstGeom>
        </p:spPr>
      </p:pic>
      <p:sp>
        <p:nvSpPr>
          <p:cNvPr id="6" name="ZoneTexte 5"/>
          <p:cNvSpPr txBox="1"/>
          <p:nvPr/>
        </p:nvSpPr>
        <p:spPr>
          <a:xfrm>
            <a:off x="6373696" y="3627036"/>
            <a:ext cx="5392615" cy="2862322"/>
          </a:xfrm>
          <a:prstGeom prst="rect">
            <a:avLst/>
          </a:prstGeom>
          <a:noFill/>
        </p:spPr>
        <p:txBody>
          <a:bodyPr wrap="square" rtlCol="0">
            <a:spAutoFit/>
          </a:bodyPr>
          <a:lstStyle/>
          <a:p>
            <a:r>
              <a:rPr lang="fr-FR" sz="1200" b="1" dirty="0">
                <a:solidFill>
                  <a:srgbClr val="1377D4"/>
                </a:solidFill>
                <a:latin typeface="Trebuchet MS" panose="020B0603020202020204" pitchFamily="34" charset="0"/>
              </a:rPr>
              <a:t>Gruau aux noix</a:t>
            </a:r>
          </a:p>
          <a:p>
            <a:endParaRPr lang="fr-FR" sz="1200" dirty="0">
              <a:latin typeface="Trebuchet MS" panose="020B0603020202020204" pitchFamily="34" charset="0"/>
            </a:endParaRPr>
          </a:p>
          <a:p>
            <a:r>
              <a:rPr lang="fr-FR" sz="1200" dirty="0">
                <a:latin typeface="Trebuchet MS" panose="020B0603020202020204" pitchFamily="34" charset="0"/>
              </a:rPr>
              <a:t>15 gr de </a:t>
            </a:r>
            <a:r>
              <a:rPr lang="fr-FR" sz="1200" dirty="0" err="1">
                <a:latin typeface="Trebuchet MS" panose="020B0603020202020204" pitchFamily="34" charset="0"/>
              </a:rPr>
              <a:t>poria</a:t>
            </a:r>
            <a:r>
              <a:rPr lang="fr-FR" sz="1200" dirty="0">
                <a:latin typeface="Trebuchet MS" panose="020B0603020202020204" pitchFamily="34" charset="0"/>
              </a:rPr>
              <a:t> (chair) de coco, 15 gr de noix, 50 gr de riz cuit. A avec un peu de gourmandise vous pourrez ajouter des raisins secs et un filet d’huile de noisette. Ou de noix (faire mijoter)</a:t>
            </a:r>
          </a:p>
          <a:p>
            <a:r>
              <a:rPr lang="fr-FR" sz="1200" dirty="0">
                <a:latin typeface="Trebuchet MS" panose="020B0603020202020204" pitchFamily="34" charset="0"/>
              </a:rPr>
              <a:t> </a:t>
            </a:r>
          </a:p>
          <a:p>
            <a:r>
              <a:rPr lang="fr-FR" sz="1200" b="1" dirty="0" smtClean="0">
                <a:solidFill>
                  <a:srgbClr val="1377D4"/>
                </a:solidFill>
                <a:latin typeface="Trebuchet MS" panose="020B0603020202020204" pitchFamily="34" charset="0"/>
              </a:rPr>
              <a:t>Fonction</a:t>
            </a:r>
            <a:endParaRPr lang="fr-FR" sz="1200" dirty="0">
              <a:solidFill>
                <a:srgbClr val="1377D4"/>
              </a:solidFill>
              <a:latin typeface="Trebuchet MS" panose="020B0603020202020204" pitchFamily="34" charset="0"/>
            </a:endParaRPr>
          </a:p>
          <a:p>
            <a:endParaRPr lang="fr-FR" sz="1200" dirty="0">
              <a:latin typeface="Trebuchet MS" panose="020B0603020202020204" pitchFamily="34" charset="0"/>
            </a:endParaRPr>
          </a:p>
          <a:p>
            <a:r>
              <a:rPr lang="fr-FR" sz="1200" dirty="0">
                <a:latin typeface="Trebuchet MS" panose="020B0603020202020204" pitchFamily="34" charset="0"/>
              </a:rPr>
              <a:t>Tonifie le Qi des reins, renforce les lombes, tiédie les poumons et les reins, calme la toux et l’asthme, humidifie les intestins, tonifie le cerveau et soutient l’intelligence.</a:t>
            </a:r>
          </a:p>
          <a:p>
            <a:r>
              <a:rPr lang="fr-FR" sz="1200" dirty="0">
                <a:latin typeface="Trebuchet MS" panose="020B0603020202020204" pitchFamily="34" charset="0"/>
              </a:rPr>
              <a:t>Attention pour les personnes sensibles : la peau des noix peut provoquer des aphtes.</a:t>
            </a:r>
          </a:p>
          <a:p>
            <a:r>
              <a:rPr lang="fr-FR" sz="1200" dirty="0">
                <a:latin typeface="Trebuchet MS" panose="020B0603020202020204" pitchFamily="34" charset="0"/>
              </a:rPr>
              <a:t>Contre-indication en cas de chaleur humidité : selles molles ou diarrhée, saignement de nez chronique éviter les noix</a:t>
            </a:r>
            <a:r>
              <a:rPr lang="fr-FR" sz="1200" dirty="0" smtClean="0">
                <a:latin typeface="Trebuchet MS" panose="020B0603020202020204" pitchFamily="34" charset="0"/>
              </a:rPr>
              <a:t>.</a:t>
            </a:r>
            <a:endParaRPr lang="fr-FR" sz="1200" dirty="0">
              <a:latin typeface="Trebuchet MS" panose="020B0603020202020204" pitchFamily="34" charset="0"/>
            </a:endParaRPr>
          </a:p>
        </p:txBody>
      </p:sp>
      <p:sp>
        <p:nvSpPr>
          <p:cNvPr id="4" name="ZoneTexte 3"/>
          <p:cNvSpPr txBox="1"/>
          <p:nvPr/>
        </p:nvSpPr>
        <p:spPr>
          <a:xfrm>
            <a:off x="548524" y="856577"/>
            <a:ext cx="7600394" cy="338554"/>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sz="1600" b="1" dirty="0" smtClean="0">
                <a:solidFill>
                  <a:srgbClr val="1377D4"/>
                </a:solidFill>
                <a:latin typeface="Trebuchet MS" panose="020B0603020202020204" pitchFamily="34" charset="0"/>
              </a:rPr>
              <a:t>En hiver, </a:t>
            </a:r>
            <a:r>
              <a:rPr lang="fr-FR" sz="1600" b="1" dirty="0">
                <a:solidFill>
                  <a:srgbClr val="1377D4"/>
                </a:solidFill>
                <a:latin typeface="Trebuchet MS" panose="020B0603020202020204" pitchFamily="34" charset="0"/>
              </a:rPr>
              <a:t>q</a:t>
            </a:r>
            <a:r>
              <a:rPr lang="fr-FR" sz="1600" b="1" dirty="0" smtClean="0">
                <a:solidFill>
                  <a:srgbClr val="1377D4"/>
                </a:solidFill>
                <a:latin typeface="Trebuchet MS" panose="020B0603020202020204" pitchFamily="34" charset="0"/>
              </a:rPr>
              <a:t>uelques </a:t>
            </a:r>
            <a:r>
              <a:rPr lang="fr-FR" sz="1600" b="1" dirty="0">
                <a:solidFill>
                  <a:srgbClr val="1377D4"/>
                </a:solidFill>
                <a:latin typeface="Trebuchet MS" panose="020B0603020202020204" pitchFamily="34" charset="0"/>
              </a:rPr>
              <a:t>idées recettes pour bien commencer la journée ! </a:t>
            </a:r>
            <a:endParaRPr lang="fr-FR" sz="1600" dirty="0">
              <a:solidFill>
                <a:srgbClr val="1377D4"/>
              </a:solidFill>
              <a:latin typeface="Trebuchet MS" panose="020B0603020202020204" pitchFamily="34" charset="0"/>
            </a:endParaRPr>
          </a:p>
        </p:txBody>
      </p:sp>
    </p:spTree>
    <p:extLst>
      <p:ext uri="{BB962C8B-B14F-4D97-AF65-F5344CB8AC3E}">
        <p14:creationId xmlns:p14="http://schemas.microsoft.com/office/powerpoint/2010/main" val="39456988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p:nvPr>
        </p:nvSpPr>
        <p:spPr>
          <a:xfrm>
            <a:off x="4247142" y="4165"/>
            <a:ext cx="3777916" cy="561307"/>
          </a:xfrm>
          <a:solidFill>
            <a:srgbClr val="00B0F0"/>
          </a:solidFill>
        </p:spPr>
        <p:txBody>
          <a:bodyPr>
            <a:normAutofit/>
          </a:bodyPr>
          <a:lstStyle/>
          <a:p>
            <a:pPr algn="ctr"/>
            <a:r>
              <a:rPr lang="fr-FR" sz="3200" b="1" dirty="0" smtClean="0">
                <a:solidFill>
                  <a:schemeClr val="bg1"/>
                </a:solidFill>
              </a:rPr>
              <a:t>AROMATHERAPIE</a:t>
            </a:r>
            <a:endParaRPr lang="fr-FR" sz="3200" b="1" dirty="0">
              <a:solidFill>
                <a:schemeClr val="bg1"/>
              </a:solidFill>
            </a:endParaRPr>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246" y="687510"/>
            <a:ext cx="8855117" cy="6181153"/>
          </a:xfrm>
          <a:prstGeom prst="rect">
            <a:avLst/>
          </a:prstGeom>
        </p:spPr>
      </p:pic>
      <p:sp>
        <p:nvSpPr>
          <p:cNvPr id="4" name="ZoneTexte 3"/>
          <p:cNvSpPr txBox="1"/>
          <p:nvPr/>
        </p:nvSpPr>
        <p:spPr>
          <a:xfrm>
            <a:off x="831859" y="859955"/>
            <a:ext cx="10115183" cy="369332"/>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fr-FR" b="1" dirty="0" smtClean="0">
                <a:solidFill>
                  <a:srgbClr val="1377D4"/>
                </a:solidFill>
                <a:latin typeface="Trebuchet MS" panose="020B0603020202020204" pitchFamily="34" charset="0"/>
              </a:rPr>
              <a:t>Rester de bonne </a:t>
            </a:r>
            <a:r>
              <a:rPr lang="fr-FR" b="1" dirty="0">
                <a:solidFill>
                  <a:srgbClr val="1377D4"/>
                </a:solidFill>
                <a:latin typeface="Trebuchet MS" panose="020B0603020202020204" pitchFamily="34" charset="0"/>
              </a:rPr>
              <a:t>humeur </a:t>
            </a:r>
            <a:r>
              <a:rPr lang="fr-FR" b="1" dirty="0" smtClean="0">
                <a:solidFill>
                  <a:srgbClr val="1377D4"/>
                </a:solidFill>
                <a:latin typeface="Trebuchet MS" panose="020B0603020202020204" pitchFamily="34" charset="0"/>
              </a:rPr>
              <a:t>et </a:t>
            </a:r>
            <a:r>
              <a:rPr lang="fr-FR" b="1" dirty="0">
                <a:solidFill>
                  <a:srgbClr val="1377D4"/>
                </a:solidFill>
                <a:latin typeface="Trebuchet MS" panose="020B0603020202020204" pitchFamily="34" charset="0"/>
              </a:rPr>
              <a:t>garder le moral au beau </a:t>
            </a:r>
            <a:r>
              <a:rPr lang="fr-FR" b="1" dirty="0" smtClean="0">
                <a:solidFill>
                  <a:srgbClr val="1377D4"/>
                </a:solidFill>
                <a:latin typeface="Trebuchet MS" panose="020B0603020202020204" pitchFamily="34" charset="0"/>
              </a:rPr>
              <a:t>fixe aide à se protéger de la maladie </a:t>
            </a:r>
            <a:endParaRPr lang="fr-FR" b="1" dirty="0">
              <a:solidFill>
                <a:srgbClr val="1377D4"/>
              </a:solidFill>
              <a:latin typeface="Trebuchet MS" panose="020B0603020202020204" pitchFamily="34" charset="0"/>
            </a:endParaRPr>
          </a:p>
        </p:txBody>
      </p:sp>
      <p:sp>
        <p:nvSpPr>
          <p:cNvPr id="3" name="ZoneTexte 2"/>
          <p:cNvSpPr txBox="1"/>
          <p:nvPr/>
        </p:nvSpPr>
        <p:spPr>
          <a:xfrm>
            <a:off x="8652395" y="6133205"/>
            <a:ext cx="3247684" cy="461665"/>
          </a:xfrm>
          <a:prstGeom prst="rect">
            <a:avLst/>
          </a:prstGeom>
          <a:solidFill>
            <a:schemeClr val="bg1"/>
          </a:solidFill>
        </p:spPr>
        <p:txBody>
          <a:bodyPr wrap="none" rtlCol="0">
            <a:spAutoFit/>
          </a:bodyPr>
          <a:lstStyle/>
          <a:p>
            <a:pPr algn="r"/>
            <a:r>
              <a:rPr lang="fr-FR" altLang="fr-FR" sz="1200" i="1" dirty="0" smtClean="0"/>
              <a:t>Virginie Nègre, Réflexologue et </a:t>
            </a:r>
            <a:r>
              <a:rPr lang="fr-FR" altLang="fr-FR" sz="1200" i="1" dirty="0" err="1" smtClean="0"/>
              <a:t>Aromathérapeute</a:t>
            </a:r>
            <a:endParaRPr lang="fr-FR" altLang="fr-FR" sz="1200" i="1" dirty="0" smtClean="0"/>
          </a:p>
          <a:p>
            <a:pPr algn="r"/>
            <a:r>
              <a:rPr lang="fr-FR" altLang="fr-FR" sz="1200" i="1" dirty="0" smtClean="0"/>
              <a:t>Nogent-sur-Marne – 06 70 04 37 10</a:t>
            </a:r>
            <a:endParaRPr lang="fr-FR" altLang="fr-FR" sz="1200" i="1"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612" y="1738060"/>
            <a:ext cx="3383387" cy="2255591"/>
          </a:xfrm>
          <a:prstGeom prst="rect">
            <a:avLst/>
          </a:prstGeom>
        </p:spPr>
      </p:pic>
      <p:sp>
        <p:nvSpPr>
          <p:cNvPr id="8" name="Rectangle 7"/>
          <p:cNvSpPr/>
          <p:nvPr/>
        </p:nvSpPr>
        <p:spPr>
          <a:xfrm>
            <a:off x="250246" y="6040192"/>
            <a:ext cx="2029315" cy="323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136262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67644</TotalTime>
  <Words>5402</Words>
  <Application>Microsoft Office PowerPoint</Application>
  <PresentationFormat>Grand écran</PresentationFormat>
  <Paragraphs>820</Paragraphs>
  <Slides>42</Slides>
  <Notes>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42</vt:i4>
      </vt:variant>
    </vt:vector>
  </HeadingPairs>
  <TitlesOfParts>
    <vt:vector size="49" baseType="lpstr">
      <vt:lpstr>Arial</vt:lpstr>
      <vt:lpstr>Calibri</vt:lpstr>
      <vt:lpstr>Calibri Light</vt:lpstr>
      <vt:lpstr>Source Sans Pro</vt:lpstr>
      <vt:lpstr>Trebuchet MS</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ALIMENTATION</vt:lpstr>
      <vt:lpstr>ALIMENTATION</vt:lpstr>
      <vt:lpstr>AROMATHERAPIE</vt:lpstr>
      <vt:lpstr>AROMATHERAPIE</vt:lpstr>
      <vt:lpstr>AROMATHERAPIE (en Mtc*)</vt:lpstr>
      <vt:lpstr>BIORESONANCE ET THERAPIE FREQUENTIELLE</vt:lpstr>
      <vt:lpstr>BIORESONANCE ET THERAPIE FREQUENTIELLE</vt:lpstr>
      <vt:lpstr>COHERENCE CARDIAQUE</vt:lpstr>
      <vt:lpstr>COMPLEMENTS NUTRITIONNELS</vt:lpstr>
      <vt:lpstr>COMPLEMENTS NUTRITIONNELS</vt:lpstr>
      <vt:lpstr>EFT (Emotional Freedom Techniques)</vt:lpstr>
      <vt:lpstr>FLEURS DE  BACH</vt:lpstr>
      <vt:lpstr>HYPNOSE</vt:lpstr>
      <vt:lpstr>KINESIOLOGIE ET DO IN</vt:lpstr>
      <vt:lpstr>MEDITATION PLEINE CONSCIENCE</vt:lpstr>
      <vt:lpstr>MEDITATION PLEINE CONSCIENCE</vt:lpstr>
      <vt:lpstr>MEDECINE TRADITIONNELLE CHINOISE (Mtc)</vt:lpstr>
      <vt:lpstr>MEDECINE TRADITIONNELLE CHINOISE (Mtc)</vt:lpstr>
      <vt:lpstr>MEDECINE TRADITIONNELLE CHINOISE (Mtc)</vt:lpstr>
      <vt:lpstr>MOXIBUSTION</vt:lpstr>
      <vt:lpstr>NATUROPATHIE</vt:lpstr>
      <vt:lpstr>PHARMACOPEE CHINOISE</vt:lpstr>
      <vt:lpstr>PHYTOTHERAPIE</vt:lpstr>
      <vt:lpstr>PHYTOTHERAPIE</vt:lpstr>
      <vt:lpstr>QI GONG</vt:lpstr>
      <vt:lpstr>REFLEXOLOGIE</vt:lpstr>
      <vt:lpstr>REFLEXOLOGIE</vt:lpstr>
      <vt:lpstr>SOPHROLOGIE</vt:lpstr>
      <vt:lpstr>SOPHROLOGIE</vt:lpstr>
      <vt:lpstr>SOPHROLOGIE</vt:lpstr>
      <vt:lpstr>SHIATSU</vt:lpstr>
      <vt:lpstr>SHIATSU</vt:lpstr>
      <vt:lpstr>EN SYNTHESE</vt:lpstr>
      <vt:lpstr>EN SYNTHESE</vt:lpstr>
      <vt:lpstr>PROGRAMME DE REVITALISATION INDIVIDUALISE</vt:lpstr>
      <vt:lpstr>Besoin d’aide pour :  - Vous orienter vers la pratique qui vous sera la plus adaptée, - Avoir des conseils plus précis et individualisés, - Des réponses à vos questions,  N’hésitez pas !  Nous sommes à votre écoute 7j/7j de 8H à 21H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Windows</dc:creator>
  <cp:lastModifiedBy>Utilisateur Windows</cp:lastModifiedBy>
  <cp:revision>436</cp:revision>
  <cp:lastPrinted>2020-12-30T12:21:05Z</cp:lastPrinted>
  <dcterms:created xsi:type="dcterms:W3CDTF">2020-10-20T17:41:29Z</dcterms:created>
  <dcterms:modified xsi:type="dcterms:W3CDTF">2021-03-03T21:36:14Z</dcterms:modified>
</cp:coreProperties>
</file>