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03" r:id="rId2"/>
    <p:sldId id="312" r:id="rId3"/>
    <p:sldId id="335" r:id="rId4"/>
    <p:sldId id="337" r:id="rId5"/>
    <p:sldId id="338" r:id="rId6"/>
    <p:sldId id="308" r:id="rId7"/>
    <p:sldId id="323" r:id="rId8"/>
    <p:sldId id="324" r:id="rId9"/>
    <p:sldId id="317" r:id="rId10"/>
    <p:sldId id="318" r:id="rId11"/>
    <p:sldId id="309" r:id="rId12"/>
    <p:sldId id="326" r:id="rId13"/>
    <p:sldId id="325" r:id="rId14"/>
    <p:sldId id="330" r:id="rId15"/>
    <p:sldId id="332" r:id="rId16"/>
    <p:sldId id="333" r:id="rId17"/>
    <p:sldId id="327" r:id="rId18"/>
    <p:sldId id="306" r:id="rId19"/>
    <p:sldId id="319" r:id="rId20"/>
    <p:sldId id="320" r:id="rId21"/>
    <p:sldId id="321" r:id="rId22"/>
    <p:sldId id="322" r:id="rId23"/>
    <p:sldId id="310" r:id="rId24"/>
    <p:sldId id="298" r:id="rId25"/>
    <p:sldId id="304" r:id="rId26"/>
    <p:sldId id="305" r:id="rId27"/>
    <p:sldId id="313" r:id="rId28"/>
    <p:sldId id="311" r:id="rId29"/>
    <p:sldId id="328" r:id="rId30"/>
    <p:sldId id="329" r:id="rId31"/>
    <p:sldId id="314" r:id="rId32"/>
    <p:sldId id="315" r:id="rId33"/>
    <p:sldId id="316" r:id="rId34"/>
    <p:sldId id="331" r:id="rId35"/>
    <p:sldId id="334" r:id="rId36"/>
    <p:sldId id="302" r:id="rId37"/>
  </p:sldIdLst>
  <p:sldSz cx="12192000" cy="6858000"/>
  <p:notesSz cx="6797675"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4"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7D4"/>
    <a:srgbClr val="13D4CA"/>
    <a:srgbClr val="CA1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showGuides="1">
      <p:cViewPr>
        <p:scale>
          <a:sx n="75" d="100"/>
          <a:sy n="75" d="100"/>
        </p:scale>
        <p:origin x="54" y="54"/>
      </p:cViewPr>
      <p:guideLst>
        <p:guide orient="horz" pos="2160"/>
        <p:guide pos="3840"/>
      </p:guideLst>
    </p:cSldViewPr>
  </p:slideViewPr>
  <p:notesTextViewPr>
    <p:cViewPr>
      <p:scale>
        <a:sx n="1" d="1"/>
        <a:sy n="1" d="1"/>
      </p:scale>
      <p:origin x="0" y="0"/>
    </p:cViewPr>
  </p:notesTextViewPr>
  <p:sorterViewPr>
    <p:cViewPr>
      <p:scale>
        <a:sx n="100" d="100"/>
        <a:sy n="100" d="100"/>
      </p:scale>
      <p:origin x="0" y="-7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85CE3F97-D12C-4669-8EEA-740E056DC46F}" type="datetimeFigureOut">
              <a:rPr lang="fr-FR" smtClean="0"/>
              <a:t>08/01/2021</a:t>
            </a:fld>
            <a:endParaRPr lang="fr-FR"/>
          </a:p>
        </p:txBody>
      </p:sp>
      <p:sp>
        <p:nvSpPr>
          <p:cNvPr id="4" name="Espace réservé du pied de page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67239771-9BF4-4106-B176-36D160058A8A}" type="slidenum">
              <a:rPr lang="fr-FR" smtClean="0"/>
              <a:t>‹N°›</a:t>
            </a:fld>
            <a:endParaRPr lang="fr-FR"/>
          </a:p>
        </p:txBody>
      </p:sp>
    </p:spTree>
    <p:extLst>
      <p:ext uri="{BB962C8B-B14F-4D97-AF65-F5344CB8AC3E}">
        <p14:creationId xmlns:p14="http://schemas.microsoft.com/office/powerpoint/2010/main" val="228869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D0E713AD-FBA5-4DFF-9026-3957A87D797A}" type="datetimeFigureOut">
              <a:rPr lang="fr-FR" smtClean="0"/>
              <a:t>08/01/2021</a:t>
            </a:fld>
            <a:endParaRPr lang="fr-FR"/>
          </a:p>
        </p:txBody>
      </p:sp>
      <p:sp>
        <p:nvSpPr>
          <p:cNvPr id="4" name="Espace réservé de l'image des diapositives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269045A7-6928-4531-9008-89CC912377D7}" type="slidenum">
              <a:rPr lang="fr-FR" smtClean="0"/>
              <a:t>‹N°›</a:t>
            </a:fld>
            <a:endParaRPr lang="fr-FR"/>
          </a:p>
        </p:txBody>
      </p:sp>
    </p:spTree>
    <p:extLst>
      <p:ext uri="{BB962C8B-B14F-4D97-AF65-F5344CB8AC3E}">
        <p14:creationId xmlns:p14="http://schemas.microsoft.com/office/powerpoint/2010/main" val="402156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222250" y="809625"/>
            <a:ext cx="7191375" cy="4046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74576" y="5126913"/>
            <a:ext cx="5396598" cy="48570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785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2376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0452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00057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18"/>
          <p:cNvSpPr txBox="1">
            <a:spLocks noGrp="1"/>
          </p:cNvSpPr>
          <p:nvPr>
            <p:ph type="ctrTitle"/>
          </p:nvPr>
        </p:nvSpPr>
        <p:spPr>
          <a:xfrm>
            <a:off x="2266913" y="1360350"/>
            <a:ext cx="7743199"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0" name="Google Shape;10;p18"/>
          <p:cNvSpPr/>
          <p:nvPr/>
        </p:nvSpPr>
        <p:spPr>
          <a:xfrm>
            <a:off x="9196833" y="619995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9939167" y="56388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11770303" y="4597554"/>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a:off x="11569400" y="6577875"/>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3962967" y="6334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a:off x="772845" y="337347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415791" y="79151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835095" y="133987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10806000" y="4963100"/>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11738600" y="5654656"/>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261747" y="1990891"/>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a:off x="2317400" y="27132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8"/>
          <p:cNvSpPr/>
          <p:nvPr/>
        </p:nvSpPr>
        <p:spPr>
          <a:xfrm>
            <a:off x="1028878" y="250448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8"/>
          <p:cNvSpPr/>
          <p:nvPr/>
        </p:nvSpPr>
        <p:spPr>
          <a:xfrm>
            <a:off x="5695445" y="47482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8"/>
          <p:cNvSpPr/>
          <p:nvPr/>
        </p:nvSpPr>
        <p:spPr>
          <a:xfrm>
            <a:off x="10305617" y="6127437"/>
            <a:ext cx="3384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287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41598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299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1B4018F-0A2C-459B-ABF3-FE22369DCEB8}" type="datetimeFigureOut">
              <a:rPr lang="fr-FR" smtClean="0"/>
              <a:t>08/01/2021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45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1B4018F-0A2C-459B-ABF3-FE22369DCEB8}" type="datetimeFigureOut">
              <a:rPr lang="fr-FR" smtClean="0"/>
              <a:t>08/01/2021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2159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1B4018F-0A2C-459B-ABF3-FE22369DCEB8}" type="datetimeFigureOut">
              <a:rPr lang="fr-FR" smtClean="0"/>
              <a:t>08/01/2021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1865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B4018F-0A2C-459B-ABF3-FE22369DCEB8}" type="datetimeFigureOut">
              <a:rPr lang="fr-FR" smtClean="0"/>
              <a:t>08/01/2021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19387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08/01/2021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3326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08/01/2021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2246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18F-0A2C-459B-ABF3-FE22369DCEB8}" type="datetimeFigureOut">
              <a:rPr lang="fr-FR" smtClean="0"/>
              <a:t>08/01/2021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2330-64F4-4F2D-A682-2B99E7821B2E}" type="slidenum">
              <a:rPr lang="fr-FR" smtClean="0"/>
              <a:t>‹N°›</a:t>
            </a:fld>
            <a:endParaRPr lang="fr-FR"/>
          </a:p>
        </p:txBody>
      </p:sp>
    </p:spTree>
    <p:extLst>
      <p:ext uri="{BB962C8B-B14F-4D97-AF65-F5344CB8AC3E}">
        <p14:creationId xmlns:p14="http://schemas.microsoft.com/office/powerpoint/2010/main" val="22337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eroliane.com/huile-essentielle-ravintsara.html" TargetMode="External"/><Relationship Id="rId2" Type="http://schemas.openxmlformats.org/officeDocument/2006/relationships/hyperlink" Target="http://www.neroliane.com/huile-essentielle-arbre-a-the-tea-tree.html"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neroliane.com/huile-essentielle-eucalyptus-radiata.html" TargetMode="External"/><Relationship Id="rId4" Type="http://schemas.openxmlformats.org/officeDocument/2006/relationships/hyperlink" Target="http://www.neroliane.com/huile-essentielle-myrt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967273" y="-4341"/>
            <a:ext cx="4212695" cy="1965023"/>
          </a:xfrm>
          <a:prstGeom prst="rect">
            <a:avLst/>
          </a:prstGeom>
          <a:solidFill>
            <a:srgbClr val="13D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p:cNvSpPr txBox="1">
            <a:spLocks/>
          </p:cNvSpPr>
          <p:nvPr/>
        </p:nvSpPr>
        <p:spPr>
          <a:xfrm>
            <a:off x="0" y="6065574"/>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639" y="5840549"/>
            <a:ext cx="1823112" cy="1220459"/>
          </a:xfrm>
          <a:prstGeom prst="rect">
            <a:avLst/>
          </a:prstGeom>
          <a:noFill/>
          <a:ln>
            <a:noFill/>
          </a:ln>
        </p:spPr>
      </p:pic>
      <p:sp>
        <p:nvSpPr>
          <p:cNvPr id="10" name="Titre 1"/>
          <p:cNvSpPr txBox="1">
            <a:spLocks/>
          </p:cNvSpPr>
          <p:nvPr/>
        </p:nvSpPr>
        <p:spPr>
          <a:xfrm>
            <a:off x="8033662" y="1306394"/>
            <a:ext cx="4106421" cy="526460"/>
          </a:xfrm>
          <a:prstGeom prst="rect">
            <a:avLst/>
          </a:prstGeom>
        </p:spPr>
        <p:txBody>
          <a:bodyPr lIns="63037" tIns="31518" rIns="63037" bIns="31518">
            <a:noAutofit/>
          </a:bodyPr>
          <a:lstStyle>
            <a:lvl1pPr algn="ctr" defTabSz="1115310" rtl="0" eaLnBrk="1" latinLnBrk="0" hangingPunct="1">
              <a:spcBef>
                <a:spcPct val="0"/>
              </a:spcBef>
              <a:buNone/>
              <a:defRPr sz="5400" kern="1200">
                <a:solidFill>
                  <a:schemeClr val="tx1"/>
                </a:solidFill>
                <a:latin typeface="+mj-lt"/>
                <a:ea typeface="+mj-ea"/>
                <a:cs typeface="+mj-cs"/>
              </a:defRPr>
            </a:lvl1pPr>
          </a:lstStyle>
          <a:p>
            <a:pPr algn="l"/>
            <a:r>
              <a:rPr lang="fr-FR" sz="1653" b="1" dirty="0">
                <a:solidFill>
                  <a:schemeClr val="bg1"/>
                </a:solidFill>
              </a:rPr>
              <a:t>Coordination de soins &amp; Thérapie Fréquentielle</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146" y="301618"/>
            <a:ext cx="2947474" cy="617811"/>
          </a:xfrm>
          <a:prstGeom prst="rect">
            <a:avLst/>
          </a:prstGeom>
        </p:spPr>
      </p:pic>
      <p:sp>
        <p:nvSpPr>
          <p:cNvPr id="3" name="ZoneTexte 2"/>
          <p:cNvSpPr txBox="1"/>
          <p:nvPr/>
        </p:nvSpPr>
        <p:spPr>
          <a:xfrm>
            <a:off x="8135931" y="142234"/>
            <a:ext cx="3901884" cy="954107"/>
          </a:xfrm>
          <a:prstGeom prst="rect">
            <a:avLst/>
          </a:prstGeom>
          <a:noFill/>
        </p:spPr>
        <p:txBody>
          <a:bodyPr wrap="square" rtlCol="0">
            <a:spAutoFit/>
          </a:bodyPr>
          <a:lstStyle/>
          <a:p>
            <a:pPr algn="ctr"/>
            <a:r>
              <a:rPr lang="fr-FR" sz="1600" b="1" dirty="0">
                <a:solidFill>
                  <a:schemeClr val="bg1"/>
                </a:solidFill>
              </a:rPr>
              <a:t>1</a:t>
            </a:r>
            <a:r>
              <a:rPr lang="fr-FR" sz="1600" b="1" baseline="30000" dirty="0">
                <a:solidFill>
                  <a:schemeClr val="bg1"/>
                </a:solidFill>
              </a:rPr>
              <a:t>er</a:t>
            </a:r>
            <a:r>
              <a:rPr lang="fr-FR" sz="1600" b="1" dirty="0">
                <a:solidFill>
                  <a:schemeClr val="bg1"/>
                </a:solidFill>
              </a:rPr>
              <a:t> Espace de Santé Intégrative</a:t>
            </a:r>
          </a:p>
          <a:p>
            <a:pPr algn="ctr"/>
            <a:r>
              <a:rPr lang="fr-FR" sz="1600" b="1" dirty="0">
                <a:solidFill>
                  <a:schemeClr val="bg1"/>
                </a:solidFill>
              </a:rPr>
              <a:t> créé en France il y a 5 ans</a:t>
            </a:r>
          </a:p>
          <a:p>
            <a:pPr algn="ctr"/>
            <a:endParaRPr lang="fr-FR" sz="800" b="1" dirty="0">
              <a:solidFill>
                <a:schemeClr val="bg1"/>
              </a:solidFill>
            </a:endParaRPr>
          </a:p>
          <a:p>
            <a:pPr algn="ctr"/>
            <a:r>
              <a:rPr lang="fr-FR" sz="1600" b="1" dirty="0">
                <a:solidFill>
                  <a:schemeClr val="bg1"/>
                </a:solidFill>
              </a:rPr>
              <a:t>8000 usagers depuis l’ouverture</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024" y="6079229"/>
            <a:ext cx="979744" cy="967698"/>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457" y="5801887"/>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15" y="6079229"/>
            <a:ext cx="1903312" cy="892462"/>
          </a:xfrm>
          <a:prstGeom prst="rect">
            <a:avLst/>
          </a:prstGeom>
        </p:spPr>
      </p:pic>
      <p:sp>
        <p:nvSpPr>
          <p:cNvPr id="9" name="ZoneTexte 8"/>
          <p:cNvSpPr txBox="1"/>
          <p:nvPr/>
        </p:nvSpPr>
        <p:spPr>
          <a:xfrm>
            <a:off x="8033662" y="1489357"/>
            <a:ext cx="4106421" cy="579753"/>
          </a:xfrm>
          <a:prstGeom prst="rect">
            <a:avLst/>
          </a:prstGeom>
          <a:noFill/>
        </p:spPr>
        <p:txBody>
          <a:bodyPr wrap="square" lIns="116946" tIns="58473" rIns="116946" bIns="58473" rtlCol="0">
            <a:spAutoFit/>
          </a:bodyPr>
          <a:lstStyle/>
          <a:p>
            <a:pPr algn="ctr">
              <a:lnSpc>
                <a:spcPct val="150000"/>
              </a:lnSpc>
            </a:pPr>
            <a:r>
              <a:rPr lang="fr-FR" sz="2000" b="1" dirty="0">
                <a:solidFill>
                  <a:schemeClr val="bg1"/>
                </a:solidFill>
                <a:latin typeface="Trebuchet MS" panose="020B0603020202020204" pitchFamily="34" charset="0"/>
              </a:rPr>
              <a:t>www.kheprisante.fr</a:t>
            </a:r>
          </a:p>
        </p:txBody>
      </p:sp>
      <p:sp>
        <p:nvSpPr>
          <p:cNvPr id="25" name="ZoneTexte 24"/>
          <p:cNvSpPr txBox="1"/>
          <p:nvPr/>
        </p:nvSpPr>
        <p:spPr>
          <a:xfrm>
            <a:off x="3721671" y="1400430"/>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0640" y="6065574"/>
            <a:ext cx="991193" cy="99119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3684494" cy="1985131"/>
          </a:xfrm>
          <a:prstGeom prst="rect">
            <a:avLst/>
          </a:prstGeom>
        </p:spPr>
      </p:pic>
      <p:cxnSp>
        <p:nvCxnSpPr>
          <p:cNvPr id="6" name="Connecteur droit 5"/>
          <p:cNvCxnSpPr/>
          <p:nvPr/>
        </p:nvCxnSpPr>
        <p:spPr>
          <a:xfrm flipV="1">
            <a:off x="3684494" y="1950737"/>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048645" y="3958493"/>
            <a:ext cx="5832214" cy="1815882"/>
          </a:xfrm>
          <a:prstGeom prst="rect">
            <a:avLst/>
          </a:prstGeom>
          <a:noFill/>
        </p:spPr>
        <p:txBody>
          <a:bodyPr wrap="square" rtlCol="0">
            <a:spAutoFit/>
          </a:bodyPr>
          <a:lstStyle/>
          <a:p>
            <a:r>
              <a:rPr lang="fr-FR" sz="1400" b="1" dirty="0"/>
              <a:t>Vous apprendrez :</a:t>
            </a:r>
          </a:p>
          <a:p>
            <a:endParaRPr lang="fr-FR" sz="1400" b="1" dirty="0"/>
          </a:p>
          <a:p>
            <a:pPr marL="285750" indent="-285750">
              <a:buFont typeface="Wingdings" panose="05000000000000000000" pitchFamily="2" charset="2"/>
              <a:buChar char="§"/>
            </a:pPr>
            <a:r>
              <a:rPr lang="fr-FR" sz="1200" dirty="0"/>
              <a:t>Comment le faire de façon efficace au quotidien ?</a:t>
            </a:r>
          </a:p>
          <a:p>
            <a:pPr marL="285750" indent="-285750">
              <a:buFont typeface="Wingdings" panose="05000000000000000000" pitchFamily="2" charset="2"/>
              <a:buChar char="§"/>
            </a:pPr>
            <a:r>
              <a:rPr lang="fr-FR" sz="1200" dirty="0"/>
              <a:t>Comment aider votre organisme à s’adapter en toute circonstance ?</a:t>
            </a:r>
          </a:p>
          <a:p>
            <a:pPr marL="285750" indent="-285750">
              <a:buFont typeface="Wingdings" panose="05000000000000000000" pitchFamily="2" charset="2"/>
              <a:buChar char="§"/>
            </a:pPr>
            <a:r>
              <a:rPr lang="fr-FR" sz="1200" dirty="0"/>
              <a:t>Quelles routines vous seront les plus favorables pour faire face à toutes les situations ?</a:t>
            </a:r>
          </a:p>
          <a:p>
            <a:pPr marL="285750" indent="-285750">
              <a:buFont typeface="Wingdings" panose="05000000000000000000" pitchFamily="2" charset="2"/>
              <a:buChar char="§"/>
            </a:pPr>
            <a:r>
              <a:rPr lang="fr-FR" sz="1200" dirty="0"/>
              <a:t>Quelles sont les disciplines à votre disposition pour vous aider à mettre en place les bons réflexes ?</a:t>
            </a:r>
          </a:p>
          <a:p>
            <a:pPr marL="285750" indent="-285750">
              <a:buFont typeface="Wingdings" panose="05000000000000000000" pitchFamily="2" charset="2"/>
              <a:buChar char="§"/>
            </a:pPr>
            <a:r>
              <a:rPr lang="fr-FR" sz="1200" dirty="0"/>
              <a:t>Comment stimuler les défenses naturelles de votre corps ?</a:t>
            </a:r>
          </a:p>
          <a:p>
            <a:pPr marL="285750" indent="-285750">
              <a:buFont typeface="Wingdings" panose="05000000000000000000" pitchFamily="2" charset="2"/>
              <a:buChar char="§"/>
            </a:pPr>
            <a:r>
              <a:rPr lang="fr-FR" sz="1200" dirty="0"/>
              <a:t>Comment catalyser le processus d’auto-guérison du métabolisme ?</a:t>
            </a:r>
          </a:p>
        </p:txBody>
      </p:sp>
      <p:sp>
        <p:nvSpPr>
          <p:cNvPr id="32" name="ZoneTexte 31"/>
          <p:cNvSpPr txBox="1"/>
          <p:nvPr/>
        </p:nvSpPr>
        <p:spPr>
          <a:xfrm>
            <a:off x="927100" y="2594864"/>
            <a:ext cx="5724734" cy="1384995"/>
          </a:xfrm>
          <a:prstGeom prst="rect">
            <a:avLst/>
          </a:prstGeom>
          <a:noFill/>
        </p:spPr>
        <p:txBody>
          <a:bodyPr wrap="square" rtlCol="0">
            <a:spAutoFit/>
          </a:bodyPr>
          <a:lstStyle/>
          <a:p>
            <a:r>
              <a:rPr lang="fr-FR" sz="1200" b="1" dirty="0"/>
              <a:t>Réalisé par un collectif de praticiens spécialisés en approche holistique.</a:t>
            </a:r>
          </a:p>
          <a:p>
            <a:r>
              <a:rPr lang="fr-FR" sz="1200" b="1" dirty="0"/>
              <a:t>Vous découvrirez plusieurs façons de renforcer votre système immunitaire sur le plan :</a:t>
            </a:r>
          </a:p>
          <a:p>
            <a:endParaRPr lang="fr-FR" sz="1200" dirty="0"/>
          </a:p>
          <a:p>
            <a:pPr marL="1009650" lvl="1" indent="-285750">
              <a:buFont typeface="Wingdings" panose="05000000000000000000" pitchFamily="2" charset="2"/>
              <a:buChar char="ü"/>
            </a:pPr>
            <a:r>
              <a:rPr lang="fr-FR" sz="1200" dirty="0"/>
              <a:t>Physique</a:t>
            </a:r>
          </a:p>
          <a:p>
            <a:pPr marL="1009650" lvl="1" indent="-285750">
              <a:buFont typeface="Wingdings" panose="05000000000000000000" pitchFamily="2" charset="2"/>
              <a:buChar char="ü"/>
            </a:pPr>
            <a:r>
              <a:rPr lang="fr-FR" sz="1200" dirty="0" smtClean="0"/>
              <a:t>Émotionnel</a:t>
            </a:r>
          </a:p>
          <a:p>
            <a:pPr marL="1009650" lvl="1" indent="-285750">
              <a:buFont typeface="Wingdings" panose="05000000000000000000" pitchFamily="2" charset="2"/>
              <a:buChar char="ü"/>
            </a:pPr>
            <a:r>
              <a:rPr lang="fr-FR" sz="1200" dirty="0" smtClean="0"/>
              <a:t>Mental</a:t>
            </a:r>
            <a:endParaRPr lang="fr-FR" sz="1200" dirty="0"/>
          </a:p>
          <a:p>
            <a:pPr marL="1009650" lvl="1" indent="-285750">
              <a:buFont typeface="Wingdings" panose="05000000000000000000" pitchFamily="2" charset="2"/>
              <a:buChar char="ü"/>
            </a:pPr>
            <a:r>
              <a:rPr lang="fr-FR" sz="1200" dirty="0"/>
              <a:t>Énergétique </a:t>
            </a:r>
          </a:p>
        </p:txBody>
      </p:sp>
      <p:sp>
        <p:nvSpPr>
          <p:cNvPr id="15" name="ZoneTexte 14"/>
          <p:cNvSpPr txBox="1"/>
          <p:nvPr/>
        </p:nvSpPr>
        <p:spPr>
          <a:xfrm>
            <a:off x="350583" y="2153616"/>
            <a:ext cx="11611308" cy="369332"/>
          </a:xfrm>
          <a:prstGeom prst="rect">
            <a:avLst/>
          </a:prstGeom>
          <a:noFill/>
        </p:spPr>
        <p:txBody>
          <a:bodyPr wrap="square" rtlCol="0">
            <a:spAutoFit/>
          </a:bodyPr>
          <a:lstStyle/>
          <a:p>
            <a:r>
              <a:rPr lang="fr-FR" b="1" dirty="0">
                <a:solidFill>
                  <a:srgbClr val="1377D4"/>
                </a:solidFill>
              </a:rPr>
              <a:t>GUIDE POUR AUGMENTER VOS DEFENSES IMMUNITAIRES</a:t>
            </a:r>
          </a:p>
        </p:txBody>
      </p:sp>
      <p:sp>
        <p:nvSpPr>
          <p:cNvPr id="16" name="ZoneTexte 15"/>
          <p:cNvSpPr txBox="1"/>
          <p:nvPr/>
        </p:nvSpPr>
        <p:spPr>
          <a:xfrm>
            <a:off x="8263231" y="2659252"/>
            <a:ext cx="3647281" cy="2400657"/>
          </a:xfrm>
          <a:prstGeom prst="rect">
            <a:avLst/>
          </a:prstGeom>
          <a:solidFill>
            <a:schemeClr val="accent2">
              <a:lumMod val="20000"/>
              <a:lumOff val="80000"/>
            </a:schemeClr>
          </a:solidFill>
        </p:spPr>
        <p:txBody>
          <a:bodyPr wrap="none" rtlCol="0">
            <a:spAutoFit/>
          </a:bodyPr>
          <a:lstStyle/>
          <a:p>
            <a:r>
              <a:rPr lang="fr-FR" dirty="0"/>
              <a:t>Spécialisations en prévention </a:t>
            </a:r>
          </a:p>
          <a:p>
            <a:r>
              <a:rPr lang="fr-FR" dirty="0"/>
              <a:t>et soutien pour :</a:t>
            </a:r>
          </a:p>
          <a:p>
            <a:r>
              <a:rPr lang="fr-FR" dirty="0"/>
              <a:t> </a:t>
            </a:r>
          </a:p>
          <a:p>
            <a:pPr marL="285750" lvl="0" indent="-285750">
              <a:buFont typeface="Wingdings" panose="05000000000000000000" pitchFamily="2" charset="2"/>
              <a:buChar char="§"/>
            </a:pPr>
            <a:r>
              <a:rPr lang="fr-FR" sz="1200" dirty="0"/>
              <a:t>Douleurs chroniques musculaires et/ou articulaires</a:t>
            </a:r>
          </a:p>
          <a:p>
            <a:pPr marL="285750" lvl="0" indent="-285750">
              <a:buFont typeface="Wingdings" panose="05000000000000000000" pitchFamily="2" charset="2"/>
              <a:buChar char="§"/>
            </a:pPr>
            <a:r>
              <a:rPr lang="fr-FR" sz="1200" dirty="0"/>
              <a:t>Fibromyalgie</a:t>
            </a:r>
          </a:p>
          <a:p>
            <a:pPr marL="285750" lvl="0" indent="-285750">
              <a:buFont typeface="Wingdings" panose="05000000000000000000" pitchFamily="2" charset="2"/>
              <a:buChar char="§"/>
            </a:pPr>
            <a:r>
              <a:rPr lang="fr-FR" sz="1200" dirty="0"/>
              <a:t>Fatigue</a:t>
            </a:r>
          </a:p>
          <a:p>
            <a:pPr marL="285750" lvl="0" indent="-285750">
              <a:buFont typeface="Wingdings" panose="05000000000000000000" pitchFamily="2" charset="2"/>
              <a:buChar char="§"/>
            </a:pPr>
            <a:r>
              <a:rPr lang="fr-FR" sz="1200" dirty="0"/>
              <a:t>Stress</a:t>
            </a:r>
          </a:p>
          <a:p>
            <a:pPr marL="285750" lvl="0" indent="-285750">
              <a:buFont typeface="Wingdings" panose="05000000000000000000" pitchFamily="2" charset="2"/>
              <a:buChar char="§"/>
            </a:pPr>
            <a:r>
              <a:rPr lang="fr-FR" sz="1200" dirty="0"/>
              <a:t>Migraine</a:t>
            </a:r>
          </a:p>
          <a:p>
            <a:pPr marL="285750" lvl="0" indent="-285750">
              <a:buFont typeface="Wingdings" panose="05000000000000000000" pitchFamily="2" charset="2"/>
              <a:buChar char="§"/>
            </a:pPr>
            <a:r>
              <a:rPr lang="fr-FR" sz="1200" dirty="0"/>
              <a:t>Troubles psychiques, dépression</a:t>
            </a:r>
          </a:p>
          <a:p>
            <a:pPr marL="285750" lvl="0" indent="-285750">
              <a:buFont typeface="Wingdings" panose="05000000000000000000" pitchFamily="2" charset="2"/>
              <a:buChar char="§"/>
            </a:pPr>
            <a:r>
              <a:rPr lang="fr-FR" sz="1200" dirty="0"/>
              <a:t>Anxiété</a:t>
            </a:r>
          </a:p>
          <a:p>
            <a:pPr marL="285750" lvl="0" indent="-285750">
              <a:buFont typeface="Wingdings" panose="05000000000000000000" pitchFamily="2" charset="2"/>
              <a:buChar char="§"/>
            </a:pPr>
            <a:r>
              <a:rPr lang="fr-FR" sz="1200" dirty="0"/>
              <a:t>Troubles du sommeil</a:t>
            </a:r>
          </a:p>
        </p:txBody>
      </p:sp>
    </p:spTree>
    <p:extLst>
      <p:ext uri="{BB962C8B-B14F-4D97-AF65-F5344CB8AC3E}">
        <p14:creationId xmlns:p14="http://schemas.microsoft.com/office/powerpoint/2010/main" val="337426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700" y="273705"/>
            <a:ext cx="9804400" cy="6584295"/>
          </a:xfrm>
          <a:prstGeom prst="rect">
            <a:avLst/>
          </a:prstGeom>
        </p:spPr>
      </p:pic>
      <p:sp>
        <p:nvSpPr>
          <p:cNvPr id="4" name="ZoneTexte 3"/>
          <p:cNvSpPr txBox="1"/>
          <p:nvPr/>
        </p:nvSpPr>
        <p:spPr>
          <a:xfrm>
            <a:off x="788601" y="800079"/>
            <a:ext cx="43675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Apaiser le </a:t>
            </a:r>
            <a:r>
              <a:rPr lang="fr-FR" sz="2000" b="1" u="sng" dirty="0" smtClean="0">
                <a:solidFill>
                  <a:srgbClr val="000000"/>
                </a:solidFill>
              </a:rPr>
              <a:t>mental, limiter le stress</a:t>
            </a:r>
            <a:endParaRPr lang="fr-FR" sz="2000" b="1" u="sng" dirty="0">
              <a:solidFill>
                <a:srgbClr val="000000"/>
              </a:solidFill>
            </a:endParaRPr>
          </a:p>
        </p:txBody>
      </p:sp>
      <p:sp>
        <p:nvSpPr>
          <p:cNvPr id="3" name="ZoneTexte 2"/>
          <p:cNvSpPr txBox="1"/>
          <p:nvPr/>
        </p:nvSpPr>
        <p:spPr>
          <a:xfrm>
            <a:off x="596879" y="6197600"/>
            <a:ext cx="3247684" cy="276999"/>
          </a:xfrm>
          <a:prstGeom prst="rect">
            <a:avLst/>
          </a:prstGeom>
          <a:noFill/>
        </p:spPr>
        <p:txBody>
          <a:bodyPr wrap="none" rtlCol="0">
            <a:spAutoFit/>
          </a:bodyPr>
          <a:lstStyle/>
          <a:p>
            <a:r>
              <a:rPr lang="fr-FR" altLang="fr-FR" sz="1200" i="1" dirty="0"/>
              <a:t>Virginie Nègre, Réflexologue et </a:t>
            </a:r>
            <a:r>
              <a:rPr lang="fr-FR" altLang="fr-FR" sz="1200" i="1" dirty="0" err="1"/>
              <a:t>Aromathérapeute</a:t>
            </a:r>
            <a:endParaRPr lang="fr-FR" altLang="fr-FR" sz="1200" i="1" dirty="0"/>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AROMATHERAPIE</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243" y="2189112"/>
            <a:ext cx="3526979" cy="2342546"/>
          </a:xfrm>
          <a:prstGeom prst="rect">
            <a:avLst/>
          </a:prstGeom>
        </p:spPr>
      </p:pic>
    </p:spTree>
    <p:extLst>
      <p:ext uri="{BB962C8B-B14F-4D97-AF65-F5344CB8AC3E}">
        <p14:creationId xmlns:p14="http://schemas.microsoft.com/office/powerpoint/2010/main" val="154448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548524" y="1457645"/>
            <a:ext cx="5214603" cy="566308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Chaque huile essentielle peut être classée selon la loi des cinq éléments. Chaque élément a ses particularités : le bois, saison du printemps, foie, le feu saison d’été, le cœur la 5ème saison, la terre, la rate, l’automne, le métal, les poumons, l’hiver l’eau, les reins. Pour équilibrer notre immunité, nous appliquerons en automassage les huiles essentielles selon les méridiens sur les points d’acupuncture : rate/estomac-rein/vessie.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dirty="0">
              <a:solidFill>
                <a:srgbClr val="000000"/>
              </a:solidFill>
              <a:latin typeface="Calibri"/>
            </a:endParaRPr>
          </a:p>
          <a:p>
            <a:pPr lvl="0">
              <a:defRPr sz="1800" b="0" i="0" u="none" strike="noStrike" kern="0" cap="none" spc="0" baseline="0">
                <a:solidFill>
                  <a:srgbClr val="000000"/>
                </a:solidFill>
                <a:uFillTx/>
              </a:defRPr>
            </a:pPr>
            <a:r>
              <a:rPr lang="fr-FR" sz="1200" b="1" u="sng" dirty="0">
                <a:solidFill>
                  <a:srgbClr val="000000"/>
                </a:solidFill>
              </a:rPr>
              <a:t>H</a:t>
            </a:r>
            <a:r>
              <a:rPr lang="fr-FR" sz="1200" b="1" u="sng" dirty="0">
                <a:solidFill>
                  <a:srgbClr val="000000"/>
                </a:solidFill>
                <a:hlinkClick r:id="rId2"/>
              </a:rPr>
              <a:t>uile essentielle d’arbre à thé</a:t>
            </a:r>
            <a:r>
              <a:rPr lang="fr-FR" sz="1200" dirty="0">
                <a:solidFill>
                  <a:srgbClr val="000000"/>
                </a:solidFill>
              </a:rPr>
              <a:t>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a:t>
            </a:r>
          </a:p>
          <a:p>
            <a:pPr lvl="0">
              <a:defRPr sz="1800" b="0" i="0" u="none" strike="noStrike" kern="0" cap="none" spc="0" baseline="0">
                <a:solidFill>
                  <a:srgbClr val="000000"/>
                </a:solidFill>
                <a:uFillTx/>
              </a:defRPr>
            </a:pPr>
            <a:r>
              <a:rPr lang="fr-FR" sz="1200" dirty="0">
                <a:solidFill>
                  <a:srgbClr val="000000"/>
                </a:solidFill>
              </a:rPr>
              <a:t>Très souple d’emploi et adapté à tous les âges et à toutes les peaux, le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contient des composés biochimiques </a:t>
            </a:r>
          </a:p>
          <a:p>
            <a:pPr lvl="0">
              <a:defRPr sz="1800" b="0" i="0" u="none" strike="noStrike" kern="0" cap="none" spc="0" baseline="0">
                <a:solidFill>
                  <a:srgbClr val="000000"/>
                </a:solidFill>
                <a:uFillTx/>
              </a:defRPr>
            </a:pPr>
            <a:r>
              <a:rPr lang="fr-FR" sz="1200" dirty="0">
                <a:solidFill>
                  <a:srgbClr val="000000"/>
                </a:solidFill>
              </a:rPr>
              <a:t>naturels propres à purifier les poumons. Antiviral et anti-inflammatoire, il peut être employé en massage quotidien du thorax à hauteur de 5% pour les sujets</a:t>
            </a:r>
          </a:p>
          <a:p>
            <a:pPr lvl="0">
              <a:defRPr sz="1800" b="0" i="0" u="none" strike="noStrike" kern="0" cap="none" spc="0" baseline="0">
                <a:solidFill>
                  <a:srgbClr val="000000"/>
                </a:solidFill>
                <a:uFillTx/>
              </a:defRPr>
            </a:pPr>
            <a:r>
              <a:rPr lang="fr-FR" sz="1200" dirty="0">
                <a:solidFill>
                  <a:srgbClr val="000000"/>
                </a:solidFill>
              </a:rPr>
              <a:t> jeunes ou asthmatiques, et jusqu’à 20% pour les adultes. A diluer de préférence dans de l’huile d’amande douce</a:t>
            </a: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b="1" u="sng" dirty="0">
                <a:solidFill>
                  <a:srgbClr val="000000"/>
                </a:solidFill>
              </a:rPr>
              <a:t>H</a:t>
            </a:r>
            <a:r>
              <a:rPr lang="fr-FR" sz="1200" b="1" u="sng" dirty="0">
                <a:solidFill>
                  <a:srgbClr val="000000"/>
                </a:solidFill>
                <a:hlinkClick r:id="rId3"/>
              </a:rPr>
              <a:t>uile essentielle de </a:t>
            </a:r>
            <a:r>
              <a:rPr lang="fr-FR" sz="1200" b="1" u="sng" dirty="0" err="1">
                <a:solidFill>
                  <a:srgbClr val="000000"/>
                </a:solidFill>
                <a:hlinkClick r:id="rId3"/>
              </a:rPr>
              <a:t>ravintsara</a:t>
            </a:r>
            <a:r>
              <a:rPr lang="fr-FR" sz="1200" dirty="0">
                <a:solidFill>
                  <a:srgbClr val="000000"/>
                </a:solidFill>
              </a:rPr>
              <a:t> : </a:t>
            </a:r>
          </a:p>
          <a:p>
            <a:pPr lvl="0">
              <a:defRPr sz="1800" b="0" i="0" u="none" strike="noStrike" kern="0" cap="none" spc="0" baseline="0">
                <a:solidFill>
                  <a:srgbClr val="000000"/>
                </a:solidFill>
                <a:uFillTx/>
              </a:defRPr>
            </a:pPr>
            <a:r>
              <a:rPr lang="fr-FR" sz="1200" dirty="0">
                <a:solidFill>
                  <a:srgbClr val="000000"/>
                </a:solidFill>
              </a:rPr>
              <a:t>Tout aussi souple d’emploi que le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il es aussi très antiviral. C’est la prévention physique qui prime. Toutefois, sa belle odeur aromatique aide à l’endormissement les personnes en dette de sommeil et donc, renforce la sensation de bien-être général. </a:t>
            </a:r>
          </a:p>
          <a:p>
            <a:pPr lvl="0">
              <a:defRPr sz="1800" b="0" i="0" u="none" strike="noStrike" kern="0" cap="none" spc="0" baseline="0">
                <a:solidFill>
                  <a:srgbClr val="000000"/>
                </a:solidFill>
                <a:uFillTx/>
              </a:defRPr>
            </a:pPr>
            <a:r>
              <a:rPr lang="fr-FR" sz="1200" dirty="0">
                <a:solidFill>
                  <a:srgbClr val="000000"/>
                </a:solidFill>
              </a:rPr>
              <a:t>Mêmes dosages et base </a:t>
            </a:r>
            <a:r>
              <a:rPr lang="fr-FR" sz="1200" dirty="0" err="1">
                <a:solidFill>
                  <a:srgbClr val="000000"/>
                </a:solidFill>
              </a:rPr>
              <a:t>diluante</a:t>
            </a:r>
            <a:r>
              <a:rPr lang="fr-FR" sz="1200" dirty="0">
                <a:solidFill>
                  <a:srgbClr val="000000"/>
                </a:solidFill>
              </a:rPr>
              <a:t> que pour le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dirty="0">
                <a:solidFill>
                  <a:srgbClr val="000000"/>
                </a:solidFill>
              </a:rPr>
              <a:t> </a:t>
            </a:r>
            <a:r>
              <a:rPr lang="fr-FR" sz="1200" b="1" u="sng" dirty="0">
                <a:solidFill>
                  <a:srgbClr val="000000"/>
                </a:solidFill>
              </a:rPr>
              <a:t>H</a:t>
            </a:r>
            <a:r>
              <a:rPr lang="fr-FR" sz="1200" b="1" u="sng" dirty="0">
                <a:solidFill>
                  <a:srgbClr val="000000"/>
                </a:solidFill>
                <a:hlinkClick r:id="rId4"/>
              </a:rPr>
              <a:t>uile essentielle de myrte</a:t>
            </a:r>
            <a:r>
              <a:rPr lang="fr-FR" sz="1200" dirty="0">
                <a:solidFill>
                  <a:srgbClr val="000000"/>
                </a:solidFill>
              </a:rPr>
              <a:t> :</a:t>
            </a:r>
          </a:p>
          <a:p>
            <a:pPr lvl="0">
              <a:defRPr sz="1800" b="0" i="0" u="none" strike="noStrike" kern="0" cap="none" spc="0" baseline="0">
                <a:solidFill>
                  <a:srgbClr val="000000"/>
                </a:solidFill>
                <a:uFillTx/>
              </a:defRPr>
            </a:pPr>
            <a:r>
              <a:rPr lang="fr-FR" sz="1200" dirty="0">
                <a:solidFill>
                  <a:srgbClr val="000000"/>
                </a:solidFill>
              </a:rPr>
              <a:t>Bien toléré, même par les personnes un peu sensibles, le myrte se montre efficace pour ce qui concerne le nettoyage des poumons. </a:t>
            </a:r>
          </a:p>
          <a:p>
            <a:pPr lvl="0">
              <a:defRPr sz="1800" b="0" i="0" u="none" strike="noStrike" kern="0" cap="none" spc="0" baseline="0">
                <a:solidFill>
                  <a:srgbClr val="000000"/>
                </a:solidFill>
                <a:uFillTx/>
              </a:defRPr>
            </a:pPr>
            <a:r>
              <a:rPr lang="fr-FR" sz="1200" dirty="0">
                <a:solidFill>
                  <a:srgbClr val="000000"/>
                </a:solidFill>
              </a:rPr>
              <a:t>Son parfum apaise et recentre. Le corps physique est préparé à affronter l’hiver et l’esprit accepte tranquillement le changement de saison</a:t>
            </a:r>
            <a:r>
              <a:rPr lang="fr-FR" sz="1400" kern="0" dirty="0">
                <a:solidFill>
                  <a:srgbClr val="000000"/>
                </a:solidFill>
              </a:rPr>
              <a:t>.</a:t>
            </a: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alibri"/>
            </a:endParaRPr>
          </a:p>
        </p:txBody>
      </p:sp>
      <p:sp>
        <p:nvSpPr>
          <p:cNvPr id="8" name="ZoneTexte 5"/>
          <p:cNvSpPr txBox="1"/>
          <p:nvPr/>
        </p:nvSpPr>
        <p:spPr>
          <a:xfrm>
            <a:off x="6057491" y="4878288"/>
            <a:ext cx="5804306" cy="1384995"/>
          </a:xfrm>
          <a:prstGeom prst="rect">
            <a:avLst/>
          </a:prstGeom>
          <a:noFill/>
          <a:ln cap="flat">
            <a:noFill/>
          </a:ln>
        </p:spPr>
        <p:txBody>
          <a:bodyPr vert="horz" wrap="square" lIns="91440" tIns="45720" rIns="91440" bIns="45720" numCol="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u="sng" dirty="0">
                <a:solidFill>
                  <a:srgbClr val="000000"/>
                </a:solidFill>
                <a:latin typeface="Calibri"/>
                <a:hlinkClick r:id="rId5"/>
              </a:rPr>
              <a:t>H</a:t>
            </a:r>
            <a:r>
              <a:rPr lang="fr-FR" sz="1200" b="1" i="0" u="sng" strike="noStrike" kern="1200" cap="none" spc="0" baseline="0" dirty="0">
                <a:solidFill>
                  <a:srgbClr val="000000"/>
                </a:solidFill>
                <a:uFillTx/>
                <a:latin typeface="Calibri"/>
                <a:hlinkClick r:id="rId5"/>
              </a:rPr>
              <a:t>uile essentielle d’eucalyptus </a:t>
            </a:r>
            <a:r>
              <a:rPr lang="fr-FR" sz="1200" b="1" i="0" u="sng" strike="noStrike" kern="1200" cap="none" spc="0" baseline="0" dirty="0" err="1">
                <a:solidFill>
                  <a:srgbClr val="000000"/>
                </a:solidFill>
                <a:uFillTx/>
                <a:latin typeface="Calibri"/>
                <a:hlinkClick r:id="rId5"/>
              </a:rPr>
              <a:t>radiata</a:t>
            </a:r>
            <a:r>
              <a:rPr lang="fr-FR" sz="1200" b="0" i="0" u="none" strike="noStrike" kern="120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Calibri"/>
              </a:rPr>
              <a:t>O</a:t>
            </a:r>
            <a:r>
              <a:rPr lang="fr-FR" sz="1200" b="0" i="0" u="none" strike="noStrike" kern="1200" cap="none" spc="0" baseline="0" dirty="0">
                <a:solidFill>
                  <a:srgbClr val="000000"/>
                </a:solidFill>
                <a:uFillTx/>
                <a:latin typeface="Calibri"/>
              </a:rPr>
              <a:t>n ne présente plus cette belle huile essentielle aux notes délicates.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plus d’amplifier l’ouverture respiratoire et d’assainir la sphère pulmonaire, l’eucalyptus </a:t>
            </a:r>
            <a:r>
              <a:rPr lang="fr-FR" sz="1200" b="0" i="0" u="none" strike="noStrike" kern="1200" cap="none" spc="0" baseline="0" dirty="0" err="1">
                <a:solidFill>
                  <a:srgbClr val="000000"/>
                </a:solidFill>
                <a:uFillTx/>
                <a:latin typeface="Calibri"/>
              </a:rPr>
              <a:t>radiata</a:t>
            </a:r>
            <a:r>
              <a:rPr lang="fr-FR" sz="1200" b="0" i="0" u="none" strike="noStrike" kern="1200" cap="none" spc="0" baseline="0" dirty="0">
                <a:solidFill>
                  <a:srgbClr val="000000"/>
                </a:solidFill>
                <a:uFillTx/>
                <a:latin typeface="Calibri"/>
              </a:rPr>
              <a:t> renforce le sentiment de confiance et de sécurité.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 quoi chasser jusqu'à l'ombre d'une idée noire ! Il sera parfait pour les personnes non asthmatiques à partir de 15 ans, dilué à 5% dans une huile végétale.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massage du torse une fois par jour, après la toilette</a:t>
            </a:r>
          </a:p>
        </p:txBody>
      </p:sp>
      <p:pic>
        <p:nvPicPr>
          <p:cNvPr id="9" name="Picture 2"/>
          <p:cNvPicPr>
            <a:picLocks noChangeAspect="1"/>
          </p:cNvPicPr>
          <p:nvPr/>
        </p:nvPicPr>
        <p:blipFill>
          <a:blip r:embed="rId6"/>
          <a:srcRect/>
          <a:stretch>
            <a:fillRect/>
          </a:stretch>
        </p:blipFill>
        <p:spPr>
          <a:xfrm>
            <a:off x="5626928" y="293914"/>
            <a:ext cx="6551340" cy="4662761"/>
          </a:xfrm>
          <a:prstGeom prst="rect">
            <a:avLst/>
          </a:prstGeom>
          <a:noFill/>
          <a:ln cap="flat">
            <a:noFill/>
          </a:ln>
        </p:spPr>
      </p:pic>
      <p:sp>
        <p:nvSpPr>
          <p:cNvPr id="4" name="ZoneTexte 3"/>
          <p:cNvSpPr txBox="1"/>
          <p:nvPr/>
        </p:nvSpPr>
        <p:spPr>
          <a:xfrm>
            <a:off x="548524" y="774679"/>
            <a:ext cx="6715876"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En *Médecine Traditionnelle Chinoise selon les 5 éléments</a:t>
            </a:r>
          </a:p>
        </p:txBody>
      </p:sp>
      <p:sp>
        <p:nvSpPr>
          <p:cNvPr id="5" name="Titre 1"/>
          <p:cNvSpPr>
            <a:spLocks noGrp="1"/>
          </p:cNvSpPr>
          <p:nvPr>
            <p:ph type="title"/>
          </p:nvPr>
        </p:nvSpPr>
        <p:spPr>
          <a:xfrm>
            <a:off x="2392517" y="4165"/>
            <a:ext cx="7329948" cy="561307"/>
          </a:xfrm>
          <a:solidFill>
            <a:srgbClr val="00B0F0"/>
          </a:solidFill>
        </p:spPr>
        <p:txBody>
          <a:bodyPr>
            <a:normAutofit/>
          </a:bodyPr>
          <a:lstStyle/>
          <a:p>
            <a:pPr algn="ctr"/>
            <a:r>
              <a:rPr lang="fr-FR" sz="3200" dirty="0">
                <a:solidFill>
                  <a:schemeClr val="bg1"/>
                </a:solidFill>
              </a:rPr>
              <a:t>AROMATHERAPIE (en </a:t>
            </a:r>
            <a:r>
              <a:rPr lang="fr-FR" sz="3200" dirty="0" err="1">
                <a:solidFill>
                  <a:schemeClr val="bg1"/>
                </a:solidFill>
              </a:rPr>
              <a:t>Mtc</a:t>
            </a:r>
            <a:r>
              <a:rPr lang="fr-FR" sz="3200" dirty="0">
                <a:solidFill>
                  <a:schemeClr val="bg1"/>
                </a:solidFill>
              </a:rPr>
              <a:t>*)</a:t>
            </a:r>
          </a:p>
        </p:txBody>
      </p:sp>
      <p:sp>
        <p:nvSpPr>
          <p:cNvPr id="2" name="ZoneTexte 1"/>
          <p:cNvSpPr txBox="1"/>
          <p:nvPr/>
        </p:nvSpPr>
        <p:spPr>
          <a:xfrm>
            <a:off x="7374671" y="6367225"/>
            <a:ext cx="4487126" cy="276999"/>
          </a:xfrm>
          <a:prstGeom prst="rect">
            <a:avLst/>
          </a:prstGeom>
          <a:noFill/>
        </p:spPr>
        <p:txBody>
          <a:bodyPr wrap="none" rtlCol="0">
            <a:spAutoFit/>
          </a:bodyPr>
          <a:lstStyle/>
          <a:p>
            <a:pPr algn="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 en médecine traditionnelle chinoise</a:t>
            </a:r>
          </a:p>
        </p:txBody>
      </p:sp>
    </p:spTree>
    <p:extLst>
      <p:ext uri="{BB962C8B-B14F-4D97-AF65-F5344CB8AC3E}">
        <p14:creationId xmlns:p14="http://schemas.microsoft.com/office/powerpoint/2010/main" val="408763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t>Accélération </a:t>
            </a:r>
            <a:r>
              <a:rPr lang="fr-FR" sz="2000" b="1" u="sng" dirty="0"/>
              <a:t>du processus d’auto </a:t>
            </a:r>
            <a:r>
              <a:rPr lang="fr-FR" sz="2000" b="1" u="sng" dirty="0" smtClean="0"/>
              <a:t>régénération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Evelyne Revellat, Praticienne en Thérapie fréquentielle, EFT et sophrologue</a:t>
            </a:r>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a:solidFill>
                  <a:schemeClr val="bg1"/>
                </a:solidFill>
              </a:rPr>
              <a:t>BIORESONANCE ET THERAPIE FREQUENTIELLE</a:t>
            </a:r>
          </a:p>
        </p:txBody>
      </p:sp>
      <p:sp>
        <p:nvSpPr>
          <p:cNvPr id="9" name="ZoneTexte 8"/>
          <p:cNvSpPr txBox="1"/>
          <p:nvPr/>
        </p:nvSpPr>
        <p:spPr>
          <a:xfrm>
            <a:off x="788601" y="1307796"/>
            <a:ext cx="4914900" cy="3231654"/>
          </a:xfrm>
          <a:prstGeom prst="rect">
            <a:avLst/>
          </a:prstGeom>
          <a:noFill/>
        </p:spPr>
        <p:txBody>
          <a:bodyPr wrap="square" rtlCol="0">
            <a:spAutoFit/>
          </a:bodyPr>
          <a:lstStyle/>
          <a:p>
            <a:endParaRPr lang="fr-FR" sz="1200" dirty="0"/>
          </a:p>
          <a:p>
            <a:r>
              <a:rPr lang="fr-FR" sz="1200" b="1" dirty="0"/>
              <a:t>Métabolisme et communication intercellulaire</a:t>
            </a:r>
          </a:p>
          <a:p>
            <a:endParaRPr lang="fr-FR" sz="1200" b="1" dirty="0"/>
          </a:p>
          <a:p>
            <a:r>
              <a:rPr lang="fr-FR" sz="1200" dirty="0"/>
              <a:t>Des nutriments et l’oxygène doivent entrer dans chaque cellule, les métabolites doivent en sortir. </a:t>
            </a:r>
          </a:p>
          <a:p>
            <a:endParaRPr lang="fr-FR" sz="1200" dirty="0"/>
          </a:p>
          <a:p>
            <a:r>
              <a:rPr lang="fr-FR" sz="1200" dirty="0"/>
              <a:t>Transport via des orifices dans la membrane cellulaire</a:t>
            </a:r>
          </a:p>
          <a:p>
            <a:r>
              <a:rPr lang="fr-FR" sz="1200" dirty="0"/>
              <a:t>Régulation par différences de potentiel entre l’intérieur de la cellule et l’espace intercellulaire, comme une électrovanne.</a:t>
            </a:r>
          </a:p>
          <a:p>
            <a:endParaRPr lang="fr-FR" sz="1200" dirty="0"/>
          </a:p>
          <a:p>
            <a:r>
              <a:rPr lang="fr-FR" sz="1200" dirty="0"/>
              <a:t>Selon que la valeur de cette différence de potentiel est adéquate ou non,</a:t>
            </a:r>
          </a:p>
          <a:p>
            <a:r>
              <a:rPr lang="fr-FR" sz="1200" dirty="0"/>
              <a:t>le métabolisme sera sain ou pathologique. Ceci est vrai pour</a:t>
            </a:r>
            <a:br>
              <a:rPr lang="fr-FR" sz="1200" dirty="0"/>
            </a:br>
            <a:r>
              <a:rPr lang="fr-FR" sz="1200" dirty="0"/>
              <a:t>tous les problèmes de santé.</a:t>
            </a:r>
          </a:p>
          <a:p>
            <a:endParaRPr lang="fr-FR" sz="1200" dirty="0"/>
          </a:p>
          <a:p>
            <a:r>
              <a:rPr lang="fr-FR" sz="1200" dirty="0"/>
              <a:t>Les fréquences du micro courant viennent moduler le métabolisme cellulaire et lui redonner sa faculté de fonctionner sainement. </a:t>
            </a:r>
          </a:p>
          <a:p>
            <a:endParaRPr lang="fr-FR" sz="12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0" y="782803"/>
            <a:ext cx="4651065" cy="2265002"/>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00" y="3096399"/>
            <a:ext cx="3886200" cy="34417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658" y="4273994"/>
            <a:ext cx="2549028" cy="1987106"/>
          </a:xfrm>
          <a:prstGeom prst="rect">
            <a:avLst/>
          </a:prstGeom>
        </p:spPr>
      </p:pic>
    </p:spTree>
    <p:extLst>
      <p:ext uri="{BB962C8B-B14F-4D97-AF65-F5344CB8AC3E}">
        <p14:creationId xmlns:p14="http://schemas.microsoft.com/office/powerpoint/2010/main" val="150112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Accélération du processus d’auto </a:t>
            </a:r>
            <a:r>
              <a:rPr lang="fr-FR" sz="2000" b="1" u="sng" dirty="0"/>
              <a:t>régénération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Evelyne Revellat, Praticienne en Thérapie fréquentielle, EFT et sophrologue</a:t>
            </a:r>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a:solidFill>
                  <a:schemeClr val="bg1"/>
                </a:solidFill>
              </a:rPr>
              <a:t>BIORESONANCE ET THERAPIE FREQUENTIELLE</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400" y="1518389"/>
            <a:ext cx="6146800" cy="4232006"/>
          </a:xfrm>
          <a:prstGeom prst="rect">
            <a:avLst/>
          </a:prstGeom>
        </p:spPr>
      </p:pic>
      <p:sp>
        <p:nvSpPr>
          <p:cNvPr id="9" name="ZoneTexte 8"/>
          <p:cNvSpPr txBox="1"/>
          <p:nvPr/>
        </p:nvSpPr>
        <p:spPr>
          <a:xfrm>
            <a:off x="788601" y="1307796"/>
            <a:ext cx="4914900" cy="2492990"/>
          </a:xfrm>
          <a:prstGeom prst="rect">
            <a:avLst/>
          </a:prstGeom>
          <a:noFill/>
        </p:spPr>
        <p:txBody>
          <a:bodyPr wrap="square" rtlCol="0">
            <a:spAutoFit/>
          </a:bodyPr>
          <a:lstStyle/>
          <a:p>
            <a:r>
              <a:rPr lang="fr-FR" sz="1200" dirty="0"/>
              <a:t>Sur le plan thérapeutique, cela consiste à enregistrer et à modifie avec un appareil, les ondes électromagnétiques émises par le corps.</a:t>
            </a:r>
          </a:p>
          <a:p>
            <a:r>
              <a:rPr lang="fr-FR" sz="1200" dirty="0"/>
              <a:t>Lorsqu’un corps humain est stimulé par des ondes électromagnétiques avec un appareil de bio-</a:t>
            </a:r>
            <a:r>
              <a:rPr lang="fr-FR" sz="1200" dirty="0" err="1"/>
              <a:t>resonance</a:t>
            </a:r>
            <a:r>
              <a:rPr lang="fr-FR" sz="1200" dirty="0"/>
              <a:t> les cellules s’accordent</a:t>
            </a:r>
            <a:br>
              <a:rPr lang="fr-FR" sz="1200" dirty="0"/>
            </a:br>
            <a:r>
              <a:rPr lang="fr-FR" sz="1200" dirty="0"/>
              <a:t>avec ce signal et en réponse elles émettent un signal électromagnétique dont la signature est caractéristique de leur état énergétique respectif.</a:t>
            </a:r>
          </a:p>
          <a:p>
            <a:endParaRPr lang="fr-FR" sz="1200" dirty="0"/>
          </a:p>
          <a:p>
            <a:r>
              <a:rPr lang="fr-FR" sz="1200" dirty="0"/>
              <a:t>Lorsqu’un organe devient malade il n’émet plus les mêmes fréquences qu’un organe sain Le langage cellulaire n’est plus compris par les autres cellules. Cette situation est comparable à celle d’un récepteur radio qui ne serait plus accordée sur la fréquence de l’émetteur.</a:t>
            </a:r>
          </a:p>
          <a:p>
            <a:endParaRPr lang="fr-FR" sz="1200" dirty="0"/>
          </a:p>
          <a:p>
            <a:endParaRPr lang="fr-FR" sz="12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575" y="3660503"/>
            <a:ext cx="3363269" cy="2215477"/>
          </a:xfrm>
          <a:prstGeom prst="rect">
            <a:avLst/>
          </a:prstGeom>
        </p:spPr>
      </p:pic>
    </p:spTree>
    <p:extLst>
      <p:ext uri="{BB962C8B-B14F-4D97-AF65-F5344CB8AC3E}">
        <p14:creationId xmlns:p14="http://schemas.microsoft.com/office/powerpoint/2010/main" val="200982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Régulation troubles anxieux / respiration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Isabelle Marcy, Praticienne en Thérapie fréquentielle et sophrologue</a:t>
            </a: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a:solidFill>
                  <a:schemeClr val="bg1"/>
                </a:solidFill>
              </a:rPr>
              <a:t>COHERENCE CARDIAQUE</a:t>
            </a:r>
          </a:p>
        </p:txBody>
      </p:sp>
      <p:sp>
        <p:nvSpPr>
          <p:cNvPr id="6" name="ZoneTexte 5"/>
          <p:cNvSpPr txBox="1"/>
          <p:nvPr/>
        </p:nvSpPr>
        <p:spPr>
          <a:xfrm>
            <a:off x="794758" y="1563880"/>
            <a:ext cx="3614870" cy="830997"/>
          </a:xfrm>
          <a:prstGeom prst="rect">
            <a:avLst/>
          </a:prstGeom>
          <a:noFill/>
        </p:spPr>
        <p:txBody>
          <a:bodyPr wrap="square" rtlCol="0">
            <a:spAutoFit/>
          </a:bodyPr>
          <a:lstStyle/>
          <a:p>
            <a:r>
              <a:rPr lang="fr-FR" sz="1200" b="1" dirty="0"/>
              <a:t>Immunité</a:t>
            </a:r>
            <a:r>
              <a:rPr lang="fr-FR" sz="1200" dirty="0"/>
              <a:t> La pratique de la </a:t>
            </a:r>
            <a:r>
              <a:rPr lang="fr-FR" sz="1200" b="1" dirty="0"/>
              <a:t>cohérence cardiaque</a:t>
            </a:r>
            <a:r>
              <a:rPr lang="fr-FR" sz="1200" dirty="0"/>
              <a:t> améliore les défenses immunitaires, notamment en augmentant les </a:t>
            </a:r>
            <a:r>
              <a:rPr lang="fr-FR" sz="1200" dirty="0" err="1"/>
              <a:t>IgA</a:t>
            </a:r>
            <a:r>
              <a:rPr lang="fr-FR" sz="1200" dirty="0"/>
              <a:t> sécrétoires au sein des sécrétions digestives (salive, intestin grêle)</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7517" y="1200189"/>
            <a:ext cx="5969237" cy="3979491"/>
          </a:xfrm>
          <a:prstGeom prst="rect">
            <a:avLst/>
          </a:prstGeom>
        </p:spPr>
      </p:pic>
    </p:spTree>
    <p:extLst>
      <p:ext uri="{BB962C8B-B14F-4D97-AF65-F5344CB8AC3E}">
        <p14:creationId xmlns:p14="http://schemas.microsoft.com/office/powerpoint/2010/main" val="248954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Marion Hardy, Naturopathe et Réflexologue</a:t>
            </a: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a:solidFill>
                  <a:schemeClr val="bg1"/>
                </a:solidFill>
              </a:rPr>
              <a:t>COMPLEMENTS NUTRITIONNELS</a:t>
            </a:r>
          </a:p>
        </p:txBody>
      </p:sp>
      <p:sp>
        <p:nvSpPr>
          <p:cNvPr id="6" name="ZoneTexte 5"/>
          <p:cNvSpPr txBox="1"/>
          <p:nvPr/>
        </p:nvSpPr>
        <p:spPr>
          <a:xfrm>
            <a:off x="788601" y="1434796"/>
            <a:ext cx="10900892" cy="3970318"/>
          </a:xfrm>
          <a:prstGeom prst="rect">
            <a:avLst/>
          </a:prstGeom>
          <a:noFill/>
        </p:spPr>
        <p:txBody>
          <a:bodyPr wrap="square" rtlCol="0">
            <a:spAutoFit/>
          </a:bodyPr>
          <a:lstStyle/>
          <a:p>
            <a:r>
              <a:rPr lang="fr-FR" sz="1200" b="1" dirty="0"/>
              <a:t>La vitamine D :</a:t>
            </a:r>
          </a:p>
          <a:p>
            <a:endParaRPr lang="fr-FR" sz="1200" dirty="0"/>
          </a:p>
          <a:p>
            <a:r>
              <a:rPr lang="fr-FR" sz="1200" dirty="0"/>
              <a:t>En goutte est mieux assimilée qu’une ampoule de 1000000 UI en une seule fois qui vous remonte que de 5ng. En effet, prendre une forte dose en une seule fois ne permet pas au corps de l’assimiler. Ce dernier va éliminer rapidement le surplus et vous n’en tirerez par les bénéfices. </a:t>
            </a:r>
          </a:p>
          <a:p>
            <a:endParaRPr lang="fr-FR" sz="1200" dirty="0"/>
          </a:p>
          <a:p>
            <a:r>
              <a:rPr lang="fr-FR" sz="1200" dirty="0"/>
              <a:t>Le mieux est de prendre entre 40 et 55 </a:t>
            </a:r>
            <a:r>
              <a:rPr lang="fr-FR" sz="1200" dirty="0" err="1"/>
              <a:t>ng</a:t>
            </a:r>
            <a:r>
              <a:rPr lang="fr-FR" sz="1200" dirty="0"/>
              <a:t>. A 30 </a:t>
            </a:r>
            <a:r>
              <a:rPr lang="fr-FR" sz="1200" dirty="0" err="1"/>
              <a:t>ng</a:t>
            </a:r>
            <a:r>
              <a:rPr lang="fr-FR" sz="1200" dirty="0"/>
              <a:t> vous n’aurez que la protection osseuse et pas les effets immunitaires.</a:t>
            </a:r>
          </a:p>
          <a:p>
            <a:endParaRPr lang="fr-FR" sz="1200" dirty="0"/>
          </a:p>
          <a:p>
            <a:r>
              <a:rPr lang="fr-FR" sz="1200" dirty="0"/>
              <a:t>Se complémenter en vitamine D3 à raison de min. 2000 UI / jour. – sauf si on est allé se faire dorer la pilule cet hiver.</a:t>
            </a:r>
          </a:p>
          <a:p>
            <a:endParaRPr lang="fr-FR" sz="1200" dirty="0"/>
          </a:p>
          <a:p>
            <a:r>
              <a:rPr lang="fr-FR" sz="1200" b="1" dirty="0"/>
              <a:t>Le Zinc : </a:t>
            </a:r>
          </a:p>
          <a:p>
            <a:endParaRPr lang="fr-FR" sz="1200" dirty="0"/>
          </a:p>
          <a:p>
            <a:r>
              <a:rPr lang="fr-FR" sz="1200" dirty="0"/>
              <a:t>Le plus important pour le maintien d’un taux normal de globules blancs, on le trouve en quantité faible dans l’alimentation : germe de blé, shiitake, graines (de courge, chanvre, sésame, tournesol, oléagineux (noix, amandes, noisettes), algues, légumineuses.</a:t>
            </a:r>
          </a:p>
          <a:p>
            <a:r>
              <a:rPr lang="fr-FR" sz="1200" dirty="0"/>
              <a:t>En supplément : </a:t>
            </a:r>
            <a:r>
              <a:rPr lang="fr-FR" sz="1200" dirty="0" err="1"/>
              <a:t>bisglycinate</a:t>
            </a:r>
            <a:r>
              <a:rPr lang="fr-FR" sz="1200" dirty="0"/>
              <a:t> de Zn.</a:t>
            </a:r>
          </a:p>
          <a:p>
            <a:r>
              <a:rPr lang="fr-FR" sz="1200" dirty="0"/>
              <a:t>A prendre en </a:t>
            </a:r>
            <a:r>
              <a:rPr lang="fr-FR" sz="1200" dirty="0" err="1"/>
              <a:t>oligosol</a:t>
            </a:r>
            <a:r>
              <a:rPr lang="fr-FR" sz="1200" dirty="0"/>
              <a:t> en ampoule beaucoup mieux assimilable par l’organisme.</a:t>
            </a:r>
          </a:p>
          <a:p>
            <a:endParaRPr lang="fr-FR" sz="1200" dirty="0"/>
          </a:p>
          <a:p>
            <a:r>
              <a:rPr lang="fr-FR" sz="1200" b="1" dirty="0"/>
              <a:t>Faire le plein de vitamine C </a:t>
            </a:r>
            <a:r>
              <a:rPr lang="fr-FR" sz="1200" dirty="0"/>
              <a:t>:  </a:t>
            </a:r>
          </a:p>
          <a:p>
            <a:endParaRPr lang="fr-FR" sz="1200" dirty="0"/>
          </a:p>
          <a:p>
            <a:r>
              <a:rPr lang="fr-FR" sz="1200" dirty="0"/>
              <a:t>A grand renfort de fruits et légumes crus (la vitamine C disparait au delà de 60° donc ne comptez pas en trouver après cuisson) ou de compléments naturels (1000 mg/j).</a:t>
            </a:r>
          </a:p>
          <a:p>
            <a:r>
              <a:rPr lang="fr-FR" sz="1200" dirty="0"/>
              <a:t>Vitamine </a:t>
            </a:r>
            <a:r>
              <a:rPr lang="fr-FR" sz="1200" dirty="0" err="1"/>
              <a:t>antioxydante</a:t>
            </a:r>
            <a:r>
              <a:rPr lang="fr-FR" sz="1200" dirty="0"/>
              <a:t>, elle est indispensable au fonctionnement immunitaire normal (elle active la production des lymphocytes T notamment) persil frais, poivrons jaune &amp; vert, cassis, brocoli et tous les choux, papaye, pamplemousse, citron, orange…</a:t>
            </a:r>
          </a:p>
        </p:txBody>
      </p:sp>
    </p:spTree>
    <p:extLst>
      <p:ext uri="{BB962C8B-B14F-4D97-AF65-F5344CB8AC3E}">
        <p14:creationId xmlns:p14="http://schemas.microsoft.com/office/powerpoint/2010/main" val="1914138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Marion Hardy, Naturopathe et Réflexologue</a:t>
            </a: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a:solidFill>
                  <a:schemeClr val="bg1"/>
                </a:solidFill>
              </a:rPr>
              <a:t>COMPLEMENTS NUTRITIONNELS</a:t>
            </a:r>
          </a:p>
        </p:txBody>
      </p:sp>
      <p:sp>
        <p:nvSpPr>
          <p:cNvPr id="6" name="ZoneTexte 5"/>
          <p:cNvSpPr txBox="1"/>
          <p:nvPr/>
        </p:nvSpPr>
        <p:spPr>
          <a:xfrm>
            <a:off x="788601" y="1434796"/>
            <a:ext cx="10554902" cy="5078313"/>
          </a:xfrm>
          <a:prstGeom prst="rect">
            <a:avLst/>
          </a:prstGeom>
          <a:noFill/>
        </p:spPr>
        <p:txBody>
          <a:bodyPr wrap="square" rtlCol="0">
            <a:spAutoFit/>
          </a:bodyPr>
          <a:lstStyle/>
          <a:p>
            <a:r>
              <a:rPr lang="fr-FR" sz="1200" b="1" dirty="0"/>
              <a:t>Soufre</a:t>
            </a:r>
            <a:endParaRPr lang="fr-FR" sz="1200" dirty="0"/>
          </a:p>
          <a:p>
            <a:r>
              <a:rPr lang="fr-FR" sz="1200" dirty="0"/>
              <a:t>Anti-infectieux et protecteur des voies respiratoires : ail, choux, oignons</a:t>
            </a:r>
          </a:p>
          <a:p>
            <a:endParaRPr lang="fr-FR" sz="1200" dirty="0"/>
          </a:p>
          <a:p>
            <a:r>
              <a:rPr lang="fr-FR" sz="1200" b="1" dirty="0"/>
              <a:t>Sélénium : </a:t>
            </a:r>
            <a:r>
              <a:rPr lang="fr-FR" sz="1200" dirty="0"/>
              <a:t>noix du Brésil, shiitake, cèpe</a:t>
            </a:r>
          </a:p>
          <a:p>
            <a:endParaRPr lang="fr-FR" sz="1200" dirty="0"/>
          </a:p>
          <a:p>
            <a:r>
              <a:rPr lang="fr-FR" sz="1200" b="1" dirty="0"/>
              <a:t>Cuivre : </a:t>
            </a:r>
            <a:r>
              <a:rPr lang="fr-FR" sz="1200" dirty="0"/>
              <a:t>légumineuses, cacao, levure de bière</a:t>
            </a:r>
          </a:p>
          <a:p>
            <a:endParaRPr lang="fr-FR" sz="1200" b="1" dirty="0"/>
          </a:p>
          <a:p>
            <a:r>
              <a:rPr lang="fr-FR" sz="1200" b="1" dirty="0"/>
              <a:t>Magnésium : </a:t>
            </a:r>
            <a:r>
              <a:rPr lang="fr-FR" sz="1200" dirty="0"/>
              <a:t>légumineuses, oléagineux, germe de blé, cacao, fruits secs.</a:t>
            </a:r>
          </a:p>
          <a:p>
            <a:r>
              <a:rPr lang="fr-FR" sz="1200" dirty="0"/>
              <a:t>Côté compléments : Plasma de Quinton, </a:t>
            </a:r>
            <a:r>
              <a:rPr lang="fr-FR" sz="1200" dirty="0" err="1"/>
              <a:t>bisglycinate</a:t>
            </a:r>
            <a:r>
              <a:rPr lang="fr-FR" sz="1200" dirty="0"/>
              <a:t> de Mg, glycérophosphate de Mg.</a:t>
            </a:r>
          </a:p>
          <a:p>
            <a:endParaRPr lang="fr-FR" sz="1200" dirty="0"/>
          </a:p>
          <a:p>
            <a:r>
              <a:rPr lang="fr-FR" sz="1200" b="1" dirty="0"/>
              <a:t>Germanium (stimulant immunitaire puissant et antiviral) : </a:t>
            </a:r>
            <a:r>
              <a:rPr lang="fr-FR" sz="1200" dirty="0"/>
              <a:t>baies d’</a:t>
            </a:r>
            <a:r>
              <a:rPr lang="fr-FR" sz="1200" dirty="0" err="1"/>
              <a:t>acaï</a:t>
            </a:r>
            <a:r>
              <a:rPr lang="fr-FR" sz="1200" dirty="0"/>
              <a:t> et de goji, shiitake, ail, </a:t>
            </a:r>
            <a:r>
              <a:rPr lang="fr-FR" sz="1200" dirty="0" err="1"/>
              <a:t>aloe</a:t>
            </a:r>
            <a:r>
              <a:rPr lang="fr-FR" sz="1200" dirty="0"/>
              <a:t> </a:t>
            </a:r>
            <a:r>
              <a:rPr lang="fr-FR" sz="1200" dirty="0" err="1"/>
              <a:t>vera</a:t>
            </a:r>
            <a:r>
              <a:rPr lang="fr-FR" sz="1200" dirty="0"/>
              <a:t>, ginseng, spiruline, cèpe</a:t>
            </a:r>
          </a:p>
          <a:p>
            <a:endParaRPr lang="fr-FR" sz="1200" dirty="0"/>
          </a:p>
          <a:p>
            <a:r>
              <a:rPr lang="fr-FR" sz="1200" b="1" dirty="0"/>
              <a:t>Côté phytothérapie :</a:t>
            </a:r>
          </a:p>
          <a:p>
            <a:endParaRPr lang="fr-FR" sz="1200" b="1" dirty="0"/>
          </a:p>
          <a:p>
            <a:r>
              <a:rPr lang="fr-FR" sz="1200" b="1" dirty="0" err="1"/>
              <a:t>Gemmo</a:t>
            </a:r>
            <a:r>
              <a:rPr lang="fr-FR" sz="1200" b="1" dirty="0"/>
              <a:t> et </a:t>
            </a:r>
            <a:r>
              <a:rPr lang="fr-FR" sz="1200" b="1" dirty="0" err="1"/>
              <a:t>mycothérapie</a:t>
            </a:r>
            <a:r>
              <a:rPr lang="fr-FR" sz="1200" b="1" dirty="0"/>
              <a:t> :</a:t>
            </a:r>
          </a:p>
          <a:p>
            <a:r>
              <a:rPr lang="fr-FR" sz="1200" dirty="0"/>
              <a:t>La nature regorge de mille et un trésors pour renforcer l’immunité : Échinacée (</a:t>
            </a:r>
            <a:r>
              <a:rPr lang="fr-FR" sz="1200" dirty="0" err="1"/>
              <a:t>Echinacea</a:t>
            </a:r>
            <a:r>
              <a:rPr lang="fr-FR" sz="1200" dirty="0"/>
              <a:t> </a:t>
            </a:r>
            <a:r>
              <a:rPr lang="fr-FR" sz="1200" dirty="0" err="1"/>
              <a:t>purpurea</a:t>
            </a:r>
            <a:r>
              <a:rPr lang="fr-FR" sz="1200" dirty="0"/>
              <a:t>), </a:t>
            </a:r>
            <a:r>
              <a:rPr lang="fr-FR" sz="1200" dirty="0" err="1"/>
              <a:t>Lapacho</a:t>
            </a:r>
            <a:r>
              <a:rPr lang="fr-FR" sz="1200" dirty="0"/>
              <a:t> (</a:t>
            </a:r>
            <a:r>
              <a:rPr lang="fr-FR" sz="1200" dirty="0" err="1"/>
              <a:t>Tecoma</a:t>
            </a:r>
            <a:r>
              <a:rPr lang="fr-FR" sz="1200" dirty="0"/>
              <a:t> </a:t>
            </a:r>
            <a:r>
              <a:rPr lang="fr-FR" sz="1200" dirty="0" err="1"/>
              <a:t>impetiginosa</a:t>
            </a:r>
            <a:r>
              <a:rPr lang="fr-FR" sz="1200" dirty="0"/>
              <a:t>), Ginseng (Panax ginseng), </a:t>
            </a:r>
            <a:r>
              <a:rPr lang="fr-FR" sz="1200" dirty="0" err="1"/>
              <a:t>Reishi</a:t>
            </a:r>
            <a:r>
              <a:rPr lang="fr-FR" sz="1200" dirty="0"/>
              <a:t> (</a:t>
            </a:r>
            <a:r>
              <a:rPr lang="fr-FR" sz="1200" dirty="0" err="1"/>
              <a:t>Ganoderma</a:t>
            </a:r>
            <a:r>
              <a:rPr lang="fr-FR" sz="1200" dirty="0"/>
              <a:t> </a:t>
            </a:r>
            <a:r>
              <a:rPr lang="fr-FR" sz="1200" dirty="0" err="1"/>
              <a:t>lucidum</a:t>
            </a:r>
            <a:r>
              <a:rPr lang="fr-FR" sz="1200" dirty="0"/>
              <a:t>), Shiitake (</a:t>
            </a:r>
            <a:r>
              <a:rPr lang="fr-FR" sz="1200" dirty="0" err="1"/>
              <a:t>Lentinus</a:t>
            </a:r>
            <a:r>
              <a:rPr lang="fr-FR" sz="1200" dirty="0"/>
              <a:t> </a:t>
            </a:r>
            <a:r>
              <a:rPr lang="fr-FR" sz="1200" dirty="0" err="1"/>
              <a:t>edodes</a:t>
            </a:r>
            <a:r>
              <a:rPr lang="fr-FR" sz="1200" dirty="0"/>
              <a:t>), </a:t>
            </a:r>
            <a:r>
              <a:rPr lang="fr-FR" sz="1200" dirty="0" err="1"/>
              <a:t>Maitake</a:t>
            </a:r>
            <a:r>
              <a:rPr lang="fr-FR" sz="1200" dirty="0"/>
              <a:t> (</a:t>
            </a:r>
            <a:r>
              <a:rPr lang="fr-FR" sz="1200" dirty="0" err="1"/>
              <a:t>Grifola</a:t>
            </a:r>
            <a:r>
              <a:rPr lang="fr-FR" sz="1200" dirty="0"/>
              <a:t> </a:t>
            </a:r>
            <a:r>
              <a:rPr lang="fr-FR" sz="1200" dirty="0" err="1"/>
              <a:t>frondosa</a:t>
            </a:r>
            <a:r>
              <a:rPr lang="fr-FR" sz="1200" dirty="0"/>
              <a:t>), huile de Nigelle (</a:t>
            </a:r>
            <a:r>
              <a:rPr lang="fr-FR" sz="1200" dirty="0" err="1"/>
              <a:t>Nigella</a:t>
            </a:r>
            <a:r>
              <a:rPr lang="fr-FR" sz="1200" dirty="0"/>
              <a:t> </a:t>
            </a:r>
            <a:r>
              <a:rPr lang="fr-FR" sz="1200" dirty="0" err="1"/>
              <a:t>sativa</a:t>
            </a:r>
            <a:r>
              <a:rPr lang="fr-FR" sz="1200" dirty="0"/>
              <a:t>), bourgeons d’Argousier (</a:t>
            </a:r>
            <a:r>
              <a:rPr lang="fr-FR" sz="1200" dirty="0" err="1"/>
              <a:t>Hippophae</a:t>
            </a:r>
            <a:r>
              <a:rPr lang="fr-FR" sz="1200" dirty="0"/>
              <a:t> </a:t>
            </a:r>
            <a:r>
              <a:rPr lang="fr-FR" sz="1200" dirty="0" err="1"/>
              <a:t>rhamnoïdes</a:t>
            </a:r>
            <a:r>
              <a:rPr lang="fr-FR" sz="1200" dirty="0"/>
              <a:t>) et de Hêtre (</a:t>
            </a:r>
            <a:r>
              <a:rPr lang="fr-FR" sz="1200" dirty="0" err="1"/>
              <a:t>Fagus</a:t>
            </a:r>
            <a:r>
              <a:rPr lang="fr-FR" sz="1200" dirty="0"/>
              <a:t> </a:t>
            </a:r>
            <a:r>
              <a:rPr lang="fr-FR" sz="1200" dirty="0" err="1"/>
              <a:t>sylvatica</a:t>
            </a:r>
            <a:r>
              <a:rPr lang="fr-FR" sz="1200" dirty="0"/>
              <a:t>). Plus classiques : les infusions anti-infectieuses et </a:t>
            </a:r>
            <a:r>
              <a:rPr lang="fr-FR" sz="1200" dirty="0" err="1"/>
              <a:t>immuno-stimulantes</a:t>
            </a:r>
            <a:r>
              <a:rPr lang="fr-FR" sz="1200" dirty="0"/>
              <a:t> de Thym, de Sarriette ou de Cannelle.</a:t>
            </a:r>
          </a:p>
          <a:p>
            <a:r>
              <a:rPr lang="fr-FR" sz="1200" dirty="0"/>
              <a:t>Le plus avec elles : on s’hydrate et on boit chaud.</a:t>
            </a:r>
          </a:p>
          <a:p>
            <a:endParaRPr lang="fr-FR" sz="1200" dirty="0"/>
          </a:p>
          <a:p>
            <a:r>
              <a:rPr lang="fr-FR" sz="1200" b="1" dirty="0"/>
              <a:t>Les huiles essentielles virucides et </a:t>
            </a:r>
            <a:r>
              <a:rPr lang="fr-FR" sz="1200" b="1" dirty="0" err="1"/>
              <a:t>immuno-stimulantes</a:t>
            </a:r>
            <a:r>
              <a:rPr lang="fr-FR" sz="1200" b="1" dirty="0"/>
              <a:t> </a:t>
            </a:r>
            <a:r>
              <a:rPr lang="fr-FR" sz="1200" dirty="0"/>
              <a:t>sont nos amies !</a:t>
            </a:r>
          </a:p>
          <a:p>
            <a:r>
              <a:rPr lang="fr-FR" sz="1200" dirty="0"/>
              <a:t>Appliquer 2 fois par jour (sur le plexus solaire, sous les pieds ou à l’intérieur des poignets) quelques gouttes d’un mélange à base de 70% d’huile végétale (noisette, sésame, macadamia…) et 30% d’huiles essentielles bio : </a:t>
            </a:r>
            <a:r>
              <a:rPr lang="fr-FR" sz="1200" dirty="0" err="1"/>
              <a:t>Saro</a:t>
            </a:r>
            <a:r>
              <a:rPr lang="fr-FR" sz="1200" dirty="0"/>
              <a:t> (</a:t>
            </a:r>
            <a:r>
              <a:rPr lang="fr-FR" sz="1200" dirty="0" err="1"/>
              <a:t>Cinnamosma</a:t>
            </a:r>
            <a:r>
              <a:rPr lang="fr-FR" sz="1200" dirty="0"/>
              <a:t> </a:t>
            </a:r>
            <a:r>
              <a:rPr lang="fr-FR" sz="1200" dirty="0" err="1"/>
              <a:t>fragrans</a:t>
            </a:r>
            <a:r>
              <a:rPr lang="fr-FR" sz="1200" dirty="0"/>
              <a:t>) ou </a:t>
            </a:r>
            <a:r>
              <a:rPr lang="fr-FR" sz="1200" dirty="0" err="1"/>
              <a:t>Ravintsara</a:t>
            </a:r>
            <a:r>
              <a:rPr lang="fr-FR" sz="1200" dirty="0"/>
              <a:t> (</a:t>
            </a:r>
            <a:r>
              <a:rPr lang="fr-FR" sz="1200" dirty="0" err="1"/>
              <a:t>Cinnamomum</a:t>
            </a:r>
            <a:r>
              <a:rPr lang="fr-FR" sz="1200" dirty="0"/>
              <a:t> </a:t>
            </a:r>
            <a:r>
              <a:rPr lang="fr-FR" sz="1200" dirty="0" err="1"/>
              <a:t>camphora</a:t>
            </a:r>
            <a:r>
              <a:rPr lang="fr-FR" sz="1200" dirty="0"/>
              <a:t> ct 1,8 </a:t>
            </a:r>
            <a:r>
              <a:rPr lang="fr-FR" sz="1200" dirty="0" err="1"/>
              <a:t>cinéole</a:t>
            </a:r>
            <a:r>
              <a:rPr lang="fr-FR" sz="1200" dirty="0"/>
              <a:t>) + Laurier noble (</a:t>
            </a:r>
            <a:r>
              <a:rPr lang="fr-FR" sz="1200" dirty="0" err="1"/>
              <a:t>Laurus</a:t>
            </a:r>
            <a:r>
              <a:rPr lang="fr-FR" sz="1200" dirty="0"/>
              <a:t> </a:t>
            </a:r>
            <a:r>
              <a:rPr lang="fr-FR" sz="1200" dirty="0" err="1"/>
              <a:t>nobilis</a:t>
            </a:r>
            <a:r>
              <a:rPr lang="fr-FR" sz="1200" dirty="0"/>
              <a:t>) est une synergie pertinente. [Prendre connaissance des contre-indications avant usage].</a:t>
            </a:r>
          </a:p>
          <a:p>
            <a:endParaRPr lang="fr-FR" sz="1200" dirty="0"/>
          </a:p>
          <a:p>
            <a:endParaRPr lang="fr-FR" sz="1200" dirty="0"/>
          </a:p>
        </p:txBody>
      </p:sp>
    </p:spTree>
    <p:extLst>
      <p:ext uri="{BB962C8B-B14F-4D97-AF65-F5344CB8AC3E}">
        <p14:creationId xmlns:p14="http://schemas.microsoft.com/office/powerpoint/2010/main" val="2872334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Impacter </a:t>
            </a:r>
            <a:r>
              <a:rPr lang="fr-FR" sz="2000" b="1" u="sng" dirty="0"/>
              <a:t>notre système électromagnétique</a:t>
            </a:r>
            <a:endParaRPr lang="fr-FR" sz="2000" b="1" i="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a:t>Patrick </a:t>
            </a:r>
            <a:r>
              <a:rPr lang="fr-FR" altLang="fr-FR" sz="1200" i="1" dirty="0" err="1"/>
              <a:t>Lelu</a:t>
            </a:r>
            <a:r>
              <a:rPr lang="fr-FR" altLang="fr-FR" sz="1200" i="1" dirty="0"/>
              <a:t>, Formateur en EFT</a:t>
            </a: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a:solidFill>
                  <a:schemeClr val="bg1"/>
                </a:solidFill>
              </a:rPr>
              <a:t>EFT (</a:t>
            </a:r>
            <a:r>
              <a:rPr lang="fr-FR" sz="3200" dirty="0" err="1">
                <a:solidFill>
                  <a:schemeClr val="bg1"/>
                </a:solidFill>
              </a:rPr>
              <a:t>Emotional</a:t>
            </a:r>
            <a:r>
              <a:rPr lang="fr-FR" sz="3200" dirty="0">
                <a:solidFill>
                  <a:schemeClr val="bg1"/>
                </a:solidFill>
              </a:rPr>
              <a:t> </a:t>
            </a:r>
            <a:r>
              <a:rPr lang="fr-FR" sz="3200" dirty="0" err="1">
                <a:solidFill>
                  <a:schemeClr val="bg1"/>
                </a:solidFill>
              </a:rPr>
              <a:t>Freedom</a:t>
            </a:r>
            <a:r>
              <a:rPr lang="fr-FR" sz="3200" dirty="0">
                <a:solidFill>
                  <a:schemeClr val="bg1"/>
                </a:solidFill>
              </a:rPr>
              <a:t> Technique)</a:t>
            </a:r>
          </a:p>
        </p:txBody>
      </p:sp>
      <p:sp>
        <p:nvSpPr>
          <p:cNvPr id="9" name="ZoneTexte 8"/>
          <p:cNvSpPr txBox="1"/>
          <p:nvPr/>
        </p:nvSpPr>
        <p:spPr>
          <a:xfrm>
            <a:off x="788601" y="1307796"/>
            <a:ext cx="4914900" cy="2123658"/>
          </a:xfrm>
          <a:prstGeom prst="rect">
            <a:avLst/>
          </a:prstGeom>
          <a:noFill/>
        </p:spPr>
        <p:txBody>
          <a:bodyPr wrap="square" rtlCol="0">
            <a:spAutoFit/>
          </a:bodyPr>
          <a:lstStyle/>
          <a:p>
            <a:endParaRPr lang="fr-FR" sz="1200" dirty="0"/>
          </a:p>
          <a:p>
            <a:r>
              <a:rPr lang="fr-FR" sz="1200" b="1" dirty="0"/>
              <a:t>Fait le lien entre le mental et le système physiologique</a:t>
            </a:r>
          </a:p>
          <a:p>
            <a:endParaRPr lang="fr-FR" sz="1200" b="1" dirty="0"/>
          </a:p>
          <a:p>
            <a:r>
              <a:rPr lang="fr-FR" sz="1200" dirty="0"/>
              <a:t>Pratique </a:t>
            </a:r>
            <a:r>
              <a:rPr lang="fr-FR" sz="1200" dirty="0" err="1"/>
              <a:t>psycho-corporelle</a:t>
            </a:r>
            <a:r>
              <a:rPr lang="fr-FR" sz="1200" dirty="0"/>
              <a:t> énergétique dite de quatrième vague de la thérapie.</a:t>
            </a:r>
          </a:p>
          <a:p>
            <a:endParaRPr lang="fr-FR" sz="1200" dirty="0"/>
          </a:p>
          <a:p>
            <a:r>
              <a:rPr lang="fr-FR" sz="1200" dirty="0"/>
              <a:t>Equilibre nerveux système sympathique et parasympathique</a:t>
            </a:r>
          </a:p>
          <a:p>
            <a:r>
              <a:rPr lang="fr-FR" sz="1200" dirty="0"/>
              <a:t>Production </a:t>
            </a:r>
            <a:r>
              <a:rPr lang="fr-FR" sz="1200" dirty="0" err="1"/>
              <a:t>d’IgA</a:t>
            </a:r>
            <a:r>
              <a:rPr lang="fr-FR" sz="1200" dirty="0"/>
              <a:t> (immunoglobulines A)</a:t>
            </a:r>
          </a:p>
          <a:p>
            <a:r>
              <a:rPr lang="fr-FR" sz="1200" dirty="0"/>
              <a:t>Renforcer l’immunité par stimulation de la communication par le nerf vague</a:t>
            </a:r>
          </a:p>
          <a:p>
            <a:r>
              <a:rPr lang="fr-FR" sz="1200" dirty="0"/>
              <a:t>Faire le lien entre le mental et les aspects physiologique du corps.</a:t>
            </a:r>
          </a:p>
          <a:p>
            <a:endParaRPr lang="fr-FR" sz="12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305" y="800079"/>
            <a:ext cx="4042699" cy="5721196"/>
          </a:xfrm>
          <a:prstGeom prst="rect">
            <a:avLst/>
          </a:prstGeom>
        </p:spPr>
      </p:pic>
      <p:sp>
        <p:nvSpPr>
          <p:cNvPr id="10" name="ZoneTexte 9"/>
          <p:cNvSpPr txBox="1"/>
          <p:nvPr/>
        </p:nvSpPr>
        <p:spPr>
          <a:xfrm>
            <a:off x="596879" y="5024927"/>
            <a:ext cx="6498245" cy="1015663"/>
          </a:xfrm>
          <a:prstGeom prst="rect">
            <a:avLst/>
          </a:prstGeom>
          <a:noFill/>
        </p:spPr>
        <p:txBody>
          <a:bodyPr wrap="square" rtlCol="0">
            <a:spAutoFit/>
          </a:bodyPr>
          <a:lstStyle/>
          <a:p>
            <a:r>
              <a:rPr lang="fr-FR" sz="1000" b="1" i="1" dirty="0"/>
              <a:t>A remplacer par tes textes :</a:t>
            </a:r>
            <a:r>
              <a:rPr lang="fr-FR" sz="1000" i="1" dirty="0"/>
              <a:t> Les immunoglobulines A sont des anticorps qui jouent un rôle crucial dans la fonction immunitaire de nos muqueuses qui sont produites en grande partie dans nos intestins.  Appelées plus simplement « </a:t>
            </a:r>
            <a:r>
              <a:rPr lang="fr-FR" sz="1000" i="1" dirty="0" err="1"/>
              <a:t>IgA</a:t>
            </a:r>
            <a:r>
              <a:rPr lang="fr-FR" sz="1000" i="1" dirty="0"/>
              <a:t> »,elles sont en quelque sorte notre première ligne de défense contre les toxines et agents infectieux présents dans notre environnement. Ces </a:t>
            </a:r>
            <a:r>
              <a:rPr lang="fr-FR" sz="1000" i="1" dirty="0" err="1"/>
              <a:t>IgA</a:t>
            </a:r>
            <a:r>
              <a:rPr lang="fr-FR" sz="1000" i="1" dirty="0"/>
              <a:t> sont également présentes dans l’ensemble  des sécrétions de nos muqueuses : larmes, salives, sueur, colostrum (en ce qui concerne la femme qui vient d’accoucher), mais également dans les sécrétions, de nos organes génitaux, urinaires, de nos intestins, et bien évidemment de notre épithélium* respiratoire.</a:t>
            </a:r>
          </a:p>
        </p:txBody>
      </p:sp>
    </p:spTree>
    <p:extLst>
      <p:ext uri="{BB962C8B-B14F-4D97-AF65-F5344CB8AC3E}">
        <p14:creationId xmlns:p14="http://schemas.microsoft.com/office/powerpoint/2010/main" val="321284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FLEURS DE  BACH</a:t>
            </a:r>
          </a:p>
        </p:txBody>
      </p:sp>
      <p:sp>
        <p:nvSpPr>
          <p:cNvPr id="8" name="ZoneTexte 7"/>
          <p:cNvSpPr txBox="1"/>
          <p:nvPr/>
        </p:nvSpPr>
        <p:spPr>
          <a:xfrm>
            <a:off x="799429" y="1179665"/>
            <a:ext cx="11056917" cy="6278642"/>
          </a:xfrm>
          <a:prstGeom prst="rect">
            <a:avLst/>
          </a:prstGeom>
          <a:noFill/>
        </p:spPr>
        <p:txBody>
          <a:bodyPr wrap="square" numCol="2" rtlCol="0">
            <a:spAutoFit/>
          </a:bodyPr>
          <a:lstStyle/>
          <a:p>
            <a:r>
              <a:rPr lang="fr-FR" sz="1200" dirty="0"/>
              <a:t>L’angoisse, la peur, la tristesse, la colère et les ruminations mentales affaiblissent la capacité du système immunitaire à combattre l’ennemi et nous rendent plus sujets aux infections. </a:t>
            </a:r>
            <a:br>
              <a:rPr lang="fr-FR" sz="1200" dirty="0"/>
            </a:br>
            <a:endParaRPr lang="fr-FR" sz="1200" dirty="0"/>
          </a:p>
          <a:p>
            <a:r>
              <a:rPr lang="fr-FR" sz="1200" dirty="0"/>
              <a:t>Ralentissant notre rétablissement lorsque nous sommes malades, ils monopolisent une bonne partie de nos ressources immunitaires.</a:t>
            </a:r>
          </a:p>
          <a:p>
            <a:r>
              <a:rPr lang="fr-FR" sz="1200" dirty="0"/>
              <a:t>Pour rééquilibrer nos émotions, il existe une méthode simple et naturelle : les élixirs floraux du Dr Bach, médecin homéopathe anglais, dans les années 30.</a:t>
            </a:r>
          </a:p>
          <a:p>
            <a:r>
              <a:rPr lang="fr-FR" sz="1200" dirty="0"/>
              <a:t>Connus sous le nom de fleurs de Bach,  ils peuvent être utilisés ponctuellement ou en cure, par voie orale. </a:t>
            </a:r>
          </a:p>
          <a:p>
            <a:endParaRPr lang="fr-FR" sz="1200" dirty="0"/>
          </a:p>
          <a:p>
            <a:r>
              <a:rPr lang="fr-FR" sz="1200" dirty="0"/>
              <a:t>Se positionnant au centre d’un système où la santé et la connaissance de soi s’interpénètrent, et agissant sur les corps subtils, les fleurs de Bach vont jusqu’à faciliter un dialogue corps-âme-esprit, permettant une harmonisation intérieure, pour mieux appréhender les aléas de la vie, traverser les moments-clé, et même trouver sa juste place, au sens existentiel du terme, dans un monde en mutation.</a:t>
            </a:r>
          </a:p>
          <a:p>
            <a:endParaRPr lang="fr-FR" sz="1200" dirty="0"/>
          </a:p>
          <a:p>
            <a:r>
              <a:rPr lang="fr-FR" sz="1200" dirty="0"/>
              <a:t>Le complexe d’urgence est l’outil indispensable pour gérer les situations de crise émotionnelle dans la journée, le complexe d’urgence nuit, pour faciliter le sommeil,</a:t>
            </a:r>
          </a:p>
          <a:p>
            <a:r>
              <a:rPr lang="fr-FR" sz="1200" dirty="0"/>
              <a:t>lorsque les tensions du quotidien empêchent notre calme mental.</a:t>
            </a:r>
          </a:p>
          <a:p>
            <a:endParaRPr lang="fr-FR" sz="1200" dirty="0"/>
          </a:p>
          <a:p>
            <a:r>
              <a:rPr lang="fr-FR" sz="1200" dirty="0"/>
              <a:t>Une cure personnalisée est recommandée pour traverser un vécu émotionnel particulier et singulier.</a:t>
            </a:r>
            <a:endParaRPr lang="fr-FR" sz="1200" b="1" dirty="0"/>
          </a:p>
          <a:p>
            <a:endParaRPr lang="fr-FR" sz="1200" b="1" dirty="0"/>
          </a:p>
          <a:p>
            <a:endParaRPr lang="fr-FR" sz="1200" b="1" dirty="0"/>
          </a:p>
          <a:p>
            <a:endParaRPr lang="fr-FR" sz="1200" b="1" dirty="0"/>
          </a:p>
          <a:p>
            <a:endParaRPr lang="fr-FR" sz="1200" b="1" dirty="0"/>
          </a:p>
          <a:p>
            <a:endParaRPr lang="fr-FR" sz="1200" b="1" dirty="0"/>
          </a:p>
          <a:p>
            <a:endParaRPr lang="fr-FR" sz="1200" b="1" dirty="0"/>
          </a:p>
          <a:p>
            <a:endParaRPr lang="fr-FR" sz="1200" b="1" dirty="0"/>
          </a:p>
          <a:p>
            <a:endParaRPr lang="fr-FR" sz="1400" b="1" dirty="0"/>
          </a:p>
          <a:p>
            <a:r>
              <a:rPr lang="fr-FR" sz="1400" b="1" dirty="0"/>
              <a:t> 	</a:t>
            </a:r>
          </a:p>
          <a:p>
            <a:endParaRPr lang="fr-FR" sz="1400" b="1" dirty="0"/>
          </a:p>
          <a:p>
            <a:r>
              <a:rPr lang="fr-FR" sz="1400" b="1" dirty="0"/>
              <a:t>	Complexe d’urgence jour prêt à l’emploi </a:t>
            </a:r>
          </a:p>
          <a:p>
            <a:endParaRPr lang="fr-FR" sz="1400" b="1" dirty="0"/>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a:p>
            <a:r>
              <a:rPr lang="fr-FR" sz="1200" dirty="0"/>
              <a:t/>
            </a:r>
            <a:br>
              <a:rPr lang="fr-FR" sz="1200" dirty="0"/>
            </a:br>
            <a:r>
              <a:rPr lang="fr-FR" sz="1200" dirty="0"/>
              <a:t>	</a:t>
            </a:r>
            <a:r>
              <a:rPr lang="fr-FR" sz="1400" b="1" dirty="0"/>
              <a:t>Complexe d’urgence nuit prêt à l’emploi</a:t>
            </a:r>
          </a:p>
          <a:p>
            <a:r>
              <a:rPr lang="fr-FR" sz="1200" dirty="0"/>
              <a:t>	</a:t>
            </a:r>
            <a:r>
              <a:rPr lang="fr-FR" sz="1400" b="1" dirty="0"/>
              <a:t>Même composition que le précédent, avec en plus le : </a:t>
            </a:r>
          </a:p>
          <a:p>
            <a:endParaRPr lang="fr-FR" sz="1400" b="1" dirty="0"/>
          </a:p>
          <a:p>
            <a:pPr marL="628650" lvl="1" indent="-171450">
              <a:lnSpc>
                <a:spcPct val="150000"/>
              </a:lnSpc>
              <a:buFont typeface="Wingdings" panose="05000000000000000000" pitchFamily="2" charset="2"/>
              <a:buChar char="§"/>
            </a:pPr>
            <a:r>
              <a:rPr lang="fr-FR" sz="1200" dirty="0"/>
              <a:t>Marronnier blanc, pour calmer son mental</a:t>
            </a:r>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p:txBody>
      </p:sp>
      <p:sp>
        <p:nvSpPr>
          <p:cNvPr id="4" name="ZoneTexte 3"/>
          <p:cNvSpPr txBox="1"/>
          <p:nvPr/>
        </p:nvSpPr>
        <p:spPr>
          <a:xfrm>
            <a:off x="799429" y="676525"/>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Equilibrer les émotions</a:t>
            </a:r>
          </a:p>
        </p:txBody>
      </p:sp>
      <p:sp>
        <p:nvSpPr>
          <p:cNvPr id="6" name="ZoneTexte 5"/>
          <p:cNvSpPr txBox="1"/>
          <p:nvPr/>
        </p:nvSpPr>
        <p:spPr>
          <a:xfrm>
            <a:off x="715208" y="6249069"/>
            <a:ext cx="4876821" cy="276999"/>
          </a:xfrm>
          <a:prstGeom prst="rect">
            <a:avLst/>
          </a:prstGeom>
          <a:noFill/>
        </p:spPr>
        <p:txBody>
          <a:bodyPr wrap="square" rtlCol="0">
            <a:spAutoFit/>
          </a:bodyPr>
          <a:lstStyle/>
          <a:p>
            <a:r>
              <a:rPr lang="fr-FR" sz="1200" i="1" dirty="0"/>
              <a:t>Carole Fournaise, conseillère agréée en fleurs de Bach</a:t>
            </a:r>
            <a:endParaRPr lang="fr-FR" altLang="fr-FR" sz="1200" i="1" dirty="0"/>
          </a:p>
        </p:txBody>
      </p:sp>
    </p:spTree>
    <p:extLst>
      <p:ext uri="{BB962C8B-B14F-4D97-AF65-F5344CB8AC3E}">
        <p14:creationId xmlns:p14="http://schemas.microsoft.com/office/powerpoint/2010/main" val="328675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00" y="397269"/>
            <a:ext cx="9700800" cy="6460731"/>
          </a:xfrm>
          <a:prstGeom prst="rect">
            <a:avLst/>
          </a:prstGeom>
        </p:spPr>
      </p:pic>
      <p:sp>
        <p:nvSpPr>
          <p:cNvPr id="3" name="Rectangle 2"/>
          <p:cNvSpPr/>
          <p:nvPr/>
        </p:nvSpPr>
        <p:spPr>
          <a:xfrm>
            <a:off x="1092200" y="565471"/>
            <a:ext cx="10071100" cy="82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KINESIOLOGIE</a:t>
            </a:r>
          </a:p>
        </p:txBody>
      </p:sp>
      <p:sp>
        <p:nvSpPr>
          <p:cNvPr id="6" name="ZoneTexte 5"/>
          <p:cNvSpPr txBox="1"/>
          <p:nvPr/>
        </p:nvSpPr>
        <p:spPr>
          <a:xfrm>
            <a:off x="596879" y="6248400"/>
            <a:ext cx="3475310" cy="276999"/>
          </a:xfrm>
          <a:prstGeom prst="rect">
            <a:avLst/>
          </a:prstGeom>
          <a:noFill/>
        </p:spPr>
        <p:txBody>
          <a:bodyPr wrap="none" rtlCol="0">
            <a:spAutoFit/>
          </a:bodyPr>
          <a:lstStyle/>
          <a:p>
            <a:r>
              <a:rPr lang="fr-FR" altLang="fr-FR" sz="1200" i="1" dirty="0"/>
              <a:t>Nawal Tahiri, </a:t>
            </a:r>
            <a:r>
              <a:rPr lang="fr-FR" altLang="fr-FR" sz="1200" i="1" dirty="0" err="1"/>
              <a:t>Kinésiologue</a:t>
            </a:r>
            <a:r>
              <a:rPr lang="fr-FR" altLang="fr-FR" sz="1200" i="1" dirty="0"/>
              <a:t> et Professeure de Qi Gong</a:t>
            </a:r>
          </a:p>
        </p:txBody>
      </p:sp>
      <p:sp>
        <p:nvSpPr>
          <p:cNvPr id="4" name="ZoneTexte 3"/>
          <p:cNvSpPr txBox="1"/>
          <p:nvPr/>
        </p:nvSpPr>
        <p:spPr>
          <a:xfrm>
            <a:off x="633041" y="695009"/>
            <a:ext cx="8053759" cy="400110"/>
          </a:xfrm>
          <a:prstGeom prst="rect">
            <a:avLst/>
          </a:prstGeom>
          <a:noFill/>
          <a:ln cap="flat">
            <a:noFill/>
          </a:ln>
        </p:spPr>
        <p:txBody>
          <a:bodyPr vert="horz" wrap="square" lIns="91440" tIns="45720" rIns="91440" bIns="45720" anchor="t" anchorCtr="0" compatLnSpc="1">
            <a:spAutoFit/>
          </a:bodyPr>
          <a:lstStyle/>
          <a:p>
            <a:r>
              <a:rPr lang="fr-FR" sz="2000" b="1" u="sng" dirty="0"/>
              <a:t>Et si on se massait ! Quelques gestes simples à adopter au quotidien :</a:t>
            </a:r>
          </a:p>
        </p:txBody>
      </p:sp>
      <p:sp>
        <p:nvSpPr>
          <p:cNvPr id="9" name="Rectangle 8"/>
          <p:cNvSpPr/>
          <p:nvPr/>
        </p:nvSpPr>
        <p:spPr>
          <a:xfrm>
            <a:off x="3429000" y="6464896"/>
            <a:ext cx="8495320" cy="39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70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7326035" y="1285725"/>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484788" y="737539"/>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674892" y="2311664"/>
            <a:ext cx="8300297" cy="3046988"/>
          </a:xfrm>
          <a:prstGeom prst="rect">
            <a:avLst/>
          </a:prstGeom>
          <a:noFill/>
        </p:spPr>
        <p:txBody>
          <a:bodyPr wrap="square" rtlCol="0">
            <a:spAutoFit/>
          </a:bodyPr>
          <a:lstStyle/>
          <a:p>
            <a:r>
              <a:rPr lang="fr-FR" sz="1200" dirty="0"/>
              <a:t>L’immunité est le système de défense de l’organisme, c’est-à-dire la capacité du corps à se défendre contre des substances menaçantes pour son bon fonctionnement ou sa survie.</a:t>
            </a:r>
          </a:p>
          <a:p>
            <a:endParaRPr lang="fr-FR" sz="1200" dirty="0"/>
          </a:p>
          <a:p>
            <a:r>
              <a:rPr lang="fr-FR" sz="1200" dirty="0"/>
              <a:t>Il n’existe pas une solution miracle pour renforcer son système immunitaire mais plutôt un ensemble de facteurs influant sur son état.</a:t>
            </a:r>
          </a:p>
          <a:p>
            <a:endParaRPr lang="fr-FR" sz="1200" dirty="0"/>
          </a:p>
          <a:p>
            <a:r>
              <a:rPr lang="fr-FR" sz="1200" dirty="0"/>
              <a:t>Les facteurs affaiblissant le système immunitaire sont :</a:t>
            </a:r>
          </a:p>
          <a:p>
            <a:pPr marL="285750" indent="-285750">
              <a:buFont typeface="Wingdings" panose="05000000000000000000" pitchFamily="2" charset="2"/>
              <a:buChar char="§"/>
            </a:pPr>
            <a:r>
              <a:rPr lang="fr-FR" sz="1200" dirty="0"/>
              <a:t>Une alimentation dénaturée, le stress chronique et les pensées négatives, le tabac, le manque de sommeil, la sédentarité, l’abus d’alcool, un environnement pollué, un surplus de poids, un déficit en Vit C et Vit D.</a:t>
            </a:r>
          </a:p>
          <a:p>
            <a:endParaRPr lang="fr-FR" sz="1200" dirty="0"/>
          </a:p>
          <a:p>
            <a:r>
              <a:rPr lang="fr-FR" sz="1200" dirty="0"/>
              <a:t>Il est primordial de détoxifier son corps et son esprit. Plus le corps est chargé de toxines, plus il utilisera d’énergie vitale pour se défendre.</a:t>
            </a:r>
          </a:p>
          <a:p>
            <a:endParaRPr lang="fr-FR" sz="1200" dirty="0"/>
          </a:p>
          <a:p>
            <a:r>
              <a:rPr lang="fr-FR" sz="1200" dirty="0"/>
              <a:t>Observez vous, apprenez à vous connaître et à vous écouter pour trouver les solutions qui conviennent à votre rythme de vie, votre état de stress, votre alimentation…..</a:t>
            </a:r>
          </a:p>
          <a:p>
            <a:r>
              <a:rPr lang="fr-FR" sz="1200" dirty="0"/>
              <a:t>Il peut être intéressant aussi de vous faire accompagner dans ces démarches</a:t>
            </a:r>
            <a:r>
              <a:rPr lang="fr-FR" sz="1200" dirty="0" smtClean="0"/>
              <a:t>.</a:t>
            </a:r>
            <a:endParaRPr lang="fr-FR" sz="1200" dirty="0"/>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Préface</a:t>
            </a:r>
          </a:p>
        </p:txBody>
      </p:sp>
      <p:sp>
        <p:nvSpPr>
          <p:cNvPr id="14" name="ZoneTexte 13"/>
          <p:cNvSpPr txBox="1"/>
          <p:nvPr/>
        </p:nvSpPr>
        <p:spPr>
          <a:xfrm>
            <a:off x="5897872" y="5358652"/>
            <a:ext cx="5278283" cy="461665"/>
          </a:xfrm>
          <a:prstGeom prst="rect">
            <a:avLst/>
          </a:prstGeom>
          <a:noFill/>
        </p:spPr>
        <p:txBody>
          <a:bodyPr wrap="square" rtlCol="0">
            <a:spAutoFit/>
          </a:bodyPr>
          <a:lstStyle/>
          <a:p>
            <a:pPr algn="r"/>
            <a:r>
              <a:rPr lang="fr-FR" altLang="fr-FR" sz="1200" i="1" dirty="0"/>
              <a:t>Sylvie Casabianca</a:t>
            </a:r>
          </a:p>
          <a:p>
            <a:pPr algn="r"/>
            <a:r>
              <a:rPr lang="fr-FR" altLang="fr-FR" sz="1200" i="1" dirty="0"/>
              <a:t>Docteur en pharmacie, coach santé </a:t>
            </a:r>
          </a:p>
        </p:txBody>
      </p:sp>
      <p:sp>
        <p:nvSpPr>
          <p:cNvPr id="16" name="Titre 1"/>
          <p:cNvSpPr txBox="1">
            <a:spLocks/>
          </p:cNvSpPr>
          <p:nvPr/>
        </p:nvSpPr>
        <p:spPr>
          <a:xfrm>
            <a:off x="4247142" y="4165"/>
            <a:ext cx="3777916" cy="56130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solidFill>
                  <a:schemeClr val="bg1"/>
                </a:solidFill>
              </a:rPr>
              <a:t>SYLVIE</a:t>
            </a:r>
            <a:endParaRPr lang="fr-FR" sz="3200" dirty="0">
              <a:solidFill>
                <a:schemeClr val="bg1"/>
              </a:solidFill>
            </a:endParaRPr>
          </a:p>
        </p:txBody>
      </p:sp>
    </p:spTree>
    <p:extLst>
      <p:ext uri="{BB962C8B-B14F-4D97-AF65-F5344CB8AC3E}">
        <p14:creationId xmlns:p14="http://schemas.microsoft.com/office/powerpoint/2010/main" val="505064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a:solidFill>
                  <a:schemeClr val="bg1"/>
                </a:solidFill>
              </a:rPr>
              <a:t>MEDECINE TRADITIONNELLE CHINOISE (</a:t>
            </a:r>
            <a:r>
              <a:rPr lang="fr-FR" sz="3200" dirty="0" err="1">
                <a:solidFill>
                  <a:schemeClr val="bg1"/>
                </a:solidFill>
              </a:rPr>
              <a:t>Mtc</a:t>
            </a:r>
            <a:r>
              <a:rPr lang="fr-FR" sz="3200" dirty="0">
                <a:solidFill>
                  <a:schemeClr val="bg1"/>
                </a:solidFill>
              </a:rPr>
              <a:t>)</a:t>
            </a: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Le rein en hiver – Grands principes</a:t>
            </a:r>
          </a:p>
        </p:txBody>
      </p:sp>
      <p:sp>
        <p:nvSpPr>
          <p:cNvPr id="7" name="ZoneTexte 6"/>
          <p:cNvSpPr txBox="1"/>
          <p:nvPr/>
        </p:nvSpPr>
        <p:spPr>
          <a:xfrm>
            <a:off x="858468" y="1586176"/>
            <a:ext cx="5513757" cy="4524315"/>
          </a:xfrm>
          <a:prstGeom prst="rect">
            <a:avLst/>
          </a:prstGeom>
          <a:noFill/>
          <a:ln cap="flat">
            <a:noFill/>
          </a:ln>
        </p:spPr>
        <p:txBody>
          <a:bodyPr vert="horz" wrap="square" lIns="91440" tIns="45720" rIns="91440" bIns="45720" anchor="t" anchorCtr="0" compatLnSpc="1">
            <a:spAutoFit/>
          </a:bodyPr>
          <a:lstStyle/>
          <a:p>
            <a:r>
              <a:rPr lang="fr-FR" sz="1200" dirty="0"/>
              <a:t>La médecine traditionnelle chinoise existe depuis 2000 ans avant notre ère, elle est  appelée aussi MTC ;  basée sur l’observation de la nature, c’est la manifestation du vivant, dans le mouvement, la croissance, la transformation à travers le cycle de la vie.</a:t>
            </a:r>
          </a:p>
          <a:p>
            <a:r>
              <a:rPr lang="fr-FR" sz="1200" dirty="0"/>
              <a:t>L’homme a observé la nature de par ses oppositions mais aussi ses complémentarités entre chaque élément naturel.</a:t>
            </a:r>
          </a:p>
          <a:p>
            <a:r>
              <a:rPr lang="fr-FR" sz="1200" b="1" i="1" dirty="0"/>
              <a:t>Exemple :</a:t>
            </a:r>
            <a:r>
              <a:rPr lang="fr-FR" sz="1200" dirty="0"/>
              <a:t>    l’eau /le fer - l’air/ la terre - le chaud/le froid - le jour / la nuit</a:t>
            </a:r>
          </a:p>
          <a:p>
            <a:r>
              <a:rPr lang="fr-FR" sz="1200" dirty="0"/>
              <a:t>Ces oppositions sont interdépendantes et complémentaires, nul ne peut exister sans l’autre, à chacun son rôle, son rythme et ses cycles.</a:t>
            </a:r>
          </a:p>
          <a:p>
            <a:r>
              <a:rPr lang="fr-FR" sz="1200" dirty="0"/>
              <a:t>Selon les principes de la </a:t>
            </a:r>
            <a:r>
              <a:rPr lang="fr-FR" sz="1200" dirty="0" err="1"/>
              <a:t>Mtc</a:t>
            </a:r>
            <a:r>
              <a:rPr lang="fr-FR" sz="1200" dirty="0"/>
              <a:t>, chaque saison influence l’état d’un organe couplé à un autre, d’après son cycle circadien et les émotions associées à ses organes.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r>
              <a:rPr lang="fr-FR" sz="1200" dirty="0"/>
              <a:t>Exemple : </a:t>
            </a:r>
          </a:p>
          <a:p>
            <a:r>
              <a:rPr lang="fr-FR" sz="1200" b="1" i="1" u="sng" dirty="0"/>
              <a:t>En Automne</a:t>
            </a:r>
            <a:r>
              <a:rPr lang="fr-FR" sz="1200" dirty="0"/>
              <a:t>, le </a:t>
            </a:r>
            <a:r>
              <a:rPr lang="fr-FR" sz="1200" i="1" u="sng" dirty="0"/>
              <a:t>poumon</a:t>
            </a:r>
            <a:r>
              <a:rPr lang="fr-FR" sz="1200" dirty="0"/>
              <a:t> est couplé au gros intestin, le siège émotionnel du poumon est la </a:t>
            </a:r>
            <a:r>
              <a:rPr lang="fr-FR" sz="1200" i="1" u="sng" dirty="0"/>
              <a:t>tristesse, la nostalgie</a:t>
            </a:r>
            <a:r>
              <a:rPr lang="fr-FR" sz="1200" dirty="0"/>
              <a:t>, il est relié à l’élément </a:t>
            </a:r>
            <a:r>
              <a:rPr lang="fr-FR" sz="1200" u="sng" dirty="0"/>
              <a:t>métal</a:t>
            </a:r>
            <a:r>
              <a:rPr lang="fr-FR" sz="1200" dirty="0"/>
              <a:t> (celui qui tranche)</a:t>
            </a:r>
          </a:p>
          <a:p>
            <a:r>
              <a:rPr lang="fr-FR" sz="1200" b="1" i="1" u="sng" dirty="0"/>
              <a:t>En hiver</a:t>
            </a:r>
            <a:r>
              <a:rPr lang="fr-FR" sz="1200" dirty="0"/>
              <a:t>, </a:t>
            </a:r>
            <a:r>
              <a:rPr lang="fr-FR" sz="1200" u="sng" dirty="0"/>
              <a:t>le rein</a:t>
            </a:r>
            <a:r>
              <a:rPr lang="fr-FR" sz="1200" dirty="0"/>
              <a:t> est couplé à la vessie, le siège émotionnel du rein est </a:t>
            </a:r>
            <a:r>
              <a:rPr lang="fr-FR" sz="1200" u="sng" dirty="0"/>
              <a:t>la peur et la frayeur</a:t>
            </a:r>
            <a:r>
              <a:rPr lang="fr-FR" sz="1200" dirty="0"/>
              <a:t>, il est relié à l’élément </a:t>
            </a:r>
            <a:r>
              <a:rPr lang="fr-FR" sz="1200" i="1" u="sng" dirty="0"/>
              <a:t>eau.</a:t>
            </a:r>
            <a:endParaRPr lang="fr-FR" sz="1200" dirty="0"/>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Magalie Richardin, </a:t>
            </a:r>
            <a:r>
              <a:rPr lang="fr-FR" sz="1200" i="1" kern="0" dirty="0">
                <a:solidFill>
                  <a:srgbClr val="000000"/>
                </a:solidFill>
              </a:rPr>
              <a:t>Praticienne en médecine traditionnelle chinoise</a:t>
            </a:r>
          </a:p>
        </p:txBody>
      </p:sp>
      <p:pic>
        <p:nvPicPr>
          <p:cNvPr id="6" name="Espace réservé du contenu 3"/>
          <p:cNvPicPr/>
          <p:nvPr/>
        </p:nvPicPr>
        <p:blipFill>
          <a:blip r:embed="rId2">
            <a:extLst>
              <a:ext uri="{28A0092B-C50C-407E-A947-70E740481C1C}">
                <a14:useLocalDpi xmlns:a14="http://schemas.microsoft.com/office/drawing/2010/main" val="0"/>
              </a:ext>
            </a:extLst>
          </a:blip>
          <a:stretch>
            <a:fillRect/>
          </a:stretch>
        </p:blipFill>
        <p:spPr bwMode="auto">
          <a:xfrm>
            <a:off x="6561585" y="1465729"/>
            <a:ext cx="5123909" cy="4370295"/>
          </a:xfrm>
          <a:prstGeom prst="rect">
            <a:avLst/>
          </a:prstGeom>
          <a:noFill/>
          <a:ln>
            <a:noFill/>
          </a:ln>
        </p:spPr>
      </p:pic>
    </p:spTree>
    <p:extLst>
      <p:ext uri="{BB962C8B-B14F-4D97-AF65-F5344CB8AC3E}">
        <p14:creationId xmlns:p14="http://schemas.microsoft.com/office/powerpoint/2010/main" val="300118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a:solidFill>
                  <a:schemeClr val="bg1"/>
                </a:solidFill>
              </a:rPr>
              <a:t>MEDECINE TRADITIONNELLE CHINOISE (</a:t>
            </a:r>
            <a:r>
              <a:rPr lang="fr-FR" sz="3200" dirty="0" err="1">
                <a:solidFill>
                  <a:schemeClr val="bg1"/>
                </a:solidFill>
              </a:rPr>
              <a:t>Mtc</a:t>
            </a:r>
            <a:r>
              <a:rPr lang="fr-FR" sz="3200" dirty="0">
                <a:solidFill>
                  <a:schemeClr val="bg1"/>
                </a:solidFill>
              </a:rPr>
              <a:t>)</a:t>
            </a: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Le rein en hiver – Grands principes</a:t>
            </a:r>
          </a:p>
        </p:txBody>
      </p:sp>
      <p:sp>
        <p:nvSpPr>
          <p:cNvPr id="7" name="ZoneTexte 6"/>
          <p:cNvSpPr txBox="1"/>
          <p:nvPr/>
        </p:nvSpPr>
        <p:spPr>
          <a:xfrm>
            <a:off x="858468" y="1465153"/>
            <a:ext cx="5513757" cy="5447645"/>
          </a:xfrm>
          <a:prstGeom prst="rect">
            <a:avLst/>
          </a:prstGeom>
          <a:noFill/>
          <a:ln cap="flat">
            <a:noFill/>
          </a:ln>
        </p:spPr>
        <p:txBody>
          <a:bodyPr vert="horz" wrap="square" lIns="91440" tIns="45720" rIns="91440" bIns="45720" anchor="t" anchorCtr="0" compatLnSpc="1">
            <a:spAutoFit/>
          </a:bodyPr>
          <a:lstStyle/>
          <a:p>
            <a:r>
              <a:rPr lang="fr-FR" sz="1200" dirty="0"/>
              <a:t>Dans l’approche de la </a:t>
            </a:r>
            <a:r>
              <a:rPr lang="fr-FR" sz="1200" dirty="0" err="1"/>
              <a:t>Mtc</a:t>
            </a:r>
            <a:r>
              <a:rPr lang="fr-FR" sz="1200" dirty="0"/>
              <a:t>, on s’intéresse plus à la cause du dysfonctionnement d’un organe donc  à l’état (émotionnel) de la personne, son histoire qui induit ses déséquilibres fonctionnels, contrairement à la médecine moderne.</a:t>
            </a:r>
          </a:p>
          <a:p>
            <a:r>
              <a:rPr lang="fr-FR" sz="1200" dirty="0"/>
              <a:t>La médecine traditionnelle chinoise s’appuie sur la prise en charge de la globalité de l’individu selon les différents facteurs (physique, émotionnel et énergétique), via la prise des pouls chinois et l’observation de la langue, l’esprit appelé (</a:t>
            </a:r>
            <a:r>
              <a:rPr lang="fr-FR" sz="1200" dirty="0" err="1"/>
              <a:t>Shen</a:t>
            </a:r>
            <a:r>
              <a:rPr lang="fr-FR" sz="1200" dirty="0"/>
              <a:t>) afin d’établir un bilan.</a:t>
            </a:r>
          </a:p>
          <a:p>
            <a:r>
              <a:rPr lang="fr-FR" sz="1200" dirty="0"/>
              <a:t>La médecine traditionnelle chinoise ne se substitue pas à la médecine occidentale, elles sont complémentaires, chaque méthode s’enrichit mutuellement selon la sensibilité de chacun. </a:t>
            </a:r>
          </a:p>
          <a:p>
            <a:r>
              <a:rPr lang="fr-FR" sz="1200" dirty="0"/>
              <a:t> </a:t>
            </a:r>
          </a:p>
          <a:p>
            <a:r>
              <a:rPr lang="fr-FR" sz="1200" dirty="0"/>
              <a:t>Selon les principes de la médecine traditionnelle chinoise, la saison hivernale influence les organes : reins-vessie.</a:t>
            </a:r>
          </a:p>
          <a:p>
            <a:endParaRPr lang="fr-FR" sz="1200" kern="0" dirty="0">
              <a:solidFill>
                <a:srgbClr val="000000"/>
              </a:solidFill>
            </a:endParaRPr>
          </a:p>
          <a:p>
            <a:r>
              <a:rPr lang="fr-FR" sz="1200" dirty="0"/>
              <a:t>Les reins se situent dans la région lombaire, son méridien (réseau énergétique) est en connexion avec la vessie (il gère la voie des eaux) donc l’élément « eau », les liquides organiques.</a:t>
            </a:r>
          </a:p>
          <a:p>
            <a:r>
              <a:rPr lang="fr-FR" sz="1200" dirty="0"/>
              <a:t>Les reins ont pour fonction d’emmagasiner le </a:t>
            </a:r>
            <a:r>
              <a:rPr lang="fr-FR" sz="1200" b="1" dirty="0"/>
              <a:t>Jing (la quintessence)</a:t>
            </a:r>
            <a:r>
              <a:rPr lang="fr-FR" sz="1200" dirty="0"/>
              <a:t> afin d’organiser le développement et la reproduction, de recevoir l’énergie vitale appelé </a:t>
            </a:r>
            <a:r>
              <a:rPr lang="fr-FR" sz="1200" b="1" dirty="0"/>
              <a:t>« Qi »,</a:t>
            </a:r>
            <a:endParaRPr lang="fr-FR" sz="1200" dirty="0"/>
          </a:p>
          <a:p>
            <a:r>
              <a:rPr lang="fr-FR" sz="1200" dirty="0"/>
              <a:t>de contrôler et réguler les liquides</a:t>
            </a:r>
            <a:r>
              <a:rPr lang="fr-FR" sz="1200" b="1" dirty="0"/>
              <a:t>.</a:t>
            </a:r>
            <a:endParaRPr lang="fr-FR" sz="1200" dirty="0"/>
          </a:p>
          <a:p>
            <a:r>
              <a:rPr lang="fr-FR" sz="1200" dirty="0"/>
              <a:t>La propriété de l’énergie du rein régit les os, les dents, produit les moelles, nourrit le cerveau, a une action sur les genoux et la qualité de la chevelure, elle est en relation avec les oreilles et gère les orifices tels que l’appareil urinaire, urètre, vessie, anus, l’appareil génital.</a:t>
            </a: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Magalie Richardin, </a:t>
            </a:r>
            <a:r>
              <a:rPr lang="fr-FR" sz="1200" i="1" kern="0" dirty="0">
                <a:solidFill>
                  <a:srgbClr val="000000"/>
                </a:solidFill>
              </a:rPr>
              <a:t>Praticienne en médecine traditionnelle chinoise</a:t>
            </a: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6965576" y="1146950"/>
            <a:ext cx="4787153" cy="4003272"/>
          </a:xfrm>
          <a:prstGeom prst="rect">
            <a:avLst/>
          </a:prstGeom>
        </p:spPr>
      </p:pic>
      <p:sp>
        <p:nvSpPr>
          <p:cNvPr id="2" name="ZoneTexte 1"/>
          <p:cNvSpPr txBox="1"/>
          <p:nvPr/>
        </p:nvSpPr>
        <p:spPr>
          <a:xfrm>
            <a:off x="6965576" y="5217459"/>
            <a:ext cx="4787153" cy="461665"/>
          </a:xfrm>
          <a:prstGeom prst="rect">
            <a:avLst/>
          </a:prstGeom>
          <a:noFill/>
        </p:spPr>
        <p:txBody>
          <a:bodyPr wrap="square" rtlCol="0">
            <a:spAutoFit/>
          </a:bodyPr>
          <a:lstStyle/>
          <a:p>
            <a:r>
              <a:rPr lang="fr-FR" sz="1200" dirty="0"/>
              <a:t>7 RN. (Face interne de la cheville) situé dans la dépression 2 </a:t>
            </a:r>
            <a:r>
              <a:rPr lang="fr-FR" sz="1200" dirty="0" err="1"/>
              <a:t>cun</a:t>
            </a:r>
            <a:r>
              <a:rPr lang="fr-FR" sz="1200" dirty="0"/>
              <a:t> au-dessus de Rn 3, sur le bord antérieur du tendon d’Achille</a:t>
            </a:r>
          </a:p>
        </p:txBody>
      </p:sp>
    </p:spTree>
    <p:extLst>
      <p:ext uri="{BB962C8B-B14F-4D97-AF65-F5344CB8AC3E}">
        <p14:creationId xmlns:p14="http://schemas.microsoft.com/office/powerpoint/2010/main" val="316763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a:solidFill>
                  <a:schemeClr val="bg1"/>
                </a:solidFill>
              </a:rPr>
              <a:t>MEDECINE TRADITIONNELLE CHINOISE (</a:t>
            </a:r>
            <a:r>
              <a:rPr lang="fr-FR" sz="3200" dirty="0" err="1">
                <a:solidFill>
                  <a:schemeClr val="bg1"/>
                </a:solidFill>
              </a:rPr>
              <a:t>Mtc</a:t>
            </a:r>
            <a:r>
              <a:rPr lang="fr-FR" sz="3200" dirty="0">
                <a:solidFill>
                  <a:schemeClr val="bg1"/>
                </a:solidFill>
              </a:rPr>
              <a:t>)</a:t>
            </a: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Le rein en hiver – Grands principes</a:t>
            </a:r>
          </a:p>
        </p:txBody>
      </p:sp>
      <p:sp>
        <p:nvSpPr>
          <p:cNvPr id="7" name="ZoneTexte 6"/>
          <p:cNvSpPr txBox="1"/>
          <p:nvPr/>
        </p:nvSpPr>
        <p:spPr>
          <a:xfrm>
            <a:off x="858468" y="1586176"/>
            <a:ext cx="5513757" cy="5262979"/>
          </a:xfrm>
          <a:prstGeom prst="rect">
            <a:avLst/>
          </a:prstGeom>
          <a:noFill/>
          <a:ln cap="flat">
            <a:noFill/>
          </a:ln>
        </p:spPr>
        <p:txBody>
          <a:bodyPr vert="horz" wrap="square" lIns="91440" tIns="45720" rIns="91440" bIns="45720" anchor="t" anchorCtr="0" compatLnSpc="1">
            <a:spAutoFit/>
          </a:bodyPr>
          <a:lstStyle/>
          <a:p>
            <a:r>
              <a:rPr lang="fr-FR" sz="1200" dirty="0"/>
              <a:t>Ex : un choc émotionnel lié à une grande peur, peut ralentir la croissance d’un enfant entrainant un ralentissement de son développement physique ou psychique.</a:t>
            </a:r>
          </a:p>
          <a:p>
            <a:r>
              <a:rPr lang="fr-FR" sz="1200" b="1" i="1" u="sng" dirty="0"/>
              <a:t>Autre exemple</a:t>
            </a:r>
            <a:r>
              <a:rPr lang="fr-FR" sz="1200" dirty="0"/>
              <a:t> : </a:t>
            </a:r>
          </a:p>
          <a:p>
            <a:r>
              <a:rPr lang="fr-FR" sz="1200" dirty="0"/>
              <a:t>Chez un adulte, un choc émotionnel peut provoquer un blanchissement précoce des cheveux ou parfois seulement un blanchissement localisé sur une zone, </a:t>
            </a:r>
          </a:p>
          <a:p>
            <a:r>
              <a:rPr lang="fr-FR" sz="1200" dirty="0"/>
              <a:t>Voir la perte brutale des cheveux sans raison physiologique chez une jeune personne. </a:t>
            </a:r>
          </a:p>
          <a:p>
            <a:r>
              <a:rPr lang="fr-FR" sz="1200" b="1" dirty="0"/>
              <a:t>Tous les organes ont leur énergie spécifique. </a:t>
            </a:r>
            <a:endParaRPr lang="fr-FR" sz="1200" dirty="0"/>
          </a:p>
          <a:p>
            <a:r>
              <a:rPr lang="fr-FR" sz="1200" dirty="0"/>
              <a:t>Par exemple : l’hiver correspond à l’élément eau pour le rein, sa saveur est salée.</a:t>
            </a:r>
          </a:p>
          <a:p>
            <a:r>
              <a:rPr lang="fr-FR" sz="1200" dirty="0"/>
              <a:t>Pour le fonctionnement du rein dans la médecine traditionnelle chinoise, le Jing représente nos réserves d’énergie. Nous avons le Jing inné et le Jing acquis. Le Jing inné est transmis par les parents lors de la conception, c’est une énergie non renouvelable, c’est notre héritage énergétique de base. (Plus vous ferez des enfants avant 40 ans, meilleure sera l’énergie transmise à votre descendance en fonction évidement de votre hygiène de vie)</a:t>
            </a:r>
          </a:p>
          <a:p>
            <a:r>
              <a:rPr lang="fr-FR" sz="1200" dirty="0"/>
              <a:t>Le Jing acquis est une énergie renouvelable et que l’on utilise tout au long de notre vie. Nous pouvons la préserver grâce à notre hygiène de vie et en fonction de la qualité de notre alimentation mais aussi grâce à notre qualité de sommeil régulier. Bien dormir et se reposer en hiver est aussi important que boire et manger et respirer. Le sommeil permet de recharger notre batterie des reins. ..</a:t>
            </a:r>
          </a:p>
          <a:p>
            <a:r>
              <a:rPr lang="fr-FR" sz="1200" dirty="0"/>
              <a:t>La période hivernale est propice au repos, tout comme la terre qui s’endort avant de s’éveiller pour la saison du printemps.  Entre le début novembre  et le 20 décembre nous pouvons soutenir le système du rein en stimulant </a:t>
            </a:r>
            <a:r>
              <a:rPr lang="fr-FR" sz="1200" b="1" u="sng" dirty="0"/>
              <a:t>(Fu-Liu 7 Rein</a:t>
            </a:r>
            <a:r>
              <a:rPr lang="fr-FR" sz="1200" dirty="0"/>
              <a:t>) afin de rétablir la circulation et fortifier le carré des lombes, ainsi que le point </a:t>
            </a:r>
            <a:r>
              <a:rPr lang="fr-FR" sz="1200" b="1" u="sng" dirty="0"/>
              <a:t>(Yin </a:t>
            </a:r>
            <a:r>
              <a:rPr lang="fr-FR" sz="1200" b="1" u="sng" dirty="0" err="1"/>
              <a:t>gu</a:t>
            </a:r>
            <a:r>
              <a:rPr lang="fr-FR" sz="1200" b="1" u="sng" dirty="0"/>
              <a:t> 10 Rein)</a:t>
            </a:r>
            <a:r>
              <a:rPr lang="fr-FR" sz="1200" dirty="0"/>
              <a:t> pour un meilleur repos</a:t>
            </a:r>
            <a:r>
              <a:rPr lang="fr-FR" sz="1200" kern="0" dirty="0">
                <a:solidFill>
                  <a:srgbClr val="000000"/>
                </a:solidFill>
              </a:rPr>
              <a:t>.</a:t>
            </a: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Magalie Richardin, </a:t>
            </a:r>
            <a:r>
              <a:rPr lang="fr-FR" sz="1200" i="1" kern="0" dirty="0">
                <a:solidFill>
                  <a:srgbClr val="000000"/>
                </a:solidFill>
              </a:rPr>
              <a:t>Praticienne en médecine traditionnelle chinoise</a:t>
            </a: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7081838" y="1291566"/>
            <a:ext cx="4697787" cy="3818315"/>
          </a:xfrm>
          <a:prstGeom prst="rect">
            <a:avLst/>
          </a:prstGeom>
        </p:spPr>
      </p:pic>
      <p:sp>
        <p:nvSpPr>
          <p:cNvPr id="2" name="ZoneTexte 1"/>
          <p:cNvSpPr txBox="1"/>
          <p:nvPr/>
        </p:nvSpPr>
        <p:spPr>
          <a:xfrm>
            <a:off x="7081839" y="5298142"/>
            <a:ext cx="4697786" cy="461665"/>
          </a:xfrm>
          <a:prstGeom prst="rect">
            <a:avLst/>
          </a:prstGeom>
          <a:noFill/>
        </p:spPr>
        <p:txBody>
          <a:bodyPr wrap="square" rtlCol="0">
            <a:spAutoFit/>
          </a:bodyPr>
          <a:lstStyle/>
          <a:p>
            <a:r>
              <a:rPr lang="fr-FR" sz="1200" dirty="0"/>
              <a:t>10 Rn (derrière le genou) situé  à l’extrémité médial du pli poplité, entre les tendons du demi tendineux et du demi-membraneux.</a:t>
            </a:r>
          </a:p>
        </p:txBody>
      </p:sp>
    </p:spTree>
    <p:extLst>
      <p:ext uri="{BB962C8B-B14F-4D97-AF65-F5344CB8AC3E}">
        <p14:creationId xmlns:p14="http://schemas.microsoft.com/office/powerpoint/2010/main" val="2915063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3200" dirty="0">
                <a:solidFill>
                  <a:schemeClr val="bg1"/>
                </a:solidFill>
              </a:rPr>
              <a:t>MOXIBUSTION</a:t>
            </a: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Technique de la Médecine Traditionnelle Chinoise </a:t>
            </a:r>
          </a:p>
        </p:txBody>
      </p:sp>
      <p:sp>
        <p:nvSpPr>
          <p:cNvPr id="7" name="ZoneTexte 6"/>
          <p:cNvSpPr txBox="1"/>
          <p:nvPr/>
        </p:nvSpPr>
        <p:spPr>
          <a:xfrm>
            <a:off x="858468" y="1693752"/>
            <a:ext cx="9593631" cy="48936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rPr>
              <a:t>A l’aide d’un bâton d’armoise (</a:t>
            </a:r>
            <a:r>
              <a:rPr lang="fr-FR" sz="1200" b="0" i="0" u="none" strike="noStrike" kern="1200" cap="none" spc="0" baseline="0" dirty="0" err="1">
                <a:solidFill>
                  <a:srgbClr val="000000"/>
                </a:solidFill>
                <a:uFillTx/>
              </a:rPr>
              <a:t>artemisia</a:t>
            </a:r>
            <a:r>
              <a:rPr lang="fr-FR" sz="1200" b="0" i="0" u="none" strike="noStrike" kern="1200" cap="none" spc="0" baseline="0" dirty="0">
                <a:solidFill>
                  <a:srgbClr val="000000"/>
                </a:solidFill>
                <a:uFillTx/>
              </a:rPr>
              <a:t>) chauffé sur les points d’acupuncture, l’énergie défensive de l’organisme peut se défendre contre l’attaque du froid de l’hiver, des infections saisonnières et contribue à la stimulation de votre organisme et au renforcement de vos globules blancs et rouges en renforçant votre immunité.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rPr>
              <a:t>Les</a:t>
            </a:r>
            <a:r>
              <a:rPr lang="fr-FR" sz="1200" b="0" i="0" u="none" strike="noStrike" kern="1200" cap="none" spc="0" baseline="0" dirty="0">
                <a:solidFill>
                  <a:srgbClr val="000000"/>
                </a:solidFill>
                <a:uFillTx/>
              </a:rPr>
              <a:t> points sont choisis selon </a:t>
            </a:r>
            <a:r>
              <a:rPr lang="fr-FR" sz="1200" b="0" i="0" u="none" strike="noStrike" kern="0" cap="none" spc="0" baseline="0" dirty="0">
                <a:solidFill>
                  <a:srgbClr val="000000"/>
                </a:solidFill>
                <a:uFillTx/>
              </a:rPr>
              <a:t>d</a:t>
            </a:r>
            <a:r>
              <a:rPr lang="fr-FR" sz="1200" b="0" i="0" u="none" strike="noStrike" kern="1200" cap="none" spc="0" baseline="0" dirty="0">
                <a:solidFill>
                  <a:srgbClr val="000000"/>
                </a:solidFill>
                <a:uFillTx/>
              </a:rPr>
              <a:t>es lois énergétiques</a:t>
            </a:r>
            <a:r>
              <a:rPr lang="fr-FR" sz="1200" b="0" i="0" u="none" strike="noStrike" kern="0" cap="none" spc="0" baseline="0" dirty="0">
                <a:solidFill>
                  <a:srgbClr val="000000"/>
                </a:solidFill>
                <a:uFillTx/>
              </a:rPr>
              <a:t> et seront localisés au cours d’ateliers collectifs ou en consultation. Un bâton d’armoise vous sera offert en consultation pour continuer votre traitement à votre domicile.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Praticienne en médecine traditionnelle chinoise</a:t>
            </a:r>
          </a:p>
        </p:txBody>
      </p:sp>
      <p:pic>
        <p:nvPicPr>
          <p:cNvPr id="8" name="Image 7"/>
          <p:cNvPicPr>
            <a:picLocks noChangeAspect="1"/>
          </p:cNvPicPr>
          <p:nvPr/>
        </p:nvPicPr>
        <p:blipFill>
          <a:blip r:embed="rId2"/>
          <a:stretch>
            <a:fillRect/>
          </a:stretch>
        </p:blipFill>
        <p:spPr>
          <a:xfrm>
            <a:off x="5519653" y="2857500"/>
            <a:ext cx="5347718" cy="3530600"/>
          </a:xfrm>
          <a:prstGeom prst="rect">
            <a:avLst/>
          </a:prstGeom>
          <a:noFill/>
          <a:ln cap="flat">
            <a:noFill/>
          </a:ln>
        </p:spPr>
      </p:pic>
    </p:spTree>
    <p:extLst>
      <p:ext uri="{BB962C8B-B14F-4D97-AF65-F5344CB8AC3E}">
        <p14:creationId xmlns:p14="http://schemas.microsoft.com/office/powerpoint/2010/main" val="1610621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NATUROPATHIE</a:t>
            </a:r>
          </a:p>
        </p:txBody>
      </p:sp>
      <p:sp>
        <p:nvSpPr>
          <p:cNvPr id="7" name="ZoneTexte 6"/>
          <p:cNvSpPr txBox="1"/>
          <p:nvPr/>
        </p:nvSpPr>
        <p:spPr>
          <a:xfrm>
            <a:off x="888329" y="1151922"/>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Soulager l’Anxiété</a:t>
            </a:r>
          </a:p>
        </p:txBody>
      </p:sp>
      <p:sp>
        <p:nvSpPr>
          <p:cNvPr id="9" name="ZoneTexte 3"/>
          <p:cNvSpPr txBox="1"/>
          <p:nvPr/>
        </p:nvSpPr>
        <p:spPr>
          <a:xfrm>
            <a:off x="888329" y="1941691"/>
            <a:ext cx="10262271" cy="4031873"/>
          </a:xfrm>
          <a:prstGeom prst="rect">
            <a:avLst/>
          </a:prstGeom>
          <a:noFill/>
          <a:ln cap="flat">
            <a:noFill/>
          </a:ln>
        </p:spPr>
        <p:txBody>
          <a:bodyPr vert="horz" wrap="square" lIns="91440" tIns="45720" rIns="91440" bIns="45720" anchor="t" anchorCtr="0" compatLnSpc="1">
            <a:spAutoFit/>
          </a:bodyPr>
          <a:lstStyle/>
          <a:p>
            <a:r>
              <a:rPr lang="fr-FR" sz="1400" dirty="0"/>
              <a:t>Des solutions naturelles existent pour soulager l’anxiété et il ne faut pas prendre les symptômes d’angoisse à la légère car ils influencent fortement notre quotidien.</a:t>
            </a:r>
          </a:p>
          <a:p>
            <a:pPr lvl="0"/>
            <a:endParaRPr lang="fr-FR" sz="1200" b="1" u="sng" dirty="0"/>
          </a:p>
          <a:p>
            <a:pPr lvl="0"/>
            <a:r>
              <a:rPr lang="fr-FR" sz="1200" b="1" u="sng" dirty="0"/>
              <a:t>Huiles essentielles</a:t>
            </a:r>
            <a:r>
              <a:rPr lang="fr-FR" sz="1200" dirty="0"/>
              <a:t> : 1ml d’HE d’orange douce + 3 ml HE lavande officinale +1 ml HE camomille noble à diluer dans 80 ml d’huile de jojoba – masser le sternum ou le plexus solaire avec quelques gouttes de ce mélange, le soir avant de se coucher.</a:t>
            </a:r>
          </a:p>
          <a:p>
            <a:pPr lvl="0"/>
            <a:endParaRPr lang="fr-FR" sz="1200" b="1" u="sng" dirty="0"/>
          </a:p>
          <a:p>
            <a:pPr lvl="0"/>
            <a:r>
              <a:rPr lang="fr-FR" sz="1200" b="1" u="sng" dirty="0" err="1"/>
              <a:t>Ashwaganda</a:t>
            </a:r>
            <a:r>
              <a:rPr lang="fr-FR" sz="1200" dirty="0"/>
              <a:t> : c’est une plante </a:t>
            </a:r>
            <a:r>
              <a:rPr lang="fr-FR" sz="1200" dirty="0" err="1"/>
              <a:t>adaptogène</a:t>
            </a:r>
            <a:r>
              <a:rPr lang="fr-FR" sz="1200" dirty="0"/>
              <a:t> qui permet au corps de s’adapter au stress. Selon nos besoins, elle sera stimulante ou relaxante. Elle aide au bien-être intellectuel et physique ainsi qu’à l’équilibre émotionnel et au bien-être général. 2 gélules chaque soir permettent d’en ressentir les effets très rapidement.</a:t>
            </a:r>
          </a:p>
          <a:p>
            <a:pPr lvl="0"/>
            <a:endParaRPr lang="fr-FR" sz="1200" b="1" u="sng" dirty="0"/>
          </a:p>
          <a:p>
            <a:pPr lvl="0"/>
            <a:r>
              <a:rPr lang="fr-FR" sz="1200" b="1" u="sng" dirty="0"/>
              <a:t>Magnésium</a:t>
            </a:r>
            <a:r>
              <a:rPr lang="fr-FR" sz="1200" dirty="0"/>
              <a:t> : il contribue à réduire la fatigue et participe du bon fonctionnement du système nerveux. Il améliore aussi le sommeil. Les formes les mieux assimilées par le corps sont le </a:t>
            </a:r>
            <a:r>
              <a:rPr lang="fr-FR" sz="1200" b="1" dirty="0" err="1"/>
              <a:t>malate</a:t>
            </a:r>
            <a:r>
              <a:rPr lang="fr-FR" sz="1200" b="1" dirty="0"/>
              <a:t> de magnésium</a:t>
            </a:r>
            <a:r>
              <a:rPr lang="fr-FR" sz="1200" dirty="0"/>
              <a:t>, le </a:t>
            </a:r>
            <a:r>
              <a:rPr lang="fr-FR" sz="1200" b="1" dirty="0"/>
              <a:t>glycérophosphate</a:t>
            </a:r>
            <a:r>
              <a:rPr lang="fr-FR" sz="1200" dirty="0"/>
              <a:t> et le </a:t>
            </a:r>
            <a:r>
              <a:rPr lang="fr-FR" sz="1200" b="1" dirty="0" err="1"/>
              <a:t>bisglycinate</a:t>
            </a:r>
            <a:r>
              <a:rPr lang="fr-FR" sz="1200" b="1" dirty="0"/>
              <a:t> de magnésium</a:t>
            </a:r>
            <a:r>
              <a:rPr lang="fr-FR" sz="1200" dirty="0"/>
              <a:t>. </a:t>
            </a:r>
          </a:p>
          <a:p>
            <a:r>
              <a:rPr lang="fr-FR" sz="1200" dirty="0"/>
              <a:t>Le </a:t>
            </a:r>
            <a:r>
              <a:rPr lang="fr-FR" sz="1200" b="1" dirty="0"/>
              <a:t>citrate de magnésium</a:t>
            </a:r>
            <a:r>
              <a:rPr lang="fr-FR" sz="1200" dirty="0"/>
              <a:t> peut également être très bien assimilé, mais peut aussi être laxatif.</a:t>
            </a:r>
          </a:p>
          <a:p>
            <a:pPr lvl="0"/>
            <a:endParaRPr lang="fr-FR" sz="1200" b="1" u="sng" dirty="0"/>
          </a:p>
          <a:p>
            <a:pPr lvl="0"/>
            <a:r>
              <a:rPr lang="fr-FR" sz="1200" b="1" u="sng" dirty="0"/>
              <a:t>Gemmothérapie</a:t>
            </a:r>
            <a:r>
              <a:rPr lang="fr-FR" sz="1200" dirty="0"/>
              <a:t> : </a:t>
            </a:r>
            <a:r>
              <a:rPr lang="fr-FR" sz="1200" dirty="0" err="1"/>
              <a:t>Calmigem</a:t>
            </a:r>
            <a:r>
              <a:rPr lang="fr-FR" sz="1200" dirty="0"/>
              <a:t> d’</a:t>
            </a:r>
            <a:r>
              <a:rPr lang="fr-FR" sz="1200" dirty="0" err="1"/>
              <a:t>Herbalgem</a:t>
            </a:r>
            <a:r>
              <a:rPr lang="fr-FR" sz="1200" dirty="0"/>
              <a:t> aide, en cas de stress passager, grâce à l’action de 2 bourgeons (figuier et cassis) et de 3 huiles essentielles (lavande, angélique et l’oranger) – Aide à diminuer la tension nerveuse, à réduire la nervosité et agit favorablement contre les chocs émotionnels et l’instabilité psychologique.</a:t>
            </a:r>
          </a:p>
          <a:p>
            <a:r>
              <a:rPr lang="fr-FR" sz="1200" dirty="0"/>
              <a:t>Il existe, en naturopathie, pléthore de plantes et d’actifs naturels pour aider à lutter contre la peur, l’angoisse, l’anxiété, les problèmes de sommeil. </a:t>
            </a:r>
            <a:br>
              <a:rPr lang="fr-FR" sz="1200" dirty="0"/>
            </a:br>
            <a:r>
              <a:rPr lang="fr-FR" sz="1200" dirty="0"/>
              <a:t>Ne pas hésiter à consulter un naturopathe pour mieux cibler vos besoins.</a:t>
            </a:r>
          </a:p>
          <a:p>
            <a:endParaRPr lang="fr-FR" sz="1200" dirty="0"/>
          </a:p>
          <a:p>
            <a:endParaRPr lang="fr-FR" sz="1200" dirty="0"/>
          </a:p>
          <a:p>
            <a:r>
              <a:rPr lang="fr-FR" sz="1200" i="1" dirty="0"/>
              <a:t>Claudine </a:t>
            </a:r>
            <a:r>
              <a:rPr lang="fr-FR" sz="1200" i="1" dirty="0" err="1"/>
              <a:t>Soulat</a:t>
            </a:r>
            <a:r>
              <a:rPr lang="fr-FR" sz="1200" i="1" dirty="0"/>
              <a:t>, Naturopathe</a:t>
            </a:r>
          </a:p>
        </p:txBody>
      </p:sp>
    </p:spTree>
    <p:extLst>
      <p:ext uri="{BB962C8B-B14F-4D97-AF65-F5344CB8AC3E}">
        <p14:creationId xmlns:p14="http://schemas.microsoft.com/office/powerpoint/2010/main" val="2216566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481417" y="4165"/>
            <a:ext cx="7329948" cy="561307"/>
          </a:xfrm>
          <a:solidFill>
            <a:srgbClr val="00B0F0"/>
          </a:solidFill>
        </p:spPr>
        <p:txBody>
          <a:bodyPr>
            <a:normAutofit/>
          </a:bodyPr>
          <a:lstStyle/>
          <a:p>
            <a:pPr algn="ctr"/>
            <a:r>
              <a:rPr lang="fr-FR" sz="3200" dirty="0">
                <a:solidFill>
                  <a:schemeClr val="bg1"/>
                </a:solidFill>
              </a:rPr>
              <a:t>PHARMACOPEE CHINOISE</a:t>
            </a:r>
          </a:p>
        </p:txBody>
      </p:sp>
      <p:sp>
        <p:nvSpPr>
          <p:cNvPr id="4" name="ZoneTexte 3"/>
          <p:cNvSpPr txBox="1"/>
          <p:nvPr/>
        </p:nvSpPr>
        <p:spPr>
          <a:xfrm>
            <a:off x="503818" y="691441"/>
            <a:ext cx="8781315" cy="40011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sng" strike="noStrike" kern="1200" cap="none" spc="0" baseline="0" dirty="0">
                <a:solidFill>
                  <a:srgbClr val="000000"/>
                </a:solidFill>
                <a:uFillTx/>
                <a:latin typeface="Calibri"/>
              </a:rPr>
              <a:t>Pharmacopée chinoise, une branche de la Médecine Traditionnelle Chinoise (</a:t>
            </a:r>
            <a:r>
              <a:rPr lang="fr-FR" sz="2000" b="1" i="0" u="sng" strike="noStrike" kern="1200" cap="none" spc="0" baseline="0" dirty="0" err="1">
                <a:solidFill>
                  <a:srgbClr val="000000"/>
                </a:solidFill>
                <a:uFillTx/>
                <a:latin typeface="Calibri"/>
              </a:rPr>
              <a:t>Mtc</a:t>
            </a:r>
            <a:r>
              <a:rPr lang="fr-FR" sz="2000" b="1" i="0" u="sng" strike="noStrike" kern="1200" cap="none" spc="0" baseline="0" dirty="0">
                <a:solidFill>
                  <a:srgbClr val="000000"/>
                </a:solidFill>
                <a:uFillTx/>
                <a:latin typeface="Calibri"/>
              </a:rPr>
              <a:t>)</a:t>
            </a:r>
          </a:p>
        </p:txBody>
      </p:sp>
      <p:sp>
        <p:nvSpPr>
          <p:cNvPr id="6" name="ZoneTexte 5"/>
          <p:cNvSpPr txBox="1"/>
          <p:nvPr/>
        </p:nvSpPr>
        <p:spPr>
          <a:xfrm>
            <a:off x="503818" y="1141325"/>
            <a:ext cx="11216945" cy="526297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Cette discipline s’appuie sur la nature (les végétaux et les minéraux). Racines, feuilles, fruits, champignons, coquillages, pierres sont utilisés.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composer une formule, le praticien doit maîtriser la loi des cinq éléments, c’est-à-dire : </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les saveurs (amer, doux, salé, épicé, sucré)</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 chaud, le froid, l’humide,</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l’astringent,</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 tropisme, </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les 5 saisons.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Puis, selon le bilan énergétique –prise de pouls, observation de la langue, recueil des symptômes, recherche des causes, méridiens en vide en plénitude, organe concerné, émotions perturbées, une formule personnalisée est élaborée.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renforcer l’immunité, les méridiens qui seront concernés sont sur le réseau de la rate/estomac et le rein/vessie.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Par exemple, la formule </a:t>
            </a:r>
            <a:r>
              <a:rPr lang="fr-FR" sz="1400" b="1" i="0" u="none" strike="noStrike" kern="1200" cap="none" spc="0" baseline="0" dirty="0">
                <a:solidFill>
                  <a:srgbClr val="000000"/>
                </a:solidFill>
                <a:uFillTx/>
                <a:latin typeface="Calibri"/>
              </a:rPr>
              <a:t>SI JUN ZI TANG </a:t>
            </a:r>
            <a:r>
              <a:rPr lang="fr-FR" sz="1400" b="0" i="0" u="none" strike="noStrike" kern="1200" cap="none" spc="0" baseline="0" dirty="0">
                <a:solidFill>
                  <a:srgbClr val="000000"/>
                </a:solidFill>
                <a:uFillTx/>
                <a:latin typeface="Calibri"/>
              </a:rPr>
              <a:t>– décoction des quatre gentilshommes.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C’est une formule reconstituante et tonifiante.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La composition comprend : l’empereur (qui va au </a:t>
            </a:r>
            <a:r>
              <a:rPr lang="fr-FR" sz="1400" b="0" i="0" u="none" strike="noStrike" kern="1200" cap="none" spc="0" baseline="0" dirty="0" err="1">
                <a:solidFill>
                  <a:srgbClr val="000000"/>
                </a:solidFill>
                <a:uFillTx/>
                <a:latin typeface="Calibri"/>
              </a:rPr>
              <a:t>Mériden</a:t>
            </a:r>
            <a:r>
              <a:rPr lang="fr-FR" sz="1400" b="0" i="0" u="none" strike="noStrike" kern="1200" cap="none" spc="0" baseline="0" dirty="0">
                <a:solidFill>
                  <a:srgbClr val="000000"/>
                </a:solidFill>
                <a:uFillTx/>
                <a:latin typeface="Calibri"/>
              </a:rPr>
              <a:t> à tonifier) racine de ginseng –REN SHEN- (amer) et astragale –BAI ZHU- Ministre : </a:t>
            </a:r>
            <a:r>
              <a:rPr lang="fr-FR" sz="1400" b="0" i="0" u="none" strike="noStrike" kern="1200" cap="none" spc="0" baseline="0" dirty="0" err="1">
                <a:solidFill>
                  <a:srgbClr val="000000"/>
                </a:solidFill>
                <a:uFillTx/>
                <a:latin typeface="Calibri"/>
              </a:rPr>
              <a:t>porio</a:t>
            </a:r>
            <a:r>
              <a:rPr lang="fr-FR" sz="1400" b="0" i="0" u="none" strike="noStrike" kern="1200" cap="none" spc="0" baseline="0" dirty="0">
                <a:solidFill>
                  <a:srgbClr val="000000"/>
                </a:solidFill>
                <a:uFillTx/>
                <a:latin typeface="Calibri"/>
              </a:rPr>
              <a:t> cocos – FU LING- (champignon) fade, doux. Racine de réglisse – GAN CAO : ambassadeur :  doux, sucré.</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Ne jamais prendre 1 seule plante isolée. Une plante tonifiante, par exemple ginseng ou astragale, peut provoquer des palpitations, de la constipation et est interdite en cas d’AVC ou de problèmes cardiaques.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Les formules sont commandées par un praticien formé et agréé par les laboratoires.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algn="ju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Dominique </a:t>
            </a:r>
            <a:r>
              <a:rPr lang="fr-FR" sz="1400" b="0" i="0" u="none" strike="noStrike" kern="1200" cap="none" spc="0" baseline="0" dirty="0" err="1">
                <a:solidFill>
                  <a:srgbClr val="000000"/>
                </a:solidFill>
                <a:uFillTx/>
                <a:latin typeface="Calibri"/>
              </a:rPr>
              <a:t>Assemaine</a:t>
            </a:r>
            <a:r>
              <a:rPr lang="fr-FR" sz="1400" b="0" i="0" u="none" strike="noStrike" kern="1200" cap="none" spc="0" baseline="0" dirty="0">
                <a:solidFill>
                  <a:srgbClr val="000000"/>
                </a:solidFill>
                <a:uFillTx/>
                <a:latin typeface="Calibri"/>
              </a:rPr>
              <a:t>, </a:t>
            </a:r>
            <a:r>
              <a:rPr lang="fr-FR" sz="1400" kern="0" dirty="0">
                <a:solidFill>
                  <a:srgbClr val="000000"/>
                </a:solidFill>
              </a:rPr>
              <a:t>Praticienne en médecine traditionnelle chinoise</a:t>
            </a:r>
            <a:endParaRPr lang="fr-FR"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24017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PHYTOTHERAPIE</a:t>
            </a:r>
          </a:p>
        </p:txBody>
      </p:sp>
      <p:sp>
        <p:nvSpPr>
          <p:cNvPr id="8" name="ZoneTexte 7"/>
          <p:cNvSpPr txBox="1"/>
          <p:nvPr/>
        </p:nvSpPr>
        <p:spPr>
          <a:xfrm>
            <a:off x="633041" y="742057"/>
            <a:ext cx="11006117" cy="5386090"/>
          </a:xfrm>
          <a:prstGeom prst="rect">
            <a:avLst/>
          </a:prstGeom>
          <a:noFill/>
        </p:spPr>
        <p:txBody>
          <a:bodyPr wrap="square" rtlCol="0">
            <a:spAutoFit/>
          </a:bodyPr>
          <a:lstStyle/>
          <a:p>
            <a:pPr fontAlgn="base"/>
            <a:endParaRPr lang="fr-FR" sz="1400" b="1" u="sng" dirty="0"/>
          </a:p>
          <a:p>
            <a:pPr fontAlgn="base"/>
            <a:r>
              <a:rPr lang="fr-FR" sz="1600" b="1" u="sng" dirty="0"/>
              <a:t>Complémentaire simple et naturelle anti virus à la fois préventive et curative</a:t>
            </a:r>
            <a:r>
              <a:rPr lang="fr-FR" sz="1600" b="1" dirty="0"/>
              <a:t> (Actualisée le 19 mars 2020)</a:t>
            </a:r>
          </a:p>
          <a:p>
            <a:pPr fontAlgn="base"/>
            <a:endParaRPr lang="fr-FR" sz="1400" b="1" dirty="0"/>
          </a:p>
          <a:p>
            <a:pPr fontAlgn="base"/>
            <a:r>
              <a:rPr lang="fr-FR" sz="1400" dirty="0"/>
              <a:t>Parallèlement aux traitements classiques et avec l’accord de votre médecin traitant avant ou après ou sans dépistage :</a:t>
            </a:r>
          </a:p>
          <a:p>
            <a:pPr fontAlgn="base"/>
            <a:endParaRPr lang="fr-FR" sz="1400" dirty="0"/>
          </a:p>
          <a:p>
            <a:pPr fontAlgn="base"/>
            <a:r>
              <a:rPr lang="fr-FR" sz="1400" dirty="0"/>
              <a:t>voilà mon ordonnance naturelle issue de nombreuses années de pratique médicale et du travail de plusieurs médecins spécialisés sur les plantes médicinales pour aider à combattre le Coronavirus : en stimulant nos défenses immunitaires et en attaquant directement le virus.</a:t>
            </a:r>
          </a:p>
          <a:p>
            <a:pPr fontAlgn="base"/>
            <a:endParaRPr lang="fr-FR" sz="1200" dirty="0"/>
          </a:p>
          <a:p>
            <a:pPr marL="171450" indent="-171450" fontAlgn="base">
              <a:lnSpc>
                <a:spcPct val="150000"/>
              </a:lnSpc>
              <a:buFont typeface="Wingdings" panose="05000000000000000000" pitchFamily="2" charset="2"/>
              <a:buChar char="§"/>
            </a:pPr>
            <a:r>
              <a:rPr lang="fr-FR" sz="1200" dirty="0"/>
              <a:t>L’Echinacée est stimulante immunitaire (ne pas prendre en cas de maladie auto-immune)</a:t>
            </a:r>
          </a:p>
          <a:p>
            <a:pPr marL="171450" indent="-171450" fontAlgn="base">
              <a:lnSpc>
                <a:spcPct val="150000"/>
              </a:lnSpc>
              <a:buFont typeface="Wingdings" panose="05000000000000000000" pitchFamily="2" charset="2"/>
              <a:buChar char="§"/>
            </a:pPr>
            <a:r>
              <a:rPr lang="fr-FR" sz="1200" dirty="0"/>
              <a:t>Le thym est anti viral, lutte naturellement contre la fièvre et est aussi </a:t>
            </a:r>
            <a:r>
              <a:rPr lang="fr-FR" sz="1200" dirty="0" err="1"/>
              <a:t>anti-tussif</a:t>
            </a:r>
            <a:r>
              <a:rPr lang="fr-FR" sz="1200" dirty="0"/>
              <a:t>, c’est ici un des symptômes dominants . Une bonne coordination d’actions donc !</a:t>
            </a:r>
          </a:p>
          <a:p>
            <a:pPr marL="171450" indent="-171450" fontAlgn="base">
              <a:lnSpc>
                <a:spcPct val="150000"/>
              </a:lnSpc>
              <a:buFont typeface="Wingdings" panose="05000000000000000000" pitchFamily="2" charset="2"/>
              <a:buChar char="§"/>
            </a:pPr>
            <a:r>
              <a:rPr lang="fr-FR" sz="1200" dirty="0"/>
              <a:t>Comme sont l’origan et la cannelle,</a:t>
            </a:r>
          </a:p>
          <a:p>
            <a:pPr marL="171450" indent="-171450" fontAlgn="base">
              <a:lnSpc>
                <a:spcPct val="150000"/>
              </a:lnSpc>
              <a:buFont typeface="Wingdings" panose="05000000000000000000" pitchFamily="2" charset="2"/>
              <a:buChar char="§"/>
            </a:pPr>
            <a:r>
              <a:rPr lang="fr-FR" sz="1200" dirty="0"/>
              <a:t>Le cassis est un excellent anti-inflammatoire, </a:t>
            </a:r>
          </a:p>
          <a:p>
            <a:pPr marL="171450" indent="-171450" fontAlgn="base">
              <a:lnSpc>
                <a:spcPct val="150000"/>
              </a:lnSpc>
              <a:buFont typeface="Wingdings" panose="05000000000000000000" pitchFamily="2" charset="2"/>
              <a:buChar char="§"/>
            </a:pPr>
            <a:r>
              <a:rPr lang="fr-FR" sz="1200" dirty="0"/>
              <a:t>Le romarin comme aussi la fumeterre, nettoie l’appareil digestif, le foie surtout, pour aider le corps à se défendre.</a:t>
            </a:r>
          </a:p>
          <a:p>
            <a:pPr fontAlgn="base"/>
            <a:endParaRPr lang="fr-FR" sz="1200" dirty="0"/>
          </a:p>
          <a:p>
            <a:pPr fontAlgn="base"/>
            <a:r>
              <a:rPr lang="fr-FR" sz="1200" dirty="0"/>
              <a:t>Cette ordonnance n’est donc pas empirique mais justifiée par l’expérience acquise par nos anciens et éclairée par nos connaissances scientifiques actuelles.</a:t>
            </a:r>
          </a:p>
          <a:p>
            <a:pPr fontAlgn="base"/>
            <a:endParaRPr lang="fr-FR" sz="1200" dirty="0"/>
          </a:p>
          <a:p>
            <a:pPr fontAlgn="base"/>
            <a:r>
              <a:rPr lang="fr-FR" sz="1200" dirty="0"/>
              <a:t>Elle est sans risque en dehors des restrictions sur l’utilisation des huiles essentielles . </a:t>
            </a:r>
          </a:p>
          <a:p>
            <a:pPr fontAlgn="base"/>
            <a:r>
              <a:rPr lang="fr-FR" sz="1200" dirty="0"/>
              <a:t>Elle ne doit pas remplacer un traitement allopathique classique mais peut l’accompagner avec l’accord des professionnels en charge de votre santé. </a:t>
            </a:r>
          </a:p>
          <a:p>
            <a:pPr fontAlgn="base"/>
            <a:r>
              <a:rPr lang="fr-FR" sz="1200" dirty="0"/>
              <a:t>Elle peut être utilisée préventivement (renforcement des défenses immunitaires) ou </a:t>
            </a:r>
            <a:r>
              <a:rPr lang="fr-FR" sz="1200" dirty="0" err="1"/>
              <a:t>curativement</a:t>
            </a:r>
            <a:r>
              <a:rPr lang="fr-FR" sz="1200" dirty="0"/>
              <a:t> .</a:t>
            </a:r>
          </a:p>
          <a:p>
            <a:pPr fontAlgn="base"/>
            <a:r>
              <a:rPr lang="fr-FR" sz="1200" dirty="0"/>
              <a:t>En cas de maladie auto-immune, on enlève l’échinacée de la préparation mais on peut prendre tout le reste.</a:t>
            </a:r>
          </a:p>
          <a:p>
            <a:pPr fontAlgn="base"/>
            <a:endParaRPr lang="fr-FR" sz="1200" dirty="0"/>
          </a:p>
          <a:p>
            <a:pPr fontAlgn="base"/>
            <a:endParaRPr lang="fr-FR" sz="1200" dirty="0"/>
          </a:p>
          <a:p>
            <a:pPr fontAlgn="base"/>
            <a:endParaRPr lang="fr-FR" sz="1200" dirty="0"/>
          </a:p>
          <a:p>
            <a:pPr fontAlgn="base"/>
            <a:endParaRPr lang="fr-FR" altLang="fr-FR" sz="1200" dirty="0"/>
          </a:p>
          <a:p>
            <a:pPr fontAlgn="base"/>
            <a:r>
              <a:rPr lang="fr-FR" altLang="fr-FR" sz="1200" i="1" dirty="0"/>
              <a:t>Docteur Jacques Labescat</a:t>
            </a:r>
          </a:p>
        </p:txBody>
      </p:sp>
    </p:spTree>
    <p:extLst>
      <p:ext uri="{BB962C8B-B14F-4D97-AF65-F5344CB8AC3E}">
        <p14:creationId xmlns:p14="http://schemas.microsoft.com/office/powerpoint/2010/main" val="4111648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PHYTOTHERAPIE</a:t>
            </a:r>
          </a:p>
        </p:txBody>
      </p:sp>
      <p:sp>
        <p:nvSpPr>
          <p:cNvPr id="8" name="ZoneTexte 7"/>
          <p:cNvSpPr txBox="1"/>
          <p:nvPr/>
        </p:nvSpPr>
        <p:spPr>
          <a:xfrm>
            <a:off x="633041" y="742057"/>
            <a:ext cx="5893993" cy="6032421"/>
          </a:xfrm>
          <a:prstGeom prst="rect">
            <a:avLst/>
          </a:prstGeom>
          <a:noFill/>
        </p:spPr>
        <p:txBody>
          <a:bodyPr wrap="square" rtlCol="0">
            <a:spAutoFit/>
          </a:bodyPr>
          <a:lstStyle/>
          <a:p>
            <a:pPr fontAlgn="base"/>
            <a:endParaRPr lang="fr-FR" sz="1400" b="1" u="sng" dirty="0"/>
          </a:p>
          <a:p>
            <a:pPr fontAlgn="base"/>
            <a:r>
              <a:rPr lang="fr-FR" sz="1600" b="1" u="sng" dirty="0"/>
              <a:t>Complémentaire simple et naturelle anti </a:t>
            </a:r>
            <a:r>
              <a:rPr lang="fr-FR" sz="1600" b="1" u="sng" dirty="0" smtClean="0"/>
              <a:t>virus</a:t>
            </a:r>
            <a:r>
              <a:rPr lang="fr-FR" sz="1600" b="1" u="sng" dirty="0"/>
              <a:t/>
            </a:r>
            <a:br>
              <a:rPr lang="fr-FR" sz="1600" b="1" u="sng" dirty="0"/>
            </a:br>
            <a:r>
              <a:rPr lang="fr-FR" sz="1600" b="1" u="sng" dirty="0"/>
              <a:t>à la fois préventive et </a:t>
            </a:r>
            <a:r>
              <a:rPr lang="fr-FR" sz="1600" b="1" u="sng" dirty="0" smtClean="0"/>
              <a:t>curative</a:t>
            </a:r>
          </a:p>
          <a:p>
            <a:pPr fontAlgn="base"/>
            <a:endParaRPr lang="fr-FR" sz="1400" b="1" dirty="0"/>
          </a:p>
          <a:p>
            <a:pPr fontAlgn="base"/>
            <a:r>
              <a:rPr lang="fr-FR" sz="1400" b="1" dirty="0"/>
              <a:t>Prendre le matin :</a:t>
            </a:r>
          </a:p>
          <a:p>
            <a:pPr fontAlgn="base"/>
            <a:endParaRPr lang="fr-FR" sz="1200" dirty="0"/>
          </a:p>
          <a:p>
            <a:pPr marL="171450" indent="-171450" fontAlgn="base">
              <a:buFont typeface="Wingdings" panose="05000000000000000000" pitchFamily="2" charset="2"/>
              <a:buChar char="§"/>
            </a:pPr>
            <a:r>
              <a:rPr lang="fr-FR" sz="1200" dirty="0"/>
              <a:t>1 jus d’un citron de préférence non traité avec de l’eau tiède (volume équivalent )</a:t>
            </a:r>
          </a:p>
          <a:p>
            <a:pPr marL="171450" indent="-171450" fontAlgn="base">
              <a:buFont typeface="Wingdings" panose="05000000000000000000" pitchFamily="2" charset="2"/>
              <a:buChar char="§"/>
            </a:pPr>
            <a:r>
              <a:rPr lang="fr-FR" sz="1200" dirty="0"/>
              <a:t>3 tasses par jour d’infusion de thym à raison d’1 cuillerée de plante à soupe par tasse</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3 tasses par jour de tisane de cassis, de romarin, d’échinacée,</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On peut ajouter 10 clous de girofle par litre d’eau et de la cannelle, deux excellents anti infectieux</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1 cuillerée à soupe du mélange à parts égales par tasse</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Ajouter du miel pour sucrer avec 2 gouttes matin et soir d’Huile Essentielle d’origan ou cannelle et HE </a:t>
            </a:r>
            <a:r>
              <a:rPr lang="fr-FR" sz="1200" dirty="0" err="1"/>
              <a:t>Tea</a:t>
            </a:r>
            <a:r>
              <a:rPr lang="fr-FR" sz="1200" dirty="0"/>
              <a:t> </a:t>
            </a:r>
            <a:r>
              <a:rPr lang="fr-FR" sz="1200" dirty="0" err="1"/>
              <a:t>Tree</a:t>
            </a:r>
            <a:r>
              <a:rPr lang="fr-FR" sz="1200" dirty="0"/>
              <a:t>, mélange à parts égales</a:t>
            </a:r>
          </a:p>
          <a:p>
            <a:pPr fontAlgn="base"/>
            <a:endParaRPr lang="fr-FR" sz="1200" dirty="0"/>
          </a:p>
          <a:p>
            <a:pPr fontAlgn="base"/>
            <a:endParaRPr lang="fr-FR" sz="1200" dirty="0"/>
          </a:p>
          <a:p>
            <a:pPr fontAlgn="base"/>
            <a:r>
              <a:rPr lang="fr-FR" sz="1200" dirty="0"/>
              <a:t>Pendant au moins 8 à 10 jours, sous surveillance médicale stricte</a:t>
            </a:r>
          </a:p>
          <a:p>
            <a:pPr fontAlgn="base"/>
            <a:endParaRPr lang="fr-FR" sz="1200" dirty="0"/>
          </a:p>
          <a:p>
            <a:pPr fontAlgn="base"/>
            <a:r>
              <a:rPr lang="fr-FR" sz="1200" dirty="0"/>
              <a:t>En particulier, les femmes enceintes ou allaitant, les enfants de moins de 12 ans ne prendront pas sans avis spécialisé les huiles essentielles.</a:t>
            </a:r>
          </a:p>
          <a:p>
            <a:pPr fontAlgn="base"/>
            <a:endParaRPr lang="fr-FR" sz="1200" dirty="0"/>
          </a:p>
          <a:p>
            <a:pPr fontAlgn="base"/>
            <a:r>
              <a:rPr lang="fr-FR" sz="1200" dirty="0"/>
              <a:t>Les patients présentant des maladies auto-immunes ne prendront pas d’échinacée</a:t>
            </a:r>
          </a:p>
          <a:p>
            <a:pPr fontAlgn="base"/>
            <a:endParaRPr lang="fr-FR" sz="1200" dirty="0"/>
          </a:p>
          <a:p>
            <a:pPr fontAlgn="base"/>
            <a:endParaRPr lang="fr-FR" sz="1200" dirty="0"/>
          </a:p>
          <a:p>
            <a:pPr fontAlgn="base"/>
            <a:endParaRPr lang="fr-FR" sz="1200" dirty="0"/>
          </a:p>
          <a:p>
            <a:pPr fontAlgn="base"/>
            <a:endParaRPr lang="fr-FR" altLang="fr-FR" sz="1200" dirty="0"/>
          </a:p>
          <a:p>
            <a:pPr fontAlgn="base"/>
            <a:r>
              <a:rPr lang="fr-FR" altLang="fr-FR" sz="1200" i="1" dirty="0"/>
              <a:t>Docteur Jacques Labescat</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40" y="1742140"/>
            <a:ext cx="5112124" cy="3408083"/>
          </a:xfrm>
          <a:prstGeom prst="rect">
            <a:avLst/>
          </a:prstGeom>
        </p:spPr>
      </p:pic>
    </p:spTree>
    <p:extLst>
      <p:ext uri="{BB962C8B-B14F-4D97-AF65-F5344CB8AC3E}">
        <p14:creationId xmlns:p14="http://schemas.microsoft.com/office/powerpoint/2010/main" val="314601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a:solidFill>
                  <a:schemeClr val="bg1"/>
                </a:solidFill>
              </a:rPr>
              <a:t>QI GONG</a:t>
            </a:r>
          </a:p>
        </p:txBody>
      </p:sp>
      <p:sp>
        <p:nvSpPr>
          <p:cNvPr id="6" name="ZoneTexte 3"/>
          <p:cNvSpPr txBox="1"/>
          <p:nvPr/>
        </p:nvSpPr>
        <p:spPr>
          <a:xfrm>
            <a:off x="493292" y="1447728"/>
            <a:ext cx="6833940" cy="1569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Art martial interne issu de la médecine traditionnelle chinoise, cette discipline apporte de nombreux bienfaits aux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Les postures permettent d'assouplir les tendons, les muscles, les articulations, fortifient les os</a:t>
            </a:r>
            <a:r>
              <a:rPr lang="fr-FR" sz="1200" b="0" i="0" u="none" strike="noStrike" kern="0" cap="none" spc="0" baseline="0" dirty="0">
                <a:solidFill>
                  <a:srgbClr val="000000"/>
                </a:solidFill>
                <a:uFillTx/>
                <a:latin typeface="Calibri"/>
              </a:rPr>
              <a:t>, la circulation du sang et de la lymphe. </a:t>
            </a:r>
            <a:r>
              <a:rPr lang="fr-FR" sz="1200" b="0" i="0" u="none" strike="noStrike" kern="1200" cap="none" spc="0" baseline="0" dirty="0">
                <a:solidFill>
                  <a:srgbClr val="000000"/>
                </a:solidFill>
                <a:uFillTx/>
                <a:latin typeface="Calibri"/>
              </a:rPr>
              <a:t>L'énergie « le QI » </a:t>
            </a:r>
            <a:r>
              <a:rPr lang="fr-FR" sz="1200" b="0" i="0" u="none" strike="noStrike" kern="0" cap="none" spc="0" baseline="0" dirty="0">
                <a:solidFill>
                  <a:srgbClr val="000000"/>
                </a:solidFill>
                <a:uFillTx/>
                <a:latin typeface="Calibri"/>
              </a:rPr>
              <a:t>est stimulé </a:t>
            </a:r>
            <a:r>
              <a:rPr lang="fr-FR" sz="1200" b="0" i="0" u="none" strike="noStrike" kern="1200" cap="none" spc="0" baseline="0" dirty="0">
                <a:solidFill>
                  <a:srgbClr val="000000"/>
                </a:solidFill>
                <a:uFillTx/>
                <a:latin typeface="Calibri"/>
              </a:rPr>
              <a:t>dans les méridiens et le travail sur le « souffle Gong » est plus harmonieux. Les tensions, stress, anxiété se calment, le lâcher prise s'installe.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Outil de prévention. Je vous propose des séances qui auront pour </a:t>
            </a:r>
            <a:r>
              <a:rPr lang="fr-FR" sz="1200" b="1" i="0" u="none" strike="noStrike" kern="1200" cap="none" spc="0" baseline="0" dirty="0">
                <a:solidFill>
                  <a:srgbClr val="000000"/>
                </a:solidFill>
                <a:uFillTx/>
                <a:latin typeface="Calibri"/>
              </a:rPr>
              <a:t>but de renforcer votre immunité</a:t>
            </a:r>
            <a:r>
              <a:rPr lang="fr-FR" sz="12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Tous les</a:t>
            </a:r>
            <a:r>
              <a:rPr lang="fr-FR" sz="1200" b="0" i="0" u="none" strike="noStrike" kern="1200" cap="none" spc="0" baseline="0" dirty="0">
                <a:solidFill>
                  <a:srgbClr val="000000"/>
                </a:solidFill>
                <a:uFillTx/>
                <a:latin typeface="Calibri"/>
              </a:rPr>
              <a:t> organes sont stimulés tout particulièrement : les reins, les poumons et la rate estomac, pour protéger votre organisme contre toute agression du froid, de l’hiver et des attaques microbiennes.</a:t>
            </a:r>
          </a:p>
        </p:txBody>
      </p:sp>
      <p:sp>
        <p:nvSpPr>
          <p:cNvPr id="9" name="ZoneTexte 3"/>
          <p:cNvSpPr txBox="1"/>
          <p:nvPr/>
        </p:nvSpPr>
        <p:spPr>
          <a:xfrm>
            <a:off x="493292" y="3258461"/>
            <a:ext cx="708660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Le concept des cinq éléments classe les organes avec les saisons, leurs fonctions, leurs émotions. </a:t>
            </a:r>
            <a:r>
              <a:rPr lang="fr-FR" sz="1200" b="0" i="0" u="none" strike="noStrike" kern="0" cap="none" spc="0" baseline="0" dirty="0">
                <a:solidFill>
                  <a:srgbClr val="000000"/>
                </a:solidFill>
                <a:uFillTx/>
                <a:latin typeface="Calibri"/>
              </a:rPr>
              <a:t>Le poumon c’est l’automne, la tristesse, le rein c’est l’hiver et la peur, la rate estomac c’est la cinquième saison et les soucis, les ruminations.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La production des globules blancs et rouges est augmentée par les exercices et les postures. L’énergie de la peau organe défensif est stimulée.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Les exercices sont issus de l’observation de la nature. L’ours représente la cinquième saison, la grue, l’automne, la tortue, le serpent l’hiver. D’autres postures insisteront sur le parcours des méridiens et de leur localisation, le dos, par exemple les reins, les bras, les poumons.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Des sons peuvent être émis - 6 sons thérapeutiques- le hu (</a:t>
            </a:r>
            <a:r>
              <a:rPr lang="fr-FR" sz="1200" b="0" i="0" u="none" strike="noStrike" kern="1200" cap="none" spc="0" baseline="0" dirty="0" err="1">
                <a:solidFill>
                  <a:srgbClr val="000000"/>
                </a:solidFill>
                <a:uFillTx/>
                <a:latin typeface="Calibri"/>
              </a:rPr>
              <a:t>rou</a:t>
            </a:r>
            <a:r>
              <a:rPr lang="fr-FR" sz="1200" b="0" i="0" u="none" strike="noStrike" kern="1200" cap="none" spc="0" baseline="0" dirty="0">
                <a:solidFill>
                  <a:srgbClr val="000000"/>
                </a:solidFill>
                <a:uFillTx/>
                <a:latin typeface="Calibri"/>
              </a:rPr>
              <a:t>) signifie l’estomac qui brûle. Le Si, le nez qui coule, le FU (fou) régule les reins, soufflez sur une bougie.</a:t>
            </a:r>
          </a:p>
        </p:txBody>
      </p:sp>
      <p:sp>
        <p:nvSpPr>
          <p:cNvPr id="10" name="ZoneTexte 3"/>
          <p:cNvSpPr txBox="1"/>
          <p:nvPr/>
        </p:nvSpPr>
        <p:spPr>
          <a:xfrm>
            <a:off x="493292" y="5969878"/>
            <a:ext cx="1118288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Les ateliers ont lieu </a:t>
            </a:r>
            <a:r>
              <a:rPr lang="fr-FR" sz="1200" b="1" i="0" u="none" strike="noStrike" kern="0" cap="none" spc="0" baseline="0" dirty="0">
                <a:solidFill>
                  <a:srgbClr val="000000"/>
                </a:solidFill>
                <a:uFillTx/>
                <a:latin typeface="Calibri"/>
              </a:rPr>
              <a:t>tous les jeudi à 10 h </a:t>
            </a:r>
            <a:r>
              <a:rPr lang="fr-FR" sz="1200" b="0" i="0" u="none" strike="noStrike" kern="0" cap="none" spc="0" baseline="0" dirty="0">
                <a:solidFill>
                  <a:srgbClr val="000000"/>
                </a:solidFill>
                <a:uFillTx/>
                <a:latin typeface="Calibri"/>
              </a:rPr>
              <a:t>à </a:t>
            </a:r>
            <a:r>
              <a:rPr lang="fr-FR" sz="1200" b="1" i="0" u="none" strike="noStrike" kern="0" cap="none" spc="0" baseline="0" dirty="0">
                <a:solidFill>
                  <a:srgbClr val="000000"/>
                </a:solidFill>
                <a:uFillTx/>
                <a:latin typeface="Calibri"/>
              </a:rPr>
              <a:t>l’ île de de l’abreuvoir, à </a:t>
            </a:r>
            <a:r>
              <a:rPr lang="fr-FR" sz="1200" b="1" i="0" u="none" strike="noStrike" kern="0" cap="none" spc="0" baseline="0" dirty="0" err="1">
                <a:solidFill>
                  <a:srgbClr val="000000"/>
                </a:solidFill>
                <a:uFillTx/>
                <a:latin typeface="Calibri"/>
              </a:rPr>
              <a:t>Champigny-sur-marne</a:t>
            </a:r>
            <a:r>
              <a:rPr lang="fr-FR" sz="1200" b="1" i="0" u="none" strike="noStrike" kern="0" cap="none" spc="0" baseline="0" dirty="0">
                <a:solidFill>
                  <a:srgbClr val="000000"/>
                </a:solidFill>
                <a:uFillTx/>
                <a:latin typeface="Calibri"/>
              </a:rPr>
              <a:t> </a:t>
            </a:r>
            <a:r>
              <a:rPr lang="fr-FR" sz="1200" b="0" i="0" u="none" strike="noStrike" kern="0" cap="none" spc="0" baseline="0" dirty="0">
                <a:solidFill>
                  <a:srgbClr val="000000"/>
                </a:solidFill>
                <a:uFillTx/>
                <a:latin typeface="Calibri"/>
              </a:rPr>
              <a:t>(prendre la place LENINE et rue de l’église)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Animés</a:t>
            </a:r>
            <a:r>
              <a:rPr lang="fr-FR" sz="1200" b="0" i="0" u="none" strike="noStrike" kern="0" cap="none" spc="0" dirty="0">
                <a:solidFill>
                  <a:srgbClr val="000000"/>
                </a:solidFill>
                <a:uFillTx/>
                <a:latin typeface="Calibri"/>
              </a:rPr>
              <a:t> par </a:t>
            </a:r>
            <a:r>
              <a:rPr lang="fr-FR" sz="1200" b="0" i="0" u="none" strike="noStrike" kern="0" cap="none" spc="0" baseline="0" dirty="0">
                <a:solidFill>
                  <a:srgbClr val="000000"/>
                </a:solidFill>
                <a:uFillTx/>
                <a:latin typeface="Calibri"/>
              </a:rPr>
              <a:t>Dominique ASSEMAINE, Praticienne en médecine traditionnelle chinoise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Association </a:t>
            </a:r>
            <a:r>
              <a:rPr lang="fr-FR" sz="1200" b="0" i="0" u="none" strike="noStrike" kern="0" cap="none" spc="0" baseline="0" dirty="0" err="1">
                <a:solidFill>
                  <a:srgbClr val="000000"/>
                </a:solidFill>
                <a:uFillTx/>
                <a:latin typeface="Calibri"/>
              </a:rPr>
              <a:t>Synoform</a:t>
            </a:r>
            <a:r>
              <a:rPr lang="fr-FR" sz="1200" b="0" i="0" u="none" strike="noStrike" kern="0" cap="none" spc="0" dirty="0">
                <a:solidFill>
                  <a:srgbClr val="000000"/>
                </a:solidFill>
                <a:uFillTx/>
                <a:latin typeface="Calibri"/>
              </a:rPr>
              <a:t> Arts et Nature</a:t>
            </a:r>
            <a:endParaRPr lang="fr-FR" sz="1200" b="0" i="0" u="none" strike="noStrike" kern="1200" cap="none" spc="0" baseline="0" dirty="0">
              <a:solidFill>
                <a:srgbClr val="000000"/>
              </a:solidFill>
              <a:uFillTx/>
              <a:latin typeface="Calibri"/>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896" y="790484"/>
            <a:ext cx="3908279" cy="4935954"/>
          </a:xfrm>
          <a:prstGeom prst="rect">
            <a:avLst/>
          </a:prstGeom>
        </p:spPr>
      </p:pic>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Technique de la Médecine Traditionnelle Chinoise </a:t>
            </a:r>
          </a:p>
        </p:txBody>
      </p:sp>
    </p:spTree>
    <p:extLst>
      <p:ext uri="{BB962C8B-B14F-4D97-AF65-F5344CB8AC3E}">
        <p14:creationId xmlns:p14="http://schemas.microsoft.com/office/powerpoint/2010/main" val="271311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a:solidFill>
                  <a:schemeClr val="bg1"/>
                </a:solidFill>
              </a:rPr>
              <a:t>REFLEXOLOGIE</a:t>
            </a: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Les points énergétiques incontournables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517" y="1269186"/>
            <a:ext cx="9302710" cy="5205413"/>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a:t>Virginie Nègre, Réflexologue et </a:t>
            </a:r>
            <a:r>
              <a:rPr lang="fr-FR" altLang="fr-FR" sz="1200" i="1" dirty="0" err="1"/>
              <a:t>Aromathérapeute</a:t>
            </a:r>
            <a:endParaRPr lang="fr-FR" altLang="fr-FR" sz="1200" i="1" dirty="0"/>
          </a:p>
        </p:txBody>
      </p:sp>
    </p:spTree>
    <p:extLst>
      <p:ext uri="{BB962C8B-B14F-4D97-AF65-F5344CB8AC3E}">
        <p14:creationId xmlns:p14="http://schemas.microsoft.com/office/powerpoint/2010/main" val="305892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6497113" y="918019"/>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433250" y="1645915"/>
            <a:ext cx="10009536" cy="3447098"/>
          </a:xfrm>
          <a:prstGeom prst="rect">
            <a:avLst/>
          </a:prstGeom>
          <a:noFill/>
        </p:spPr>
        <p:txBody>
          <a:bodyPr wrap="square" rtlCol="0">
            <a:spAutoFit/>
          </a:bodyPr>
          <a:lstStyle/>
          <a:p>
            <a:r>
              <a:rPr lang="fr-FR" sz="1600" b="1" dirty="0"/>
              <a:t>A toutes les saisons et face à tout virus, il est essentiel d’augmenter ses défenses immunitaires</a:t>
            </a:r>
          </a:p>
          <a:p>
            <a:endParaRPr lang="fr-FR" sz="1600" dirty="0"/>
          </a:p>
          <a:p>
            <a:r>
              <a:rPr lang="fr-FR" sz="1600" b="1" dirty="0"/>
              <a:t>Pour cela, il est nécessaire de veiller à : </a:t>
            </a:r>
          </a:p>
          <a:p>
            <a:endParaRPr lang="fr-FR" sz="1600" dirty="0"/>
          </a:p>
          <a:p>
            <a:pPr marL="285750" indent="-285750">
              <a:buFont typeface="Wingdings" panose="05000000000000000000" pitchFamily="2" charset="2"/>
              <a:buChar char="§"/>
            </a:pPr>
            <a:r>
              <a:rPr lang="fr-FR" sz="1400" dirty="0"/>
              <a:t>Conserver une hygiène de vie de qualité, bien dormir, manger équilibré,</a:t>
            </a:r>
          </a:p>
          <a:p>
            <a:pPr marL="285750" indent="-285750">
              <a:buFont typeface="Wingdings" panose="05000000000000000000" pitchFamily="2" charset="2"/>
              <a:buChar char="§"/>
            </a:pPr>
            <a:r>
              <a:rPr lang="fr-FR" sz="1400" dirty="0"/>
              <a:t>Utiliser un minimum de sucre,</a:t>
            </a:r>
          </a:p>
          <a:p>
            <a:pPr marL="285750" indent="-285750">
              <a:buFont typeface="Wingdings" panose="05000000000000000000" pitchFamily="2" charset="2"/>
              <a:buChar char="§"/>
            </a:pPr>
            <a:r>
              <a:rPr lang="fr-FR" sz="1400" dirty="0"/>
              <a:t>Pratiquer une activité physique régulière, </a:t>
            </a:r>
          </a:p>
          <a:p>
            <a:pPr marL="285750" indent="-285750">
              <a:buFont typeface="Wingdings" panose="05000000000000000000" pitchFamily="2" charset="2"/>
              <a:buChar char="§"/>
            </a:pPr>
            <a:r>
              <a:rPr lang="fr-FR" sz="1400" dirty="0"/>
              <a:t>Entretenir l’optimisme et la pensée positive par les pratiques méditatives comme la sophrologie, </a:t>
            </a:r>
            <a:br>
              <a:rPr lang="fr-FR" sz="1400" dirty="0"/>
            </a:br>
            <a:r>
              <a:rPr lang="fr-FR" sz="1400" dirty="0"/>
              <a:t>la cohérence cardiaque…</a:t>
            </a:r>
          </a:p>
          <a:p>
            <a:pPr marL="285750" indent="-285750">
              <a:buFont typeface="Wingdings" panose="05000000000000000000" pitchFamily="2" charset="2"/>
              <a:buChar char="§"/>
            </a:pPr>
            <a:r>
              <a:rPr lang="fr-FR" sz="1400" dirty="0"/>
              <a:t>Supplémenter sa nutrition en vitamine D,  vitamine C, zinc, probiotiques pour réduire le risque des maladies infectieuses.</a:t>
            </a:r>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r>
              <a:rPr lang="fr-FR" sz="1400" dirty="0"/>
              <a:t>D’autres approches complémentaires peuvent être envisagées par votre médecin en fonction de votre âge et de votre terrain, pour vous aider à rester en bonne santé.</a:t>
            </a:r>
          </a:p>
          <a:p>
            <a:endParaRPr lang="fr-FR" sz="1400" b="1" dirty="0"/>
          </a:p>
          <a:p>
            <a:r>
              <a:rPr lang="fr-FR" sz="1400" dirty="0"/>
              <a:t>Parmi toutes ces solutions, choisissez la vôtre… celle qui sera la plus facile à mettre en œuvre et qui vous procurera le plus de plaisir.</a:t>
            </a:r>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Préface</a:t>
            </a:r>
          </a:p>
        </p:txBody>
      </p:sp>
      <p:sp>
        <p:nvSpPr>
          <p:cNvPr id="14" name="ZoneTexte 13"/>
          <p:cNvSpPr txBox="1"/>
          <p:nvPr/>
        </p:nvSpPr>
        <p:spPr>
          <a:xfrm>
            <a:off x="5395049" y="5409333"/>
            <a:ext cx="6261907" cy="461665"/>
          </a:xfrm>
          <a:prstGeom prst="rect">
            <a:avLst/>
          </a:prstGeom>
          <a:noFill/>
        </p:spPr>
        <p:txBody>
          <a:bodyPr wrap="square" rtlCol="0">
            <a:spAutoFit/>
          </a:bodyPr>
          <a:lstStyle/>
          <a:p>
            <a:pPr algn="r"/>
            <a:r>
              <a:rPr lang="fr-FR" altLang="fr-FR" sz="1200" i="1" dirty="0"/>
              <a:t>Evelyne Revellat, Praticienne en Thérapie fréquentielle, EFT et sophrologue</a:t>
            </a:r>
          </a:p>
          <a:p>
            <a:pPr algn="r"/>
            <a:r>
              <a:rPr lang="fr-FR" altLang="fr-FR" sz="1200" i="1" dirty="0"/>
              <a:t>Fondatrice de </a:t>
            </a:r>
            <a:r>
              <a:rPr lang="fr-FR" altLang="fr-FR" sz="1200" i="1" dirty="0" err="1"/>
              <a:t>Khépri</a:t>
            </a:r>
            <a:r>
              <a:rPr lang="fr-FR" altLang="fr-FR" sz="1200" i="1" dirty="0"/>
              <a:t> Santé et spécialiste de la coordination de soins en thérapies complémentaires </a:t>
            </a:r>
          </a:p>
        </p:txBody>
      </p:sp>
    </p:spTree>
    <p:extLst>
      <p:ext uri="{BB962C8B-B14F-4D97-AF65-F5344CB8AC3E}">
        <p14:creationId xmlns:p14="http://schemas.microsoft.com/office/powerpoint/2010/main" val="4108966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a:solidFill>
                  <a:schemeClr val="bg1"/>
                </a:solidFill>
              </a:rPr>
              <a:t>REFLEXOLOGIE</a:t>
            </a: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Les points énergétiques incontournables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601" y="1206655"/>
            <a:ext cx="9620338" cy="5267944"/>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a:t>Virginie Nègre, Réflexologue et </a:t>
            </a:r>
            <a:r>
              <a:rPr lang="fr-FR" altLang="fr-FR" sz="1200" i="1" dirty="0" err="1"/>
              <a:t>Aromathérapeute</a:t>
            </a:r>
            <a:endParaRPr lang="fr-FR" altLang="fr-FR" sz="1200" i="1" dirty="0"/>
          </a:p>
        </p:txBody>
      </p:sp>
    </p:spTree>
    <p:extLst>
      <p:ext uri="{BB962C8B-B14F-4D97-AF65-F5344CB8AC3E}">
        <p14:creationId xmlns:p14="http://schemas.microsoft.com/office/powerpoint/2010/main" val="260176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SOPHROLOGIE</a:t>
            </a:r>
          </a:p>
        </p:txBody>
      </p:sp>
      <p:sp>
        <p:nvSpPr>
          <p:cNvPr id="8" name="ZoneTexte 7"/>
          <p:cNvSpPr txBox="1"/>
          <p:nvPr/>
        </p:nvSpPr>
        <p:spPr>
          <a:xfrm>
            <a:off x="441048" y="3212130"/>
            <a:ext cx="5868311" cy="3416320"/>
          </a:xfrm>
          <a:prstGeom prst="rect">
            <a:avLst/>
          </a:prstGeom>
          <a:noFill/>
        </p:spPr>
        <p:txBody>
          <a:bodyPr wrap="square" rtlCol="0">
            <a:spAutoFit/>
          </a:bodyPr>
          <a:lstStyle/>
          <a:p>
            <a:r>
              <a:rPr lang="fr-FR" sz="1200" b="1" dirty="0"/>
              <a:t>L’air </a:t>
            </a:r>
            <a:r>
              <a:rPr lang="fr-FR" sz="1200" dirty="0"/>
              <a:t>qui rentre est plus frais que l’air qui ressort de vos narines et caresse le sillon de vos lèvres.</a:t>
            </a:r>
          </a:p>
          <a:p>
            <a:r>
              <a:rPr lang="fr-FR" sz="1200" b="1" dirty="0"/>
              <a:t>Imaginez que ce filet d’air est magique, </a:t>
            </a:r>
            <a:r>
              <a:rPr lang="fr-FR" sz="1200" dirty="0"/>
              <a:t>il apporte à chaque inspiration </a:t>
            </a:r>
            <a:r>
              <a:rPr lang="fr-FR" sz="1200" b="1" dirty="0"/>
              <a:t>joie et énergie, </a:t>
            </a:r>
            <a:r>
              <a:rPr lang="fr-FR" sz="1200" dirty="0"/>
              <a:t>il permet à chaque expiration d’évacuer </a:t>
            </a:r>
            <a:r>
              <a:rPr lang="fr-FR" sz="1200" b="1" dirty="0"/>
              <a:t>tensions,</a:t>
            </a:r>
            <a:r>
              <a:rPr lang="fr-FR" sz="1200" dirty="0"/>
              <a:t> </a:t>
            </a:r>
            <a:r>
              <a:rPr lang="fr-FR" sz="1200" b="1" dirty="0"/>
              <a:t>stress et fatigue.</a:t>
            </a:r>
          </a:p>
          <a:p>
            <a:endParaRPr lang="fr-FR" sz="1200" b="1" dirty="0"/>
          </a:p>
          <a:p>
            <a:r>
              <a:rPr lang="fr-FR" sz="1200" b="1" dirty="0"/>
              <a:t>Concentrez-vous sur ce moment que vous prenez pour vous : </a:t>
            </a:r>
          </a:p>
          <a:p>
            <a:r>
              <a:rPr lang="fr-FR" sz="1200" dirty="0"/>
              <a:t/>
            </a:r>
            <a:br>
              <a:rPr lang="fr-FR" sz="1200" dirty="0"/>
            </a:br>
            <a:r>
              <a:rPr lang="fr-FR" sz="1200" dirty="0"/>
              <a:t>- Grâce à la RESPIRATION, je redécouvre la joie d’être EN VIE…</a:t>
            </a:r>
          </a:p>
          <a:p>
            <a:r>
              <a:rPr lang="fr-FR" sz="1200" dirty="0"/>
              <a:t>- Je suis là, ICI et MAINTENANT et j’aime qui je suis… mes qualités…</a:t>
            </a:r>
          </a:p>
          <a:p>
            <a:r>
              <a:rPr lang="fr-FR" sz="1200" dirty="0"/>
              <a:t>- J’éprouve de la GRATITUDE pour les gens que j’aime…</a:t>
            </a:r>
          </a:p>
          <a:p>
            <a:r>
              <a:rPr lang="fr-FR" sz="1200" dirty="0"/>
              <a:t>- J’accorde ma pleine ECOUTE à mes interlocuteurs, à mon entourage…</a:t>
            </a:r>
          </a:p>
          <a:p>
            <a:r>
              <a:rPr lang="fr-FR" sz="1200" dirty="0"/>
              <a:t>- Je sais prendre de la DISTANCE vis-à-vis des évènements extérieurs…</a:t>
            </a:r>
          </a:p>
          <a:p>
            <a:r>
              <a:rPr lang="fr-FR" sz="1200" dirty="0"/>
              <a:t>- J’ai le droit de m’ACCORDER du temps pour retrouver de l’énergie…</a:t>
            </a:r>
          </a:p>
          <a:p>
            <a:r>
              <a:rPr lang="fr-FR" sz="1200" dirty="0"/>
              <a:t> </a:t>
            </a:r>
          </a:p>
          <a:p>
            <a:r>
              <a:rPr lang="fr-FR" sz="1200" b="1" dirty="0"/>
              <a:t>Laissez-vous envahir par les sensations positives de la force retrouvée.</a:t>
            </a:r>
          </a:p>
          <a:p>
            <a:endParaRPr lang="fr-FR" sz="1200" dirty="0"/>
          </a:p>
          <a:p>
            <a:pPr fontAlgn="base"/>
            <a:endParaRPr lang="fr-FR" altLang="fr-FR" sz="1200" dirty="0"/>
          </a:p>
          <a:p>
            <a:pPr fontAlgn="base"/>
            <a:r>
              <a:rPr lang="fr-FR" altLang="fr-FR" sz="1200" i="1" dirty="0"/>
              <a:t>Muriel </a:t>
            </a:r>
            <a:r>
              <a:rPr lang="fr-FR" altLang="fr-FR" sz="1200" i="1" dirty="0" err="1"/>
              <a:t>Montay</a:t>
            </a:r>
            <a:r>
              <a:rPr lang="fr-FR" altLang="fr-FR" sz="1200" i="1" dirty="0"/>
              <a:t>-Mula, Sophrologue Hypno-praticienne</a:t>
            </a:r>
          </a:p>
        </p:txBody>
      </p:sp>
      <p:sp>
        <p:nvSpPr>
          <p:cNvPr id="4" name="ZoneTexte 3"/>
          <p:cNvSpPr txBox="1"/>
          <p:nvPr/>
        </p:nvSpPr>
        <p:spPr>
          <a:xfrm>
            <a:off x="441049" y="723174"/>
            <a:ext cx="420565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Stop à la fatigue, Enlever le stress </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177" y="3137203"/>
            <a:ext cx="5171626" cy="3452336"/>
          </a:xfrm>
          <a:prstGeom prst="rect">
            <a:avLst/>
          </a:prstGeom>
        </p:spPr>
      </p:pic>
      <p:sp>
        <p:nvSpPr>
          <p:cNvPr id="7" name="ZoneTexte 6"/>
          <p:cNvSpPr txBox="1"/>
          <p:nvPr/>
        </p:nvSpPr>
        <p:spPr>
          <a:xfrm>
            <a:off x="441049" y="1198211"/>
            <a:ext cx="11303753" cy="1938992"/>
          </a:xfrm>
          <a:prstGeom prst="rect">
            <a:avLst/>
          </a:prstGeom>
          <a:noFill/>
        </p:spPr>
        <p:txBody>
          <a:bodyPr wrap="square" rtlCol="0">
            <a:spAutoFit/>
          </a:bodyPr>
          <a:lstStyle/>
          <a:p>
            <a:r>
              <a:rPr lang="fr-FR" sz="1200" b="1" dirty="0"/>
              <a:t>En position allongée ou assise </a:t>
            </a:r>
            <a:r>
              <a:rPr lang="fr-FR" sz="1200" dirty="0"/>
              <a:t>confortablement</a:t>
            </a:r>
            <a:r>
              <a:rPr lang="fr-FR" sz="1200" b="1" dirty="0"/>
              <a:t>, fermez les yeux</a:t>
            </a:r>
            <a:r>
              <a:rPr lang="fr-FR" sz="1200" dirty="0"/>
              <a:t> afin de ramener votre attention sur votre monde intérieur,</a:t>
            </a:r>
          </a:p>
          <a:p>
            <a:r>
              <a:rPr lang="fr-FR" sz="1200" b="1" dirty="0"/>
              <a:t>fermez la bouche</a:t>
            </a:r>
            <a:r>
              <a:rPr lang="fr-FR" sz="1200" dirty="0"/>
              <a:t> afin de ne respirer que par le nez et faciliter la relaxation par une respiration plus lente.</a:t>
            </a:r>
          </a:p>
          <a:p>
            <a:r>
              <a:rPr lang="fr-FR" sz="1200" b="1" dirty="0"/>
              <a:t/>
            </a:r>
            <a:br>
              <a:rPr lang="fr-FR" sz="1200" b="1" dirty="0"/>
            </a:br>
            <a:r>
              <a:rPr lang="fr-FR" sz="1200" b="1" dirty="0"/>
              <a:t>Restez parfaitement immobile</a:t>
            </a:r>
            <a:r>
              <a:rPr lang="fr-FR" sz="1200" dirty="0"/>
              <a:t>, la seule chose qui bouge en vous est l’air qui rentre et sort de vos narines.</a:t>
            </a:r>
          </a:p>
          <a:p>
            <a:r>
              <a:rPr lang="fr-FR" sz="1200" b="1" dirty="0"/>
              <a:t>Focalisez-vous sur votre respiration </a:t>
            </a:r>
            <a:r>
              <a:rPr lang="fr-FR" sz="1200" dirty="0"/>
              <a:t>en la laissant se ralentir et devenir plus légère.</a:t>
            </a:r>
          </a:p>
          <a:p>
            <a:r>
              <a:rPr lang="fr-FR" sz="1200" dirty="0"/>
              <a:t> </a:t>
            </a:r>
          </a:p>
          <a:p>
            <a:r>
              <a:rPr lang="fr-FR" sz="1200" b="1" dirty="0"/>
              <a:t>Essayez d’identifier votre humeur du moment. </a:t>
            </a:r>
            <a:r>
              <a:rPr lang="fr-FR" sz="1200" dirty="0"/>
              <a:t>Si vous êtes perturbé par des </a:t>
            </a:r>
            <a:r>
              <a:rPr lang="fr-FR" sz="1200" b="1" dirty="0"/>
              <a:t>pensées négatives</a:t>
            </a:r>
            <a:r>
              <a:rPr lang="fr-FR" sz="1200" dirty="0"/>
              <a:t>, des </a:t>
            </a:r>
            <a:r>
              <a:rPr lang="fr-FR" sz="1200" b="1" dirty="0"/>
              <a:t>éléments </a:t>
            </a:r>
            <a:r>
              <a:rPr lang="fr-FR" sz="1200" dirty="0"/>
              <a:t>ou</a:t>
            </a:r>
            <a:r>
              <a:rPr lang="fr-FR" sz="1200" b="1" dirty="0"/>
              <a:t> </a:t>
            </a:r>
            <a:r>
              <a:rPr lang="fr-FR" sz="1200" dirty="0"/>
              <a:t>des</a:t>
            </a:r>
            <a:r>
              <a:rPr lang="fr-FR" sz="1200" b="1" dirty="0"/>
              <a:t> bruits extérieurs</a:t>
            </a:r>
            <a:r>
              <a:rPr lang="fr-FR" sz="1200" dirty="0"/>
              <a:t>,</a:t>
            </a:r>
          </a:p>
          <a:p>
            <a:r>
              <a:rPr lang="fr-FR" sz="1200" dirty="0"/>
              <a:t>laissez-les venir et s’en aller d’eux-mêmes.</a:t>
            </a:r>
          </a:p>
          <a:p>
            <a:r>
              <a:rPr lang="fr-FR" sz="1200" dirty="0"/>
              <a:t> </a:t>
            </a:r>
          </a:p>
          <a:p>
            <a:r>
              <a:rPr lang="fr-FR" sz="1200" b="1" dirty="0"/>
              <a:t>Inspirez profondément 3 fois et expirez très lentement 3 fois </a:t>
            </a:r>
            <a:r>
              <a:rPr lang="fr-FR" sz="1200" dirty="0"/>
              <a:t>afin d’atteindre un niveau de relaxation supérieure</a:t>
            </a:r>
            <a:r>
              <a:rPr lang="fr-FR" sz="1200" b="1" dirty="0"/>
              <a:t>.</a:t>
            </a:r>
            <a:endParaRPr lang="fr-FR" sz="1200" dirty="0"/>
          </a:p>
        </p:txBody>
      </p:sp>
    </p:spTree>
    <p:extLst>
      <p:ext uri="{BB962C8B-B14F-4D97-AF65-F5344CB8AC3E}">
        <p14:creationId xmlns:p14="http://schemas.microsoft.com/office/powerpoint/2010/main" val="4181880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SOPHROLOGIE</a:t>
            </a:r>
          </a:p>
        </p:txBody>
      </p:sp>
      <p:sp>
        <p:nvSpPr>
          <p:cNvPr id="8" name="ZoneTexte 7"/>
          <p:cNvSpPr txBox="1"/>
          <p:nvPr/>
        </p:nvSpPr>
        <p:spPr>
          <a:xfrm>
            <a:off x="633042" y="1504057"/>
            <a:ext cx="5149780" cy="4893647"/>
          </a:xfrm>
          <a:prstGeom prst="rect">
            <a:avLst/>
          </a:prstGeom>
          <a:noFill/>
        </p:spPr>
        <p:txBody>
          <a:bodyPr wrap="square" rtlCol="0">
            <a:spAutoFit/>
          </a:bodyPr>
          <a:lstStyle/>
          <a:p>
            <a:r>
              <a:rPr lang="fr-FR" sz="1200" b="1" i="1" dirty="0"/>
              <a:t>Plus vous évacuerez le stress et les angoisses de la journée, plus votre sommeil sera bon.</a:t>
            </a:r>
            <a:endParaRPr lang="fr-FR" sz="1200" dirty="0"/>
          </a:p>
          <a:p>
            <a:r>
              <a:rPr lang="fr-FR" sz="1200" b="1" dirty="0"/>
              <a:t> </a:t>
            </a:r>
            <a:endParaRPr lang="fr-FR" sz="1200" dirty="0"/>
          </a:p>
          <a:p>
            <a:r>
              <a:rPr lang="fr-FR" sz="1200" b="1" dirty="0"/>
              <a:t>SOPHRO EXPRESS (exercice d’urgence) :</a:t>
            </a:r>
            <a:endParaRPr lang="fr-FR" sz="1200" dirty="0"/>
          </a:p>
          <a:p>
            <a:r>
              <a:rPr lang="fr-FR" sz="1200" b="1" dirty="0"/>
              <a:t>Comment ne pas laisser l’anxiété vous faire perdre le sommeil ? En balayant les tensions de la journée puis en créant un espace de lâcher prise et de calme autour de soi.</a:t>
            </a:r>
            <a:endParaRPr lang="fr-FR" sz="1200" dirty="0"/>
          </a:p>
          <a:p>
            <a:r>
              <a:rPr lang="fr-FR" sz="1200" dirty="0"/>
              <a:t> </a:t>
            </a:r>
          </a:p>
          <a:p>
            <a:pPr lvl="0"/>
            <a:r>
              <a:rPr lang="fr-FR" sz="1200" i="1" dirty="0"/>
              <a:t>Debout, les pieds bien à plats, inspirez, tournez le buste latéralement en relâchant les bras. </a:t>
            </a:r>
            <a:endParaRPr lang="fr-FR" sz="1200" dirty="0"/>
          </a:p>
          <a:p>
            <a:pPr lvl="0"/>
            <a:r>
              <a:rPr lang="fr-FR" sz="1200" dirty="0"/>
              <a:t>Dessinez de grands cercles autour de vous avec vos bras souples. Sentez vos pieds bien ancrés au sol. </a:t>
            </a:r>
          </a:p>
          <a:p>
            <a:pPr lvl="0"/>
            <a:r>
              <a:rPr lang="fr-FR" sz="1200" dirty="0"/>
              <a:t>A chaque rotation, imaginez vos bras balayer les tensions physiques, mentales et émotionnelles du jour. </a:t>
            </a:r>
          </a:p>
          <a:p>
            <a:pPr lvl="0"/>
            <a:r>
              <a:rPr lang="fr-FR" sz="1200" dirty="0"/>
              <a:t>Ralentissez progressivement le mouvement, ramenez le buste droit en soufflent et laissez vos bras revenir le long du corps en délimitant une zone de calme, comme une bulle protectrice autour de vous.</a:t>
            </a:r>
          </a:p>
          <a:p>
            <a:r>
              <a:rPr lang="fr-FR" sz="1200" dirty="0"/>
              <a:t>Prenez conscience de votre capacité à mettre à distance l’anxiété avant de dormir</a:t>
            </a:r>
          </a:p>
          <a:p>
            <a:endParaRPr lang="fr-FR" sz="1200" dirty="0"/>
          </a:p>
          <a:p>
            <a:endParaRPr lang="fr-FR" sz="1200" dirty="0"/>
          </a:p>
          <a:p>
            <a:endParaRPr lang="fr-FR" sz="1200" dirty="0"/>
          </a:p>
          <a:p>
            <a:endParaRPr lang="fr-FR" sz="1200" dirty="0"/>
          </a:p>
          <a:p>
            <a:endParaRPr lang="fr-FR" sz="1200" dirty="0"/>
          </a:p>
          <a:p>
            <a:pPr fontAlgn="base"/>
            <a:endParaRPr lang="fr-FR" altLang="fr-FR" sz="1200" dirty="0"/>
          </a:p>
          <a:p>
            <a:pPr fontAlgn="base"/>
            <a:r>
              <a:rPr lang="fr-FR" altLang="fr-FR" sz="1200" i="1" dirty="0"/>
              <a:t>Muriel </a:t>
            </a:r>
            <a:r>
              <a:rPr lang="fr-FR" altLang="fr-FR" sz="1200" i="1" dirty="0" err="1"/>
              <a:t>Montay</a:t>
            </a:r>
            <a:r>
              <a:rPr lang="fr-FR" altLang="fr-FR" sz="1200" i="1" dirty="0"/>
              <a:t>-Mula, Sophrologue Hypno-praticienne</a:t>
            </a:r>
          </a:p>
        </p:txBody>
      </p:sp>
      <p:sp>
        <p:nvSpPr>
          <p:cNvPr id="4" name="ZoneTexte 3"/>
          <p:cNvSpPr txBox="1"/>
          <p:nvPr/>
        </p:nvSpPr>
        <p:spPr>
          <a:xfrm>
            <a:off x="633041" y="8347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814" y="1623018"/>
            <a:ext cx="5369593" cy="3566372"/>
          </a:xfrm>
          <a:prstGeom prst="rect">
            <a:avLst/>
          </a:prstGeom>
        </p:spPr>
      </p:pic>
    </p:spTree>
    <p:extLst>
      <p:ext uri="{BB962C8B-B14F-4D97-AF65-F5344CB8AC3E}">
        <p14:creationId xmlns:p14="http://schemas.microsoft.com/office/powerpoint/2010/main" val="47708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SOPHROLOGIE</a:t>
            </a:r>
          </a:p>
        </p:txBody>
      </p:sp>
      <p:sp>
        <p:nvSpPr>
          <p:cNvPr id="8" name="ZoneTexte 7"/>
          <p:cNvSpPr txBox="1"/>
          <p:nvPr/>
        </p:nvSpPr>
        <p:spPr>
          <a:xfrm>
            <a:off x="520701" y="1224656"/>
            <a:ext cx="11118458" cy="5816977"/>
          </a:xfrm>
          <a:prstGeom prst="rect">
            <a:avLst/>
          </a:prstGeom>
          <a:noFill/>
        </p:spPr>
        <p:txBody>
          <a:bodyPr wrap="square" numCol="2" rtlCol="0">
            <a:spAutoFit/>
          </a:bodyPr>
          <a:lstStyle/>
          <a:p>
            <a:r>
              <a:rPr lang="fr-FR" sz="1200" b="1" dirty="0"/>
              <a:t>SOPHRO RELAX (exercice de fond) :</a:t>
            </a:r>
            <a:endParaRPr lang="fr-FR" sz="1200" dirty="0"/>
          </a:p>
          <a:p>
            <a:r>
              <a:rPr lang="fr-FR" sz="1200" b="1" dirty="0"/>
              <a:t>S’entraîner à s’endormir pour lâcher prise plus facilement et atteindre un </a:t>
            </a:r>
          </a:p>
          <a:p>
            <a:r>
              <a:rPr lang="fr-FR" sz="1200" b="1" dirty="0"/>
              <a:t>laisser-aller total.</a:t>
            </a:r>
            <a:br>
              <a:rPr lang="fr-FR" sz="1200" b="1" dirty="0"/>
            </a:br>
            <a:r>
              <a:rPr lang="fr-FR" sz="1200" b="1" dirty="0"/>
              <a:t>« Je m’imagine en train de m’endormir »</a:t>
            </a:r>
          </a:p>
          <a:p>
            <a:endParaRPr lang="fr-FR" sz="1200" dirty="0"/>
          </a:p>
          <a:p>
            <a:r>
              <a:rPr lang="fr-FR" sz="1200" dirty="0"/>
              <a:t>Installez-vous confortablement, observez l’espace autour de vous puis fermez les yeux.</a:t>
            </a:r>
          </a:p>
          <a:p>
            <a:r>
              <a:rPr lang="fr-FR" sz="1200" dirty="0"/>
              <a:t>Mettez-vous à présent à l’écoute de votre corps. Détendez-vous…</a:t>
            </a:r>
          </a:p>
          <a:p>
            <a:r>
              <a:rPr lang="fr-FR" sz="1200" dirty="0"/>
              <a:t>Portez attention à votre tête, votre visage. Lissez votre front, vos joues. Desserrez vos mâchoires, vos dents.</a:t>
            </a:r>
          </a:p>
          <a:p>
            <a:r>
              <a:rPr lang="fr-FR" sz="1200" dirty="0"/>
              <a:t>Prenez conscience à présent que votre visage est détendu et relâché…</a:t>
            </a:r>
          </a:p>
          <a:p>
            <a:r>
              <a:rPr lang="fr-FR" sz="1200" dirty="0"/>
              <a:t>Laissez la détente envahir votre nuque, vos trapèzes, vos épaules jusqu’à vos mains et le bout des doigts.</a:t>
            </a:r>
          </a:p>
          <a:p>
            <a:r>
              <a:rPr lang="fr-FR" sz="1200" dirty="0"/>
              <a:t>Prenez conscience à présent que vos membres supérieurs sont détendus et relâchés…</a:t>
            </a:r>
          </a:p>
          <a:p>
            <a:r>
              <a:rPr lang="fr-FR" sz="1200" dirty="0"/>
              <a:t>Portez attention à votre dos. Relâchez tous les muscles de votre colonne vertébrale du haut jusqu’en bas.</a:t>
            </a:r>
          </a:p>
          <a:p>
            <a:r>
              <a:rPr lang="fr-FR" sz="1200" dirty="0"/>
              <a:t>Prenez conscience à présent que votre dos est détendu et relâché…</a:t>
            </a:r>
          </a:p>
          <a:p>
            <a:r>
              <a:rPr lang="fr-FR" sz="1200" dirty="0"/>
              <a:t>Respirez profondément et lentement. Percevez les mouvements de votre cage thoracique. </a:t>
            </a:r>
          </a:p>
          <a:p>
            <a:r>
              <a:rPr lang="fr-FR" sz="1200" dirty="0"/>
              <a:t>Relâchez votre ventre. Percevez les mouvements de votre abdomen qui s’assoupli à chaque respiration.</a:t>
            </a:r>
          </a:p>
          <a:p>
            <a:r>
              <a:rPr lang="fr-FR" sz="1200" dirty="0"/>
              <a:t>Prenez conscience à présent que votre buste est détendu et relâché…</a:t>
            </a:r>
          </a:p>
          <a:p>
            <a:r>
              <a:rPr lang="fr-FR" sz="1200" dirty="0"/>
              <a:t>Relâchez les muscles de vos cuisses, vos genoux, vos mollets, vos chevilles, vos pieds jusqu’au bout des orteils. Prenez conscience à présent que vos membres inférieurs sont détendus et relâchés…</a:t>
            </a:r>
          </a:p>
          <a:p>
            <a:endParaRPr lang="fr-FR" sz="1200" b="1" dirty="0"/>
          </a:p>
          <a:p>
            <a:endParaRPr lang="fr-FR" sz="1200" b="1" dirty="0"/>
          </a:p>
          <a:p>
            <a:endParaRPr lang="fr-FR" sz="1200" b="1" dirty="0"/>
          </a:p>
          <a:p>
            <a:endParaRPr lang="fr-FR" sz="1200" b="1" dirty="0"/>
          </a:p>
          <a:p>
            <a:endParaRPr lang="fr-FR" sz="1200" b="1" dirty="0"/>
          </a:p>
          <a:p>
            <a:endParaRPr lang="fr-FR" sz="1200" b="1" dirty="0"/>
          </a:p>
          <a:p>
            <a:endParaRPr lang="fr-FR" sz="1200" b="1" dirty="0"/>
          </a:p>
          <a:p>
            <a:r>
              <a:rPr lang="fr-FR" sz="1200" b="1" dirty="0"/>
              <a:t>Prenez conscience que tout votre corps est détendu et relâché…</a:t>
            </a:r>
            <a:endParaRPr lang="fr-FR" sz="1200" dirty="0"/>
          </a:p>
          <a:p>
            <a:r>
              <a:rPr lang="fr-FR" sz="1200" dirty="0"/>
              <a:t>Imaginez… vous êtes au moment du coucher. Quittez vos vêtements de la journée pour vous mettre à l’aise.</a:t>
            </a:r>
          </a:p>
          <a:p>
            <a:r>
              <a:rPr lang="fr-FR" sz="1200" dirty="0"/>
              <a:t>Passez à la salle de bains et prenez soin de vous, démaquillage, toilette, brossage des dents, des cheveux.</a:t>
            </a:r>
          </a:p>
          <a:p>
            <a:r>
              <a:rPr lang="fr-FR" sz="1200" dirty="0"/>
              <a:t>Vous êtes apaisé(e) par cette coupure, ses sensations agréables, ce changement d’atmosphère. </a:t>
            </a:r>
          </a:p>
          <a:p>
            <a:r>
              <a:rPr lang="fr-FR" sz="1200" dirty="0"/>
              <a:t>Maintenant dirigez-vous vers votre chambre. Allumez une lumière douce, appréciez cet espace de calme. </a:t>
            </a:r>
          </a:p>
          <a:p>
            <a:r>
              <a:rPr lang="fr-FR" sz="1200" dirty="0"/>
              <a:t>Installez-vous dans votre lit, c’est le meilleur moment de la journée. Vous adoptez une position confortable.</a:t>
            </a:r>
          </a:p>
          <a:p>
            <a:r>
              <a:rPr lang="fr-FR" sz="1200" dirty="0"/>
              <a:t>Appréciez le maintien du matelas, la douceur de la couette, le moelleux de l’oreiller, la fraicheur des draps…</a:t>
            </a:r>
          </a:p>
          <a:p>
            <a:r>
              <a:rPr lang="fr-FR" sz="1200" dirty="0"/>
              <a:t>Eteignez la lumière. Adoptez votre position d’endormissement et laissez le sommeil peu à peu vous envahir.</a:t>
            </a:r>
          </a:p>
          <a:p>
            <a:r>
              <a:rPr lang="fr-FR" sz="1200" dirty="0"/>
              <a:t>Sentez votre corps s’alourdir et tous vos muscles se relâcher. Percevez votre respiration calme et paisible.</a:t>
            </a:r>
          </a:p>
          <a:p>
            <a:r>
              <a:rPr lang="fr-FR" sz="1200" dirty="0"/>
              <a:t>Imaginez-vous à présent en train dormir. Observez votre visage détendu, votre corps au repos...</a:t>
            </a:r>
          </a:p>
          <a:p>
            <a:r>
              <a:rPr lang="fr-FR" sz="1200" dirty="0"/>
              <a:t>Votre sommeil est profond, votre respiration est ample. Accueillez ces sensations positive de récupération.</a:t>
            </a:r>
          </a:p>
          <a:p>
            <a:r>
              <a:rPr lang="fr-FR" sz="1200" dirty="0"/>
              <a:t>Observez votre visage reposé, peut-être un léger sourire sur vos lèvres. Ressentez votre bonne humeur.</a:t>
            </a:r>
          </a:p>
          <a:p>
            <a:r>
              <a:rPr lang="fr-FR" sz="1200" b="1" dirty="0"/>
              <a:t>Prenez conscience de la qualité de votre sommeil, de votre corps ressourcé.</a:t>
            </a:r>
            <a:endParaRPr lang="fr-FR" sz="1200" dirty="0"/>
          </a:p>
          <a:p>
            <a:r>
              <a:rPr lang="fr-FR" sz="1200" i="1" dirty="0"/>
              <a:t>Retrouvez votre environnement, les bruits extérieurs, bouger votre corps, soufflez, étirez-vous et ouvrez les yeux.</a:t>
            </a:r>
          </a:p>
          <a:p>
            <a:endParaRPr lang="fr-FR" sz="1200" i="1" dirty="0"/>
          </a:p>
          <a:p>
            <a:endParaRPr lang="fr-FR" sz="1200" i="1" dirty="0"/>
          </a:p>
          <a:p>
            <a:pPr algn="r"/>
            <a:r>
              <a:rPr lang="fr-FR" altLang="fr-FR" sz="1200" i="1" dirty="0"/>
              <a:t>Muriel </a:t>
            </a:r>
            <a:r>
              <a:rPr lang="fr-FR" altLang="fr-FR" sz="1200" i="1" dirty="0" err="1"/>
              <a:t>Montay</a:t>
            </a:r>
            <a:r>
              <a:rPr lang="fr-FR" altLang="fr-FR" sz="1200" i="1" dirty="0"/>
              <a:t>-Mula, Sophrologue Hypno-praticienne</a:t>
            </a:r>
          </a:p>
        </p:txBody>
      </p:sp>
      <p:sp>
        <p:nvSpPr>
          <p:cNvPr id="4" name="ZoneTexte 3"/>
          <p:cNvSpPr txBox="1"/>
          <p:nvPr/>
        </p:nvSpPr>
        <p:spPr>
          <a:xfrm>
            <a:off x="633041" y="6950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spTree>
    <p:extLst>
      <p:ext uri="{BB962C8B-B14F-4D97-AF65-F5344CB8AC3E}">
        <p14:creationId xmlns:p14="http://schemas.microsoft.com/office/powerpoint/2010/main" val="383113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678" y="-388597"/>
            <a:ext cx="9927065" cy="7017993"/>
          </a:xfrm>
          <a:prstGeom prst="rect">
            <a:avLst/>
          </a:prstGeom>
        </p:spPr>
      </p:pic>
      <p:sp>
        <p:nvSpPr>
          <p:cNvPr id="9" name="ZoneTexte 8"/>
          <p:cNvSpPr txBox="1"/>
          <p:nvPr/>
        </p:nvSpPr>
        <p:spPr>
          <a:xfrm>
            <a:off x="266762" y="902363"/>
            <a:ext cx="1948482" cy="5078313"/>
          </a:xfrm>
          <a:prstGeom prst="rect">
            <a:avLst/>
          </a:prstGeom>
          <a:noFill/>
        </p:spPr>
        <p:txBody>
          <a:bodyPr wrap="square" rtlCol="0">
            <a:spAutoFit/>
          </a:bodyPr>
          <a:lstStyle/>
          <a:p>
            <a:r>
              <a:rPr lang="fr-FR" sz="1200" dirty="0"/>
              <a:t>« Notre terrain, notre intérieur »…</a:t>
            </a:r>
          </a:p>
          <a:p>
            <a:endParaRPr lang="fr-FR" sz="1200" dirty="0"/>
          </a:p>
          <a:p>
            <a:pPr>
              <a:lnSpc>
                <a:spcPct val="150000"/>
              </a:lnSpc>
            </a:pPr>
            <a:r>
              <a:rPr lang="fr-FR" sz="1200" dirty="0"/>
              <a:t>nous arrivons au monde avec un bagage héréditaire avec lequel nous devons composer. </a:t>
            </a:r>
          </a:p>
          <a:p>
            <a:pPr>
              <a:lnSpc>
                <a:spcPct val="150000"/>
              </a:lnSpc>
            </a:pPr>
            <a:endParaRPr lang="fr-FR" sz="1200" dirty="0"/>
          </a:p>
          <a:p>
            <a:pPr>
              <a:lnSpc>
                <a:spcPct val="150000"/>
              </a:lnSpc>
            </a:pPr>
            <a:r>
              <a:rPr lang="fr-FR" sz="1200" dirty="0"/>
              <a:t>En Revanche, </a:t>
            </a:r>
          </a:p>
          <a:p>
            <a:pPr marL="171450" indent="-171450">
              <a:lnSpc>
                <a:spcPct val="150000"/>
              </a:lnSpc>
              <a:buFont typeface="Wingdings" panose="05000000000000000000" pitchFamily="2" charset="2"/>
              <a:buChar char="§"/>
            </a:pPr>
            <a:r>
              <a:rPr lang="fr-FR" sz="1200" dirty="0"/>
              <a:t>l’environnement dans lequel nous vivons, </a:t>
            </a:r>
          </a:p>
          <a:p>
            <a:pPr marL="171450" indent="-171450">
              <a:lnSpc>
                <a:spcPct val="150000"/>
              </a:lnSpc>
              <a:buFont typeface="Wingdings" panose="05000000000000000000" pitchFamily="2" charset="2"/>
              <a:buChar char="§"/>
            </a:pPr>
            <a:r>
              <a:rPr lang="fr-FR" sz="1200" dirty="0"/>
              <a:t>nos rapports aux autres,</a:t>
            </a:r>
          </a:p>
          <a:p>
            <a:pPr marL="171450" indent="-171450">
              <a:lnSpc>
                <a:spcPct val="150000"/>
              </a:lnSpc>
              <a:buFont typeface="Wingdings" panose="05000000000000000000" pitchFamily="2" charset="2"/>
              <a:buChar char="§"/>
            </a:pPr>
            <a:r>
              <a:rPr lang="fr-FR" sz="1200" dirty="0"/>
              <a:t>la qualité de notre sommeil</a:t>
            </a:r>
          </a:p>
          <a:p>
            <a:pPr marL="171450" indent="-171450">
              <a:lnSpc>
                <a:spcPct val="150000"/>
              </a:lnSpc>
              <a:buFont typeface="Wingdings" panose="05000000000000000000" pitchFamily="2" charset="2"/>
              <a:buChar char="§"/>
            </a:pPr>
            <a:r>
              <a:rPr lang="fr-FR" sz="1200" dirty="0"/>
              <a:t>notre alimentation </a:t>
            </a:r>
          </a:p>
          <a:p>
            <a:pPr>
              <a:lnSpc>
                <a:spcPct val="150000"/>
              </a:lnSpc>
            </a:pPr>
            <a:r>
              <a:rPr lang="fr-FR" sz="1200" dirty="0"/>
              <a:t>peuvent tout changer et déséquilibrer notre santé.</a:t>
            </a:r>
          </a:p>
          <a:p>
            <a:endParaRPr lang="fr-FR" sz="1200" dirty="0"/>
          </a:p>
          <a:p>
            <a:r>
              <a:rPr lang="fr-FR" sz="1200" b="1" dirty="0"/>
              <a:t>Pour autant nous avons tous le moyen d’agir  !</a:t>
            </a:r>
          </a:p>
        </p:txBody>
      </p:sp>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a:solidFill>
                  <a:schemeClr val="bg1"/>
                </a:solidFill>
              </a:rPr>
              <a:t>EN SYNTHESE</a:t>
            </a:r>
          </a:p>
        </p:txBody>
      </p:sp>
      <p:sp>
        <p:nvSpPr>
          <p:cNvPr id="11" name="Rectangle 10"/>
          <p:cNvSpPr/>
          <p:nvPr/>
        </p:nvSpPr>
        <p:spPr>
          <a:xfrm>
            <a:off x="2082891" y="5943601"/>
            <a:ext cx="1008504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108518" y="6243976"/>
            <a:ext cx="3602653" cy="276999"/>
          </a:xfrm>
          <a:prstGeom prst="rect">
            <a:avLst/>
          </a:prstGeom>
          <a:noFill/>
        </p:spPr>
        <p:txBody>
          <a:bodyPr wrap="none" rtlCol="0">
            <a:spAutoFit/>
          </a:bodyPr>
          <a:lstStyle/>
          <a:p>
            <a:r>
              <a:rPr lang="fr-FR" altLang="fr-FR" sz="1200" i="1" dirty="0"/>
              <a:t>Christelle </a:t>
            </a:r>
            <a:r>
              <a:rPr lang="fr-FR" altLang="fr-FR" sz="1200" i="1" dirty="0" err="1"/>
              <a:t>Razy</a:t>
            </a:r>
            <a:r>
              <a:rPr lang="fr-FR" altLang="fr-FR" sz="1200" i="1" dirty="0"/>
              <a:t>, Naturopathe, massage femme enceinte</a:t>
            </a:r>
          </a:p>
        </p:txBody>
      </p:sp>
    </p:spTree>
    <p:extLst>
      <p:ext uri="{BB962C8B-B14F-4D97-AF65-F5344CB8AC3E}">
        <p14:creationId xmlns:p14="http://schemas.microsoft.com/office/powerpoint/2010/main" val="2976276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a:solidFill>
                  <a:schemeClr val="bg1"/>
                </a:solidFill>
              </a:rPr>
              <a:t>EN SYNTHESE</a:t>
            </a:r>
          </a:p>
        </p:txBody>
      </p:sp>
      <p:sp>
        <p:nvSpPr>
          <p:cNvPr id="7" name="ZoneTexte 6"/>
          <p:cNvSpPr txBox="1"/>
          <p:nvPr/>
        </p:nvSpPr>
        <p:spPr>
          <a:xfrm>
            <a:off x="2087003" y="6007308"/>
            <a:ext cx="2903808" cy="276999"/>
          </a:xfrm>
          <a:prstGeom prst="rect">
            <a:avLst/>
          </a:prstGeom>
          <a:noFill/>
        </p:spPr>
        <p:txBody>
          <a:bodyPr wrap="none" rtlCol="0">
            <a:spAutoFit/>
          </a:bodyPr>
          <a:lstStyle/>
          <a:p>
            <a:r>
              <a:rPr lang="fr-FR" altLang="fr-FR" sz="1200" i="1" dirty="0"/>
              <a:t>Marion Hardy, Naturopathe et Réflexologue</a:t>
            </a:r>
          </a:p>
        </p:txBody>
      </p:sp>
      <p:sp>
        <p:nvSpPr>
          <p:cNvPr id="12" name="ZoneTexte 11"/>
          <p:cNvSpPr txBox="1"/>
          <p:nvPr/>
        </p:nvSpPr>
        <p:spPr>
          <a:xfrm>
            <a:off x="3538907" y="1475695"/>
            <a:ext cx="7799294" cy="3970318"/>
          </a:xfrm>
          <a:prstGeom prst="rect">
            <a:avLst/>
          </a:prstGeom>
          <a:noFill/>
        </p:spPr>
        <p:txBody>
          <a:bodyPr wrap="square" rtlCol="0">
            <a:spAutoFit/>
          </a:bodyPr>
          <a:lstStyle/>
          <a:p>
            <a:r>
              <a:rPr lang="fr-FR" sz="1200" b="1" dirty="0"/>
              <a:t>L’intestin est la première barrière de défense de notre système immunitaire : </a:t>
            </a:r>
          </a:p>
          <a:p>
            <a:endParaRPr lang="fr-FR" sz="1200" b="1" dirty="0"/>
          </a:p>
          <a:p>
            <a:r>
              <a:rPr lang="fr-FR" sz="1200" b="1" dirty="0"/>
              <a:t>Respecter l’équilibre de sa flore intestinale </a:t>
            </a:r>
            <a:r>
              <a:rPr lang="fr-FR" sz="1200" dirty="0"/>
              <a:t>donne une meilleure résistance aux infections.</a:t>
            </a:r>
          </a:p>
          <a:p>
            <a:r>
              <a:rPr lang="fr-FR" sz="1200" dirty="0"/>
              <a:t>Eviter ce qui acidifie l’organisme et accroit sa toxémie : aliments industriels, sucres, amidons, laitages, viandes.</a:t>
            </a:r>
          </a:p>
          <a:p>
            <a:endParaRPr lang="fr-FR" sz="1200" dirty="0"/>
          </a:p>
          <a:p>
            <a:r>
              <a:rPr lang="fr-FR" sz="1200" b="1" dirty="0"/>
              <a:t>Fumer encrasse les voies respiratoires </a:t>
            </a:r>
            <a:r>
              <a:rPr lang="fr-FR" sz="1200" dirty="0"/>
              <a:t>et prédispose aux infections pulmonaires</a:t>
            </a:r>
          </a:p>
          <a:p>
            <a:endParaRPr lang="fr-FR" sz="1200" dirty="0"/>
          </a:p>
          <a:p>
            <a:r>
              <a:rPr lang="fr-FR" sz="1200" b="1" dirty="0"/>
              <a:t>Dormir suffisamment : </a:t>
            </a:r>
          </a:p>
          <a:p>
            <a:r>
              <a:rPr lang="fr-FR" sz="1200" dirty="0"/>
              <a:t>C’est pendant le sommeil que l’organisme se régénère Le stress, la peur, les pensées et paroles négatives affaiblissent les défenses immunitaires en augmentant le niveau de cortisol.</a:t>
            </a:r>
          </a:p>
          <a:p>
            <a:endParaRPr lang="fr-FR" sz="1200" dirty="0"/>
          </a:p>
          <a:p>
            <a:r>
              <a:rPr lang="fr-FR" sz="1200" b="1" dirty="0"/>
              <a:t>Rester Zen : </a:t>
            </a:r>
          </a:p>
          <a:p>
            <a:r>
              <a:rPr lang="fr-FR" sz="1200" dirty="0"/>
              <a:t>Le sentiment de panique joue contre nous, il est </a:t>
            </a:r>
            <a:r>
              <a:rPr lang="fr-FR" sz="1200" b="1" dirty="0"/>
              <a:t>Immunosuppresseur. </a:t>
            </a:r>
          </a:p>
          <a:p>
            <a:r>
              <a:rPr lang="fr-FR" sz="1200" dirty="0"/>
              <a:t>Pourquoi ne pas profiter de cette parenthèse forcée pour commencer la méditation ?</a:t>
            </a:r>
            <a:endParaRPr lang="fr-FR" sz="1200" b="1" dirty="0"/>
          </a:p>
          <a:p>
            <a:endParaRPr lang="fr-FR" sz="1200" dirty="0"/>
          </a:p>
          <a:p>
            <a:r>
              <a:rPr lang="fr-FR" sz="1200" dirty="0"/>
              <a:t>Repos, détente, relaxation, massage, bonne humeur, rire, activité physique, yoga, méditation, promenades dans la nature, soleil, exercices de respiration, exposition brève au froid, pratiques qui favorisent l’</a:t>
            </a:r>
            <a:r>
              <a:rPr lang="fr-FR" sz="1200" dirty="0" err="1"/>
              <a:t>hormèse</a:t>
            </a:r>
            <a:r>
              <a:rPr lang="fr-FR" sz="1200" dirty="0"/>
              <a:t> et renforcent les capacités adaptatives du corps… </a:t>
            </a:r>
          </a:p>
          <a:p>
            <a:r>
              <a:rPr lang="fr-FR" sz="1200" dirty="0"/>
              <a:t>Tout cela contribue à abaisser le niveau de cortisol et renforce les défenses immunitaires. </a:t>
            </a:r>
          </a:p>
          <a:p>
            <a:endParaRPr lang="fr-FR" sz="1200" dirty="0"/>
          </a:p>
          <a:p>
            <a:r>
              <a:rPr lang="fr-FR" sz="1200" dirty="0"/>
              <a:t>Amour et ouverture du cœur comme rempart énergétique aux infections pulmonaires. </a:t>
            </a:r>
          </a:p>
        </p:txBody>
      </p:sp>
    </p:spTree>
    <p:extLst>
      <p:ext uri="{BB962C8B-B14F-4D97-AF65-F5344CB8AC3E}">
        <p14:creationId xmlns:p14="http://schemas.microsoft.com/office/powerpoint/2010/main" val="1921404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subTitle" idx="4294967295"/>
          </p:nvPr>
        </p:nvSpPr>
        <p:spPr>
          <a:xfrm>
            <a:off x="240632" y="6153480"/>
            <a:ext cx="11598442" cy="496757"/>
          </a:xfrm>
          <a:prstGeom prst="rect">
            <a:avLst/>
          </a:prstGeom>
          <a:noFill/>
          <a:ln>
            <a:noFill/>
          </a:ln>
        </p:spPr>
        <p:txBody>
          <a:bodyPr spcFirstLastPara="1" vert="horz" wrap="square" lIns="91425" tIns="91425" rIns="91425" bIns="91425" rtlCol="0" anchor="t" anchorCtr="0">
            <a:noAutofit/>
          </a:bodyPr>
          <a:lstStyle/>
          <a:p>
            <a:pPr marL="0" indent="0" algn="ctr">
              <a:lnSpc>
                <a:spcPct val="100000"/>
              </a:lnSpc>
              <a:spcBef>
                <a:spcPts val="0"/>
              </a:spcBef>
              <a:buClr>
                <a:srgbClr val="CFD8DC"/>
              </a:buClr>
              <a:buSzPts val="1800"/>
              <a:buNone/>
            </a:pPr>
            <a:r>
              <a:rPr lang="en" sz="1400" b="1" dirty="0">
                <a:solidFill>
                  <a:srgbClr val="1377D4"/>
                </a:solidFill>
                <a:latin typeface="Source Sans Pro"/>
                <a:ea typeface="Source Sans Pro"/>
                <a:cs typeface="Source Sans Pro"/>
                <a:sym typeface="Source Sans Pro"/>
              </a:rPr>
              <a:t>188 Grande rue Charles de Gaulle - 94130 Nogent-sur-Marne</a:t>
            </a:r>
            <a:endParaRPr sz="1400" dirty="0">
              <a:solidFill>
                <a:srgbClr val="1377D4"/>
              </a:solidFill>
            </a:endParaRPr>
          </a:p>
        </p:txBody>
      </p:sp>
      <p:pic>
        <p:nvPicPr>
          <p:cNvPr id="68" name="Google Shape;68;p1"/>
          <p:cNvPicPr preferRelativeResize="0"/>
          <p:nvPr/>
        </p:nvPicPr>
        <p:blipFill rotWithShape="1">
          <a:blip r:embed="rId3">
            <a:alphaModFix/>
          </a:blip>
          <a:srcRect/>
          <a:stretch/>
        </p:blipFill>
        <p:spPr>
          <a:xfrm>
            <a:off x="7015396" y="539645"/>
            <a:ext cx="4631961" cy="1082521"/>
          </a:xfrm>
          <a:prstGeom prst="rect">
            <a:avLst/>
          </a:prstGeom>
          <a:noFill/>
          <a:ln>
            <a:noFill/>
          </a:ln>
        </p:spPr>
      </p:pic>
      <p:sp>
        <p:nvSpPr>
          <p:cNvPr id="5" name="Google Shape;321;p15"/>
          <p:cNvSpPr txBox="1">
            <a:spLocks noGrp="1"/>
          </p:cNvSpPr>
          <p:nvPr>
            <p:ph type="ctrTitle" idx="4294967295"/>
          </p:nvPr>
        </p:nvSpPr>
        <p:spPr>
          <a:xfrm>
            <a:off x="1667550" y="2007361"/>
            <a:ext cx="5612540" cy="3304200"/>
          </a:xfrm>
          <a:prstGeom prst="rect">
            <a:avLst/>
          </a:prstGeom>
          <a:noFill/>
          <a:ln>
            <a:noFill/>
          </a:ln>
        </p:spPr>
        <p:txBody>
          <a:bodyPr spcFirstLastPara="1" wrap="square" lIns="91425" tIns="91425" rIns="91425" bIns="91425" anchor="t" anchorCtr="0">
            <a:noAutofit/>
          </a:bodyPr>
          <a:lstStyle/>
          <a:p>
            <a:pPr>
              <a:lnSpc>
                <a:spcPct val="100000"/>
              </a:lnSpc>
              <a:spcBef>
                <a:spcPts val="0"/>
              </a:spcBef>
              <a:buClr>
                <a:srgbClr val="0091EA"/>
              </a:buClr>
              <a:buSzPts val="6000"/>
            </a:pPr>
            <a:r>
              <a:rPr lang="fr-FR" sz="1600" b="1" dirty="0"/>
              <a:t>Besoin d’aide pour vous orienter vers la pratique</a:t>
            </a:r>
            <a:br>
              <a:rPr lang="fr-FR" sz="1600" b="1" dirty="0"/>
            </a:br>
            <a:r>
              <a:rPr lang="fr-FR" sz="1600" b="1" dirty="0"/>
              <a:t>qui vous sera la plus adaptée ?</a:t>
            </a:r>
            <a:br>
              <a:rPr lang="fr-FR" sz="1600" b="1" dirty="0"/>
            </a:br>
            <a:r>
              <a:rPr lang="fr-FR" sz="1600" b="1" dirty="0"/>
              <a:t/>
            </a:r>
            <a:br>
              <a:rPr lang="fr-FR" sz="1600" b="1" dirty="0"/>
            </a:br>
            <a:r>
              <a:rPr lang="fr-FR" sz="1600" dirty="0"/>
              <a:t>Si vous avez des questions n’hésitez pas ! </a:t>
            </a:r>
            <a:br>
              <a:rPr lang="fr-FR" sz="1600" dirty="0"/>
            </a:br>
            <a:r>
              <a:rPr lang="fr-FR" sz="1600" dirty="0"/>
              <a:t/>
            </a:r>
            <a:br>
              <a:rPr lang="fr-FR" sz="1600" dirty="0"/>
            </a:br>
            <a:r>
              <a:rPr lang="fr-FR" sz="1600" dirty="0"/>
              <a:t>Et pour des conseils plus précis et individualisés sans sortir de chez soi, la </a:t>
            </a:r>
            <a:r>
              <a:rPr lang="fr-FR" sz="1600" dirty="0" err="1"/>
              <a:t>télé-consultation</a:t>
            </a:r>
            <a:r>
              <a:rPr lang="fr-FR" sz="1600" dirty="0"/>
              <a:t> est possible.</a:t>
            </a:r>
            <a:br>
              <a:rPr lang="fr-FR" sz="1600" dirty="0"/>
            </a:br>
            <a:r>
              <a:rPr lang="fr-FR" sz="1600" b="1" dirty="0"/>
              <a:t/>
            </a:r>
            <a:br>
              <a:rPr lang="fr-FR" sz="1600" b="1" dirty="0"/>
            </a:br>
            <a:r>
              <a:rPr lang="fr-FR" sz="1600" b="1" dirty="0"/>
              <a:t>Contactez le 01 84 25 22 87</a:t>
            </a:r>
            <a:br>
              <a:rPr lang="fr-FR" sz="1600" b="1" dirty="0"/>
            </a:br>
            <a:r>
              <a:rPr lang="fr-FR" sz="1600" b="1" dirty="0"/>
              <a:t/>
            </a:r>
            <a:br>
              <a:rPr lang="fr-FR" sz="1600" b="1" dirty="0"/>
            </a:br>
            <a:r>
              <a:rPr lang="fr-FR" sz="1600" b="1" dirty="0"/>
              <a:t/>
            </a:r>
            <a:br>
              <a:rPr lang="fr-FR" sz="1600" b="1" dirty="0"/>
            </a:br>
            <a:r>
              <a:rPr lang="fr-FR" sz="1600" b="1" dirty="0"/>
              <a:t>Retrouvez tous nos praticiens sur :</a:t>
            </a:r>
            <a:br>
              <a:rPr lang="fr-FR" sz="1600" b="1" dirty="0"/>
            </a:br>
            <a:r>
              <a:rPr lang="fr-FR" sz="1600" b="1" dirty="0">
                <a:solidFill>
                  <a:srgbClr val="1377D4"/>
                </a:solidFill>
                <a:latin typeface="Source Sans Pro"/>
                <a:ea typeface="Source Sans Pro"/>
                <a:cs typeface="Source Sans Pro"/>
                <a:sym typeface="Source Sans Pro"/>
              </a:rPr>
              <a:t>www.kheprisante.fr</a:t>
            </a:r>
            <a:endParaRPr sz="1600" dirty="0">
              <a:solidFill>
                <a:srgbClr val="CA10B4"/>
              </a:solidFill>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094" y="2060335"/>
            <a:ext cx="2053639" cy="3077114"/>
          </a:xfrm>
          <a:prstGeom prst="rect">
            <a:avLst/>
          </a:prstGeom>
        </p:spPr>
      </p:pic>
      <p:sp>
        <p:nvSpPr>
          <p:cNvPr id="6" name="ZoneTexte 5"/>
          <p:cNvSpPr txBox="1"/>
          <p:nvPr/>
        </p:nvSpPr>
        <p:spPr>
          <a:xfrm>
            <a:off x="6039235" y="5345979"/>
            <a:ext cx="5619359" cy="369332"/>
          </a:xfrm>
          <a:prstGeom prst="rect">
            <a:avLst/>
          </a:prstGeom>
          <a:noFill/>
        </p:spPr>
        <p:txBody>
          <a:bodyPr wrap="none" rtlCol="0">
            <a:spAutoFit/>
          </a:bodyPr>
          <a:lstStyle/>
          <a:p>
            <a:r>
              <a:rPr lang="fr-FR" b="1" dirty="0">
                <a:solidFill>
                  <a:srgbClr val="000000"/>
                </a:solidFill>
              </a:rPr>
              <a:t>Pour des consultations, prendre </a:t>
            </a:r>
            <a:r>
              <a:rPr lang="fr-FR" b="1" dirty="0" smtClean="0">
                <a:solidFill>
                  <a:srgbClr val="000000"/>
                </a:solidFill>
              </a:rPr>
              <a:t>rendez-vous </a:t>
            </a:r>
            <a:r>
              <a:rPr lang="fr-FR" b="1" dirty="0">
                <a:solidFill>
                  <a:srgbClr val="000000"/>
                </a:solidFill>
              </a:rPr>
              <a:t>sur </a:t>
            </a:r>
            <a:r>
              <a:rPr lang="fr-FR" b="1" dirty="0" err="1">
                <a:solidFill>
                  <a:srgbClr val="000000"/>
                </a:solidFill>
              </a:rPr>
              <a:t>Doctolib</a:t>
            </a:r>
            <a:endParaRPr lang="fr-FR" b="1" dirty="0"/>
          </a:p>
        </p:txBody>
      </p:sp>
    </p:spTree>
    <p:extLst>
      <p:ext uri="{BB962C8B-B14F-4D97-AF65-F5344CB8AC3E}">
        <p14:creationId xmlns:p14="http://schemas.microsoft.com/office/powerpoint/2010/main" val="21783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a:off x="6785811" y="839387"/>
            <a:ext cx="381401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674892" y="982146"/>
            <a:ext cx="8247456" cy="5201424"/>
          </a:xfrm>
          <a:prstGeom prst="rect">
            <a:avLst/>
          </a:prstGeom>
          <a:noFill/>
        </p:spPr>
        <p:txBody>
          <a:bodyPr wrap="square" rtlCol="0">
            <a:spAutoFit/>
          </a:bodyPr>
          <a:lstStyle/>
          <a:p>
            <a:pPr algn="ctr"/>
            <a:r>
              <a:rPr lang="fr-FR" sz="1600" b="1" dirty="0"/>
              <a:t>Les approches possibles en fonction de vos </a:t>
            </a:r>
            <a:r>
              <a:rPr lang="fr-FR" sz="1600" b="1" dirty="0" smtClean="0"/>
              <a:t>besoins classifiées par catégorie selon les 4 piliers de la coordination de soins :</a:t>
            </a:r>
          </a:p>
          <a:p>
            <a:pPr algn="ctr"/>
            <a:endParaRPr lang="fr-FR" sz="1200" b="1" dirty="0"/>
          </a:p>
          <a:p>
            <a:r>
              <a:rPr lang="fr-FR" sz="1200" b="1" u="sng" dirty="0" smtClean="0"/>
              <a:t>Pilier 1 : Le physique</a:t>
            </a:r>
          </a:p>
          <a:p>
            <a:endParaRPr lang="fr-FR" sz="1200" b="1" u="sng" dirty="0" smtClean="0"/>
          </a:p>
          <a:p>
            <a:r>
              <a:rPr lang="fr-FR" sz="1200" b="1" u="sng" dirty="0" smtClean="0"/>
              <a:t>Corps </a:t>
            </a:r>
            <a:r>
              <a:rPr lang="fr-FR" sz="1200" b="1" u="sng" dirty="0"/>
              <a:t>et nutrition</a:t>
            </a:r>
          </a:p>
          <a:p>
            <a:pPr marL="285750" indent="-285750">
              <a:buFont typeface="Wingdings" panose="05000000000000000000" pitchFamily="2" charset="2"/>
              <a:buChar char="§"/>
            </a:pPr>
            <a:r>
              <a:rPr lang="fr-FR" sz="1200" b="1" dirty="0"/>
              <a:t>Alimentation d’hiver : </a:t>
            </a:r>
            <a:r>
              <a:rPr lang="fr-FR" sz="1200" dirty="0"/>
              <a:t>produits et recettes de saison</a:t>
            </a:r>
            <a:r>
              <a:rPr lang="fr-FR" sz="1200" b="1" dirty="0"/>
              <a:t>			</a:t>
            </a:r>
            <a:r>
              <a:rPr lang="fr-FR" sz="1200" dirty="0"/>
              <a:t>Magalie Richardin	</a:t>
            </a:r>
            <a:endParaRPr lang="fr-FR" sz="1200" b="1" dirty="0"/>
          </a:p>
          <a:p>
            <a:pPr marL="285750" indent="-285750">
              <a:buFont typeface="Wingdings" panose="05000000000000000000" pitchFamily="2" charset="2"/>
              <a:buChar char="§"/>
            </a:pPr>
            <a:r>
              <a:rPr lang="fr-FR" sz="1200" b="1" dirty="0"/>
              <a:t>Compléments nutritionnels, </a:t>
            </a:r>
            <a:r>
              <a:rPr lang="fr-FR" sz="1200" dirty="0"/>
              <a:t>les</a:t>
            </a:r>
            <a:r>
              <a:rPr lang="fr-FR" sz="1200" b="1" dirty="0"/>
              <a:t> </a:t>
            </a:r>
            <a:r>
              <a:rPr lang="fr-FR" sz="1200" dirty="0"/>
              <a:t>boosters immunitaires		</a:t>
            </a:r>
            <a:r>
              <a:rPr lang="fr-FR" sz="1200" dirty="0" smtClean="0"/>
              <a:t>Marion </a:t>
            </a:r>
            <a:r>
              <a:rPr lang="fr-FR" sz="1200" dirty="0"/>
              <a:t>Hardy, Christelle </a:t>
            </a:r>
            <a:r>
              <a:rPr lang="fr-FR" sz="1200" dirty="0" err="1"/>
              <a:t>Razy</a:t>
            </a:r>
            <a:r>
              <a:rPr lang="fr-FR" sz="1200" dirty="0"/>
              <a:t>,</a:t>
            </a:r>
          </a:p>
          <a:p>
            <a:pPr marL="285750" indent="-285750">
              <a:buFont typeface="Wingdings" panose="05000000000000000000" pitchFamily="2" charset="2"/>
              <a:buChar char="§"/>
            </a:pPr>
            <a:r>
              <a:rPr lang="fr-FR" sz="1200" b="1" dirty="0"/>
              <a:t>Médecine Traditionnelle Chinoise* : </a:t>
            </a:r>
            <a:r>
              <a:rPr lang="fr-FR" sz="1200" dirty="0"/>
              <a:t>Reins grands principes en </a:t>
            </a:r>
            <a:r>
              <a:rPr lang="fr-FR" sz="1200" dirty="0" err="1"/>
              <a:t>Mtc</a:t>
            </a:r>
            <a:r>
              <a:rPr lang="fr-FR" sz="1200" dirty="0"/>
              <a:t>* 		Magalie </a:t>
            </a:r>
            <a:r>
              <a:rPr lang="fr-FR" sz="1200" dirty="0" err="1"/>
              <a:t>Richardin</a:t>
            </a:r>
            <a:endParaRPr lang="fr-FR" sz="1200" dirty="0"/>
          </a:p>
          <a:p>
            <a:pPr marL="285750" indent="-285750">
              <a:buFont typeface="Wingdings" panose="05000000000000000000" pitchFamily="2" charset="2"/>
              <a:buChar char="§"/>
            </a:pPr>
            <a:r>
              <a:rPr lang="fr-FR" sz="1200" b="1" dirty="0"/>
              <a:t>Moxibustion : </a:t>
            </a:r>
            <a:r>
              <a:rPr lang="fr-FR" sz="1200" dirty="0"/>
              <a:t>Chasser l’inflammation, Discipline de la </a:t>
            </a:r>
            <a:r>
              <a:rPr lang="fr-FR" sz="1200" dirty="0" err="1"/>
              <a:t>Mtc</a:t>
            </a:r>
            <a:r>
              <a:rPr lang="fr-FR" sz="1200" dirty="0"/>
              <a:t>* </a:t>
            </a:r>
            <a:r>
              <a:rPr lang="fr-FR" sz="1200" b="1"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r>
              <a:rPr lang="fr-FR" sz="1200" b="1" dirty="0"/>
              <a:t>Phytothérapie : </a:t>
            </a:r>
            <a:r>
              <a:rPr lang="fr-FR" sz="1200" dirty="0"/>
              <a:t>Se soigner par les plantes</a:t>
            </a:r>
            <a:r>
              <a:rPr lang="fr-FR" sz="1200" b="1" dirty="0"/>
              <a:t>			</a:t>
            </a:r>
            <a:r>
              <a:rPr lang="fr-FR" sz="1200" dirty="0" smtClean="0"/>
              <a:t>Dr </a:t>
            </a:r>
            <a:r>
              <a:rPr lang="fr-FR" sz="1200" dirty="0"/>
              <a:t>Jacques Labescat</a:t>
            </a:r>
          </a:p>
          <a:p>
            <a:pPr marL="285750" indent="-285750">
              <a:buFont typeface="Wingdings" panose="05000000000000000000" pitchFamily="2" charset="2"/>
              <a:buChar char="§"/>
            </a:pPr>
            <a:r>
              <a:rPr lang="fr-FR" sz="1200" b="1" dirty="0"/>
              <a:t>Pharmacopée chinoise : </a:t>
            </a:r>
            <a:r>
              <a:rPr lang="fr-FR" sz="1200" dirty="0"/>
              <a:t>une branche de la </a:t>
            </a:r>
            <a:r>
              <a:rPr lang="fr-FR" sz="1200" dirty="0" err="1"/>
              <a:t>Mtc</a:t>
            </a:r>
            <a:r>
              <a:rPr lang="fr-FR" sz="1200"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endParaRPr lang="fr-FR" sz="1200" dirty="0"/>
          </a:p>
          <a:p>
            <a:r>
              <a:rPr lang="fr-FR" sz="1200" b="1" u="sng" dirty="0" smtClean="0"/>
              <a:t>Pilier 2 : L’émotionnel</a:t>
            </a:r>
          </a:p>
          <a:p>
            <a:endParaRPr lang="fr-FR" sz="1200" b="1" u="sng" dirty="0"/>
          </a:p>
          <a:p>
            <a:r>
              <a:rPr lang="fr-FR" sz="1200" b="1" u="sng" dirty="0" smtClean="0"/>
              <a:t> </a:t>
            </a:r>
            <a:r>
              <a:rPr lang="fr-FR" sz="1200" b="1" u="sng" dirty="0"/>
              <a:t>Emotionnel</a:t>
            </a:r>
            <a:endParaRPr lang="fr-FR" sz="1200" dirty="0"/>
          </a:p>
          <a:p>
            <a:pPr marL="285750" indent="-285750">
              <a:buFont typeface="Wingdings" panose="05000000000000000000" pitchFamily="2" charset="2"/>
              <a:buChar char="§"/>
            </a:pPr>
            <a:r>
              <a:rPr lang="fr-FR" sz="1200" b="1" dirty="0"/>
              <a:t>Aromathérapie : </a:t>
            </a:r>
          </a:p>
          <a:p>
            <a:pPr marL="742950" lvl="1" indent="-285750">
              <a:buFont typeface="Wingdings" panose="05000000000000000000" pitchFamily="2" charset="2"/>
              <a:buChar char="§"/>
            </a:pPr>
            <a:r>
              <a:rPr lang="fr-FR" sz="1200" dirty="0">
                <a:solidFill>
                  <a:srgbClr val="000000"/>
                </a:solidFill>
              </a:rPr>
              <a:t>Rester de bonne humeur</a:t>
            </a:r>
            <a:r>
              <a:rPr lang="fr-FR" sz="1200" dirty="0"/>
              <a:t>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Apaiser le mental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Selon les 5 éléments en </a:t>
            </a:r>
            <a:r>
              <a:rPr lang="fr-FR" sz="1200" dirty="0" err="1">
                <a:solidFill>
                  <a:srgbClr val="000000"/>
                </a:solidFill>
              </a:rPr>
              <a:t>Mtc</a:t>
            </a:r>
            <a:r>
              <a:rPr lang="fr-FR" sz="1200" dirty="0">
                <a:solidFill>
                  <a:srgbClr val="000000"/>
                </a:solidFill>
              </a:rPr>
              <a:t>*				</a:t>
            </a:r>
            <a:r>
              <a:rPr lang="fr-FR" sz="1200" dirty="0" smtClean="0">
                <a:solidFill>
                  <a:srgbClr val="000000"/>
                </a:solidFill>
              </a:rPr>
              <a:t>Dominique </a:t>
            </a:r>
            <a:r>
              <a:rPr lang="fr-FR" sz="1200" dirty="0" err="1">
                <a:solidFill>
                  <a:srgbClr val="000000"/>
                </a:solidFill>
              </a:rPr>
              <a:t>Assemaine</a:t>
            </a:r>
            <a:endParaRPr lang="fr-FR" sz="1200" dirty="0">
              <a:solidFill>
                <a:srgbClr val="000000"/>
              </a:solidFill>
            </a:endParaRPr>
          </a:p>
          <a:p>
            <a:pPr marL="285750" indent="-285750">
              <a:buFont typeface="Wingdings" panose="05000000000000000000" pitchFamily="2" charset="2"/>
              <a:buChar char="§"/>
            </a:pPr>
            <a:r>
              <a:rPr lang="fr-FR" sz="1200" b="1" dirty="0"/>
              <a:t>Cohérence cardiaque : </a:t>
            </a:r>
            <a:r>
              <a:rPr lang="fr-FR" sz="1200" dirty="0"/>
              <a:t>Régulation troubles anxieux / respiration		</a:t>
            </a:r>
            <a:r>
              <a:rPr lang="fr-FR" sz="1200" dirty="0" smtClean="0"/>
              <a:t>Isabelle </a:t>
            </a:r>
            <a:r>
              <a:rPr lang="fr-FR" sz="1200" dirty="0"/>
              <a:t>Marcy</a:t>
            </a:r>
          </a:p>
          <a:p>
            <a:pPr marL="285750" indent="-285750">
              <a:buFont typeface="Wingdings" panose="05000000000000000000" pitchFamily="2" charset="2"/>
              <a:buChar char="§"/>
            </a:pPr>
            <a:r>
              <a:rPr lang="fr-FR" sz="1200" b="1" dirty="0"/>
              <a:t>EFT : </a:t>
            </a:r>
            <a:r>
              <a:rPr lang="fr-FR" sz="1200" dirty="0"/>
              <a:t>les points d’urgence				</a:t>
            </a:r>
            <a:r>
              <a:rPr lang="fr-FR" sz="1200" dirty="0" smtClean="0"/>
              <a:t>Patrick </a:t>
            </a:r>
            <a:r>
              <a:rPr lang="fr-FR" sz="1200" dirty="0" err="1"/>
              <a:t>Lelu</a:t>
            </a:r>
            <a:r>
              <a:rPr lang="fr-FR" sz="1200" dirty="0"/>
              <a:t>, Evelyne Revellat</a:t>
            </a:r>
          </a:p>
          <a:p>
            <a:pPr marL="285750" indent="-285750">
              <a:buFont typeface="Wingdings" panose="05000000000000000000" pitchFamily="2" charset="2"/>
              <a:buChar char="§"/>
            </a:pPr>
            <a:r>
              <a:rPr lang="fr-FR" sz="1200" b="1" dirty="0"/>
              <a:t>Fleurs de Bach : </a:t>
            </a:r>
            <a:r>
              <a:rPr lang="fr-FR" sz="1200" dirty="0">
                <a:solidFill>
                  <a:srgbClr val="000000"/>
                </a:solidFill>
              </a:rPr>
              <a:t>Equilibrer les émotions				</a:t>
            </a:r>
            <a:r>
              <a:rPr lang="fr-FR" sz="1200" dirty="0" smtClean="0"/>
              <a:t>Carole </a:t>
            </a:r>
            <a:r>
              <a:rPr lang="fr-FR" sz="1200" dirty="0"/>
              <a:t>Fournaise</a:t>
            </a:r>
          </a:p>
          <a:p>
            <a:pPr marL="285750" indent="-285750">
              <a:buFont typeface="Wingdings" panose="05000000000000000000" pitchFamily="2" charset="2"/>
              <a:buChar char="§"/>
            </a:pPr>
            <a:r>
              <a:rPr lang="fr-FR" sz="1200" b="1" dirty="0"/>
              <a:t>Kinésiologie : </a:t>
            </a:r>
            <a:r>
              <a:rPr lang="fr-FR" sz="1200" dirty="0"/>
              <a:t>Massages au quotidien 				</a:t>
            </a:r>
            <a:r>
              <a:rPr lang="fr-FR" sz="1200" dirty="0" smtClean="0"/>
              <a:t>Nawal </a:t>
            </a:r>
            <a:r>
              <a:rPr lang="fr-FR" sz="1200" dirty="0"/>
              <a:t>Tahiri</a:t>
            </a:r>
          </a:p>
          <a:p>
            <a:pPr marL="285750" indent="-285750">
              <a:buFont typeface="Wingdings" panose="05000000000000000000" pitchFamily="2" charset="2"/>
              <a:buChar char="§"/>
            </a:pPr>
            <a:r>
              <a:rPr lang="fr-FR" sz="1200" b="1" dirty="0"/>
              <a:t>Naturopathie : </a:t>
            </a:r>
            <a:r>
              <a:rPr lang="fr-FR" sz="1200" dirty="0">
                <a:solidFill>
                  <a:srgbClr val="000000"/>
                </a:solidFill>
              </a:rPr>
              <a:t>Soulager l’anxiété</a:t>
            </a:r>
            <a:r>
              <a:rPr lang="fr-FR" sz="1200" dirty="0"/>
              <a:t> </a:t>
            </a:r>
            <a:r>
              <a:rPr lang="fr-FR" sz="1200" b="1" dirty="0"/>
              <a:t>				</a:t>
            </a:r>
            <a:r>
              <a:rPr lang="fr-FR" sz="1200" dirty="0" smtClean="0"/>
              <a:t>Claudine </a:t>
            </a:r>
            <a:r>
              <a:rPr lang="fr-FR" sz="1200" dirty="0" err="1"/>
              <a:t>Soulat</a:t>
            </a:r>
            <a:endParaRPr lang="fr-FR" sz="1200" dirty="0"/>
          </a:p>
          <a:p>
            <a:pPr marL="285750" indent="-285750">
              <a:buFont typeface="Wingdings" panose="05000000000000000000" pitchFamily="2" charset="2"/>
              <a:buChar char="§"/>
            </a:pPr>
            <a:endParaRPr lang="fr-FR" sz="1200" dirty="0"/>
          </a:p>
          <a:p>
            <a:endParaRPr lang="fr-FR" sz="1200" b="1" dirty="0"/>
          </a:p>
        </p:txBody>
      </p:sp>
    </p:spTree>
    <p:extLst>
      <p:ext uri="{BB962C8B-B14F-4D97-AF65-F5344CB8AC3E}">
        <p14:creationId xmlns:p14="http://schemas.microsoft.com/office/powerpoint/2010/main" val="215450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flipV="1">
            <a:off x="6600560" y="987984"/>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870057" y="1107599"/>
            <a:ext cx="10451886" cy="3847207"/>
          </a:xfrm>
          <a:prstGeom prst="rect">
            <a:avLst/>
          </a:prstGeom>
          <a:noFill/>
        </p:spPr>
        <p:txBody>
          <a:bodyPr wrap="square" rtlCol="0">
            <a:spAutoFit/>
          </a:bodyPr>
          <a:lstStyle/>
          <a:p>
            <a:pPr algn="ctr"/>
            <a:r>
              <a:rPr lang="fr-FR" sz="1600" b="1" dirty="0"/>
              <a:t>Les approches possibles en fonction de vos besoins</a:t>
            </a:r>
          </a:p>
          <a:p>
            <a:endParaRPr lang="fr-FR" sz="1200" dirty="0"/>
          </a:p>
          <a:p>
            <a:endParaRPr lang="fr-FR" sz="1200" dirty="0"/>
          </a:p>
          <a:p>
            <a:r>
              <a:rPr lang="fr-FR" sz="1600" b="1" u="sng" dirty="0" smtClean="0"/>
              <a:t>Pilier 3 : </a:t>
            </a:r>
            <a:r>
              <a:rPr lang="fr-FR" sz="1600" b="1" u="sng" dirty="0" smtClean="0"/>
              <a:t>Le Mental</a:t>
            </a:r>
          </a:p>
          <a:p>
            <a:endParaRPr lang="fr-FR" sz="1600" dirty="0"/>
          </a:p>
          <a:p>
            <a:pPr marL="285750" indent="-285750">
              <a:buFont typeface="Wingdings" panose="05000000000000000000" pitchFamily="2" charset="2"/>
              <a:buChar char="§"/>
            </a:pPr>
            <a:r>
              <a:rPr lang="fr-FR" sz="1600" b="1" dirty="0"/>
              <a:t>Sophrologie : </a:t>
            </a:r>
          </a:p>
          <a:p>
            <a:pPr marL="742950" lvl="1" indent="-285750">
              <a:buFont typeface="Wingdings" panose="05000000000000000000" pitchFamily="2" charset="2"/>
              <a:buChar char="§"/>
            </a:pPr>
            <a:r>
              <a:rPr lang="fr-FR" sz="1600" dirty="0">
                <a:solidFill>
                  <a:srgbClr val="000000"/>
                </a:solidFill>
              </a:rPr>
              <a:t>Stop à la fatigue, Enlever le stress 			                                        </a:t>
            </a:r>
            <a:r>
              <a:rPr lang="fr-FR" sz="1600" dirty="0"/>
              <a:t>Muriel Montay-Mula</a:t>
            </a:r>
          </a:p>
          <a:p>
            <a:pPr marL="742950" lvl="1" indent="-285750">
              <a:buFont typeface="Wingdings" panose="05000000000000000000" pitchFamily="2" charset="2"/>
              <a:buChar char="§"/>
            </a:pPr>
            <a:r>
              <a:rPr lang="fr-FR" sz="1600" dirty="0"/>
              <a:t>Sommeil, Une bonne nuit se prépare la journée 		                    Muriel Montay-Mula</a:t>
            </a:r>
          </a:p>
          <a:p>
            <a:r>
              <a:rPr lang="fr-FR" sz="1600" dirty="0"/>
              <a:t>	</a:t>
            </a:r>
          </a:p>
          <a:p>
            <a:r>
              <a:rPr lang="fr-FR" sz="1600" b="1" u="sng" dirty="0" smtClean="0"/>
              <a:t>Pilier 4 : l’</a:t>
            </a:r>
            <a:r>
              <a:rPr lang="fr-FR" sz="1600" b="1" u="sng" dirty="0" smtClean="0"/>
              <a:t>Energétique</a:t>
            </a:r>
          </a:p>
          <a:p>
            <a:endParaRPr lang="fr-FR" sz="1600" dirty="0"/>
          </a:p>
          <a:p>
            <a:pPr marL="285750" indent="-285750">
              <a:buFont typeface="Wingdings" panose="05000000000000000000" pitchFamily="2" charset="2"/>
              <a:buChar char="§"/>
            </a:pPr>
            <a:r>
              <a:rPr lang="fr-FR" sz="1600" b="1" dirty="0"/>
              <a:t>Qi Gong : </a:t>
            </a:r>
            <a:r>
              <a:rPr lang="fr-FR" sz="1600" dirty="0"/>
              <a:t>l’art du mouvement thérapeutique en </a:t>
            </a:r>
            <a:r>
              <a:rPr lang="fr-FR" sz="1600" dirty="0" err="1"/>
              <a:t>Mtc</a:t>
            </a:r>
            <a:r>
              <a:rPr lang="fr-FR" sz="1600" dirty="0"/>
              <a:t>			Dominique </a:t>
            </a:r>
            <a:r>
              <a:rPr lang="fr-FR" sz="1600" dirty="0" err="1"/>
              <a:t>Assemaine</a:t>
            </a:r>
            <a:r>
              <a:rPr lang="fr-FR" sz="1600" dirty="0"/>
              <a:t> </a:t>
            </a:r>
          </a:p>
          <a:p>
            <a:pPr marL="285750" indent="-285750">
              <a:buFont typeface="Wingdings" panose="05000000000000000000" pitchFamily="2" charset="2"/>
              <a:buChar char="§"/>
            </a:pPr>
            <a:r>
              <a:rPr lang="fr-FR" sz="1600" b="1" dirty="0"/>
              <a:t>Réflexologie </a:t>
            </a:r>
            <a:r>
              <a:rPr lang="fr-FR" sz="1600" b="1" dirty="0" smtClean="0"/>
              <a:t>combinée</a:t>
            </a:r>
            <a:r>
              <a:rPr lang="fr-FR" sz="1600" dirty="0"/>
              <a:t> </a:t>
            </a:r>
            <a:r>
              <a:rPr lang="fr-FR" sz="1600" dirty="0" smtClean="0"/>
              <a:t>						Virginie </a:t>
            </a:r>
            <a:r>
              <a:rPr lang="fr-FR" sz="1600" dirty="0"/>
              <a:t>Nègre</a:t>
            </a:r>
            <a:endParaRPr lang="fr-FR" sz="1600" b="1" dirty="0" smtClean="0"/>
          </a:p>
          <a:p>
            <a:pPr marL="285750" indent="-285750">
              <a:buFont typeface="Wingdings" panose="05000000000000000000" pitchFamily="2" charset="2"/>
              <a:buChar char="§"/>
            </a:pPr>
            <a:r>
              <a:rPr lang="fr-FR" sz="1600" b="1" dirty="0" err="1"/>
              <a:t>Bioresonance</a:t>
            </a:r>
            <a:r>
              <a:rPr lang="fr-FR" sz="1600" b="1" dirty="0"/>
              <a:t> et Thérapie fréquentielle : </a:t>
            </a:r>
            <a:r>
              <a:rPr lang="fr-FR" sz="1600" dirty="0"/>
              <a:t>Accélération processus d’auto guérison </a:t>
            </a:r>
            <a:r>
              <a:rPr lang="fr-FR" sz="1600" dirty="0" smtClean="0"/>
              <a:t>	</a:t>
            </a:r>
            <a:r>
              <a:rPr lang="fr-FR" sz="1600" dirty="0"/>
              <a:t>Evelyne Revellat</a:t>
            </a:r>
          </a:p>
          <a:p>
            <a:r>
              <a:rPr lang="fr-FR" sz="1600" b="1" dirty="0"/>
              <a:t>					</a:t>
            </a:r>
            <a:endParaRPr lang="fr-FR" sz="1600" dirty="0"/>
          </a:p>
          <a:p>
            <a:endParaRPr lang="fr-FR" sz="1200" b="1" dirty="0"/>
          </a:p>
        </p:txBody>
      </p:sp>
    </p:spTree>
    <p:extLst>
      <p:ext uri="{BB962C8B-B14F-4D97-AF65-F5344CB8AC3E}">
        <p14:creationId xmlns:p14="http://schemas.microsoft.com/office/powerpoint/2010/main" val="13582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flipV="1">
            <a:off x="6600560" y="987984"/>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411251" y="1184228"/>
            <a:ext cx="10451886" cy="4462760"/>
          </a:xfrm>
          <a:prstGeom prst="rect">
            <a:avLst/>
          </a:prstGeom>
          <a:noFill/>
        </p:spPr>
        <p:txBody>
          <a:bodyPr wrap="square" rtlCol="0">
            <a:spAutoFit/>
          </a:bodyPr>
          <a:lstStyle/>
          <a:p>
            <a:r>
              <a:rPr lang="fr-FR" sz="1400" b="1" dirty="0"/>
              <a:t>SOMMAIRE </a:t>
            </a:r>
            <a:r>
              <a:rPr lang="fr-FR" sz="1400" b="1" dirty="0" smtClean="0"/>
              <a:t>: Pratiques par ordre alphabétique</a:t>
            </a:r>
            <a:endParaRPr lang="fr-FR" sz="1400" b="1" dirty="0"/>
          </a:p>
          <a:p>
            <a:endParaRPr lang="fr-FR" sz="1400" b="1" dirty="0"/>
          </a:p>
          <a:p>
            <a:pPr marL="285750" indent="-285750">
              <a:buFont typeface="Wingdings" panose="05000000000000000000" pitchFamily="2" charset="2"/>
              <a:buChar char="§"/>
            </a:pPr>
            <a:r>
              <a:rPr lang="fr-FR" sz="1200" b="1" dirty="0"/>
              <a:t>Alimentation d’hiver : </a:t>
            </a:r>
            <a:r>
              <a:rPr lang="fr-FR" sz="1200" dirty="0"/>
              <a:t>produits et recettes de saison</a:t>
            </a:r>
            <a:r>
              <a:rPr lang="fr-FR" sz="1400" b="1" dirty="0"/>
              <a:t>			</a:t>
            </a:r>
            <a:r>
              <a:rPr lang="fr-FR" sz="1200" dirty="0"/>
              <a:t>Magalie Richardin	</a:t>
            </a:r>
            <a:endParaRPr lang="fr-FR" sz="1200" b="1" dirty="0"/>
          </a:p>
          <a:p>
            <a:pPr marL="285750" indent="-285750">
              <a:buFont typeface="Wingdings" panose="05000000000000000000" pitchFamily="2" charset="2"/>
              <a:buChar char="§"/>
            </a:pPr>
            <a:r>
              <a:rPr lang="fr-FR" sz="1200" b="1" dirty="0"/>
              <a:t>Aromathérapie</a:t>
            </a:r>
            <a:r>
              <a:rPr lang="fr-FR" sz="1400" b="1" dirty="0"/>
              <a:t> : </a:t>
            </a:r>
          </a:p>
          <a:p>
            <a:pPr marL="742950" lvl="1" indent="-285750">
              <a:buFont typeface="Wingdings" panose="05000000000000000000" pitchFamily="2" charset="2"/>
              <a:buChar char="§"/>
            </a:pPr>
            <a:r>
              <a:rPr lang="fr-FR" sz="1200" dirty="0">
                <a:solidFill>
                  <a:srgbClr val="000000"/>
                </a:solidFill>
              </a:rPr>
              <a:t>Rester de bonne humeur</a:t>
            </a:r>
            <a:r>
              <a:rPr lang="fr-FR" sz="1200" dirty="0"/>
              <a:t> 				Virginie Nègre</a:t>
            </a:r>
          </a:p>
          <a:p>
            <a:pPr marL="742950" lvl="1" indent="-285750">
              <a:buFont typeface="Wingdings" panose="05000000000000000000" pitchFamily="2" charset="2"/>
              <a:buChar char="§"/>
            </a:pPr>
            <a:r>
              <a:rPr lang="fr-FR" sz="1200" dirty="0">
                <a:solidFill>
                  <a:srgbClr val="000000"/>
                </a:solidFill>
              </a:rPr>
              <a:t>Apaiser le mental					</a:t>
            </a:r>
            <a:r>
              <a:rPr lang="fr-FR" sz="1200" dirty="0"/>
              <a:t>Virginie Nègre</a:t>
            </a:r>
          </a:p>
          <a:p>
            <a:pPr marL="742950" lvl="1" indent="-285750">
              <a:buFont typeface="Wingdings" panose="05000000000000000000" pitchFamily="2" charset="2"/>
              <a:buChar char="§"/>
            </a:pPr>
            <a:r>
              <a:rPr lang="fr-FR" sz="1200" dirty="0">
                <a:solidFill>
                  <a:srgbClr val="000000"/>
                </a:solidFill>
              </a:rPr>
              <a:t>Selon les 5 éléments en </a:t>
            </a:r>
            <a:r>
              <a:rPr lang="fr-FR" sz="1200" dirty="0" err="1">
                <a:solidFill>
                  <a:srgbClr val="000000"/>
                </a:solidFill>
              </a:rPr>
              <a:t>Mtc</a:t>
            </a:r>
            <a:r>
              <a:rPr lang="fr-FR" sz="1200" dirty="0">
                <a:solidFill>
                  <a:srgbClr val="000000"/>
                </a:solidFill>
              </a:rPr>
              <a:t>*				Dominique </a:t>
            </a:r>
            <a:r>
              <a:rPr lang="fr-FR" sz="1200" dirty="0" err="1">
                <a:solidFill>
                  <a:srgbClr val="000000"/>
                </a:solidFill>
              </a:rPr>
              <a:t>Assemaine</a:t>
            </a:r>
            <a:endParaRPr lang="fr-FR" sz="1200" dirty="0"/>
          </a:p>
          <a:p>
            <a:pPr marL="285750" indent="-285750">
              <a:buFont typeface="Wingdings" panose="05000000000000000000" pitchFamily="2" charset="2"/>
              <a:buChar char="§"/>
            </a:pPr>
            <a:r>
              <a:rPr lang="fr-FR" sz="1200" b="1" dirty="0" err="1"/>
              <a:t>Bioresonance</a:t>
            </a:r>
            <a:r>
              <a:rPr lang="fr-FR" sz="1200" b="1" dirty="0"/>
              <a:t> et Thérapie fréquentielle : </a:t>
            </a:r>
            <a:r>
              <a:rPr lang="fr-FR" sz="1200" dirty="0"/>
              <a:t>Accélération processus d’auto guérison 	Evelyne Revellat</a:t>
            </a:r>
          </a:p>
          <a:p>
            <a:pPr marL="285750" indent="-285750">
              <a:buFont typeface="Wingdings" panose="05000000000000000000" pitchFamily="2" charset="2"/>
              <a:buChar char="§"/>
            </a:pPr>
            <a:r>
              <a:rPr lang="fr-FR" sz="1200" b="1" dirty="0"/>
              <a:t>Cohérence cardiaque : </a:t>
            </a:r>
            <a:r>
              <a:rPr lang="fr-FR" sz="1200" dirty="0"/>
              <a:t>Régulation troubles anxieux / respiration		Isabelle Marcy</a:t>
            </a:r>
          </a:p>
          <a:p>
            <a:pPr marL="285750" indent="-285750">
              <a:buFont typeface="Wingdings" panose="05000000000000000000" pitchFamily="2" charset="2"/>
              <a:buChar char="§"/>
            </a:pPr>
            <a:r>
              <a:rPr lang="fr-FR" sz="1200" b="1" dirty="0"/>
              <a:t>Compléments nutritionnels, </a:t>
            </a:r>
            <a:r>
              <a:rPr lang="fr-FR" sz="1200" dirty="0"/>
              <a:t>les</a:t>
            </a:r>
            <a:r>
              <a:rPr lang="fr-FR" sz="1200" b="1" dirty="0"/>
              <a:t> </a:t>
            </a:r>
            <a:r>
              <a:rPr lang="fr-FR" sz="1200" dirty="0"/>
              <a:t>boosters immunitaires		Marion Hardy, Christelle </a:t>
            </a:r>
            <a:r>
              <a:rPr lang="fr-FR" sz="1200" dirty="0" err="1"/>
              <a:t>Razy</a:t>
            </a:r>
            <a:r>
              <a:rPr lang="fr-FR" sz="1200" dirty="0"/>
              <a:t>, </a:t>
            </a:r>
          </a:p>
          <a:p>
            <a:pPr marL="285750" indent="-285750">
              <a:buFont typeface="Wingdings" panose="05000000000000000000" pitchFamily="2" charset="2"/>
              <a:buChar char="§"/>
            </a:pPr>
            <a:r>
              <a:rPr lang="fr-FR" sz="1200" b="1" dirty="0"/>
              <a:t>EFT : </a:t>
            </a:r>
            <a:r>
              <a:rPr lang="fr-FR" sz="1200" dirty="0"/>
              <a:t>les points d’urgence				Patrick </a:t>
            </a:r>
            <a:r>
              <a:rPr lang="fr-FR" sz="1200" dirty="0" err="1"/>
              <a:t>Lelu</a:t>
            </a:r>
            <a:r>
              <a:rPr lang="fr-FR" sz="1200" dirty="0"/>
              <a:t>, Evelyne Revellat</a:t>
            </a:r>
          </a:p>
          <a:p>
            <a:pPr marL="285750" indent="-285750">
              <a:buFont typeface="Wingdings" panose="05000000000000000000" pitchFamily="2" charset="2"/>
              <a:buChar char="§"/>
            </a:pPr>
            <a:r>
              <a:rPr lang="fr-FR" sz="1200" b="1" dirty="0"/>
              <a:t>Fleurs de Bach : </a:t>
            </a:r>
            <a:r>
              <a:rPr lang="fr-FR" sz="1200" dirty="0">
                <a:solidFill>
                  <a:srgbClr val="000000"/>
                </a:solidFill>
              </a:rPr>
              <a:t>Equilibrer les émotions				</a:t>
            </a:r>
            <a:r>
              <a:rPr lang="fr-FR" sz="1200" dirty="0"/>
              <a:t>Carole Fournaise</a:t>
            </a:r>
          </a:p>
          <a:p>
            <a:pPr marL="285750" indent="-285750">
              <a:buFont typeface="Wingdings" panose="05000000000000000000" pitchFamily="2" charset="2"/>
              <a:buChar char="§"/>
            </a:pPr>
            <a:r>
              <a:rPr lang="fr-FR" sz="1200" b="1" dirty="0"/>
              <a:t>Kinésiologie : </a:t>
            </a:r>
            <a:r>
              <a:rPr lang="fr-FR" sz="1200" dirty="0"/>
              <a:t>Massages au quotidien 				Nawal Tahiri</a:t>
            </a:r>
          </a:p>
          <a:p>
            <a:pPr marL="285750" indent="-285750">
              <a:buFont typeface="Wingdings" panose="05000000000000000000" pitchFamily="2" charset="2"/>
              <a:buChar char="§"/>
            </a:pPr>
            <a:r>
              <a:rPr lang="fr-FR" sz="1200" b="1" dirty="0"/>
              <a:t>Médecine Traditionnelle Chinoise* : </a:t>
            </a:r>
            <a:r>
              <a:rPr lang="fr-FR" sz="1200" dirty="0"/>
              <a:t>Reins grands principes en </a:t>
            </a:r>
            <a:r>
              <a:rPr lang="fr-FR" sz="1200" dirty="0" err="1"/>
              <a:t>Mtc</a:t>
            </a:r>
            <a:r>
              <a:rPr lang="fr-FR" sz="1200" dirty="0"/>
              <a:t>* 		Magalie Richardin</a:t>
            </a:r>
          </a:p>
          <a:p>
            <a:pPr marL="285750" indent="-285750">
              <a:buFont typeface="Wingdings" panose="05000000000000000000" pitchFamily="2" charset="2"/>
              <a:buChar char="§"/>
            </a:pPr>
            <a:r>
              <a:rPr lang="fr-FR" sz="1200" b="1" dirty="0"/>
              <a:t>Moxibustion : </a:t>
            </a:r>
            <a:r>
              <a:rPr lang="fr-FR" sz="1200" dirty="0"/>
              <a:t>Chasser l’inflammation, Discipline de la </a:t>
            </a:r>
            <a:r>
              <a:rPr lang="fr-FR" sz="1200" dirty="0" err="1"/>
              <a:t>Mtc</a:t>
            </a:r>
            <a:r>
              <a:rPr lang="fr-FR" sz="1200" dirty="0"/>
              <a:t>* </a:t>
            </a:r>
            <a:r>
              <a:rPr lang="fr-FR" sz="1200" b="1" dirty="0"/>
              <a:t>		</a:t>
            </a:r>
            <a:r>
              <a:rPr lang="fr-FR" sz="1200" dirty="0"/>
              <a:t>Dominique </a:t>
            </a:r>
            <a:r>
              <a:rPr lang="fr-FR" sz="1200" dirty="0" err="1"/>
              <a:t>Assemaine</a:t>
            </a:r>
            <a:endParaRPr lang="fr-FR" sz="1200" dirty="0"/>
          </a:p>
          <a:p>
            <a:pPr marL="285750" indent="-285750">
              <a:buFont typeface="Wingdings" panose="05000000000000000000" pitchFamily="2" charset="2"/>
              <a:buChar char="§"/>
            </a:pPr>
            <a:r>
              <a:rPr lang="fr-FR" sz="1200" b="1" dirty="0"/>
              <a:t>Naturopathie : </a:t>
            </a:r>
            <a:r>
              <a:rPr lang="fr-FR" sz="1200" dirty="0">
                <a:solidFill>
                  <a:srgbClr val="000000"/>
                </a:solidFill>
              </a:rPr>
              <a:t>Soulager l’anxiété</a:t>
            </a:r>
            <a:r>
              <a:rPr lang="fr-FR" sz="1200" dirty="0"/>
              <a:t> </a:t>
            </a:r>
            <a:r>
              <a:rPr lang="fr-FR" sz="1200" b="1" dirty="0"/>
              <a:t>				</a:t>
            </a:r>
            <a:r>
              <a:rPr lang="fr-FR" sz="1200" dirty="0"/>
              <a:t>Claudine </a:t>
            </a:r>
            <a:r>
              <a:rPr lang="fr-FR" sz="1200" dirty="0" err="1"/>
              <a:t>Soulat</a:t>
            </a:r>
            <a:endParaRPr lang="fr-FR" sz="1200" dirty="0"/>
          </a:p>
          <a:p>
            <a:pPr marL="285750" indent="-285750">
              <a:buFont typeface="Wingdings" panose="05000000000000000000" pitchFamily="2" charset="2"/>
              <a:buChar char="§"/>
            </a:pPr>
            <a:r>
              <a:rPr lang="fr-FR" sz="1200" b="1" dirty="0"/>
              <a:t>Pharmacopée chinoise : </a:t>
            </a:r>
            <a:r>
              <a:rPr lang="fr-FR" sz="1200" dirty="0"/>
              <a:t>une branche de la </a:t>
            </a:r>
            <a:r>
              <a:rPr lang="fr-FR" sz="1200" dirty="0" err="1"/>
              <a:t>Mtc</a:t>
            </a:r>
            <a:r>
              <a:rPr lang="fr-FR" sz="1200" dirty="0"/>
              <a:t>			Dominique </a:t>
            </a:r>
            <a:r>
              <a:rPr lang="fr-FR" sz="1200" dirty="0" err="1"/>
              <a:t>Assemaine</a:t>
            </a:r>
            <a:endParaRPr lang="fr-FR" sz="1200" dirty="0"/>
          </a:p>
          <a:p>
            <a:pPr marL="285750" indent="-285750">
              <a:buFont typeface="Wingdings" panose="05000000000000000000" pitchFamily="2" charset="2"/>
              <a:buChar char="§"/>
            </a:pPr>
            <a:r>
              <a:rPr lang="fr-FR" sz="1200" b="1" dirty="0"/>
              <a:t>Phytothérapie : </a:t>
            </a:r>
            <a:r>
              <a:rPr lang="fr-FR" sz="1200" dirty="0"/>
              <a:t>Se soigner par les plantes</a:t>
            </a:r>
            <a:r>
              <a:rPr lang="fr-FR" sz="1200" b="1" dirty="0"/>
              <a:t>			</a:t>
            </a:r>
            <a:r>
              <a:rPr lang="fr-FR" sz="1200" dirty="0"/>
              <a:t>Dr Jacques Labescat</a:t>
            </a:r>
          </a:p>
          <a:p>
            <a:pPr marL="285750" indent="-285750">
              <a:buFont typeface="Wingdings" panose="05000000000000000000" pitchFamily="2" charset="2"/>
              <a:buChar char="§"/>
            </a:pPr>
            <a:r>
              <a:rPr lang="fr-FR" sz="1200" b="1" dirty="0"/>
              <a:t>Qi Gong : 	</a:t>
            </a:r>
            <a:r>
              <a:rPr lang="fr-FR" sz="1200" dirty="0"/>
              <a:t>l’art du mouvement thérapeutique en </a:t>
            </a:r>
            <a:r>
              <a:rPr lang="fr-FR" sz="1200" dirty="0" err="1"/>
              <a:t>Mtc</a:t>
            </a:r>
            <a:r>
              <a:rPr lang="fr-FR" sz="1200" dirty="0"/>
              <a:t>			Dominique </a:t>
            </a:r>
            <a:r>
              <a:rPr lang="fr-FR" sz="1200" dirty="0" err="1"/>
              <a:t>Assemaine</a:t>
            </a:r>
            <a:r>
              <a:rPr lang="fr-FR" sz="1200" dirty="0"/>
              <a:t> </a:t>
            </a:r>
          </a:p>
          <a:p>
            <a:pPr marL="285750" indent="-285750">
              <a:buFont typeface="Wingdings" panose="05000000000000000000" pitchFamily="2" charset="2"/>
              <a:buChar char="§"/>
            </a:pPr>
            <a:r>
              <a:rPr lang="fr-FR" sz="1200" b="1" dirty="0"/>
              <a:t>Réflexologie combinée					</a:t>
            </a:r>
            <a:r>
              <a:rPr lang="fr-FR" sz="1200" dirty="0"/>
              <a:t>Virginie Nègre</a:t>
            </a:r>
          </a:p>
          <a:p>
            <a:pPr marL="285750" indent="-285750">
              <a:buFont typeface="Wingdings" panose="05000000000000000000" pitchFamily="2" charset="2"/>
              <a:buChar char="§"/>
            </a:pPr>
            <a:r>
              <a:rPr lang="fr-FR" sz="1200" b="1" dirty="0"/>
              <a:t>Sophrologie : </a:t>
            </a:r>
          </a:p>
          <a:p>
            <a:pPr marL="742950" lvl="1" indent="-285750">
              <a:buFont typeface="Wingdings" panose="05000000000000000000" pitchFamily="2" charset="2"/>
              <a:buChar char="§"/>
            </a:pPr>
            <a:r>
              <a:rPr lang="fr-FR" sz="1200" dirty="0">
                <a:solidFill>
                  <a:srgbClr val="000000"/>
                </a:solidFill>
              </a:rPr>
              <a:t>Stop à la fatigue, Enlever le stress 			</a:t>
            </a:r>
            <a:r>
              <a:rPr lang="fr-FR" sz="1200" dirty="0"/>
              <a:t>Muriel </a:t>
            </a:r>
            <a:r>
              <a:rPr lang="fr-FR" sz="1200" dirty="0" err="1"/>
              <a:t>Montay</a:t>
            </a:r>
            <a:r>
              <a:rPr lang="fr-FR" sz="1200" dirty="0"/>
              <a:t>-Mula</a:t>
            </a:r>
          </a:p>
          <a:p>
            <a:pPr marL="742950" lvl="1" indent="-285750">
              <a:buFont typeface="Wingdings" panose="05000000000000000000" pitchFamily="2" charset="2"/>
              <a:buChar char="§"/>
            </a:pPr>
            <a:r>
              <a:rPr lang="fr-FR" sz="1200" dirty="0"/>
              <a:t>Sommeil, Une bonne nuit se prépare la journée 		Muriel </a:t>
            </a:r>
            <a:r>
              <a:rPr lang="fr-FR" sz="1200" dirty="0" err="1"/>
              <a:t>Montay</a:t>
            </a:r>
            <a:r>
              <a:rPr lang="fr-FR" sz="1200" dirty="0"/>
              <a:t>-Mula</a:t>
            </a:r>
          </a:p>
        </p:txBody>
      </p:sp>
    </p:spTree>
    <p:extLst>
      <p:ext uri="{BB962C8B-B14F-4D97-AF65-F5344CB8AC3E}">
        <p14:creationId xmlns:p14="http://schemas.microsoft.com/office/powerpoint/2010/main" val="50565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ALIMENTATION</a:t>
            </a:r>
          </a:p>
        </p:txBody>
      </p:sp>
      <p:sp>
        <p:nvSpPr>
          <p:cNvPr id="4" name="ZoneTexte 3"/>
          <p:cNvSpPr txBox="1"/>
          <p:nvPr/>
        </p:nvSpPr>
        <p:spPr>
          <a:xfrm>
            <a:off x="548524" y="570135"/>
            <a:ext cx="6526044" cy="1015663"/>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A</a:t>
            </a:r>
            <a:r>
              <a:rPr lang="fr-FR" sz="2000" b="1" u="sng" dirty="0" smtClean="0">
                <a:solidFill>
                  <a:srgbClr val="000000"/>
                </a:solidFill>
              </a:rPr>
              <a:t>dapter son alimentation au fil des saisons aide le corps à résister au changement </a:t>
            </a:r>
          </a:p>
          <a:p>
            <a:pPr lvl="0">
              <a:defRPr sz="1800" b="0" i="0" u="none" strike="noStrike" kern="0" cap="none" spc="0" baseline="0">
                <a:solidFill>
                  <a:srgbClr val="000000"/>
                </a:solidFill>
                <a:uFillTx/>
              </a:defRPr>
            </a:pPr>
            <a:r>
              <a:rPr lang="fr-FR" sz="2000" b="1" u="sng" dirty="0" smtClean="0">
                <a:solidFill>
                  <a:srgbClr val="000000"/>
                </a:solidFill>
              </a:rPr>
              <a:t>Les recommandations en hiver</a:t>
            </a:r>
            <a:endParaRPr lang="fr-FR" sz="2000" b="1" u="sng" dirty="0">
              <a:solidFill>
                <a:srgbClr val="000000"/>
              </a:solidFill>
            </a:endParaRPr>
          </a:p>
        </p:txBody>
      </p:sp>
      <p:sp>
        <p:nvSpPr>
          <p:cNvPr id="3" name="ZoneTexte 2"/>
          <p:cNvSpPr txBox="1"/>
          <p:nvPr/>
        </p:nvSpPr>
        <p:spPr>
          <a:xfrm>
            <a:off x="7546552" y="6053173"/>
            <a:ext cx="4367542" cy="276999"/>
          </a:xfrm>
          <a:prstGeom prst="rect">
            <a:avLst/>
          </a:prstGeom>
          <a:noFill/>
        </p:spPr>
        <p:txBody>
          <a:bodyPr wrap="none" rtlCol="0">
            <a:spAutoFit/>
          </a:bodyPr>
          <a:lstStyle/>
          <a:p>
            <a:pPr algn="r"/>
            <a:r>
              <a:rPr lang="fr-FR" altLang="fr-FR" sz="1200" i="1" dirty="0"/>
              <a:t>Magalie Richardin, Praticienne en Médecine Traditionnelle Chinoise</a:t>
            </a:r>
          </a:p>
        </p:txBody>
      </p:sp>
      <p:sp>
        <p:nvSpPr>
          <p:cNvPr id="7" name="ZoneTexte 4"/>
          <p:cNvSpPr txBox="1"/>
          <p:nvPr/>
        </p:nvSpPr>
        <p:spPr>
          <a:xfrm>
            <a:off x="548524" y="1500875"/>
            <a:ext cx="5435417" cy="4616648"/>
          </a:xfrm>
          <a:prstGeom prst="rect">
            <a:avLst/>
          </a:prstGeom>
          <a:noFill/>
          <a:ln cap="flat">
            <a:noFill/>
          </a:ln>
        </p:spPr>
        <p:txBody>
          <a:bodyPr vert="horz" wrap="square" lIns="91440" tIns="45720" rIns="91440" bIns="45720" anchor="t" anchorCtr="0" compatLnSpc="1">
            <a:spAutoFit/>
          </a:bodyPr>
          <a:lstStyle/>
          <a:p>
            <a:r>
              <a:rPr lang="fr-FR" sz="1400" dirty="0"/>
              <a:t>1. Chaque matin boire une tasse d’eau tiède (sur le principe yin –yang) afin  de relancer l’énergie du système hépatique après votre nuit de repos. Votre corps vous dira MERCI. </a:t>
            </a:r>
          </a:p>
          <a:p>
            <a:r>
              <a:rPr lang="fr-FR" sz="1400" dirty="0"/>
              <a:t>Attendre 15mn pour prendre le petit déjeune du roi </a:t>
            </a:r>
          </a:p>
          <a:p>
            <a:r>
              <a:rPr lang="fr-FR" sz="1400" dirty="0"/>
              <a:t>2. La nature hivernale est moins abondante en fruits. Cependant, elle propose encore des plats colorés. Manger des fruits et des légumes de saisons.</a:t>
            </a:r>
          </a:p>
          <a:p>
            <a:endParaRPr lang="fr-FR" sz="1400" dirty="0"/>
          </a:p>
          <a:p>
            <a:r>
              <a:rPr lang="fr-FR" sz="1400" dirty="0"/>
              <a:t>Purées de citrouilles et potimarron, patates douces, betteraves, (variez les plaisirs).</a:t>
            </a:r>
          </a:p>
          <a:p>
            <a:r>
              <a:rPr lang="fr-FR" sz="1400" dirty="0"/>
              <a:t>Choux, toutes les variétés sont possibles. Céleri rave, endives, carottes, navet, topinambours, oignons, panais, fenouil, mâche, courges, </a:t>
            </a:r>
            <a:r>
              <a:rPr lang="fr-FR" sz="1400" dirty="0" err="1"/>
              <a:t>butternut</a:t>
            </a:r>
            <a:r>
              <a:rPr lang="fr-FR" sz="1400" dirty="0"/>
              <a:t>, salsifis. Privilégier les légumes racine pour l’énergie du rein.</a:t>
            </a:r>
          </a:p>
          <a:p>
            <a:r>
              <a:rPr lang="fr-FR" sz="1400" dirty="0"/>
              <a:t>Vous pouvez varier avec des cakes sucrés ou salés, à la farine de châtaignes, noix et noisettes, dattes. Pommes, poires avec quelques pincées de curcuma. Soyez créatif…</a:t>
            </a:r>
          </a:p>
          <a:p>
            <a:r>
              <a:rPr lang="fr-FR" sz="1400" dirty="0"/>
              <a:t>Quelques soupes et purées agrémentées de gingembre, persil, tisane de cannelle.</a:t>
            </a:r>
          </a:p>
          <a:p>
            <a:r>
              <a:rPr lang="fr-FR" sz="1400" dirty="0"/>
              <a:t>Quelques céréales sarrasin, avoine, épeautre…</a:t>
            </a:r>
          </a:p>
          <a:p>
            <a:r>
              <a:rPr lang="fr-FR" sz="1400" dirty="0"/>
              <a:t>Eviter de manger des aliments froids ou de nature froide, afin d’éviter la dispersion de l’énergie.</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062" y="1327189"/>
            <a:ext cx="5820032" cy="4365024"/>
          </a:xfrm>
          <a:prstGeom prst="rect">
            <a:avLst/>
          </a:prstGeom>
        </p:spPr>
      </p:pic>
    </p:spTree>
    <p:extLst>
      <p:ext uri="{BB962C8B-B14F-4D97-AF65-F5344CB8AC3E}">
        <p14:creationId xmlns:p14="http://schemas.microsoft.com/office/powerpoint/2010/main" val="48378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ALIMENTATION</a:t>
            </a:r>
          </a:p>
        </p:txBody>
      </p:sp>
      <p:sp>
        <p:nvSpPr>
          <p:cNvPr id="4" name="ZoneTexte 3"/>
          <p:cNvSpPr txBox="1"/>
          <p:nvPr/>
        </p:nvSpPr>
        <p:spPr>
          <a:xfrm>
            <a:off x="548524" y="774679"/>
            <a:ext cx="7600394" cy="4001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000" b="1" u="sng" dirty="0">
                <a:solidFill>
                  <a:srgbClr val="000000"/>
                </a:solidFill>
              </a:rPr>
              <a:t>En hiver, </a:t>
            </a:r>
            <a:r>
              <a:rPr lang="fr-FR" sz="2000" b="1" i="1" u="sng" dirty="0"/>
              <a:t>Quelques idées recettes pour bien commencer la journée ! </a:t>
            </a:r>
            <a:endParaRPr lang="fr-FR" sz="2000" dirty="0"/>
          </a:p>
        </p:txBody>
      </p:sp>
      <p:sp>
        <p:nvSpPr>
          <p:cNvPr id="3" name="ZoneTexte 2"/>
          <p:cNvSpPr txBox="1"/>
          <p:nvPr/>
        </p:nvSpPr>
        <p:spPr>
          <a:xfrm>
            <a:off x="7546552" y="6053173"/>
            <a:ext cx="4367542" cy="276999"/>
          </a:xfrm>
          <a:prstGeom prst="rect">
            <a:avLst/>
          </a:prstGeom>
          <a:noFill/>
        </p:spPr>
        <p:txBody>
          <a:bodyPr wrap="none" rtlCol="0">
            <a:spAutoFit/>
          </a:bodyPr>
          <a:lstStyle/>
          <a:p>
            <a:pPr algn="r"/>
            <a:r>
              <a:rPr lang="fr-FR" altLang="fr-FR" sz="1200" i="1" dirty="0"/>
              <a:t>Magalie Richardin, Praticienne en Médecine Traditionnelle Chinoise</a:t>
            </a:r>
          </a:p>
        </p:txBody>
      </p:sp>
      <p:sp>
        <p:nvSpPr>
          <p:cNvPr id="7" name="ZoneTexte 4"/>
          <p:cNvSpPr txBox="1"/>
          <p:nvPr/>
        </p:nvSpPr>
        <p:spPr>
          <a:xfrm>
            <a:off x="548524" y="1406746"/>
            <a:ext cx="11177311" cy="4585871"/>
          </a:xfrm>
          <a:prstGeom prst="rect">
            <a:avLst/>
          </a:prstGeom>
          <a:noFill/>
          <a:ln cap="flat">
            <a:noFill/>
          </a:ln>
        </p:spPr>
        <p:txBody>
          <a:bodyPr vert="horz" wrap="square" lIns="91440" tIns="45720" rIns="91440" bIns="45720" anchor="t" anchorCtr="0" compatLnSpc="1">
            <a:spAutoFit/>
          </a:bodyPr>
          <a:lstStyle/>
          <a:p>
            <a:r>
              <a:rPr lang="fr-FR" sz="1400" b="1" i="1" dirty="0"/>
              <a:t> </a:t>
            </a:r>
            <a:r>
              <a:rPr lang="fr-FR" sz="1400" b="1" i="1" u="sng" dirty="0"/>
              <a:t>Tous les matins, pendant 1 semaine ou 1 fois par semaine, cet hiver</a:t>
            </a:r>
            <a:endParaRPr lang="fr-FR" sz="1400" dirty="0"/>
          </a:p>
          <a:p>
            <a:r>
              <a:rPr lang="fr-FR" sz="1400" b="1" i="1" dirty="0"/>
              <a:t> </a:t>
            </a:r>
            <a:endParaRPr lang="fr-FR" sz="1400" dirty="0"/>
          </a:p>
          <a:p>
            <a:r>
              <a:rPr lang="fr-FR" sz="1200" dirty="0"/>
              <a:t>50 gr de riz cuit avec 20 gr de (chair) moule, quelques brins de persil et 1 oignon, 1 gousse d’ail.</a:t>
            </a:r>
          </a:p>
          <a:p>
            <a:r>
              <a:rPr lang="fr-FR" sz="1200" b="1" i="1" u="sng" dirty="0"/>
              <a:t>Fonction :</a:t>
            </a:r>
            <a:r>
              <a:rPr lang="fr-FR" sz="1200" dirty="0"/>
              <a:t> nourrit le Yin des reins (en hiver), enrichit le sang du foie, action sur le goitre, dans l’hypertension artérielle, sur l’artériosclérose</a:t>
            </a:r>
          </a:p>
          <a:p>
            <a:r>
              <a:rPr lang="fr-FR" sz="1200" dirty="0"/>
              <a:t>Contre-indication : intoxication aux moules, sinon rajouter du gingembre frais, laurier ou clou de girofle</a:t>
            </a:r>
          </a:p>
          <a:p>
            <a:r>
              <a:rPr lang="fr-FR" sz="1200" dirty="0"/>
              <a:t>Pour renforcer le Yin du rein, un verre de bière ou de cidre à 17 heures solaires.</a:t>
            </a:r>
          </a:p>
          <a:p>
            <a:r>
              <a:rPr lang="fr-FR" sz="1200" dirty="0"/>
              <a:t> </a:t>
            </a:r>
          </a:p>
          <a:p>
            <a:r>
              <a:rPr lang="fr-FR" sz="1200" b="1" u="sng" dirty="0"/>
              <a:t> GRUAU au poulet</a:t>
            </a:r>
          </a:p>
          <a:p>
            <a:endParaRPr lang="fr-FR" sz="1200" dirty="0"/>
          </a:p>
          <a:p>
            <a:r>
              <a:rPr lang="fr-FR" sz="1200" dirty="0"/>
              <a:t>50 gr de riz cuit, 25 gr de sésame noir et du foie de poulet, 1 pincée de sel, quelques gousses d’ail à votre convenance, 2 rondelles de gingembre à laisser mijoter (+1 verre d’eau si trop compact).</a:t>
            </a:r>
          </a:p>
          <a:p>
            <a:r>
              <a:rPr lang="fr-FR" sz="1200" b="1" i="1" dirty="0"/>
              <a:t>Fonction :</a:t>
            </a:r>
            <a:r>
              <a:rPr lang="fr-FR" sz="1200" dirty="0"/>
              <a:t> Nourrit le sang du foie et améliore la vue, tonifie le Qi des reins dans le cadre d’impuissance et d’énurésie. </a:t>
            </a:r>
          </a:p>
          <a:p>
            <a:r>
              <a:rPr lang="fr-FR" sz="1200" dirty="0"/>
              <a:t>Pas de contre-indication</a:t>
            </a:r>
          </a:p>
          <a:p>
            <a:r>
              <a:rPr lang="fr-FR" sz="1200" dirty="0"/>
              <a:t> </a:t>
            </a:r>
          </a:p>
          <a:p>
            <a:r>
              <a:rPr lang="fr-FR" sz="1200" b="1" u="sng" dirty="0"/>
              <a:t>Gruau aux noix</a:t>
            </a:r>
          </a:p>
          <a:p>
            <a:endParaRPr lang="fr-FR" sz="1200" dirty="0"/>
          </a:p>
          <a:p>
            <a:r>
              <a:rPr lang="fr-FR" sz="1200" dirty="0"/>
              <a:t>15 gr de </a:t>
            </a:r>
            <a:r>
              <a:rPr lang="fr-FR" sz="1200" dirty="0" err="1"/>
              <a:t>poria</a:t>
            </a:r>
            <a:r>
              <a:rPr lang="fr-FR" sz="1200" dirty="0"/>
              <a:t> (chair) de coco, 15 gr de noix, 50 gr de riz cuit. A avec un peu de gourmandise vous pourrez ajouter des raisins secs et un filet d’huile de noisette. Ou de noix (faire mijoter)</a:t>
            </a:r>
          </a:p>
          <a:p>
            <a:r>
              <a:rPr lang="fr-FR" sz="1200" dirty="0"/>
              <a:t> </a:t>
            </a:r>
          </a:p>
          <a:p>
            <a:r>
              <a:rPr lang="fr-FR" sz="1200" b="1" i="1" u="sng" dirty="0"/>
              <a:t> Fonction</a:t>
            </a:r>
            <a:r>
              <a:rPr lang="fr-FR" sz="1200" dirty="0"/>
              <a:t> : </a:t>
            </a:r>
          </a:p>
          <a:p>
            <a:endParaRPr lang="fr-FR" sz="1200" dirty="0"/>
          </a:p>
          <a:p>
            <a:r>
              <a:rPr lang="fr-FR" sz="1200" dirty="0"/>
              <a:t>Tonifie le Qi des reins, renforce les lombes, tiédie les poumons et les reins, calme la toux et l’asthme, humidifie les intestins, tonifie le cerveau et soutient l’intelligence.</a:t>
            </a:r>
          </a:p>
          <a:p>
            <a:r>
              <a:rPr lang="fr-FR" sz="1200" dirty="0"/>
              <a:t>Attention pour les personnes sensibles : la peau des noix peut provoquer des aphtes</a:t>
            </a:r>
          </a:p>
          <a:p>
            <a:r>
              <a:rPr lang="fr-FR" sz="1200" dirty="0"/>
              <a:t>Contre-indication en cas de chaleur humidité : selles molles ou diarrhée, saignement de nez chronique éviter les noix.</a:t>
            </a:r>
          </a:p>
        </p:txBody>
      </p:sp>
    </p:spTree>
    <p:extLst>
      <p:ext uri="{BB962C8B-B14F-4D97-AF65-F5344CB8AC3E}">
        <p14:creationId xmlns:p14="http://schemas.microsoft.com/office/powerpoint/2010/main" val="394569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a:solidFill>
                  <a:schemeClr val="bg1"/>
                </a:solidFill>
              </a:rPr>
              <a:t>AROMATHERAPIE</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528" y="483314"/>
            <a:ext cx="9014672" cy="6374686"/>
          </a:xfrm>
          <a:prstGeom prst="rect">
            <a:avLst/>
          </a:prstGeom>
        </p:spPr>
      </p:pic>
      <p:sp>
        <p:nvSpPr>
          <p:cNvPr id="4" name="ZoneTexte 3"/>
          <p:cNvSpPr txBox="1"/>
          <p:nvPr/>
        </p:nvSpPr>
        <p:spPr>
          <a:xfrm>
            <a:off x="683475" y="742966"/>
            <a:ext cx="6322176"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Rester de bonne </a:t>
            </a:r>
            <a:r>
              <a:rPr lang="fr-FR" sz="2000" b="1" u="sng" dirty="0" smtClean="0">
                <a:solidFill>
                  <a:srgbClr val="000000"/>
                </a:solidFill>
              </a:rPr>
              <a:t>humeur et garder le moral au beau fixe </a:t>
            </a:r>
            <a:endParaRPr lang="fr-FR" sz="2000" b="1" u="sng" dirty="0">
              <a:solidFill>
                <a:srgbClr val="000000"/>
              </a:solidFill>
            </a:endParaRPr>
          </a:p>
        </p:txBody>
      </p:sp>
      <p:sp>
        <p:nvSpPr>
          <p:cNvPr id="3" name="ZoneTexte 2"/>
          <p:cNvSpPr txBox="1"/>
          <p:nvPr/>
        </p:nvSpPr>
        <p:spPr>
          <a:xfrm>
            <a:off x="596879" y="6197600"/>
            <a:ext cx="3247684" cy="276999"/>
          </a:xfrm>
          <a:prstGeom prst="rect">
            <a:avLst/>
          </a:prstGeom>
          <a:noFill/>
        </p:spPr>
        <p:txBody>
          <a:bodyPr wrap="none" rtlCol="0">
            <a:spAutoFit/>
          </a:bodyPr>
          <a:lstStyle/>
          <a:p>
            <a:r>
              <a:rPr lang="fr-FR" altLang="fr-FR" sz="1200" i="1" dirty="0"/>
              <a:t>Virginie Nègre, Réflexologue et </a:t>
            </a:r>
            <a:r>
              <a:rPr lang="fr-FR" altLang="fr-FR" sz="1200" i="1" dirty="0" err="1"/>
              <a:t>Aromathérapeute</a:t>
            </a:r>
            <a:endParaRPr lang="fr-FR" altLang="fr-FR" sz="1200" i="1" dirty="0"/>
          </a:p>
        </p:txBody>
      </p:sp>
    </p:spTree>
    <p:extLst>
      <p:ext uri="{BB962C8B-B14F-4D97-AF65-F5344CB8AC3E}">
        <p14:creationId xmlns:p14="http://schemas.microsoft.com/office/powerpoint/2010/main" val="21136262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37309</TotalTime>
  <Words>3326</Words>
  <Application>Microsoft Office PowerPoint</Application>
  <PresentationFormat>Grand écran</PresentationFormat>
  <Paragraphs>642</Paragraphs>
  <Slides>36</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Calibri Light</vt:lpstr>
      <vt:lpstr>Source Sans Pro</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ALIMENTATION</vt:lpstr>
      <vt:lpstr>ALIMENTATION</vt:lpstr>
      <vt:lpstr>AROMATHERAPIE</vt:lpstr>
      <vt:lpstr>AROMATHERAPIE</vt:lpstr>
      <vt:lpstr>AROMATHERAPIE (en Mtc*)</vt:lpstr>
      <vt:lpstr>BIORESONANCE ET THERAPIE FREQUENTIELLE</vt:lpstr>
      <vt:lpstr>BIORESONANCE ET THERAPIE FREQUENTIELLE</vt:lpstr>
      <vt:lpstr>COHERENCE CARDIAQUE</vt:lpstr>
      <vt:lpstr>COMPLEMENTS NUTRITIONNELS</vt:lpstr>
      <vt:lpstr>COMPLEMENTS NUTRITIONNELS</vt:lpstr>
      <vt:lpstr>EFT (Emotional Freedom Technique)</vt:lpstr>
      <vt:lpstr>FLEURS DE  BACH</vt:lpstr>
      <vt:lpstr>KINESIOLOGIE</vt:lpstr>
      <vt:lpstr>MEDECINE TRADITIONNELLE CHINOISE (Mtc)</vt:lpstr>
      <vt:lpstr>MEDECINE TRADITIONNELLE CHINOISE (Mtc)</vt:lpstr>
      <vt:lpstr>MEDECINE TRADITIONNELLE CHINOISE (Mtc)</vt:lpstr>
      <vt:lpstr>MOXIBUSTION</vt:lpstr>
      <vt:lpstr>NATUROPATHIE</vt:lpstr>
      <vt:lpstr>PHARMACOPEE CHINOISE</vt:lpstr>
      <vt:lpstr>PHYTOTHERAPIE</vt:lpstr>
      <vt:lpstr>PHYTOTHERAPIE</vt:lpstr>
      <vt:lpstr>QI GONG</vt:lpstr>
      <vt:lpstr>REFLEXOLOGIE</vt:lpstr>
      <vt:lpstr>REFLEXOLOGIE</vt:lpstr>
      <vt:lpstr>SOPHROLOGIE</vt:lpstr>
      <vt:lpstr>SOPHROLOGIE</vt:lpstr>
      <vt:lpstr>SOPHROLOGIE</vt:lpstr>
      <vt:lpstr>EN SYNTHESE</vt:lpstr>
      <vt:lpstr>EN SYNTHESE</vt:lpstr>
      <vt:lpstr>Besoin d’aide pour vous orienter vers la pratique qui vous sera la plus adaptée ?  Si vous avez des questions n’hésitez pas !   Et pour des conseils plus précis et individualisés sans sortir de chez soi, la télé-consultation est possible.  Contactez le 01 84 25 22 87   Retrouvez tous nos praticiens sur : www.kheprisante.fr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234</cp:revision>
  <cp:lastPrinted>2020-10-25T08:56:10Z</cp:lastPrinted>
  <dcterms:created xsi:type="dcterms:W3CDTF">2020-10-20T17:41:29Z</dcterms:created>
  <dcterms:modified xsi:type="dcterms:W3CDTF">2021-01-12T11:37:12Z</dcterms:modified>
</cp:coreProperties>
</file>