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03" r:id="rId2"/>
    <p:sldId id="337" r:id="rId3"/>
    <p:sldId id="312" r:id="rId4"/>
    <p:sldId id="338" r:id="rId5"/>
    <p:sldId id="339" r:id="rId6"/>
    <p:sldId id="308" r:id="rId7"/>
    <p:sldId id="323" r:id="rId8"/>
    <p:sldId id="324" r:id="rId9"/>
    <p:sldId id="317" r:id="rId10"/>
    <p:sldId id="318" r:id="rId11"/>
    <p:sldId id="309" r:id="rId12"/>
    <p:sldId id="326" r:id="rId13"/>
    <p:sldId id="325" r:id="rId14"/>
    <p:sldId id="330" r:id="rId15"/>
    <p:sldId id="332" r:id="rId16"/>
    <p:sldId id="333" r:id="rId17"/>
    <p:sldId id="335" r:id="rId18"/>
    <p:sldId id="306" r:id="rId19"/>
    <p:sldId id="319" r:id="rId20"/>
    <p:sldId id="320" r:id="rId21"/>
    <p:sldId id="321" r:id="rId22"/>
    <p:sldId id="322" r:id="rId23"/>
    <p:sldId id="310" r:id="rId24"/>
    <p:sldId id="298" r:id="rId25"/>
    <p:sldId id="304" r:id="rId26"/>
    <p:sldId id="305" r:id="rId27"/>
    <p:sldId id="313" r:id="rId28"/>
    <p:sldId id="311" r:id="rId29"/>
    <p:sldId id="328" r:id="rId30"/>
    <p:sldId id="329" r:id="rId31"/>
    <p:sldId id="314" r:id="rId32"/>
    <p:sldId id="315" r:id="rId33"/>
    <p:sldId id="316" r:id="rId34"/>
    <p:sldId id="331" r:id="rId35"/>
    <p:sldId id="334" r:id="rId36"/>
    <p:sldId id="302" r:id="rId37"/>
  </p:sldIdLst>
  <p:sldSz cx="12192000" cy="6858000"/>
  <p:notesSz cx="6799263" cy="9875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4"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7D4"/>
    <a:srgbClr val="13D4CA"/>
    <a:srgbClr val="CA1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showGuides="1">
      <p:cViewPr>
        <p:scale>
          <a:sx n="100" d="100"/>
          <a:sy n="100" d="100"/>
        </p:scale>
        <p:origin x="-48" y="-420"/>
      </p:cViewPr>
      <p:guideLst>
        <p:guide orient="horz" pos="2160"/>
        <p:guide pos="3840"/>
      </p:guideLst>
    </p:cSldViewPr>
  </p:slideViewPr>
  <p:notesTextViewPr>
    <p:cViewPr>
      <p:scale>
        <a:sx n="1" d="1"/>
        <a:sy n="1" d="1"/>
      </p:scale>
      <p:origin x="0" y="0"/>
    </p:cViewPr>
  </p:notesTextViewPr>
  <p:sorterViewPr>
    <p:cViewPr>
      <p:scale>
        <a:sx n="100" d="100"/>
        <a:sy n="100" d="100"/>
      </p:scale>
      <p:origin x="0" y="-7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3F9F0-68F1-421B-BC63-376443867BF5}" type="doc">
      <dgm:prSet loTypeId="urn:microsoft.com/office/officeart/2005/8/layout/hProcess7#2" loCatId="process" qsTypeId="urn:microsoft.com/office/officeart/2005/8/quickstyle/simple1" qsCatId="simple" csTypeId="urn:microsoft.com/office/officeart/2005/8/colors/accent1_2" csCatId="accent1" phldr="1"/>
      <dgm:spPr/>
      <dgm:t>
        <a:bodyPr/>
        <a:lstStyle/>
        <a:p>
          <a:endParaRPr lang="fr-FR"/>
        </a:p>
      </dgm:t>
    </dgm:pt>
    <dgm:pt modelId="{042C6352-D8C7-447F-8422-011E6C218EBE}">
      <dgm:prSet phldrT="[Texte]"/>
      <dgm:spPr>
        <a:solidFill>
          <a:schemeClr val="bg1">
            <a:lumMod val="95000"/>
          </a:schemeClr>
        </a:solidFill>
      </dgm:spPr>
      <dgm:t>
        <a:bodyPr/>
        <a:lstStyle/>
        <a:p>
          <a:r>
            <a:rPr lang="fr-FR" b="1">
              <a:solidFill>
                <a:schemeClr val="accent5">
                  <a:lumMod val="75000"/>
                </a:schemeClr>
              </a:solidFill>
            </a:rPr>
            <a:t>Phase 1</a:t>
          </a:r>
        </a:p>
      </dgm:t>
    </dgm:pt>
    <dgm:pt modelId="{7C409305-46B4-4154-9BF4-C45C1CF4F08A}" type="parTrans" cxnId="{85F55D12-DBF4-4E6D-8CAD-115FCC38F684}">
      <dgm:prSet/>
      <dgm:spPr/>
      <dgm:t>
        <a:bodyPr/>
        <a:lstStyle/>
        <a:p>
          <a:endParaRPr lang="fr-FR"/>
        </a:p>
      </dgm:t>
    </dgm:pt>
    <dgm:pt modelId="{56FD2B79-FDA0-46FF-8FC0-8F5FC1AB2964}" type="sibTrans" cxnId="{85F55D12-DBF4-4E6D-8CAD-115FCC38F684}">
      <dgm:prSet/>
      <dgm:spPr/>
      <dgm:t>
        <a:bodyPr/>
        <a:lstStyle/>
        <a:p>
          <a:endParaRPr lang="fr-FR"/>
        </a:p>
      </dgm:t>
    </dgm:pt>
    <dgm:pt modelId="{3C2094BA-F217-4C1C-803F-F4FEBB4F03C7}">
      <dgm:prSet phldrT="[Texte]"/>
      <dgm:spPr/>
      <dgm:t>
        <a:bodyPr/>
        <a:lstStyle/>
        <a:p>
          <a:pPr algn="ctr"/>
          <a:r>
            <a:rPr lang="fr-FR">
              <a:solidFill>
                <a:sysClr val="windowText" lastClr="000000"/>
              </a:solidFill>
            </a:rPr>
            <a:t>Souvenir Traumatisant</a:t>
          </a:r>
        </a:p>
      </dgm:t>
    </dgm:pt>
    <dgm:pt modelId="{E9B5BAFD-FD64-4ABE-AD7C-78C3EF3BF113}" type="parTrans" cxnId="{CDB11ECD-6CCA-4B41-9B93-D023874EFFE8}">
      <dgm:prSet/>
      <dgm:spPr/>
      <dgm:t>
        <a:bodyPr/>
        <a:lstStyle/>
        <a:p>
          <a:endParaRPr lang="fr-FR"/>
        </a:p>
      </dgm:t>
    </dgm:pt>
    <dgm:pt modelId="{D58EABA0-CF52-4F1A-9E56-8B24CB134C5C}" type="sibTrans" cxnId="{CDB11ECD-6CCA-4B41-9B93-D023874EFFE8}">
      <dgm:prSet/>
      <dgm:spPr/>
      <dgm:t>
        <a:bodyPr/>
        <a:lstStyle/>
        <a:p>
          <a:endParaRPr lang="fr-FR"/>
        </a:p>
      </dgm:t>
    </dgm:pt>
    <dgm:pt modelId="{79A04961-60A7-4C35-8EC1-F5EDE26FA000}">
      <dgm:prSet phldrT="[Texte]"/>
      <dgm:spPr>
        <a:solidFill>
          <a:schemeClr val="bg1">
            <a:lumMod val="95000"/>
          </a:schemeClr>
        </a:solidFill>
      </dgm:spPr>
      <dgm:t>
        <a:bodyPr/>
        <a:lstStyle/>
        <a:p>
          <a:r>
            <a:rPr lang="fr-FR" b="1">
              <a:solidFill>
                <a:schemeClr val="accent5">
                  <a:lumMod val="75000"/>
                </a:schemeClr>
              </a:solidFill>
            </a:rPr>
            <a:t>Phase 2</a:t>
          </a:r>
        </a:p>
      </dgm:t>
    </dgm:pt>
    <dgm:pt modelId="{E7226304-BEAD-48C3-92F1-4C9227EF604D}" type="parTrans" cxnId="{B4F97EF4-5250-4E2A-823C-9DC4362453CA}">
      <dgm:prSet/>
      <dgm:spPr/>
      <dgm:t>
        <a:bodyPr/>
        <a:lstStyle/>
        <a:p>
          <a:endParaRPr lang="fr-FR"/>
        </a:p>
      </dgm:t>
    </dgm:pt>
    <dgm:pt modelId="{BAFC865E-388D-4BD9-A1F0-624A581BB51D}" type="sibTrans" cxnId="{B4F97EF4-5250-4E2A-823C-9DC4362453CA}">
      <dgm:prSet/>
      <dgm:spPr/>
      <dgm:t>
        <a:bodyPr/>
        <a:lstStyle/>
        <a:p>
          <a:endParaRPr lang="fr-FR"/>
        </a:p>
      </dgm:t>
    </dgm:pt>
    <dgm:pt modelId="{9DF8578C-9C16-4EF5-B3DA-0ADCB05D6C97}">
      <dgm:prSet phldrT="[Texte]"/>
      <dgm:spPr>
        <a:solidFill>
          <a:schemeClr val="bg1">
            <a:lumMod val="95000"/>
          </a:schemeClr>
        </a:solidFill>
      </dgm:spPr>
      <dgm:t>
        <a:bodyPr/>
        <a:lstStyle/>
        <a:p>
          <a:pPr algn="ctr"/>
          <a:r>
            <a:rPr lang="fr-FR" dirty="0">
              <a:solidFill>
                <a:sysClr val="windowText" lastClr="000000"/>
              </a:solidFill>
            </a:rPr>
            <a:t>Perturbation</a:t>
          </a:r>
          <a:r>
            <a:rPr lang="fr-FR" dirty="0"/>
            <a:t> </a:t>
          </a:r>
          <a:r>
            <a:rPr lang="fr-FR" dirty="0">
              <a:solidFill>
                <a:sysClr val="windowText" lastClr="000000"/>
              </a:solidFill>
            </a:rPr>
            <a:t>du Système Energétique Corporel</a:t>
          </a:r>
        </a:p>
      </dgm:t>
    </dgm:pt>
    <dgm:pt modelId="{1BD50CF9-F96E-417F-A0E2-EE73B50CB722}" type="parTrans" cxnId="{9B6CC469-45F2-4044-9785-FAC453B9340A}">
      <dgm:prSet/>
      <dgm:spPr/>
      <dgm:t>
        <a:bodyPr/>
        <a:lstStyle/>
        <a:p>
          <a:endParaRPr lang="fr-FR"/>
        </a:p>
      </dgm:t>
    </dgm:pt>
    <dgm:pt modelId="{E55ED4B6-1AD1-48F7-A1E8-1EA138A5AB23}" type="sibTrans" cxnId="{9B6CC469-45F2-4044-9785-FAC453B9340A}">
      <dgm:prSet/>
      <dgm:spPr/>
      <dgm:t>
        <a:bodyPr/>
        <a:lstStyle/>
        <a:p>
          <a:endParaRPr lang="fr-FR"/>
        </a:p>
      </dgm:t>
    </dgm:pt>
    <dgm:pt modelId="{D5673222-F2C0-4F93-9828-6EA3A63D2D6C}">
      <dgm:prSet phldrT="[Texte]"/>
      <dgm:spPr>
        <a:solidFill>
          <a:schemeClr val="bg1">
            <a:lumMod val="95000"/>
          </a:schemeClr>
        </a:solidFill>
      </dgm:spPr>
      <dgm:t>
        <a:bodyPr/>
        <a:lstStyle/>
        <a:p>
          <a:r>
            <a:rPr lang="fr-FR" b="1">
              <a:solidFill>
                <a:schemeClr val="accent5">
                  <a:lumMod val="75000"/>
                </a:schemeClr>
              </a:solidFill>
            </a:rPr>
            <a:t>Phase 3</a:t>
          </a:r>
        </a:p>
      </dgm:t>
    </dgm:pt>
    <dgm:pt modelId="{7DB59F6B-203B-41BD-BB1A-896B2610F098}" type="parTrans" cxnId="{E53AB2DC-9D87-4D07-8FC7-1C3FC8318CCB}">
      <dgm:prSet/>
      <dgm:spPr/>
      <dgm:t>
        <a:bodyPr/>
        <a:lstStyle/>
        <a:p>
          <a:endParaRPr lang="fr-FR"/>
        </a:p>
      </dgm:t>
    </dgm:pt>
    <dgm:pt modelId="{6FE09417-0DF3-4FB5-92C9-5C1C4C7E4328}" type="sibTrans" cxnId="{E53AB2DC-9D87-4D07-8FC7-1C3FC8318CCB}">
      <dgm:prSet/>
      <dgm:spPr/>
      <dgm:t>
        <a:bodyPr/>
        <a:lstStyle/>
        <a:p>
          <a:endParaRPr lang="fr-FR"/>
        </a:p>
      </dgm:t>
    </dgm:pt>
    <dgm:pt modelId="{C344D923-D128-486C-A7E7-AE80D85C4DBC}">
      <dgm:prSet phldrT="[Texte]" custT="1"/>
      <dgm:spPr/>
      <dgm:t>
        <a:bodyPr/>
        <a:lstStyle/>
        <a:p>
          <a:pPr algn="ctr"/>
          <a:r>
            <a:rPr lang="fr-FR" sz="1900">
              <a:solidFill>
                <a:sysClr val="windowText" lastClr="000000"/>
              </a:solidFill>
            </a:rPr>
            <a:t>Emotion et</a:t>
          </a:r>
        </a:p>
        <a:p>
          <a:pPr algn="ctr"/>
          <a:r>
            <a:rPr lang="fr-FR" sz="1900">
              <a:solidFill>
                <a:sysClr val="windowText" lastClr="000000"/>
              </a:solidFill>
            </a:rPr>
            <a:t>ressenti</a:t>
          </a:r>
        </a:p>
        <a:p>
          <a:pPr algn="ctr"/>
          <a:r>
            <a:rPr lang="fr-FR" sz="1600" b="1">
              <a:solidFill>
                <a:sysClr val="windowText" lastClr="000000"/>
              </a:solidFill>
            </a:rPr>
            <a:t>PERTURBANTS</a:t>
          </a:r>
        </a:p>
      </dgm:t>
    </dgm:pt>
    <dgm:pt modelId="{6C5BF732-7D54-4B71-85C9-2CA6FC7F7932}" type="parTrans" cxnId="{2E1FE987-5453-4E25-987D-AF641E808C4C}">
      <dgm:prSet/>
      <dgm:spPr/>
      <dgm:t>
        <a:bodyPr/>
        <a:lstStyle/>
        <a:p>
          <a:endParaRPr lang="fr-FR"/>
        </a:p>
      </dgm:t>
    </dgm:pt>
    <dgm:pt modelId="{1FC819BF-A0F4-4952-81F8-2E0BF14EEEA0}" type="sibTrans" cxnId="{2E1FE987-5453-4E25-987D-AF641E808C4C}">
      <dgm:prSet/>
      <dgm:spPr/>
      <dgm:t>
        <a:bodyPr/>
        <a:lstStyle/>
        <a:p>
          <a:endParaRPr lang="fr-FR"/>
        </a:p>
      </dgm:t>
    </dgm:pt>
    <dgm:pt modelId="{0A8E4003-9E96-42DE-A553-B16F5DDFBF48}" type="pres">
      <dgm:prSet presAssocID="{D5B3F9F0-68F1-421B-BC63-376443867BF5}" presName="Name0" presStyleCnt="0">
        <dgm:presLayoutVars>
          <dgm:dir/>
          <dgm:animLvl val="lvl"/>
          <dgm:resizeHandles val="exact"/>
        </dgm:presLayoutVars>
      </dgm:prSet>
      <dgm:spPr/>
      <dgm:t>
        <a:bodyPr/>
        <a:lstStyle/>
        <a:p>
          <a:endParaRPr lang="fr-FR"/>
        </a:p>
      </dgm:t>
    </dgm:pt>
    <dgm:pt modelId="{F6F7FCAD-D564-4F05-B489-263D84987E2F}" type="pres">
      <dgm:prSet presAssocID="{042C6352-D8C7-447F-8422-011E6C218EBE}" presName="compositeNode" presStyleCnt="0">
        <dgm:presLayoutVars>
          <dgm:bulletEnabled val="1"/>
        </dgm:presLayoutVars>
      </dgm:prSet>
      <dgm:spPr/>
    </dgm:pt>
    <dgm:pt modelId="{6CB7E2AB-4F06-46C5-8063-B1337E12E3D5}" type="pres">
      <dgm:prSet presAssocID="{042C6352-D8C7-447F-8422-011E6C218EBE}" presName="bgRect" presStyleLbl="node1" presStyleIdx="0" presStyleCnt="3" custLinFactNeighborX="-23" custLinFactNeighborY="-1777"/>
      <dgm:spPr/>
      <dgm:t>
        <a:bodyPr/>
        <a:lstStyle/>
        <a:p>
          <a:endParaRPr lang="fr-FR"/>
        </a:p>
      </dgm:t>
    </dgm:pt>
    <dgm:pt modelId="{9486875F-AC24-4F2C-AEB7-85A8F1AF59E4}" type="pres">
      <dgm:prSet presAssocID="{042C6352-D8C7-447F-8422-011E6C218EBE}" presName="parentNode" presStyleLbl="node1" presStyleIdx="0" presStyleCnt="3">
        <dgm:presLayoutVars>
          <dgm:chMax val="0"/>
          <dgm:bulletEnabled val="1"/>
        </dgm:presLayoutVars>
      </dgm:prSet>
      <dgm:spPr/>
      <dgm:t>
        <a:bodyPr/>
        <a:lstStyle/>
        <a:p>
          <a:endParaRPr lang="fr-FR"/>
        </a:p>
      </dgm:t>
    </dgm:pt>
    <dgm:pt modelId="{4843AD75-2327-47A3-845E-68056376BA74}" type="pres">
      <dgm:prSet presAssocID="{042C6352-D8C7-447F-8422-011E6C218EBE}" presName="childNode" presStyleLbl="node1" presStyleIdx="0" presStyleCnt="3">
        <dgm:presLayoutVars>
          <dgm:bulletEnabled val="1"/>
        </dgm:presLayoutVars>
      </dgm:prSet>
      <dgm:spPr/>
      <dgm:t>
        <a:bodyPr/>
        <a:lstStyle/>
        <a:p>
          <a:endParaRPr lang="fr-FR"/>
        </a:p>
      </dgm:t>
    </dgm:pt>
    <dgm:pt modelId="{FE3B52F4-942D-48C1-B9DC-C65229F41990}" type="pres">
      <dgm:prSet presAssocID="{56FD2B79-FDA0-46FF-8FC0-8F5FC1AB2964}" presName="hSp" presStyleCnt="0"/>
      <dgm:spPr/>
    </dgm:pt>
    <dgm:pt modelId="{FEE4D0A8-5D73-4B0C-BABF-0071850EC9A9}" type="pres">
      <dgm:prSet presAssocID="{56FD2B79-FDA0-46FF-8FC0-8F5FC1AB2964}" presName="vProcSp" presStyleCnt="0"/>
      <dgm:spPr/>
    </dgm:pt>
    <dgm:pt modelId="{C0118904-739E-40CB-AA2E-42965ABB580B}" type="pres">
      <dgm:prSet presAssocID="{56FD2B79-FDA0-46FF-8FC0-8F5FC1AB2964}" presName="vSp1" presStyleCnt="0"/>
      <dgm:spPr/>
    </dgm:pt>
    <dgm:pt modelId="{84648F81-3756-487D-92E1-2BC13F7A92E7}" type="pres">
      <dgm:prSet presAssocID="{56FD2B79-FDA0-46FF-8FC0-8F5FC1AB2964}" presName="simulatedConn" presStyleLbl="solidFgAcc1" presStyleIdx="0" presStyleCnt="2"/>
      <dgm:spPr/>
    </dgm:pt>
    <dgm:pt modelId="{70FFAE16-2EA9-4EF5-A08B-DA47F574C80C}" type="pres">
      <dgm:prSet presAssocID="{56FD2B79-FDA0-46FF-8FC0-8F5FC1AB2964}" presName="vSp2" presStyleCnt="0"/>
      <dgm:spPr/>
    </dgm:pt>
    <dgm:pt modelId="{D144A895-0F3B-480E-876A-A9E4F4192FA4}" type="pres">
      <dgm:prSet presAssocID="{56FD2B79-FDA0-46FF-8FC0-8F5FC1AB2964}" presName="sibTrans" presStyleCnt="0"/>
      <dgm:spPr/>
    </dgm:pt>
    <dgm:pt modelId="{A7CC40DF-C498-40CA-99E4-01240152AE46}" type="pres">
      <dgm:prSet presAssocID="{79A04961-60A7-4C35-8EC1-F5EDE26FA000}" presName="compositeNode" presStyleCnt="0">
        <dgm:presLayoutVars>
          <dgm:bulletEnabled val="1"/>
        </dgm:presLayoutVars>
      </dgm:prSet>
      <dgm:spPr/>
    </dgm:pt>
    <dgm:pt modelId="{146D139E-BACF-467A-B882-E7FDB23285E7}" type="pres">
      <dgm:prSet presAssocID="{79A04961-60A7-4C35-8EC1-F5EDE26FA000}" presName="bgRect" presStyleLbl="node1" presStyleIdx="1" presStyleCnt="3"/>
      <dgm:spPr/>
      <dgm:t>
        <a:bodyPr/>
        <a:lstStyle/>
        <a:p>
          <a:endParaRPr lang="fr-FR"/>
        </a:p>
      </dgm:t>
    </dgm:pt>
    <dgm:pt modelId="{385DDAAF-8685-4262-9DB4-E1BDCB8E4EC8}" type="pres">
      <dgm:prSet presAssocID="{79A04961-60A7-4C35-8EC1-F5EDE26FA000}" presName="parentNode" presStyleLbl="node1" presStyleIdx="1" presStyleCnt="3">
        <dgm:presLayoutVars>
          <dgm:chMax val="0"/>
          <dgm:bulletEnabled val="1"/>
        </dgm:presLayoutVars>
      </dgm:prSet>
      <dgm:spPr/>
      <dgm:t>
        <a:bodyPr/>
        <a:lstStyle/>
        <a:p>
          <a:endParaRPr lang="fr-FR"/>
        </a:p>
      </dgm:t>
    </dgm:pt>
    <dgm:pt modelId="{02F4B82C-CA5B-4F09-868A-E2631F105777}" type="pres">
      <dgm:prSet presAssocID="{79A04961-60A7-4C35-8EC1-F5EDE26FA000}" presName="childNode" presStyleLbl="node1" presStyleIdx="1" presStyleCnt="3">
        <dgm:presLayoutVars>
          <dgm:bulletEnabled val="1"/>
        </dgm:presLayoutVars>
      </dgm:prSet>
      <dgm:spPr/>
      <dgm:t>
        <a:bodyPr/>
        <a:lstStyle/>
        <a:p>
          <a:endParaRPr lang="fr-FR"/>
        </a:p>
      </dgm:t>
    </dgm:pt>
    <dgm:pt modelId="{04B402B5-791B-4314-BE73-4F14144A5F19}" type="pres">
      <dgm:prSet presAssocID="{BAFC865E-388D-4BD9-A1F0-624A581BB51D}" presName="hSp" presStyleCnt="0"/>
      <dgm:spPr/>
    </dgm:pt>
    <dgm:pt modelId="{D048811C-4E39-4F2E-B019-2E15726A2C79}" type="pres">
      <dgm:prSet presAssocID="{BAFC865E-388D-4BD9-A1F0-624A581BB51D}" presName="vProcSp" presStyleCnt="0"/>
      <dgm:spPr/>
    </dgm:pt>
    <dgm:pt modelId="{3AC280DE-332F-4309-80F5-26C15AA1D120}" type="pres">
      <dgm:prSet presAssocID="{BAFC865E-388D-4BD9-A1F0-624A581BB51D}" presName="vSp1" presStyleCnt="0"/>
      <dgm:spPr/>
    </dgm:pt>
    <dgm:pt modelId="{457DE408-C8DF-4FE8-A0CB-7D2A0AFDEE04}" type="pres">
      <dgm:prSet presAssocID="{BAFC865E-388D-4BD9-A1F0-624A581BB51D}" presName="simulatedConn" presStyleLbl="solidFgAcc1" presStyleIdx="1" presStyleCnt="2"/>
      <dgm:spPr/>
    </dgm:pt>
    <dgm:pt modelId="{EF93F01F-538A-4566-B406-2395FDB073C2}" type="pres">
      <dgm:prSet presAssocID="{BAFC865E-388D-4BD9-A1F0-624A581BB51D}" presName="vSp2" presStyleCnt="0"/>
      <dgm:spPr/>
    </dgm:pt>
    <dgm:pt modelId="{31D6E07C-97EE-47E6-9B1C-4463AD4E4E81}" type="pres">
      <dgm:prSet presAssocID="{BAFC865E-388D-4BD9-A1F0-624A581BB51D}" presName="sibTrans" presStyleCnt="0"/>
      <dgm:spPr/>
    </dgm:pt>
    <dgm:pt modelId="{EC646242-33DD-41E5-A594-ED68AC1E8B9F}" type="pres">
      <dgm:prSet presAssocID="{D5673222-F2C0-4F93-9828-6EA3A63D2D6C}" presName="compositeNode" presStyleCnt="0">
        <dgm:presLayoutVars>
          <dgm:bulletEnabled val="1"/>
        </dgm:presLayoutVars>
      </dgm:prSet>
      <dgm:spPr/>
    </dgm:pt>
    <dgm:pt modelId="{B1619DE7-0CDA-4AB6-9993-3542C427C31B}" type="pres">
      <dgm:prSet presAssocID="{D5673222-F2C0-4F93-9828-6EA3A63D2D6C}" presName="bgRect" presStyleLbl="node1" presStyleIdx="2" presStyleCnt="3"/>
      <dgm:spPr/>
      <dgm:t>
        <a:bodyPr/>
        <a:lstStyle/>
        <a:p>
          <a:endParaRPr lang="fr-FR"/>
        </a:p>
      </dgm:t>
    </dgm:pt>
    <dgm:pt modelId="{ECAF8D6B-09F0-494F-8736-8577C33F8D41}" type="pres">
      <dgm:prSet presAssocID="{D5673222-F2C0-4F93-9828-6EA3A63D2D6C}" presName="parentNode" presStyleLbl="node1" presStyleIdx="2" presStyleCnt="3">
        <dgm:presLayoutVars>
          <dgm:chMax val="0"/>
          <dgm:bulletEnabled val="1"/>
        </dgm:presLayoutVars>
      </dgm:prSet>
      <dgm:spPr/>
      <dgm:t>
        <a:bodyPr/>
        <a:lstStyle/>
        <a:p>
          <a:endParaRPr lang="fr-FR"/>
        </a:p>
      </dgm:t>
    </dgm:pt>
    <dgm:pt modelId="{425E8B17-6DB3-43A5-BA14-E4CD5E41B195}" type="pres">
      <dgm:prSet presAssocID="{D5673222-F2C0-4F93-9828-6EA3A63D2D6C}" presName="childNode" presStyleLbl="node1" presStyleIdx="2" presStyleCnt="3">
        <dgm:presLayoutVars>
          <dgm:bulletEnabled val="1"/>
        </dgm:presLayoutVars>
      </dgm:prSet>
      <dgm:spPr/>
      <dgm:t>
        <a:bodyPr/>
        <a:lstStyle/>
        <a:p>
          <a:endParaRPr lang="fr-FR"/>
        </a:p>
      </dgm:t>
    </dgm:pt>
  </dgm:ptLst>
  <dgm:cxnLst>
    <dgm:cxn modelId="{B66C81D1-F601-45B5-8A19-19C0B9DB1D09}" type="presOf" srcId="{79A04961-60A7-4C35-8EC1-F5EDE26FA000}" destId="{385DDAAF-8685-4262-9DB4-E1BDCB8E4EC8}" srcOrd="1" destOrd="0" presId="urn:microsoft.com/office/officeart/2005/8/layout/hProcess7#2"/>
    <dgm:cxn modelId="{BC08706B-1C72-4062-BB75-19638FA12069}" type="presOf" srcId="{3C2094BA-F217-4C1C-803F-F4FEBB4F03C7}" destId="{4843AD75-2327-47A3-845E-68056376BA74}" srcOrd="0" destOrd="0" presId="urn:microsoft.com/office/officeart/2005/8/layout/hProcess7#2"/>
    <dgm:cxn modelId="{FC538E7B-C920-4710-B718-13F939384A03}" type="presOf" srcId="{79A04961-60A7-4C35-8EC1-F5EDE26FA000}" destId="{146D139E-BACF-467A-B882-E7FDB23285E7}" srcOrd="0" destOrd="0" presId="urn:microsoft.com/office/officeart/2005/8/layout/hProcess7#2"/>
    <dgm:cxn modelId="{85F55D12-DBF4-4E6D-8CAD-115FCC38F684}" srcId="{D5B3F9F0-68F1-421B-BC63-376443867BF5}" destId="{042C6352-D8C7-447F-8422-011E6C218EBE}" srcOrd="0" destOrd="0" parTransId="{7C409305-46B4-4154-9BF4-C45C1CF4F08A}" sibTransId="{56FD2B79-FDA0-46FF-8FC0-8F5FC1AB2964}"/>
    <dgm:cxn modelId="{F73C2FF9-582E-4A96-8E5D-4C4AD01232BC}" type="presOf" srcId="{042C6352-D8C7-447F-8422-011E6C218EBE}" destId="{6CB7E2AB-4F06-46C5-8063-B1337E12E3D5}" srcOrd="0" destOrd="0" presId="urn:microsoft.com/office/officeart/2005/8/layout/hProcess7#2"/>
    <dgm:cxn modelId="{6B575AE9-CC1A-4D15-9D8F-CA94EFBC138C}" type="presOf" srcId="{C344D923-D128-486C-A7E7-AE80D85C4DBC}" destId="{425E8B17-6DB3-43A5-BA14-E4CD5E41B195}" srcOrd="0" destOrd="0" presId="urn:microsoft.com/office/officeart/2005/8/layout/hProcess7#2"/>
    <dgm:cxn modelId="{B4F97EF4-5250-4E2A-823C-9DC4362453CA}" srcId="{D5B3F9F0-68F1-421B-BC63-376443867BF5}" destId="{79A04961-60A7-4C35-8EC1-F5EDE26FA000}" srcOrd="1" destOrd="0" parTransId="{E7226304-BEAD-48C3-92F1-4C9227EF604D}" sibTransId="{BAFC865E-388D-4BD9-A1F0-624A581BB51D}"/>
    <dgm:cxn modelId="{9B6CC469-45F2-4044-9785-FAC453B9340A}" srcId="{79A04961-60A7-4C35-8EC1-F5EDE26FA000}" destId="{9DF8578C-9C16-4EF5-B3DA-0ADCB05D6C97}" srcOrd="0" destOrd="0" parTransId="{1BD50CF9-F96E-417F-A0E2-EE73B50CB722}" sibTransId="{E55ED4B6-1AD1-48F7-A1E8-1EA138A5AB23}"/>
    <dgm:cxn modelId="{C00AA2A6-0EEF-49E6-8CE0-5ED68511FBB1}" type="presOf" srcId="{D5673222-F2C0-4F93-9828-6EA3A63D2D6C}" destId="{B1619DE7-0CDA-4AB6-9993-3542C427C31B}" srcOrd="0" destOrd="0" presId="urn:microsoft.com/office/officeart/2005/8/layout/hProcess7#2"/>
    <dgm:cxn modelId="{E53AB2DC-9D87-4D07-8FC7-1C3FC8318CCB}" srcId="{D5B3F9F0-68F1-421B-BC63-376443867BF5}" destId="{D5673222-F2C0-4F93-9828-6EA3A63D2D6C}" srcOrd="2" destOrd="0" parTransId="{7DB59F6B-203B-41BD-BB1A-896B2610F098}" sibTransId="{6FE09417-0DF3-4FB5-92C9-5C1C4C7E4328}"/>
    <dgm:cxn modelId="{2E1FE987-5453-4E25-987D-AF641E808C4C}" srcId="{D5673222-F2C0-4F93-9828-6EA3A63D2D6C}" destId="{C344D923-D128-486C-A7E7-AE80D85C4DBC}" srcOrd="0" destOrd="0" parTransId="{6C5BF732-7D54-4B71-85C9-2CA6FC7F7932}" sibTransId="{1FC819BF-A0F4-4952-81F8-2E0BF14EEEA0}"/>
    <dgm:cxn modelId="{C1B7C142-30F2-4267-966C-EFA0264E2823}" type="presOf" srcId="{9DF8578C-9C16-4EF5-B3DA-0ADCB05D6C97}" destId="{02F4B82C-CA5B-4F09-868A-E2631F105777}" srcOrd="0" destOrd="0" presId="urn:microsoft.com/office/officeart/2005/8/layout/hProcess7#2"/>
    <dgm:cxn modelId="{CDB11ECD-6CCA-4B41-9B93-D023874EFFE8}" srcId="{042C6352-D8C7-447F-8422-011E6C218EBE}" destId="{3C2094BA-F217-4C1C-803F-F4FEBB4F03C7}" srcOrd="0" destOrd="0" parTransId="{E9B5BAFD-FD64-4ABE-AD7C-78C3EF3BF113}" sibTransId="{D58EABA0-CF52-4F1A-9E56-8B24CB134C5C}"/>
    <dgm:cxn modelId="{383420CE-5949-4F4B-BEB4-7896B2F8C4FA}" type="presOf" srcId="{D5B3F9F0-68F1-421B-BC63-376443867BF5}" destId="{0A8E4003-9E96-42DE-A553-B16F5DDFBF48}" srcOrd="0" destOrd="0" presId="urn:microsoft.com/office/officeart/2005/8/layout/hProcess7#2"/>
    <dgm:cxn modelId="{DC258AF3-320C-4D3F-BD90-7FF151777888}" type="presOf" srcId="{D5673222-F2C0-4F93-9828-6EA3A63D2D6C}" destId="{ECAF8D6B-09F0-494F-8736-8577C33F8D41}" srcOrd="1" destOrd="0" presId="urn:microsoft.com/office/officeart/2005/8/layout/hProcess7#2"/>
    <dgm:cxn modelId="{54C4E832-9EEA-4299-B8BB-679221D7FABD}" type="presOf" srcId="{042C6352-D8C7-447F-8422-011E6C218EBE}" destId="{9486875F-AC24-4F2C-AEB7-85A8F1AF59E4}" srcOrd="1" destOrd="0" presId="urn:microsoft.com/office/officeart/2005/8/layout/hProcess7#2"/>
    <dgm:cxn modelId="{5C4C9296-AB56-4C4F-BC80-209D230884FD}" type="presParOf" srcId="{0A8E4003-9E96-42DE-A553-B16F5DDFBF48}" destId="{F6F7FCAD-D564-4F05-B489-263D84987E2F}" srcOrd="0" destOrd="0" presId="urn:microsoft.com/office/officeart/2005/8/layout/hProcess7#2"/>
    <dgm:cxn modelId="{2B38814B-C6ED-4E4D-B252-E209EC7C923B}" type="presParOf" srcId="{F6F7FCAD-D564-4F05-B489-263D84987E2F}" destId="{6CB7E2AB-4F06-46C5-8063-B1337E12E3D5}" srcOrd="0" destOrd="0" presId="urn:microsoft.com/office/officeart/2005/8/layout/hProcess7#2"/>
    <dgm:cxn modelId="{D0066A2B-A944-46D0-8852-0B57A88A961D}" type="presParOf" srcId="{F6F7FCAD-D564-4F05-B489-263D84987E2F}" destId="{9486875F-AC24-4F2C-AEB7-85A8F1AF59E4}" srcOrd="1" destOrd="0" presId="urn:microsoft.com/office/officeart/2005/8/layout/hProcess7#2"/>
    <dgm:cxn modelId="{E8CE2733-3DC1-465B-ACE6-F05DEAFC4D17}" type="presParOf" srcId="{F6F7FCAD-D564-4F05-B489-263D84987E2F}" destId="{4843AD75-2327-47A3-845E-68056376BA74}" srcOrd="2" destOrd="0" presId="urn:microsoft.com/office/officeart/2005/8/layout/hProcess7#2"/>
    <dgm:cxn modelId="{6D2EFDF2-0016-42F1-984A-CCD4FC2B9D8B}" type="presParOf" srcId="{0A8E4003-9E96-42DE-A553-B16F5DDFBF48}" destId="{FE3B52F4-942D-48C1-B9DC-C65229F41990}" srcOrd="1" destOrd="0" presId="urn:microsoft.com/office/officeart/2005/8/layout/hProcess7#2"/>
    <dgm:cxn modelId="{3A0E592A-8AF7-4F4C-88AF-B215D71A9C28}" type="presParOf" srcId="{0A8E4003-9E96-42DE-A553-B16F5DDFBF48}" destId="{FEE4D0A8-5D73-4B0C-BABF-0071850EC9A9}" srcOrd="2" destOrd="0" presId="urn:microsoft.com/office/officeart/2005/8/layout/hProcess7#2"/>
    <dgm:cxn modelId="{371A4B18-E02C-4071-935B-534A4EDFCA3F}" type="presParOf" srcId="{FEE4D0A8-5D73-4B0C-BABF-0071850EC9A9}" destId="{C0118904-739E-40CB-AA2E-42965ABB580B}" srcOrd="0" destOrd="0" presId="urn:microsoft.com/office/officeart/2005/8/layout/hProcess7#2"/>
    <dgm:cxn modelId="{E8C384A3-ECD1-4CEC-8C7C-DB0E1F8BC831}" type="presParOf" srcId="{FEE4D0A8-5D73-4B0C-BABF-0071850EC9A9}" destId="{84648F81-3756-487D-92E1-2BC13F7A92E7}" srcOrd="1" destOrd="0" presId="urn:microsoft.com/office/officeart/2005/8/layout/hProcess7#2"/>
    <dgm:cxn modelId="{F380B82A-C962-4E36-8067-FA4BC01BD544}" type="presParOf" srcId="{FEE4D0A8-5D73-4B0C-BABF-0071850EC9A9}" destId="{70FFAE16-2EA9-4EF5-A08B-DA47F574C80C}" srcOrd="2" destOrd="0" presId="urn:microsoft.com/office/officeart/2005/8/layout/hProcess7#2"/>
    <dgm:cxn modelId="{3CB5C33B-6C2B-4531-A345-84EF62640D7C}" type="presParOf" srcId="{0A8E4003-9E96-42DE-A553-B16F5DDFBF48}" destId="{D144A895-0F3B-480E-876A-A9E4F4192FA4}" srcOrd="3" destOrd="0" presId="urn:microsoft.com/office/officeart/2005/8/layout/hProcess7#2"/>
    <dgm:cxn modelId="{63A4B19B-52BD-43B4-BDF6-4BF236A5084E}" type="presParOf" srcId="{0A8E4003-9E96-42DE-A553-B16F5DDFBF48}" destId="{A7CC40DF-C498-40CA-99E4-01240152AE46}" srcOrd="4" destOrd="0" presId="urn:microsoft.com/office/officeart/2005/8/layout/hProcess7#2"/>
    <dgm:cxn modelId="{7B534DAC-9147-4133-886E-8767506A03A6}" type="presParOf" srcId="{A7CC40DF-C498-40CA-99E4-01240152AE46}" destId="{146D139E-BACF-467A-B882-E7FDB23285E7}" srcOrd="0" destOrd="0" presId="urn:microsoft.com/office/officeart/2005/8/layout/hProcess7#2"/>
    <dgm:cxn modelId="{751DBDF6-D350-4A05-A887-F7A83EF58B7F}" type="presParOf" srcId="{A7CC40DF-C498-40CA-99E4-01240152AE46}" destId="{385DDAAF-8685-4262-9DB4-E1BDCB8E4EC8}" srcOrd="1" destOrd="0" presId="urn:microsoft.com/office/officeart/2005/8/layout/hProcess7#2"/>
    <dgm:cxn modelId="{4712A5FA-9F1A-42E9-8E1C-57D2742D1FCC}" type="presParOf" srcId="{A7CC40DF-C498-40CA-99E4-01240152AE46}" destId="{02F4B82C-CA5B-4F09-868A-E2631F105777}" srcOrd="2" destOrd="0" presId="urn:microsoft.com/office/officeart/2005/8/layout/hProcess7#2"/>
    <dgm:cxn modelId="{3D192C1D-CDD2-4974-B384-03928F8168EF}" type="presParOf" srcId="{0A8E4003-9E96-42DE-A553-B16F5DDFBF48}" destId="{04B402B5-791B-4314-BE73-4F14144A5F19}" srcOrd="5" destOrd="0" presId="urn:microsoft.com/office/officeart/2005/8/layout/hProcess7#2"/>
    <dgm:cxn modelId="{E0689B64-447B-4630-8337-EE424C71CE18}" type="presParOf" srcId="{0A8E4003-9E96-42DE-A553-B16F5DDFBF48}" destId="{D048811C-4E39-4F2E-B019-2E15726A2C79}" srcOrd="6" destOrd="0" presId="urn:microsoft.com/office/officeart/2005/8/layout/hProcess7#2"/>
    <dgm:cxn modelId="{FED985D0-5DA7-438D-A26C-FCF6E4EED6D1}" type="presParOf" srcId="{D048811C-4E39-4F2E-B019-2E15726A2C79}" destId="{3AC280DE-332F-4309-80F5-26C15AA1D120}" srcOrd="0" destOrd="0" presId="urn:microsoft.com/office/officeart/2005/8/layout/hProcess7#2"/>
    <dgm:cxn modelId="{46ACF4EA-3BBA-4A35-9D1F-54A67C7A4F94}" type="presParOf" srcId="{D048811C-4E39-4F2E-B019-2E15726A2C79}" destId="{457DE408-C8DF-4FE8-A0CB-7D2A0AFDEE04}" srcOrd="1" destOrd="0" presId="urn:microsoft.com/office/officeart/2005/8/layout/hProcess7#2"/>
    <dgm:cxn modelId="{4422411F-2533-4F72-852F-CEDA47838F82}" type="presParOf" srcId="{D048811C-4E39-4F2E-B019-2E15726A2C79}" destId="{EF93F01F-538A-4566-B406-2395FDB073C2}" srcOrd="2" destOrd="0" presId="urn:microsoft.com/office/officeart/2005/8/layout/hProcess7#2"/>
    <dgm:cxn modelId="{8B18F322-53D7-4DB5-9D97-B3701D917B66}" type="presParOf" srcId="{0A8E4003-9E96-42DE-A553-B16F5DDFBF48}" destId="{31D6E07C-97EE-47E6-9B1C-4463AD4E4E81}" srcOrd="7" destOrd="0" presId="urn:microsoft.com/office/officeart/2005/8/layout/hProcess7#2"/>
    <dgm:cxn modelId="{AC6FA491-D4B4-4F10-822E-BEB04E646096}" type="presParOf" srcId="{0A8E4003-9E96-42DE-A553-B16F5DDFBF48}" destId="{EC646242-33DD-41E5-A594-ED68AC1E8B9F}" srcOrd="8" destOrd="0" presId="urn:microsoft.com/office/officeart/2005/8/layout/hProcess7#2"/>
    <dgm:cxn modelId="{8E1E14DF-AA55-4A0E-BE9E-21CC36A9DE1B}" type="presParOf" srcId="{EC646242-33DD-41E5-A594-ED68AC1E8B9F}" destId="{B1619DE7-0CDA-4AB6-9993-3542C427C31B}" srcOrd="0" destOrd="0" presId="urn:microsoft.com/office/officeart/2005/8/layout/hProcess7#2"/>
    <dgm:cxn modelId="{5D280182-BBD4-4AAB-8176-27F86641D6CA}" type="presParOf" srcId="{EC646242-33DD-41E5-A594-ED68AC1E8B9F}" destId="{ECAF8D6B-09F0-494F-8736-8577C33F8D41}" srcOrd="1" destOrd="0" presId="urn:microsoft.com/office/officeart/2005/8/layout/hProcess7#2"/>
    <dgm:cxn modelId="{B29256BC-EC95-45A6-8E02-0FFCE2378173}" type="presParOf" srcId="{EC646242-33DD-41E5-A594-ED68AC1E8B9F}" destId="{425E8B17-6DB3-43A5-BA14-E4CD5E41B195}" srcOrd="2" destOrd="0" presId="urn:microsoft.com/office/officeart/2005/8/layout/hProcess7#2"/>
  </dgm:cxnLst>
  <dgm:bg>
    <a:solidFill>
      <a:schemeClr val="accent5">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7E2AB-4F06-46C5-8063-B1337E12E3D5}">
      <dsp:nvSpPr>
        <dsp:cNvPr id="0" name=""/>
        <dsp:cNvSpPr/>
      </dsp:nvSpPr>
      <dsp:spPr>
        <a:xfrm>
          <a:off x="4" y="0"/>
          <a:ext cx="1739195" cy="1704975"/>
        </a:xfrm>
        <a:prstGeom prst="roundRect">
          <a:avLst>
            <a:gd name="adj" fmla="val 5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fr-FR" sz="2000" b="1" kern="1200">
              <a:solidFill>
                <a:schemeClr val="accent5">
                  <a:lumMod val="75000"/>
                </a:schemeClr>
              </a:solidFill>
            </a:rPr>
            <a:t>Phase 1</a:t>
          </a:r>
        </a:p>
      </dsp:txBody>
      <dsp:txXfrm rot="16200000">
        <a:off x="-525116" y="525120"/>
        <a:ext cx="1398079" cy="347839"/>
      </dsp:txXfrm>
    </dsp:sp>
    <dsp:sp modelId="{4843AD75-2327-47A3-845E-68056376BA74}">
      <dsp:nvSpPr>
        <dsp:cNvPr id="0" name=""/>
        <dsp:cNvSpPr/>
      </dsp:nvSpPr>
      <dsp:spPr>
        <a:xfrm>
          <a:off x="347843" y="0"/>
          <a:ext cx="1295700" cy="17049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ctr" defTabSz="844550">
            <a:lnSpc>
              <a:spcPct val="90000"/>
            </a:lnSpc>
            <a:spcBef>
              <a:spcPct val="0"/>
            </a:spcBef>
            <a:spcAft>
              <a:spcPct val="35000"/>
            </a:spcAft>
          </a:pPr>
          <a:r>
            <a:rPr lang="fr-FR" sz="1900" kern="1200">
              <a:solidFill>
                <a:sysClr val="windowText" lastClr="000000"/>
              </a:solidFill>
            </a:rPr>
            <a:t>Souvenir Traumatisant</a:t>
          </a:r>
        </a:p>
      </dsp:txBody>
      <dsp:txXfrm>
        <a:off x="347843" y="0"/>
        <a:ext cx="1295700" cy="1704975"/>
      </dsp:txXfrm>
    </dsp:sp>
    <dsp:sp modelId="{146D139E-BACF-467A-B882-E7FDB23285E7}">
      <dsp:nvSpPr>
        <dsp:cNvPr id="0" name=""/>
        <dsp:cNvSpPr/>
      </dsp:nvSpPr>
      <dsp:spPr>
        <a:xfrm>
          <a:off x="1800470" y="0"/>
          <a:ext cx="1739195" cy="1704975"/>
        </a:xfrm>
        <a:prstGeom prst="roundRect">
          <a:avLst>
            <a:gd name="adj" fmla="val 5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fr-FR" sz="2000" b="1" kern="1200">
              <a:solidFill>
                <a:schemeClr val="accent5">
                  <a:lumMod val="75000"/>
                </a:schemeClr>
              </a:solidFill>
            </a:rPr>
            <a:t>Phase 2</a:t>
          </a:r>
        </a:p>
      </dsp:txBody>
      <dsp:txXfrm rot="16200000">
        <a:off x="1275350" y="525120"/>
        <a:ext cx="1398079" cy="347839"/>
      </dsp:txXfrm>
    </dsp:sp>
    <dsp:sp modelId="{84648F81-3756-487D-92E1-2BC13F7A92E7}">
      <dsp:nvSpPr>
        <dsp:cNvPr id="0" name=""/>
        <dsp:cNvSpPr/>
      </dsp:nvSpPr>
      <dsp:spPr>
        <a:xfrm rot="5400000">
          <a:off x="1683811" y="1332035"/>
          <a:ext cx="250710" cy="26087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F4B82C-CA5B-4F09-868A-E2631F105777}">
      <dsp:nvSpPr>
        <dsp:cNvPr id="0" name=""/>
        <dsp:cNvSpPr/>
      </dsp:nvSpPr>
      <dsp:spPr>
        <a:xfrm>
          <a:off x="2148309" y="0"/>
          <a:ext cx="1295700" cy="17049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ctr" defTabSz="844550">
            <a:lnSpc>
              <a:spcPct val="90000"/>
            </a:lnSpc>
            <a:spcBef>
              <a:spcPct val="0"/>
            </a:spcBef>
            <a:spcAft>
              <a:spcPct val="35000"/>
            </a:spcAft>
          </a:pPr>
          <a:r>
            <a:rPr lang="fr-FR" sz="1900" kern="1200" dirty="0">
              <a:solidFill>
                <a:sysClr val="windowText" lastClr="000000"/>
              </a:solidFill>
            </a:rPr>
            <a:t>Perturbation</a:t>
          </a:r>
          <a:r>
            <a:rPr lang="fr-FR" sz="1900" kern="1200" dirty="0"/>
            <a:t> </a:t>
          </a:r>
          <a:r>
            <a:rPr lang="fr-FR" sz="1900" kern="1200" dirty="0">
              <a:solidFill>
                <a:sysClr val="windowText" lastClr="000000"/>
              </a:solidFill>
            </a:rPr>
            <a:t>du Système Energétique Corporel</a:t>
          </a:r>
        </a:p>
      </dsp:txBody>
      <dsp:txXfrm>
        <a:off x="2148309" y="0"/>
        <a:ext cx="1295700" cy="1704975"/>
      </dsp:txXfrm>
    </dsp:sp>
    <dsp:sp modelId="{B1619DE7-0CDA-4AB6-9993-3542C427C31B}">
      <dsp:nvSpPr>
        <dsp:cNvPr id="0" name=""/>
        <dsp:cNvSpPr/>
      </dsp:nvSpPr>
      <dsp:spPr>
        <a:xfrm>
          <a:off x="3600537" y="0"/>
          <a:ext cx="1739195" cy="1704975"/>
        </a:xfrm>
        <a:prstGeom prst="roundRect">
          <a:avLst>
            <a:gd name="adj" fmla="val 5000"/>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fr-FR" sz="2000" b="1" kern="1200">
              <a:solidFill>
                <a:schemeClr val="accent5">
                  <a:lumMod val="75000"/>
                </a:schemeClr>
              </a:solidFill>
            </a:rPr>
            <a:t>Phase 3</a:t>
          </a:r>
        </a:p>
      </dsp:txBody>
      <dsp:txXfrm rot="16200000">
        <a:off x="3075417" y="525120"/>
        <a:ext cx="1398079" cy="347839"/>
      </dsp:txXfrm>
    </dsp:sp>
    <dsp:sp modelId="{457DE408-C8DF-4FE8-A0CB-7D2A0AFDEE04}">
      <dsp:nvSpPr>
        <dsp:cNvPr id="0" name=""/>
        <dsp:cNvSpPr/>
      </dsp:nvSpPr>
      <dsp:spPr>
        <a:xfrm rot="5400000">
          <a:off x="3483878" y="1332035"/>
          <a:ext cx="250710" cy="26087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5E8B17-6DB3-43A5-BA14-E4CD5E41B195}">
      <dsp:nvSpPr>
        <dsp:cNvPr id="0" name=""/>
        <dsp:cNvSpPr/>
      </dsp:nvSpPr>
      <dsp:spPr>
        <a:xfrm>
          <a:off x="3948376" y="0"/>
          <a:ext cx="1295700" cy="17049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lvl="0" algn="ctr" defTabSz="844550">
            <a:lnSpc>
              <a:spcPct val="90000"/>
            </a:lnSpc>
            <a:spcBef>
              <a:spcPct val="0"/>
            </a:spcBef>
            <a:spcAft>
              <a:spcPct val="35000"/>
            </a:spcAft>
          </a:pPr>
          <a:r>
            <a:rPr lang="fr-FR" sz="1900" kern="1200">
              <a:solidFill>
                <a:sysClr val="windowText" lastClr="000000"/>
              </a:solidFill>
            </a:rPr>
            <a:t>Emotion et</a:t>
          </a:r>
        </a:p>
        <a:p>
          <a:pPr lvl="0" algn="ctr" defTabSz="844550">
            <a:lnSpc>
              <a:spcPct val="90000"/>
            </a:lnSpc>
            <a:spcBef>
              <a:spcPct val="0"/>
            </a:spcBef>
            <a:spcAft>
              <a:spcPct val="35000"/>
            </a:spcAft>
          </a:pPr>
          <a:r>
            <a:rPr lang="fr-FR" sz="1900" kern="1200">
              <a:solidFill>
                <a:sysClr val="windowText" lastClr="000000"/>
              </a:solidFill>
            </a:rPr>
            <a:t>ressenti</a:t>
          </a:r>
        </a:p>
        <a:p>
          <a:pPr lvl="0" algn="ctr" defTabSz="844550">
            <a:lnSpc>
              <a:spcPct val="90000"/>
            </a:lnSpc>
            <a:spcBef>
              <a:spcPct val="0"/>
            </a:spcBef>
            <a:spcAft>
              <a:spcPct val="35000"/>
            </a:spcAft>
          </a:pPr>
          <a:r>
            <a:rPr lang="fr-FR" sz="1600" b="1" kern="1200">
              <a:solidFill>
                <a:sysClr val="windowText" lastClr="000000"/>
              </a:solidFill>
            </a:rPr>
            <a:t>PERTURBANTS</a:t>
          </a:r>
        </a:p>
      </dsp:txBody>
      <dsp:txXfrm>
        <a:off x="3948376" y="0"/>
        <a:ext cx="1295700" cy="17049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3" y="0"/>
            <a:ext cx="2946347" cy="495507"/>
          </a:xfrm>
          <a:prstGeom prst="rect">
            <a:avLst/>
          </a:prstGeom>
        </p:spPr>
        <p:txBody>
          <a:bodyPr vert="horz" lIns="91440" tIns="45720" rIns="91440" bIns="45720" rtlCol="0"/>
          <a:lstStyle>
            <a:lvl1pPr algn="r">
              <a:defRPr sz="1200"/>
            </a:lvl1pPr>
          </a:lstStyle>
          <a:p>
            <a:fld id="{85CE3F97-D12C-4669-8EEA-740E056DC46F}" type="datetimeFigureOut">
              <a:rPr lang="fr-FR" smtClean="0"/>
              <a:t>20/01/2021</a:t>
            </a:fld>
            <a:endParaRPr lang="fr-FR"/>
          </a:p>
        </p:txBody>
      </p:sp>
      <p:sp>
        <p:nvSpPr>
          <p:cNvPr id="4" name="Espace réservé du pied de page 3"/>
          <p:cNvSpPr>
            <a:spLocks noGrp="1"/>
          </p:cNvSpPr>
          <p:nvPr>
            <p:ph type="ftr" sz="quarter" idx="2"/>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3" y="9380333"/>
            <a:ext cx="2946347" cy="495506"/>
          </a:xfrm>
          <a:prstGeom prst="rect">
            <a:avLst/>
          </a:prstGeom>
        </p:spPr>
        <p:txBody>
          <a:bodyPr vert="horz" lIns="91440" tIns="45720" rIns="91440" bIns="45720" rtlCol="0" anchor="b"/>
          <a:lstStyle>
            <a:lvl1pPr algn="r">
              <a:defRPr sz="1200"/>
            </a:lvl1pPr>
          </a:lstStyle>
          <a:p>
            <a:fld id="{67239771-9BF4-4106-B176-36D160058A8A}" type="slidenum">
              <a:rPr lang="fr-FR" smtClean="0"/>
              <a:t>‹N°›</a:t>
            </a:fld>
            <a:endParaRPr lang="fr-FR"/>
          </a:p>
        </p:txBody>
      </p:sp>
    </p:spTree>
    <p:extLst>
      <p:ext uri="{BB962C8B-B14F-4D97-AF65-F5344CB8AC3E}">
        <p14:creationId xmlns:p14="http://schemas.microsoft.com/office/powerpoint/2010/main" val="2288697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3" y="0"/>
            <a:ext cx="2946347" cy="495507"/>
          </a:xfrm>
          <a:prstGeom prst="rect">
            <a:avLst/>
          </a:prstGeom>
        </p:spPr>
        <p:txBody>
          <a:bodyPr vert="horz" lIns="91440" tIns="45720" rIns="91440" bIns="45720" rtlCol="0"/>
          <a:lstStyle>
            <a:lvl1pPr algn="r">
              <a:defRPr sz="1200"/>
            </a:lvl1pPr>
          </a:lstStyle>
          <a:p>
            <a:fld id="{D0E713AD-FBA5-4DFF-9026-3957A87D797A}" type="datetimeFigureOut">
              <a:rPr lang="fr-FR" smtClean="0"/>
              <a:t>20/01/2021</a:t>
            </a:fld>
            <a:endParaRPr lang="fr-FR"/>
          </a:p>
        </p:txBody>
      </p:sp>
      <p:sp>
        <p:nvSpPr>
          <p:cNvPr id="4" name="Espace réservé de l'image des diapositives 3"/>
          <p:cNvSpPr>
            <a:spLocks noGrp="1" noRot="1" noChangeAspect="1"/>
          </p:cNvSpPr>
          <p:nvPr>
            <p:ph type="sldImg" idx="2"/>
          </p:nvPr>
        </p:nvSpPr>
        <p:spPr>
          <a:xfrm>
            <a:off x="438150" y="1235075"/>
            <a:ext cx="5922963" cy="33321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52747"/>
            <a:ext cx="5439410" cy="388861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3" y="9380333"/>
            <a:ext cx="2946347" cy="495506"/>
          </a:xfrm>
          <a:prstGeom prst="rect">
            <a:avLst/>
          </a:prstGeom>
        </p:spPr>
        <p:txBody>
          <a:bodyPr vert="horz" lIns="91440" tIns="45720" rIns="91440" bIns="45720" rtlCol="0" anchor="b"/>
          <a:lstStyle>
            <a:lvl1pPr algn="r">
              <a:defRPr sz="1200"/>
            </a:lvl1pPr>
          </a:lstStyle>
          <a:p>
            <a:fld id="{269045A7-6928-4531-9008-89CC912377D7}" type="slidenum">
              <a:rPr lang="fr-FR" smtClean="0"/>
              <a:t>‹N°›</a:t>
            </a:fld>
            <a:endParaRPr lang="fr-FR"/>
          </a:p>
        </p:txBody>
      </p:sp>
    </p:spTree>
    <p:extLst>
      <p:ext uri="{BB962C8B-B14F-4D97-AF65-F5344CB8AC3E}">
        <p14:creationId xmlns:p14="http://schemas.microsoft.com/office/powerpoint/2010/main" val="402156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203200" y="804863"/>
            <a:ext cx="7154863" cy="4024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74733" y="5099045"/>
            <a:ext cx="5397859" cy="48306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0785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20/01/2021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32376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20/01/2021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04520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20/01/2021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00057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18"/>
          <p:cNvSpPr txBox="1">
            <a:spLocks noGrp="1"/>
          </p:cNvSpPr>
          <p:nvPr>
            <p:ph type="ctrTitle"/>
          </p:nvPr>
        </p:nvSpPr>
        <p:spPr>
          <a:xfrm>
            <a:off x="2266913" y="1360350"/>
            <a:ext cx="7743199" cy="154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91EA"/>
              </a:buClr>
              <a:buSzPts val="6000"/>
              <a:buNone/>
              <a:defRPr sz="6000" b="1">
                <a:solidFill>
                  <a:srgbClr val="0091EA"/>
                </a:solidFill>
              </a:defRPr>
            </a:lvl1pPr>
            <a:lvl2pPr lvl="1">
              <a:spcBef>
                <a:spcPts val="0"/>
              </a:spcBef>
              <a:spcAft>
                <a:spcPts val="0"/>
              </a:spcAft>
              <a:buClr>
                <a:srgbClr val="0091EA"/>
              </a:buClr>
              <a:buSzPts val="6000"/>
              <a:buNone/>
              <a:defRPr sz="6000" b="1">
                <a:solidFill>
                  <a:srgbClr val="0091EA"/>
                </a:solidFill>
              </a:defRPr>
            </a:lvl2pPr>
            <a:lvl3pPr lvl="2">
              <a:spcBef>
                <a:spcPts val="0"/>
              </a:spcBef>
              <a:spcAft>
                <a:spcPts val="0"/>
              </a:spcAft>
              <a:buClr>
                <a:srgbClr val="0091EA"/>
              </a:buClr>
              <a:buSzPts val="6000"/>
              <a:buNone/>
              <a:defRPr sz="6000" b="1">
                <a:solidFill>
                  <a:srgbClr val="0091EA"/>
                </a:solidFill>
              </a:defRPr>
            </a:lvl3pPr>
            <a:lvl4pPr lvl="3">
              <a:spcBef>
                <a:spcPts val="0"/>
              </a:spcBef>
              <a:spcAft>
                <a:spcPts val="0"/>
              </a:spcAft>
              <a:buClr>
                <a:srgbClr val="0091EA"/>
              </a:buClr>
              <a:buSzPts val="6000"/>
              <a:buNone/>
              <a:defRPr sz="6000" b="1">
                <a:solidFill>
                  <a:srgbClr val="0091EA"/>
                </a:solidFill>
              </a:defRPr>
            </a:lvl4pPr>
            <a:lvl5pPr lvl="4">
              <a:spcBef>
                <a:spcPts val="0"/>
              </a:spcBef>
              <a:spcAft>
                <a:spcPts val="0"/>
              </a:spcAft>
              <a:buClr>
                <a:srgbClr val="0091EA"/>
              </a:buClr>
              <a:buSzPts val="6000"/>
              <a:buNone/>
              <a:defRPr sz="6000" b="1">
                <a:solidFill>
                  <a:srgbClr val="0091EA"/>
                </a:solidFill>
              </a:defRPr>
            </a:lvl5pPr>
            <a:lvl6pPr lvl="5">
              <a:spcBef>
                <a:spcPts val="0"/>
              </a:spcBef>
              <a:spcAft>
                <a:spcPts val="0"/>
              </a:spcAft>
              <a:buClr>
                <a:srgbClr val="0091EA"/>
              </a:buClr>
              <a:buSzPts val="6000"/>
              <a:buNone/>
              <a:defRPr sz="6000" b="1">
                <a:solidFill>
                  <a:srgbClr val="0091EA"/>
                </a:solidFill>
              </a:defRPr>
            </a:lvl6pPr>
            <a:lvl7pPr lvl="6">
              <a:spcBef>
                <a:spcPts val="0"/>
              </a:spcBef>
              <a:spcAft>
                <a:spcPts val="0"/>
              </a:spcAft>
              <a:buClr>
                <a:srgbClr val="0091EA"/>
              </a:buClr>
              <a:buSzPts val="6000"/>
              <a:buNone/>
              <a:defRPr sz="6000" b="1">
                <a:solidFill>
                  <a:srgbClr val="0091EA"/>
                </a:solidFill>
              </a:defRPr>
            </a:lvl7pPr>
            <a:lvl8pPr lvl="7">
              <a:spcBef>
                <a:spcPts val="0"/>
              </a:spcBef>
              <a:spcAft>
                <a:spcPts val="0"/>
              </a:spcAft>
              <a:buClr>
                <a:srgbClr val="0091EA"/>
              </a:buClr>
              <a:buSzPts val="6000"/>
              <a:buNone/>
              <a:defRPr sz="6000" b="1">
                <a:solidFill>
                  <a:srgbClr val="0091EA"/>
                </a:solidFill>
              </a:defRPr>
            </a:lvl8pPr>
            <a:lvl9pPr lvl="8">
              <a:spcBef>
                <a:spcPts val="0"/>
              </a:spcBef>
              <a:spcAft>
                <a:spcPts val="0"/>
              </a:spcAft>
              <a:buClr>
                <a:srgbClr val="0091EA"/>
              </a:buClr>
              <a:buSzPts val="6000"/>
              <a:buNone/>
              <a:defRPr sz="6000" b="1">
                <a:solidFill>
                  <a:srgbClr val="0091EA"/>
                </a:solidFill>
              </a:defRPr>
            </a:lvl9pPr>
          </a:lstStyle>
          <a:p>
            <a:endParaRPr/>
          </a:p>
        </p:txBody>
      </p:sp>
      <p:sp>
        <p:nvSpPr>
          <p:cNvPr id="10" name="Google Shape;10;p18"/>
          <p:cNvSpPr/>
          <p:nvPr/>
        </p:nvSpPr>
        <p:spPr>
          <a:xfrm>
            <a:off x="9196833" y="619995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p:nvPr/>
        </p:nvSpPr>
        <p:spPr>
          <a:xfrm>
            <a:off x="9939167" y="56388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11770303" y="4597554"/>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8"/>
          <p:cNvSpPr/>
          <p:nvPr/>
        </p:nvSpPr>
        <p:spPr>
          <a:xfrm>
            <a:off x="11569400" y="6577875"/>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8"/>
          <p:cNvSpPr/>
          <p:nvPr/>
        </p:nvSpPr>
        <p:spPr>
          <a:xfrm>
            <a:off x="3962967" y="6334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8"/>
          <p:cNvSpPr/>
          <p:nvPr/>
        </p:nvSpPr>
        <p:spPr>
          <a:xfrm>
            <a:off x="772845" y="337347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415791" y="79151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p:nvPr/>
        </p:nvSpPr>
        <p:spPr>
          <a:xfrm>
            <a:off x="835095" y="133987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8"/>
          <p:cNvSpPr/>
          <p:nvPr/>
        </p:nvSpPr>
        <p:spPr>
          <a:xfrm>
            <a:off x="10806000" y="4963100"/>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8"/>
          <p:cNvSpPr/>
          <p:nvPr/>
        </p:nvSpPr>
        <p:spPr>
          <a:xfrm>
            <a:off x="11738600" y="5654656"/>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8"/>
          <p:cNvSpPr/>
          <p:nvPr/>
        </p:nvSpPr>
        <p:spPr>
          <a:xfrm>
            <a:off x="261747" y="1990891"/>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8"/>
          <p:cNvSpPr/>
          <p:nvPr/>
        </p:nvSpPr>
        <p:spPr>
          <a:xfrm>
            <a:off x="2317400" y="27132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8"/>
          <p:cNvSpPr/>
          <p:nvPr/>
        </p:nvSpPr>
        <p:spPr>
          <a:xfrm>
            <a:off x="1028878" y="250448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8"/>
          <p:cNvSpPr/>
          <p:nvPr/>
        </p:nvSpPr>
        <p:spPr>
          <a:xfrm>
            <a:off x="5695445" y="47482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8"/>
          <p:cNvSpPr/>
          <p:nvPr/>
        </p:nvSpPr>
        <p:spPr>
          <a:xfrm>
            <a:off x="10305617" y="6127437"/>
            <a:ext cx="338400" cy="2541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287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t>20/01/2021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415989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1B4018F-0A2C-459B-ABF3-FE22369DCEB8}" type="datetimeFigureOut">
              <a:rPr lang="fr-FR" smtClean="0"/>
              <a:t>20/01/2021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92990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1B4018F-0A2C-459B-ABF3-FE22369DCEB8}" type="datetimeFigureOut">
              <a:rPr lang="fr-FR" smtClean="0"/>
              <a:t>20/01/2021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2945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1B4018F-0A2C-459B-ABF3-FE22369DCEB8}" type="datetimeFigureOut">
              <a:rPr lang="fr-FR" smtClean="0"/>
              <a:t>20/01/2021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621590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1B4018F-0A2C-459B-ABF3-FE22369DCEB8}" type="datetimeFigureOut">
              <a:rPr lang="fr-FR" smtClean="0"/>
              <a:t>20/01/2021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131865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B4018F-0A2C-459B-ABF3-FE22369DCEB8}" type="datetimeFigureOut">
              <a:rPr lang="fr-FR" smtClean="0"/>
              <a:t>20/01/2021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19387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t>20/01/2021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63326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t>20/01/2021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t>‹N°›</a:t>
            </a:fld>
            <a:endParaRPr lang="fr-FR"/>
          </a:p>
        </p:txBody>
      </p:sp>
    </p:spTree>
    <p:extLst>
      <p:ext uri="{BB962C8B-B14F-4D97-AF65-F5344CB8AC3E}">
        <p14:creationId xmlns:p14="http://schemas.microsoft.com/office/powerpoint/2010/main" val="322469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4018F-0A2C-459B-ABF3-FE22369DCEB8}" type="datetimeFigureOut">
              <a:rPr lang="fr-FR" smtClean="0"/>
              <a:t>20/01/2021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72330-64F4-4F2D-A682-2B99E7821B2E}" type="slidenum">
              <a:rPr lang="fr-FR" smtClean="0"/>
              <a:t>‹N°›</a:t>
            </a:fld>
            <a:endParaRPr lang="fr-FR"/>
          </a:p>
        </p:txBody>
      </p:sp>
    </p:spTree>
    <p:extLst>
      <p:ext uri="{BB962C8B-B14F-4D97-AF65-F5344CB8AC3E}">
        <p14:creationId xmlns:p14="http://schemas.microsoft.com/office/powerpoint/2010/main" val="223374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eroliane.com/huile-essentielle-ravintsara.html" TargetMode="External"/><Relationship Id="rId2" Type="http://schemas.openxmlformats.org/officeDocument/2006/relationships/hyperlink" Target="http://www.neroliane.com/huile-essentielle-arbre-a-the-tea-tree.html"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www.neroliane.com/huile-essentielle-eucalyptus-radiata.html" TargetMode="External"/><Relationship Id="rId4" Type="http://schemas.openxmlformats.org/officeDocument/2006/relationships/hyperlink" Target="http://www.neroliane.com/huile-essentielle-myrt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967273" y="-4341"/>
            <a:ext cx="4212695" cy="1965023"/>
          </a:xfrm>
          <a:prstGeom prst="rect">
            <a:avLst/>
          </a:prstGeom>
          <a:solidFill>
            <a:srgbClr val="13D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contenu 2"/>
          <p:cNvSpPr txBox="1">
            <a:spLocks/>
          </p:cNvSpPr>
          <p:nvPr/>
        </p:nvSpPr>
        <p:spPr>
          <a:xfrm>
            <a:off x="0" y="6065574"/>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1639" y="5840549"/>
            <a:ext cx="1823112" cy="1220459"/>
          </a:xfrm>
          <a:prstGeom prst="rect">
            <a:avLst/>
          </a:prstGeom>
          <a:noFill/>
          <a:ln>
            <a:noFill/>
          </a:ln>
        </p:spPr>
      </p:pic>
      <p:sp>
        <p:nvSpPr>
          <p:cNvPr id="10" name="Titre 1"/>
          <p:cNvSpPr txBox="1">
            <a:spLocks/>
          </p:cNvSpPr>
          <p:nvPr/>
        </p:nvSpPr>
        <p:spPr>
          <a:xfrm>
            <a:off x="8033662" y="1306394"/>
            <a:ext cx="4106421" cy="526460"/>
          </a:xfrm>
          <a:prstGeom prst="rect">
            <a:avLst/>
          </a:prstGeom>
        </p:spPr>
        <p:txBody>
          <a:bodyPr lIns="63037" tIns="31518" rIns="63037" bIns="31518">
            <a:noAutofit/>
          </a:bodyPr>
          <a:lstStyle>
            <a:lvl1pPr algn="ctr" defTabSz="1115310" rtl="0" eaLnBrk="1" latinLnBrk="0" hangingPunct="1">
              <a:spcBef>
                <a:spcPct val="0"/>
              </a:spcBef>
              <a:buNone/>
              <a:defRPr sz="5400" kern="1200">
                <a:solidFill>
                  <a:schemeClr val="tx1"/>
                </a:solidFill>
                <a:latin typeface="+mj-lt"/>
                <a:ea typeface="+mj-ea"/>
                <a:cs typeface="+mj-cs"/>
              </a:defRPr>
            </a:lvl1pPr>
          </a:lstStyle>
          <a:p>
            <a:pPr algn="l"/>
            <a:r>
              <a:rPr lang="fr-FR" sz="1653" b="1" dirty="0" smtClean="0">
                <a:solidFill>
                  <a:schemeClr val="bg1"/>
                </a:solidFill>
              </a:rPr>
              <a:t>Coordination </a:t>
            </a:r>
            <a:r>
              <a:rPr lang="fr-FR" sz="1653" b="1" dirty="0">
                <a:solidFill>
                  <a:schemeClr val="bg1"/>
                </a:solidFill>
              </a:rPr>
              <a:t>de </a:t>
            </a:r>
            <a:r>
              <a:rPr lang="fr-FR" sz="1653" b="1" dirty="0" smtClean="0">
                <a:solidFill>
                  <a:schemeClr val="bg1"/>
                </a:solidFill>
              </a:rPr>
              <a:t>soins</a:t>
            </a:r>
            <a:r>
              <a:rPr lang="fr-FR" sz="1653" b="1" dirty="0">
                <a:solidFill>
                  <a:schemeClr val="bg1"/>
                </a:solidFill>
              </a:rPr>
              <a:t> </a:t>
            </a:r>
            <a:r>
              <a:rPr lang="fr-FR" sz="1653" b="1" dirty="0" smtClean="0">
                <a:solidFill>
                  <a:schemeClr val="bg1"/>
                </a:solidFill>
              </a:rPr>
              <a:t>&amp; Thérapie Fréquentielle</a:t>
            </a:r>
            <a:endParaRPr lang="fr-FR" sz="1653" b="1" dirty="0">
              <a:solidFill>
                <a:schemeClr val="bg1"/>
              </a:solidFill>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146" y="301618"/>
            <a:ext cx="2947474" cy="617811"/>
          </a:xfrm>
          <a:prstGeom prst="rect">
            <a:avLst/>
          </a:prstGeom>
        </p:spPr>
      </p:pic>
      <p:sp>
        <p:nvSpPr>
          <p:cNvPr id="3" name="ZoneTexte 2"/>
          <p:cNvSpPr txBox="1"/>
          <p:nvPr/>
        </p:nvSpPr>
        <p:spPr>
          <a:xfrm>
            <a:off x="8135931" y="142234"/>
            <a:ext cx="3901884" cy="954107"/>
          </a:xfrm>
          <a:prstGeom prst="rect">
            <a:avLst/>
          </a:prstGeom>
          <a:noFill/>
        </p:spPr>
        <p:txBody>
          <a:bodyPr wrap="square" rtlCol="0">
            <a:spAutoFit/>
          </a:bodyPr>
          <a:lstStyle/>
          <a:p>
            <a:pPr algn="ctr"/>
            <a:r>
              <a:rPr lang="fr-FR" sz="1600" b="1" dirty="0" smtClean="0">
                <a:solidFill>
                  <a:schemeClr val="bg1"/>
                </a:solidFill>
              </a:rPr>
              <a:t>1</a:t>
            </a:r>
            <a:r>
              <a:rPr lang="fr-FR" sz="1600" b="1" baseline="30000" dirty="0" smtClean="0">
                <a:solidFill>
                  <a:schemeClr val="bg1"/>
                </a:solidFill>
              </a:rPr>
              <a:t>er</a:t>
            </a:r>
            <a:r>
              <a:rPr lang="fr-FR" sz="1600" b="1" dirty="0" smtClean="0">
                <a:solidFill>
                  <a:schemeClr val="bg1"/>
                </a:solidFill>
              </a:rPr>
              <a:t> Espac</a:t>
            </a:r>
            <a:r>
              <a:rPr lang="fr-FR" sz="1600" b="1" dirty="0">
                <a:solidFill>
                  <a:schemeClr val="bg1"/>
                </a:solidFill>
              </a:rPr>
              <a:t>e</a:t>
            </a:r>
            <a:r>
              <a:rPr lang="fr-FR" sz="1600" b="1" dirty="0" smtClean="0">
                <a:solidFill>
                  <a:schemeClr val="bg1"/>
                </a:solidFill>
              </a:rPr>
              <a:t> de Santé Intégrative</a:t>
            </a:r>
          </a:p>
          <a:p>
            <a:pPr algn="ctr"/>
            <a:r>
              <a:rPr lang="fr-FR" sz="1600" b="1" dirty="0" smtClean="0">
                <a:solidFill>
                  <a:schemeClr val="bg1"/>
                </a:solidFill>
              </a:rPr>
              <a:t> </a:t>
            </a:r>
            <a:r>
              <a:rPr lang="fr-FR" sz="1600" b="1" dirty="0">
                <a:solidFill>
                  <a:schemeClr val="bg1"/>
                </a:solidFill>
              </a:rPr>
              <a:t>créé </a:t>
            </a:r>
            <a:r>
              <a:rPr lang="fr-FR" sz="1600" b="1" dirty="0" smtClean="0">
                <a:solidFill>
                  <a:schemeClr val="bg1"/>
                </a:solidFill>
              </a:rPr>
              <a:t>en France il y a 5 ans</a:t>
            </a:r>
          </a:p>
          <a:p>
            <a:pPr algn="ctr"/>
            <a:endParaRPr lang="fr-FR" sz="800" b="1" dirty="0" smtClean="0">
              <a:solidFill>
                <a:schemeClr val="bg1"/>
              </a:solidFill>
            </a:endParaRPr>
          </a:p>
          <a:p>
            <a:pPr algn="ctr"/>
            <a:r>
              <a:rPr lang="fr-FR" sz="1600" b="1" dirty="0" smtClean="0">
                <a:solidFill>
                  <a:schemeClr val="bg1"/>
                </a:solidFill>
              </a:rPr>
              <a:t>8000 usagers depuis l’ouverture</a:t>
            </a:r>
            <a:endParaRPr lang="fr-FR" sz="1600" b="1" dirty="0">
              <a:solidFill>
                <a:schemeClr val="bg1"/>
              </a:solidFill>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024" y="6079229"/>
            <a:ext cx="979744" cy="967698"/>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5457" y="5801887"/>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715" y="6079229"/>
            <a:ext cx="1903312" cy="892462"/>
          </a:xfrm>
          <a:prstGeom prst="rect">
            <a:avLst/>
          </a:prstGeom>
        </p:spPr>
      </p:pic>
      <p:sp>
        <p:nvSpPr>
          <p:cNvPr id="9" name="ZoneTexte 8"/>
          <p:cNvSpPr txBox="1"/>
          <p:nvPr/>
        </p:nvSpPr>
        <p:spPr>
          <a:xfrm>
            <a:off x="8033662" y="1489357"/>
            <a:ext cx="4106421" cy="579753"/>
          </a:xfrm>
          <a:prstGeom prst="rect">
            <a:avLst/>
          </a:prstGeom>
          <a:noFill/>
        </p:spPr>
        <p:txBody>
          <a:bodyPr wrap="square" lIns="116946" tIns="58473" rIns="116946" bIns="58473" rtlCol="0">
            <a:spAutoFit/>
          </a:bodyPr>
          <a:lstStyle/>
          <a:p>
            <a:pPr algn="ctr">
              <a:lnSpc>
                <a:spcPct val="150000"/>
              </a:lnSpc>
            </a:pPr>
            <a:r>
              <a:rPr lang="fr-FR" sz="2000" b="1" dirty="0">
                <a:solidFill>
                  <a:schemeClr val="bg1"/>
                </a:solidFill>
                <a:latin typeface="Trebuchet MS" panose="020B0603020202020204" pitchFamily="34" charset="0"/>
              </a:rPr>
              <a:t>www.kheprisante.fr</a:t>
            </a:r>
          </a:p>
        </p:txBody>
      </p:sp>
      <p:sp>
        <p:nvSpPr>
          <p:cNvPr id="25" name="ZoneTexte 24"/>
          <p:cNvSpPr txBox="1"/>
          <p:nvPr/>
        </p:nvSpPr>
        <p:spPr>
          <a:xfrm>
            <a:off x="3721671" y="1400430"/>
            <a:ext cx="4172168" cy="461665"/>
          </a:xfrm>
          <a:prstGeom prst="rect">
            <a:avLst/>
          </a:prstGeom>
          <a:noFill/>
        </p:spPr>
        <p:txBody>
          <a:bodyPr wrap="none" rtlCol="0">
            <a:spAutoFit/>
          </a:bodyPr>
          <a:lstStyle/>
          <a:p>
            <a:r>
              <a:rPr lang="fr-FR" sz="2400" b="1" dirty="0" smtClean="0">
                <a:solidFill>
                  <a:srgbClr val="1377D4"/>
                </a:solidFill>
              </a:rPr>
              <a:t>Et si nous parlions prévention ?</a:t>
            </a:r>
            <a:endParaRPr lang="fr-FR" sz="2400" b="1" dirty="0">
              <a:solidFill>
                <a:srgbClr val="1377D4"/>
              </a:solidFill>
            </a:endParaRPr>
          </a:p>
        </p:txBody>
      </p:sp>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0640" y="6065574"/>
            <a:ext cx="991193" cy="991193"/>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3684494" cy="1985131"/>
          </a:xfrm>
          <a:prstGeom prst="rect">
            <a:avLst/>
          </a:prstGeom>
        </p:spPr>
      </p:pic>
      <p:cxnSp>
        <p:nvCxnSpPr>
          <p:cNvPr id="6" name="Connecteur droit 5"/>
          <p:cNvCxnSpPr/>
          <p:nvPr/>
        </p:nvCxnSpPr>
        <p:spPr>
          <a:xfrm flipV="1">
            <a:off x="3684494" y="1950737"/>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517358" y="4063516"/>
            <a:ext cx="6995954" cy="1815882"/>
          </a:xfrm>
          <a:prstGeom prst="rect">
            <a:avLst/>
          </a:prstGeom>
          <a:noFill/>
        </p:spPr>
        <p:txBody>
          <a:bodyPr wrap="square" rtlCol="0">
            <a:spAutoFit/>
          </a:bodyPr>
          <a:lstStyle/>
          <a:p>
            <a:r>
              <a:rPr lang="fr-FR" sz="1400" b="1" dirty="0" smtClean="0"/>
              <a:t>Vous apprendrez </a:t>
            </a:r>
          </a:p>
          <a:p>
            <a:endParaRPr lang="fr-FR" sz="1400" b="1" dirty="0" smtClean="0"/>
          </a:p>
          <a:p>
            <a:pPr marL="285750" indent="-285750">
              <a:buFont typeface="Wingdings" panose="05000000000000000000" pitchFamily="2" charset="2"/>
              <a:buChar char="§"/>
            </a:pPr>
            <a:r>
              <a:rPr lang="fr-FR" sz="1200" dirty="0" smtClean="0"/>
              <a:t>Quoi faire pour que votre mental contrôle favorablement votre système immunitaire ? et non l’inverse</a:t>
            </a:r>
          </a:p>
          <a:p>
            <a:pPr marL="285750" indent="-285750">
              <a:buFont typeface="Wingdings" panose="05000000000000000000" pitchFamily="2" charset="2"/>
              <a:buChar char="§"/>
            </a:pPr>
            <a:r>
              <a:rPr lang="fr-FR" sz="1200" dirty="0" smtClean="0"/>
              <a:t>Comment le faire de façon efficace au quotidien ?</a:t>
            </a:r>
          </a:p>
          <a:p>
            <a:pPr marL="285750" indent="-285750">
              <a:buFont typeface="Wingdings" panose="05000000000000000000" pitchFamily="2" charset="2"/>
              <a:buChar char="§"/>
            </a:pPr>
            <a:r>
              <a:rPr lang="fr-FR" sz="1200" dirty="0" smtClean="0"/>
              <a:t>Comment aider votre organisme à s’adapter en toute circonstance ?</a:t>
            </a:r>
          </a:p>
          <a:p>
            <a:pPr marL="285750" indent="-285750">
              <a:buFont typeface="Wingdings" panose="05000000000000000000" pitchFamily="2" charset="2"/>
              <a:buChar char="§"/>
            </a:pPr>
            <a:r>
              <a:rPr lang="fr-FR" sz="1200" dirty="0" smtClean="0"/>
              <a:t>Quelles routines vous seront les plus favorables pour faire face à toutes les situations ?</a:t>
            </a:r>
          </a:p>
          <a:p>
            <a:pPr marL="285750" indent="-285750">
              <a:buFont typeface="Wingdings" panose="05000000000000000000" pitchFamily="2" charset="2"/>
              <a:buChar char="§"/>
            </a:pPr>
            <a:r>
              <a:rPr lang="fr-FR" sz="1200" dirty="0"/>
              <a:t>Quelles sont les disciplines à votre disposition pour vous aider à mettre en place les bons réflexes ?</a:t>
            </a:r>
          </a:p>
          <a:p>
            <a:pPr marL="285750" indent="-285750">
              <a:buFont typeface="Wingdings" panose="05000000000000000000" pitchFamily="2" charset="2"/>
              <a:buChar char="§"/>
            </a:pPr>
            <a:r>
              <a:rPr lang="fr-FR" sz="1200" dirty="0"/>
              <a:t>Comment stimuler les défenses naturelles de votre corps ?</a:t>
            </a:r>
          </a:p>
          <a:p>
            <a:pPr marL="285750" indent="-285750">
              <a:buFont typeface="Wingdings" panose="05000000000000000000" pitchFamily="2" charset="2"/>
              <a:buChar char="§"/>
            </a:pPr>
            <a:r>
              <a:rPr lang="fr-FR" sz="1200" dirty="0"/>
              <a:t>Comment catalyser le processus d’auto-guérison du métabolisme </a:t>
            </a:r>
            <a:r>
              <a:rPr lang="fr-FR" sz="1200" dirty="0" smtClean="0"/>
              <a:t>?</a:t>
            </a:r>
            <a:endParaRPr lang="fr-FR" sz="1200" dirty="0"/>
          </a:p>
        </p:txBody>
      </p:sp>
      <p:sp>
        <p:nvSpPr>
          <p:cNvPr id="32" name="ZoneTexte 31"/>
          <p:cNvSpPr txBox="1"/>
          <p:nvPr/>
        </p:nvSpPr>
        <p:spPr>
          <a:xfrm>
            <a:off x="541422" y="2342192"/>
            <a:ext cx="6134476" cy="1754326"/>
          </a:xfrm>
          <a:prstGeom prst="rect">
            <a:avLst/>
          </a:prstGeom>
          <a:noFill/>
        </p:spPr>
        <p:txBody>
          <a:bodyPr wrap="square" rtlCol="0">
            <a:spAutoFit/>
          </a:bodyPr>
          <a:lstStyle/>
          <a:p>
            <a:r>
              <a:rPr lang="fr-FR" sz="1200" b="1" dirty="0" smtClean="0"/>
              <a:t>Réalisé par un collectif </a:t>
            </a:r>
            <a:r>
              <a:rPr lang="fr-FR" sz="1200" b="1" dirty="0"/>
              <a:t>de praticiens spécialisés en approche </a:t>
            </a:r>
            <a:r>
              <a:rPr lang="fr-FR" sz="1200" b="1" dirty="0" smtClean="0"/>
              <a:t>holistique.</a:t>
            </a:r>
          </a:p>
          <a:p>
            <a:r>
              <a:rPr lang="fr-FR" sz="1200" b="1" dirty="0" smtClean="0"/>
              <a:t>Vous découvrirez plusieurs façons de renforcer votre système immunitaire sur le plan :</a:t>
            </a:r>
            <a:endParaRPr lang="fr-FR" sz="1200" b="1" dirty="0"/>
          </a:p>
          <a:p>
            <a:endParaRPr lang="fr-FR" sz="1200" dirty="0"/>
          </a:p>
          <a:p>
            <a:pPr marL="1009650" lvl="1" indent="-285750">
              <a:buFont typeface="Wingdings" panose="05000000000000000000" pitchFamily="2" charset="2"/>
              <a:buChar char="ü"/>
            </a:pPr>
            <a:r>
              <a:rPr lang="fr-FR" sz="1200" dirty="0"/>
              <a:t>Physique</a:t>
            </a:r>
          </a:p>
          <a:p>
            <a:pPr marL="1009650" lvl="1" indent="-285750">
              <a:buFont typeface="Wingdings" panose="05000000000000000000" pitchFamily="2" charset="2"/>
              <a:buChar char="ü"/>
            </a:pPr>
            <a:r>
              <a:rPr lang="fr-FR" sz="1200" dirty="0"/>
              <a:t>Émotionnel</a:t>
            </a:r>
          </a:p>
          <a:p>
            <a:pPr marL="1009650" lvl="1" indent="-285750">
              <a:buFont typeface="Wingdings" panose="05000000000000000000" pitchFamily="2" charset="2"/>
              <a:buChar char="ü"/>
            </a:pPr>
            <a:r>
              <a:rPr lang="fr-FR" sz="1200" dirty="0" smtClean="0"/>
              <a:t>Mental</a:t>
            </a:r>
            <a:endParaRPr lang="fr-FR" sz="1200" dirty="0"/>
          </a:p>
          <a:p>
            <a:pPr marL="1009650" lvl="1" indent="-285750">
              <a:buFont typeface="Wingdings" panose="05000000000000000000" pitchFamily="2" charset="2"/>
              <a:buChar char="ü"/>
            </a:pPr>
            <a:r>
              <a:rPr lang="fr-FR" sz="1200" dirty="0"/>
              <a:t>Énergétique </a:t>
            </a:r>
          </a:p>
          <a:p>
            <a:endParaRPr lang="fr-FR" sz="1200" b="1" dirty="0" smtClean="0"/>
          </a:p>
          <a:p>
            <a:r>
              <a:rPr lang="fr-FR" sz="1200" dirty="0"/>
              <a:t>Pour intervenir de façon globale et prendre votre santé en main de façon </a:t>
            </a:r>
            <a:r>
              <a:rPr lang="fr-FR" sz="1200" dirty="0" smtClean="0"/>
              <a:t>autonome</a:t>
            </a:r>
            <a:endParaRPr lang="fr-FR" sz="1200" dirty="0"/>
          </a:p>
        </p:txBody>
      </p:sp>
      <p:sp>
        <p:nvSpPr>
          <p:cNvPr id="15" name="ZoneTexte 14"/>
          <p:cNvSpPr txBox="1"/>
          <p:nvPr/>
        </p:nvSpPr>
        <p:spPr>
          <a:xfrm>
            <a:off x="350583" y="2069392"/>
            <a:ext cx="11611308" cy="369332"/>
          </a:xfrm>
          <a:prstGeom prst="rect">
            <a:avLst/>
          </a:prstGeom>
          <a:noFill/>
        </p:spPr>
        <p:txBody>
          <a:bodyPr wrap="square" rtlCol="0">
            <a:spAutoFit/>
          </a:bodyPr>
          <a:lstStyle/>
          <a:p>
            <a:r>
              <a:rPr lang="fr-FR" b="1" dirty="0" smtClean="0">
                <a:solidFill>
                  <a:srgbClr val="1377D4"/>
                </a:solidFill>
              </a:rPr>
              <a:t>GUIDE POUR AUGMENTER VOS DEFENSES IMMUNITAIRES</a:t>
            </a:r>
            <a:endParaRPr lang="fr-FR" b="1" dirty="0">
              <a:solidFill>
                <a:srgbClr val="1377D4"/>
              </a:solidFill>
            </a:endParaRPr>
          </a:p>
        </p:txBody>
      </p:sp>
      <p:sp>
        <p:nvSpPr>
          <p:cNvPr id="16" name="ZoneTexte 15"/>
          <p:cNvSpPr txBox="1"/>
          <p:nvPr/>
        </p:nvSpPr>
        <p:spPr>
          <a:xfrm>
            <a:off x="7967273" y="2594864"/>
            <a:ext cx="3647281" cy="2400657"/>
          </a:xfrm>
          <a:prstGeom prst="rect">
            <a:avLst/>
          </a:prstGeom>
          <a:solidFill>
            <a:schemeClr val="accent2">
              <a:lumMod val="20000"/>
              <a:lumOff val="80000"/>
            </a:schemeClr>
          </a:solidFill>
        </p:spPr>
        <p:txBody>
          <a:bodyPr wrap="none" rtlCol="0">
            <a:spAutoFit/>
          </a:bodyPr>
          <a:lstStyle/>
          <a:p>
            <a:r>
              <a:rPr lang="fr-FR" dirty="0"/>
              <a:t>Spécialisations </a:t>
            </a:r>
            <a:r>
              <a:rPr lang="fr-FR" dirty="0" smtClean="0"/>
              <a:t>en prévention </a:t>
            </a:r>
          </a:p>
          <a:p>
            <a:r>
              <a:rPr lang="fr-FR" dirty="0" smtClean="0"/>
              <a:t>et soutien pour :</a:t>
            </a:r>
          </a:p>
          <a:p>
            <a:r>
              <a:rPr lang="fr-FR" dirty="0" smtClean="0"/>
              <a:t> </a:t>
            </a:r>
            <a:endParaRPr lang="fr-FR" dirty="0"/>
          </a:p>
          <a:p>
            <a:pPr marL="285750" lvl="0" indent="-285750">
              <a:buFont typeface="Wingdings" panose="05000000000000000000" pitchFamily="2" charset="2"/>
              <a:buChar char="§"/>
            </a:pPr>
            <a:r>
              <a:rPr lang="fr-FR" sz="1200" dirty="0"/>
              <a:t>Douleurs chroniques musculaires et/ou articulaires</a:t>
            </a:r>
          </a:p>
          <a:p>
            <a:pPr marL="285750" lvl="0" indent="-285750">
              <a:buFont typeface="Wingdings" panose="05000000000000000000" pitchFamily="2" charset="2"/>
              <a:buChar char="§"/>
            </a:pPr>
            <a:r>
              <a:rPr lang="fr-FR" sz="1200" dirty="0"/>
              <a:t>Fibromyalgie</a:t>
            </a:r>
          </a:p>
          <a:p>
            <a:pPr marL="285750" lvl="0" indent="-285750">
              <a:buFont typeface="Wingdings" panose="05000000000000000000" pitchFamily="2" charset="2"/>
              <a:buChar char="§"/>
            </a:pPr>
            <a:r>
              <a:rPr lang="fr-FR" sz="1200" dirty="0"/>
              <a:t>Fatigue</a:t>
            </a:r>
          </a:p>
          <a:p>
            <a:pPr marL="285750" lvl="0" indent="-285750">
              <a:buFont typeface="Wingdings" panose="05000000000000000000" pitchFamily="2" charset="2"/>
              <a:buChar char="§"/>
            </a:pPr>
            <a:r>
              <a:rPr lang="fr-FR" sz="1200" dirty="0"/>
              <a:t>Stress</a:t>
            </a:r>
          </a:p>
          <a:p>
            <a:pPr marL="285750" lvl="0" indent="-285750">
              <a:buFont typeface="Wingdings" panose="05000000000000000000" pitchFamily="2" charset="2"/>
              <a:buChar char="§"/>
            </a:pPr>
            <a:r>
              <a:rPr lang="fr-FR" sz="1200" dirty="0"/>
              <a:t>Migraine</a:t>
            </a:r>
          </a:p>
          <a:p>
            <a:pPr marL="285750" lvl="0" indent="-285750">
              <a:buFont typeface="Wingdings" panose="05000000000000000000" pitchFamily="2" charset="2"/>
              <a:buChar char="§"/>
            </a:pPr>
            <a:r>
              <a:rPr lang="fr-FR" sz="1200" dirty="0"/>
              <a:t>Troubles psychiques, dépression</a:t>
            </a:r>
          </a:p>
          <a:p>
            <a:pPr marL="285750" lvl="0" indent="-285750">
              <a:buFont typeface="Wingdings" panose="05000000000000000000" pitchFamily="2" charset="2"/>
              <a:buChar char="§"/>
            </a:pPr>
            <a:r>
              <a:rPr lang="fr-FR" sz="1200" dirty="0"/>
              <a:t>Anxiété</a:t>
            </a:r>
          </a:p>
          <a:p>
            <a:pPr marL="285750" lvl="0" indent="-285750">
              <a:buFont typeface="Wingdings" panose="05000000000000000000" pitchFamily="2" charset="2"/>
              <a:buChar char="§"/>
            </a:pPr>
            <a:r>
              <a:rPr lang="fr-FR" sz="1200" dirty="0"/>
              <a:t>Troubles du </a:t>
            </a:r>
            <a:r>
              <a:rPr lang="fr-FR" sz="1200" dirty="0" smtClean="0"/>
              <a:t>sommeil</a:t>
            </a:r>
            <a:endParaRPr lang="fr-FR" sz="1200" dirty="0"/>
          </a:p>
        </p:txBody>
      </p:sp>
    </p:spTree>
    <p:extLst>
      <p:ext uri="{BB962C8B-B14F-4D97-AF65-F5344CB8AC3E}">
        <p14:creationId xmlns:p14="http://schemas.microsoft.com/office/powerpoint/2010/main" val="3374266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5832" y="156474"/>
            <a:ext cx="9804400" cy="6584295"/>
          </a:xfrm>
          <a:prstGeom prst="rect">
            <a:avLst/>
          </a:prstGeom>
        </p:spPr>
      </p:pic>
      <p:sp>
        <p:nvSpPr>
          <p:cNvPr id="4" name="ZoneTexte 3"/>
          <p:cNvSpPr txBox="1"/>
          <p:nvPr/>
        </p:nvSpPr>
        <p:spPr>
          <a:xfrm>
            <a:off x="788601" y="800079"/>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Apaiser le mental</a:t>
            </a:r>
            <a:endParaRPr lang="fr-FR" sz="2000" b="1" u="sng" dirty="0">
              <a:solidFill>
                <a:srgbClr val="000000"/>
              </a:solidFill>
            </a:endParaRP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AROMATHERAPIE</a:t>
            </a:r>
            <a:endParaRPr lang="fr-FR" sz="3200" dirty="0">
              <a:solidFill>
                <a:schemeClr val="bg1"/>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171" y="1683813"/>
            <a:ext cx="4825068" cy="3204710"/>
          </a:xfrm>
          <a:prstGeom prst="rect">
            <a:avLst/>
          </a:prstGeom>
        </p:spPr>
      </p:pic>
      <p:sp>
        <p:nvSpPr>
          <p:cNvPr id="3" name="ZoneTexte 2"/>
          <p:cNvSpPr txBox="1"/>
          <p:nvPr/>
        </p:nvSpPr>
        <p:spPr>
          <a:xfrm>
            <a:off x="506411" y="5873262"/>
            <a:ext cx="5530974" cy="276999"/>
          </a:xfrm>
          <a:prstGeom prst="rect">
            <a:avLst/>
          </a:prstGeom>
          <a:solidFill>
            <a:schemeClr val="bg1"/>
          </a:solidFill>
        </p:spPr>
        <p:txBody>
          <a:bodyPr wrap="squar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154448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p:cNvSpPr txBox="1"/>
          <p:nvPr/>
        </p:nvSpPr>
        <p:spPr>
          <a:xfrm>
            <a:off x="548524" y="1457645"/>
            <a:ext cx="5214603" cy="5478423"/>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Chaque huile essentielle peut être classée selon la loi des cinq éléments. Chaque élément a ses particularités : </a:t>
            </a:r>
            <a:r>
              <a:rPr lang="fr-FR" sz="1200" dirty="0">
                <a:solidFill>
                  <a:srgbClr val="000000"/>
                </a:solidFill>
                <a:latin typeface="Calibri"/>
              </a:rPr>
              <a:t>B</a:t>
            </a:r>
            <a:r>
              <a:rPr lang="fr-FR" sz="1200" b="0" i="0" u="none" strike="noStrike" kern="1200" cap="none" spc="0" baseline="0" dirty="0" smtClean="0">
                <a:solidFill>
                  <a:srgbClr val="000000"/>
                </a:solidFill>
                <a:uFillTx/>
                <a:latin typeface="Calibri"/>
              </a:rPr>
              <a:t>ois</a:t>
            </a:r>
            <a:r>
              <a:rPr lang="fr-FR" sz="1200" b="0" i="0" u="none" strike="noStrike" kern="1200" cap="none" spc="0" dirty="0" smtClean="0">
                <a:solidFill>
                  <a:srgbClr val="000000"/>
                </a:solidFill>
                <a:uFillTx/>
                <a:latin typeface="Calibri"/>
              </a:rPr>
              <a:t> : </a:t>
            </a:r>
            <a:r>
              <a:rPr lang="fr-FR" sz="1200" b="0" i="0" u="none" strike="noStrike" kern="1200" cap="none" spc="0" baseline="0" dirty="0" smtClean="0">
                <a:solidFill>
                  <a:srgbClr val="000000"/>
                </a:solidFill>
                <a:uFillTx/>
                <a:latin typeface="Calibri"/>
              </a:rPr>
              <a:t>printemps</a:t>
            </a:r>
            <a:r>
              <a:rPr lang="fr-FR" sz="1200" b="0" i="0" u="none" strike="noStrike" kern="1200" cap="none" spc="0" baseline="0" dirty="0">
                <a:solidFill>
                  <a:srgbClr val="000000"/>
                </a:solidFill>
                <a:uFillTx/>
                <a:latin typeface="Calibri"/>
              </a:rPr>
              <a:t>, foie, </a:t>
            </a:r>
            <a:r>
              <a:rPr lang="fr-FR" sz="1200" b="0" i="0" u="none" strike="noStrike" kern="1200" cap="none" spc="0" baseline="0" dirty="0" smtClean="0">
                <a:solidFill>
                  <a:srgbClr val="000000"/>
                </a:solidFill>
                <a:uFillTx/>
                <a:latin typeface="Calibri"/>
              </a:rPr>
              <a:t>- Feu :</a:t>
            </a:r>
            <a:r>
              <a:rPr lang="fr-FR" sz="1200" b="0" i="0" u="none" strike="noStrike" kern="1200" cap="none" spc="0" dirty="0" smtClean="0">
                <a:solidFill>
                  <a:srgbClr val="000000"/>
                </a:solidFill>
                <a:uFillTx/>
                <a:latin typeface="Calibri"/>
              </a:rPr>
              <a:t> </a:t>
            </a:r>
            <a:r>
              <a:rPr lang="fr-FR" sz="1200" b="0" i="0" u="none" strike="noStrike" kern="1200" cap="none" spc="0" baseline="0" dirty="0" smtClean="0">
                <a:solidFill>
                  <a:srgbClr val="000000"/>
                </a:solidFill>
                <a:uFillTx/>
                <a:latin typeface="Calibri"/>
              </a:rPr>
              <a:t>été, cœur, </a:t>
            </a:r>
            <a:r>
              <a:rPr lang="fr-FR" sz="1200" dirty="0" smtClean="0">
                <a:solidFill>
                  <a:srgbClr val="000000"/>
                </a:solidFill>
                <a:latin typeface="Calibri"/>
              </a:rPr>
              <a:t>- T</a:t>
            </a:r>
            <a:r>
              <a:rPr lang="fr-FR" sz="1200" b="0" i="0" u="none" strike="noStrike" kern="1200" cap="none" spc="0" baseline="0" dirty="0" smtClean="0">
                <a:solidFill>
                  <a:srgbClr val="000000"/>
                </a:solidFill>
                <a:uFillTx/>
                <a:latin typeface="Calibri"/>
              </a:rPr>
              <a:t>erre </a:t>
            </a:r>
            <a:r>
              <a:rPr lang="fr-FR" sz="1200" dirty="0" smtClean="0">
                <a:solidFill>
                  <a:srgbClr val="000000"/>
                </a:solidFill>
                <a:latin typeface="Calibri"/>
              </a:rPr>
              <a:t>: a</a:t>
            </a:r>
            <a:r>
              <a:rPr lang="fr-FR" sz="1200" b="0" i="0" u="none" strike="noStrike" kern="1200" cap="none" spc="0" baseline="0" dirty="0" smtClean="0">
                <a:solidFill>
                  <a:srgbClr val="000000"/>
                </a:solidFill>
                <a:uFillTx/>
                <a:latin typeface="Calibri"/>
              </a:rPr>
              <a:t>utomne,</a:t>
            </a:r>
            <a:r>
              <a:rPr lang="fr-FR" sz="1200" b="0" i="0" u="none" strike="noStrike" kern="1200" cap="none" spc="0" dirty="0" smtClean="0">
                <a:solidFill>
                  <a:srgbClr val="000000"/>
                </a:solidFill>
                <a:uFillTx/>
                <a:latin typeface="Calibri"/>
              </a:rPr>
              <a:t> rate, estomac, - </a:t>
            </a:r>
            <a:r>
              <a:rPr lang="fr-FR" sz="1200" dirty="0" smtClean="0">
                <a:solidFill>
                  <a:srgbClr val="000000"/>
                </a:solidFill>
                <a:latin typeface="Calibri"/>
              </a:rPr>
              <a:t>M</a:t>
            </a:r>
            <a:r>
              <a:rPr lang="fr-FR" sz="1200" b="0" i="0" u="none" strike="noStrike" kern="1200" cap="none" spc="0" baseline="0" dirty="0" smtClean="0">
                <a:solidFill>
                  <a:srgbClr val="000000"/>
                </a:solidFill>
                <a:uFillTx/>
                <a:latin typeface="Calibri"/>
              </a:rPr>
              <a:t>étal</a:t>
            </a:r>
            <a:r>
              <a:rPr lang="fr-FR" sz="1200" b="0" i="0" u="none" strike="noStrike" kern="1200" cap="none" spc="0" dirty="0" smtClean="0">
                <a:solidFill>
                  <a:srgbClr val="000000"/>
                </a:solidFill>
                <a:uFillTx/>
                <a:latin typeface="Calibri"/>
              </a:rPr>
              <a:t> : </a:t>
            </a:r>
            <a:r>
              <a:rPr lang="fr-FR" sz="1200" dirty="0" smtClean="0">
                <a:solidFill>
                  <a:srgbClr val="000000"/>
                </a:solidFill>
              </a:rPr>
              <a:t>automne, </a:t>
            </a:r>
            <a:r>
              <a:rPr lang="fr-FR" sz="1200" b="0" i="0" u="none" strike="noStrike" kern="1200" cap="none" spc="0" baseline="0" dirty="0" smtClean="0">
                <a:solidFill>
                  <a:srgbClr val="000000"/>
                </a:solidFill>
                <a:uFillTx/>
                <a:latin typeface="Calibri"/>
              </a:rPr>
              <a:t>poumons</a:t>
            </a:r>
            <a:r>
              <a:rPr lang="fr-FR" sz="1200" b="0" i="0" u="none" strike="noStrike" kern="1200" cap="none" spc="0" baseline="0" dirty="0">
                <a:solidFill>
                  <a:srgbClr val="000000"/>
                </a:solidFill>
                <a:uFillTx/>
                <a:latin typeface="Calibri"/>
              </a:rPr>
              <a:t>, </a:t>
            </a:r>
            <a:r>
              <a:rPr lang="fr-FR" sz="1200" b="0" i="0" u="none" strike="noStrike" kern="1200" cap="none" spc="0" baseline="0" dirty="0" smtClean="0">
                <a:solidFill>
                  <a:srgbClr val="000000"/>
                </a:solidFill>
                <a:uFillTx/>
                <a:latin typeface="Calibri"/>
              </a:rPr>
              <a:t>gros intestin, -</a:t>
            </a:r>
            <a:r>
              <a:rPr lang="fr-FR" sz="1200" b="0" i="0" u="none" strike="noStrike" kern="1200" cap="none" spc="0" dirty="0" smtClean="0">
                <a:solidFill>
                  <a:srgbClr val="000000"/>
                </a:solidFill>
                <a:uFillTx/>
                <a:latin typeface="Calibri"/>
              </a:rPr>
              <a:t> </a:t>
            </a:r>
            <a:r>
              <a:rPr lang="fr-FR" sz="1200" b="0" i="0" u="none" strike="noStrike" kern="1200" cap="none" spc="0" baseline="0" dirty="0" smtClean="0">
                <a:solidFill>
                  <a:srgbClr val="000000"/>
                </a:solidFill>
                <a:uFillTx/>
                <a:latin typeface="Calibri"/>
              </a:rPr>
              <a:t>Eau</a:t>
            </a:r>
            <a:r>
              <a:rPr lang="fr-FR" sz="1200" dirty="0" smtClean="0">
                <a:solidFill>
                  <a:srgbClr val="000000"/>
                </a:solidFill>
                <a:latin typeface="Calibri"/>
              </a:rPr>
              <a:t> : </a:t>
            </a:r>
            <a:r>
              <a:rPr lang="fr-FR" sz="1200" dirty="0">
                <a:solidFill>
                  <a:srgbClr val="000000"/>
                </a:solidFill>
              </a:rPr>
              <a:t>Hiver </a:t>
            </a:r>
            <a:r>
              <a:rPr lang="fr-FR" sz="1200" b="0" i="0" u="none" strike="noStrike" kern="1200" cap="none" spc="0" baseline="0" dirty="0" smtClean="0">
                <a:solidFill>
                  <a:srgbClr val="000000"/>
                </a:solidFill>
                <a:uFillTx/>
                <a:latin typeface="Calibri"/>
              </a:rPr>
              <a:t>reins</a:t>
            </a:r>
            <a:r>
              <a:rPr lang="fr-FR" sz="1200" dirty="0" smtClean="0">
                <a:solidFill>
                  <a:srgbClr val="000000"/>
                </a:solidFill>
                <a:latin typeface="Calibri"/>
              </a:rPr>
              <a:t>, vessie.</a:t>
            </a:r>
            <a:r>
              <a:rPr lang="fr-FR" sz="1200" b="0" i="0" u="none" strike="noStrike" kern="1200" cap="none" spc="0" baseline="0" dirty="0" smtClean="0">
                <a:solidFill>
                  <a:srgbClr val="000000"/>
                </a:solidFill>
                <a:uFillTx/>
                <a:latin typeface="Calibri"/>
              </a:rPr>
              <a:t> </a:t>
            </a:r>
            <a:r>
              <a:rPr lang="fr-FR" sz="1200" b="0" i="0" u="none" strike="noStrike" kern="1200" cap="none" spc="0" baseline="0" dirty="0">
                <a:solidFill>
                  <a:srgbClr val="000000"/>
                </a:solidFill>
                <a:uFillTx/>
                <a:latin typeface="Calibri"/>
              </a:rPr>
              <a:t>Pour équilibrer notre immunité, nous </a:t>
            </a:r>
            <a:r>
              <a:rPr lang="fr-FR" sz="1200" b="0" i="0" u="none" strike="noStrike" kern="1200" cap="none" spc="0" baseline="0" dirty="0" smtClean="0">
                <a:solidFill>
                  <a:srgbClr val="000000"/>
                </a:solidFill>
                <a:uFillTx/>
                <a:latin typeface="Calibri"/>
              </a:rPr>
              <a:t>appliquerons </a:t>
            </a:r>
            <a:r>
              <a:rPr lang="fr-FR" sz="1200" b="0" i="0" u="none" strike="noStrike" kern="1200" cap="none" spc="0" baseline="0" dirty="0">
                <a:solidFill>
                  <a:srgbClr val="000000"/>
                </a:solidFill>
                <a:uFillTx/>
                <a:latin typeface="Calibri"/>
              </a:rPr>
              <a:t>en automassage les huiles essentielles selon les méridiens sur les points d’acupuncture : </a:t>
            </a:r>
            <a:r>
              <a:rPr lang="fr-FR" sz="1200" b="0" i="0" u="none" strike="noStrike" kern="1200" cap="none" spc="0" baseline="0" dirty="0" smtClean="0">
                <a:solidFill>
                  <a:srgbClr val="000000"/>
                </a:solidFill>
                <a:uFillTx/>
                <a:latin typeface="Calibri"/>
              </a:rPr>
              <a:t>rate/estomac-rein/vessie</a:t>
            </a:r>
            <a:r>
              <a:rPr lang="fr-FR" sz="1200" dirty="0" smtClean="0">
                <a:solidFill>
                  <a:srgbClr val="000000"/>
                </a:solidFill>
                <a:latin typeface="Calibri"/>
              </a:rPr>
              <a:t>/poumons/gros intestin.</a:t>
            </a:r>
            <a:endParaRPr lang="fr-FR" sz="1200" b="0"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dirty="0">
              <a:solidFill>
                <a:srgbClr val="000000"/>
              </a:solidFill>
              <a:latin typeface="Calibri"/>
            </a:endParaRPr>
          </a:p>
          <a:p>
            <a:pPr lvl="0">
              <a:defRPr sz="1800" b="0" i="0" u="none" strike="noStrike" kern="0" cap="none" spc="0" baseline="0">
                <a:solidFill>
                  <a:srgbClr val="000000"/>
                </a:solidFill>
                <a:uFillTx/>
              </a:defRPr>
            </a:pPr>
            <a:r>
              <a:rPr lang="fr-FR" sz="1200" b="1" u="sng" dirty="0">
                <a:solidFill>
                  <a:srgbClr val="0070C0"/>
                </a:solidFill>
              </a:rPr>
              <a:t>H</a:t>
            </a:r>
            <a:r>
              <a:rPr lang="fr-FR" sz="1200" b="1" u="sng" dirty="0">
                <a:solidFill>
                  <a:srgbClr val="000000"/>
                </a:solidFill>
                <a:hlinkClick r:id="rId2"/>
              </a:rPr>
              <a:t>uile essentielle d’arbre à thé</a:t>
            </a:r>
            <a:r>
              <a:rPr lang="fr-FR" sz="1200" dirty="0">
                <a:solidFill>
                  <a:srgbClr val="000000"/>
                </a:solidFill>
              </a:rPr>
              <a:t> </a:t>
            </a:r>
            <a:r>
              <a:rPr lang="fr-FR" sz="1200" dirty="0" smtClean="0">
                <a:solidFill>
                  <a:srgbClr val="000000"/>
                </a:solidFill>
              </a:rPr>
              <a:t>(</a:t>
            </a:r>
            <a:r>
              <a:rPr lang="fr-FR" sz="1200" dirty="0" err="1">
                <a:solidFill>
                  <a:srgbClr val="000000"/>
                </a:solidFill>
              </a:rPr>
              <a:t>T</a:t>
            </a:r>
            <a:r>
              <a:rPr lang="fr-FR" sz="1200" dirty="0" err="1" smtClean="0">
                <a:solidFill>
                  <a:srgbClr val="000000"/>
                </a:solidFill>
              </a:rPr>
              <a:t>ea</a:t>
            </a:r>
            <a:r>
              <a:rPr lang="fr-FR" sz="1200" dirty="0" smtClean="0">
                <a:solidFill>
                  <a:srgbClr val="000000"/>
                </a:solidFill>
              </a:rPr>
              <a:t> </a:t>
            </a:r>
            <a:r>
              <a:rPr lang="fr-FR" sz="1200" dirty="0" err="1">
                <a:solidFill>
                  <a:srgbClr val="000000"/>
                </a:solidFill>
              </a:rPr>
              <a:t>tree</a:t>
            </a:r>
            <a:r>
              <a:rPr lang="fr-FR" sz="1200" dirty="0">
                <a:solidFill>
                  <a:srgbClr val="000000"/>
                </a:solidFill>
              </a:rPr>
              <a:t>) :</a:t>
            </a:r>
          </a:p>
          <a:p>
            <a:pPr lvl="0">
              <a:defRPr sz="1800" b="0" i="0" u="none" strike="noStrike" kern="0" cap="none" spc="0" baseline="0">
                <a:solidFill>
                  <a:srgbClr val="000000"/>
                </a:solidFill>
                <a:uFillTx/>
              </a:defRPr>
            </a:pPr>
            <a:r>
              <a:rPr lang="fr-FR" sz="1200" dirty="0">
                <a:solidFill>
                  <a:srgbClr val="000000"/>
                </a:solidFill>
              </a:rPr>
              <a:t>Très souple d’emploi et adapté à tous les âges et à toutes les peaux, le </a:t>
            </a:r>
            <a:r>
              <a:rPr lang="fr-FR" sz="1200" dirty="0" err="1">
                <a:solidFill>
                  <a:srgbClr val="000000"/>
                </a:solidFill>
              </a:rPr>
              <a:t>tea</a:t>
            </a:r>
            <a:r>
              <a:rPr lang="fr-FR" sz="1200" dirty="0">
                <a:solidFill>
                  <a:srgbClr val="000000"/>
                </a:solidFill>
              </a:rPr>
              <a:t> </a:t>
            </a:r>
            <a:r>
              <a:rPr lang="fr-FR" sz="1200" dirty="0" err="1">
                <a:solidFill>
                  <a:srgbClr val="000000"/>
                </a:solidFill>
              </a:rPr>
              <a:t>tree</a:t>
            </a:r>
            <a:r>
              <a:rPr lang="fr-FR" sz="1200" dirty="0">
                <a:solidFill>
                  <a:srgbClr val="000000"/>
                </a:solidFill>
              </a:rPr>
              <a:t> contient des composés biochimiques </a:t>
            </a:r>
            <a:r>
              <a:rPr lang="fr-FR" sz="1200" dirty="0" smtClean="0">
                <a:solidFill>
                  <a:srgbClr val="000000"/>
                </a:solidFill>
              </a:rPr>
              <a:t>naturels </a:t>
            </a:r>
            <a:r>
              <a:rPr lang="fr-FR" sz="1200" dirty="0">
                <a:solidFill>
                  <a:srgbClr val="000000"/>
                </a:solidFill>
              </a:rPr>
              <a:t>propres à purifier les poumons. Antiviral et anti-inflammatoire, il peut être employé en massage quotidien du thorax à hauteur de 5% pour les </a:t>
            </a:r>
            <a:r>
              <a:rPr lang="fr-FR" sz="1200" dirty="0" smtClean="0">
                <a:solidFill>
                  <a:srgbClr val="000000"/>
                </a:solidFill>
              </a:rPr>
              <a:t>sujets </a:t>
            </a:r>
            <a:r>
              <a:rPr lang="fr-FR" sz="1200" dirty="0">
                <a:solidFill>
                  <a:srgbClr val="000000"/>
                </a:solidFill>
              </a:rPr>
              <a:t>jeunes ou asthmatiques, et jusqu’à 20% pour les adultes. A diluer de préférence dans de l’huile d’amande </a:t>
            </a:r>
            <a:r>
              <a:rPr lang="fr-FR" sz="1200" dirty="0" smtClean="0">
                <a:solidFill>
                  <a:srgbClr val="000000"/>
                </a:solidFill>
              </a:rPr>
              <a:t>douce.</a:t>
            </a: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r>
              <a:rPr lang="fr-FR" sz="1200" b="1" u="sng" dirty="0">
                <a:solidFill>
                  <a:srgbClr val="0070C0"/>
                </a:solidFill>
              </a:rPr>
              <a:t>H</a:t>
            </a:r>
            <a:r>
              <a:rPr lang="fr-FR" sz="1200" b="1" u="sng" dirty="0">
                <a:solidFill>
                  <a:srgbClr val="000000"/>
                </a:solidFill>
                <a:hlinkClick r:id="rId2"/>
              </a:rPr>
              <a:t>uile</a:t>
            </a:r>
            <a:r>
              <a:rPr lang="fr-FR" sz="1200" b="1" u="sng" dirty="0" smtClean="0">
                <a:solidFill>
                  <a:srgbClr val="000000"/>
                </a:solidFill>
                <a:hlinkClick r:id="rId3"/>
              </a:rPr>
              <a:t> </a:t>
            </a:r>
            <a:r>
              <a:rPr lang="fr-FR" sz="1200" b="1" u="sng" dirty="0">
                <a:solidFill>
                  <a:srgbClr val="000000"/>
                </a:solidFill>
                <a:hlinkClick r:id="rId3"/>
              </a:rPr>
              <a:t>essentielle de </a:t>
            </a:r>
            <a:r>
              <a:rPr lang="fr-FR" sz="1200" b="1" u="sng" dirty="0" err="1">
                <a:solidFill>
                  <a:srgbClr val="000000"/>
                </a:solidFill>
                <a:hlinkClick r:id="rId3"/>
              </a:rPr>
              <a:t>ravintsara</a:t>
            </a:r>
            <a:r>
              <a:rPr lang="fr-FR" sz="1200" dirty="0">
                <a:solidFill>
                  <a:srgbClr val="000000"/>
                </a:solidFill>
              </a:rPr>
              <a:t> : </a:t>
            </a:r>
          </a:p>
          <a:p>
            <a:pPr lvl="0">
              <a:defRPr sz="1800" b="0" i="0" u="none" strike="noStrike" kern="0" cap="none" spc="0" baseline="0">
                <a:solidFill>
                  <a:srgbClr val="000000"/>
                </a:solidFill>
                <a:uFillTx/>
              </a:defRPr>
            </a:pPr>
            <a:r>
              <a:rPr lang="fr-FR" sz="1200" dirty="0">
                <a:solidFill>
                  <a:srgbClr val="000000"/>
                </a:solidFill>
              </a:rPr>
              <a:t>Tout aussi souple d’emploi que le </a:t>
            </a:r>
            <a:r>
              <a:rPr lang="fr-FR" sz="1200" dirty="0" err="1" smtClean="0">
                <a:solidFill>
                  <a:srgbClr val="000000"/>
                </a:solidFill>
              </a:rPr>
              <a:t>tea</a:t>
            </a:r>
            <a:r>
              <a:rPr lang="fr-FR" sz="1200" dirty="0" smtClean="0">
                <a:solidFill>
                  <a:srgbClr val="000000"/>
                </a:solidFill>
              </a:rPr>
              <a:t> </a:t>
            </a:r>
            <a:r>
              <a:rPr lang="fr-FR" sz="1200" dirty="0" err="1">
                <a:solidFill>
                  <a:srgbClr val="000000"/>
                </a:solidFill>
              </a:rPr>
              <a:t>tree</a:t>
            </a:r>
            <a:r>
              <a:rPr lang="fr-FR" sz="1200" dirty="0">
                <a:solidFill>
                  <a:srgbClr val="000000"/>
                </a:solidFill>
              </a:rPr>
              <a:t>, il </a:t>
            </a:r>
            <a:r>
              <a:rPr lang="fr-FR" sz="1200" dirty="0" smtClean="0">
                <a:solidFill>
                  <a:srgbClr val="000000"/>
                </a:solidFill>
              </a:rPr>
              <a:t>est </a:t>
            </a:r>
            <a:r>
              <a:rPr lang="fr-FR" sz="1200" dirty="0">
                <a:solidFill>
                  <a:srgbClr val="000000"/>
                </a:solidFill>
              </a:rPr>
              <a:t>aussi très antiviral. C’est la prévention physique qui prime. Toutefois, sa belle odeur aromatique aide à l’endormissement </a:t>
            </a:r>
            <a:r>
              <a:rPr lang="fr-FR" sz="1200" dirty="0" smtClean="0">
                <a:solidFill>
                  <a:srgbClr val="000000"/>
                </a:solidFill>
              </a:rPr>
              <a:t>des </a:t>
            </a:r>
            <a:r>
              <a:rPr lang="fr-FR" sz="1200" dirty="0">
                <a:solidFill>
                  <a:srgbClr val="000000"/>
                </a:solidFill>
              </a:rPr>
              <a:t>personnes en dette de sommeil et donc, renforce la sensation de bien-être général. </a:t>
            </a:r>
          </a:p>
          <a:p>
            <a:pPr lvl="0">
              <a:defRPr sz="1800" b="0" i="0" u="none" strike="noStrike" kern="0" cap="none" spc="0" baseline="0">
                <a:solidFill>
                  <a:srgbClr val="000000"/>
                </a:solidFill>
                <a:uFillTx/>
              </a:defRPr>
            </a:pPr>
            <a:r>
              <a:rPr lang="fr-FR" sz="1200" dirty="0">
                <a:solidFill>
                  <a:srgbClr val="000000"/>
                </a:solidFill>
              </a:rPr>
              <a:t>Mêmes dosages et base </a:t>
            </a:r>
            <a:r>
              <a:rPr lang="fr-FR" sz="1200" dirty="0" err="1" smtClean="0">
                <a:solidFill>
                  <a:srgbClr val="000000"/>
                </a:solidFill>
              </a:rPr>
              <a:t>diluante</a:t>
            </a:r>
            <a:r>
              <a:rPr lang="fr-FR" sz="1200" dirty="0" smtClean="0">
                <a:solidFill>
                  <a:srgbClr val="000000"/>
                </a:solidFill>
              </a:rPr>
              <a:t> </a:t>
            </a:r>
            <a:r>
              <a:rPr lang="fr-FR" sz="1200" dirty="0">
                <a:solidFill>
                  <a:srgbClr val="000000"/>
                </a:solidFill>
              </a:rPr>
              <a:t>que pour le </a:t>
            </a:r>
            <a:r>
              <a:rPr lang="fr-FR" sz="1200" dirty="0" err="1">
                <a:solidFill>
                  <a:srgbClr val="000000"/>
                </a:solidFill>
              </a:rPr>
              <a:t>tea</a:t>
            </a:r>
            <a:r>
              <a:rPr lang="fr-FR" sz="1200" dirty="0">
                <a:solidFill>
                  <a:srgbClr val="000000"/>
                </a:solidFill>
              </a:rPr>
              <a:t> </a:t>
            </a:r>
            <a:r>
              <a:rPr lang="fr-FR" sz="1200" dirty="0" err="1" smtClean="0">
                <a:solidFill>
                  <a:srgbClr val="000000"/>
                </a:solidFill>
              </a:rPr>
              <a:t>tree</a:t>
            </a:r>
            <a:endParaRPr lang="fr-FR" sz="1200" dirty="0" smtClean="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r>
              <a:rPr lang="fr-FR" sz="1200" b="1" u="sng" dirty="0" smtClean="0">
                <a:solidFill>
                  <a:srgbClr val="0070C0"/>
                </a:solidFill>
              </a:rPr>
              <a:t>H</a:t>
            </a:r>
            <a:r>
              <a:rPr lang="fr-FR" sz="1200" b="1" u="sng" dirty="0" smtClean="0">
                <a:solidFill>
                  <a:srgbClr val="000000"/>
                </a:solidFill>
                <a:hlinkClick r:id="rId2"/>
              </a:rPr>
              <a:t>uile</a:t>
            </a:r>
            <a:r>
              <a:rPr lang="fr-FR" sz="1200" b="1" u="sng" dirty="0" smtClean="0">
                <a:solidFill>
                  <a:srgbClr val="000000"/>
                </a:solidFill>
                <a:hlinkClick r:id="rId4"/>
              </a:rPr>
              <a:t> </a:t>
            </a:r>
            <a:r>
              <a:rPr lang="fr-FR" sz="1200" b="1" u="sng" dirty="0">
                <a:solidFill>
                  <a:srgbClr val="000000"/>
                </a:solidFill>
                <a:hlinkClick r:id="rId4"/>
              </a:rPr>
              <a:t>essentielle de myrte</a:t>
            </a:r>
            <a:r>
              <a:rPr lang="fr-FR" sz="1200" dirty="0">
                <a:solidFill>
                  <a:srgbClr val="000000"/>
                </a:solidFill>
              </a:rPr>
              <a:t> :</a:t>
            </a:r>
          </a:p>
          <a:p>
            <a:pPr lvl="0">
              <a:defRPr sz="1800" b="0" i="0" u="none" strike="noStrike" kern="0" cap="none" spc="0" baseline="0">
                <a:solidFill>
                  <a:srgbClr val="000000"/>
                </a:solidFill>
                <a:uFillTx/>
              </a:defRPr>
            </a:pPr>
            <a:r>
              <a:rPr lang="fr-FR" sz="1200" dirty="0" smtClean="0">
                <a:solidFill>
                  <a:srgbClr val="000000"/>
                </a:solidFill>
              </a:rPr>
              <a:t>L</a:t>
            </a:r>
            <a:r>
              <a:rPr lang="fr-FR" sz="1200" dirty="0" smtClean="0">
                <a:solidFill>
                  <a:srgbClr val="000000"/>
                </a:solidFill>
              </a:rPr>
              <a:t>e </a:t>
            </a:r>
            <a:r>
              <a:rPr lang="fr-FR" sz="1200" dirty="0">
                <a:solidFill>
                  <a:srgbClr val="000000"/>
                </a:solidFill>
              </a:rPr>
              <a:t>myrte se montre efficace </a:t>
            </a:r>
            <a:r>
              <a:rPr lang="fr-FR" sz="1200" dirty="0" smtClean="0">
                <a:solidFill>
                  <a:srgbClr val="000000"/>
                </a:solidFill>
              </a:rPr>
              <a:t>en </a:t>
            </a:r>
            <a:r>
              <a:rPr lang="fr-FR" sz="1200" dirty="0">
                <a:solidFill>
                  <a:srgbClr val="000000"/>
                </a:solidFill>
              </a:rPr>
              <a:t>ce qui concerne le nettoyage des poumons. </a:t>
            </a:r>
            <a:r>
              <a:rPr lang="fr-FR" sz="1200" dirty="0" smtClean="0">
                <a:solidFill>
                  <a:srgbClr val="000000"/>
                </a:solidFill>
              </a:rPr>
              <a:t>Il est b</a:t>
            </a:r>
            <a:r>
              <a:rPr lang="fr-FR" sz="1200" dirty="0" smtClean="0">
                <a:solidFill>
                  <a:srgbClr val="000000"/>
                </a:solidFill>
              </a:rPr>
              <a:t>ien </a:t>
            </a:r>
            <a:r>
              <a:rPr lang="fr-FR" sz="1200" dirty="0">
                <a:solidFill>
                  <a:srgbClr val="000000"/>
                </a:solidFill>
              </a:rPr>
              <a:t>toléré, même par les personnes un peu sensibles. </a:t>
            </a:r>
            <a:endParaRPr lang="fr-FR" sz="1200" dirty="0">
              <a:solidFill>
                <a:srgbClr val="000000"/>
              </a:solidFill>
            </a:endParaRPr>
          </a:p>
          <a:p>
            <a:pPr lvl="0">
              <a:defRPr sz="1800" b="0" i="0" u="none" strike="noStrike" kern="0" cap="none" spc="0" baseline="0">
                <a:solidFill>
                  <a:srgbClr val="000000"/>
                </a:solidFill>
                <a:uFillTx/>
              </a:defRPr>
            </a:pPr>
            <a:r>
              <a:rPr lang="fr-FR" sz="1200" dirty="0">
                <a:solidFill>
                  <a:srgbClr val="000000"/>
                </a:solidFill>
              </a:rPr>
              <a:t>Son parfum apaise et recentre. Le corps physique est préparé à affronter </a:t>
            </a:r>
            <a:r>
              <a:rPr lang="fr-FR" sz="1200" dirty="0" smtClean="0">
                <a:solidFill>
                  <a:srgbClr val="000000"/>
                </a:solidFill>
              </a:rPr>
              <a:t>l’hiver. </a:t>
            </a:r>
            <a:r>
              <a:rPr lang="fr-FR" sz="1200" dirty="0">
                <a:solidFill>
                  <a:srgbClr val="000000"/>
                </a:solidFill>
              </a:rPr>
              <a:t>L</a:t>
            </a:r>
            <a:r>
              <a:rPr lang="fr-FR" sz="1200" dirty="0" smtClean="0">
                <a:solidFill>
                  <a:srgbClr val="000000"/>
                </a:solidFill>
              </a:rPr>
              <a:t>’esprit </a:t>
            </a:r>
            <a:r>
              <a:rPr lang="fr-FR" sz="1200" dirty="0">
                <a:solidFill>
                  <a:srgbClr val="000000"/>
                </a:solidFill>
              </a:rPr>
              <a:t>accepte tranquillement le changement de saison</a:t>
            </a:r>
            <a:r>
              <a:rPr lang="fr-FR" sz="1400" kern="0" dirty="0">
                <a:solidFill>
                  <a:srgbClr val="000000"/>
                </a:solidFill>
              </a:rPr>
              <a:t>.</a:t>
            </a:r>
            <a:endParaRPr lang="fr-FR" sz="1200" dirty="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lvl="0">
              <a:defRPr sz="1800" b="0" i="0" u="none" strike="noStrike" kern="0" cap="none" spc="0" baseline="0">
                <a:solidFill>
                  <a:srgbClr val="000000"/>
                </a:solidFill>
                <a:uFillTx/>
              </a:defRPr>
            </a:pPr>
            <a:endParaRPr lang="fr-FR" sz="120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Calibri"/>
            </a:endParaRPr>
          </a:p>
        </p:txBody>
      </p:sp>
      <p:sp>
        <p:nvSpPr>
          <p:cNvPr id="8" name="ZoneTexte 5"/>
          <p:cNvSpPr txBox="1"/>
          <p:nvPr/>
        </p:nvSpPr>
        <p:spPr>
          <a:xfrm>
            <a:off x="6057491" y="4878288"/>
            <a:ext cx="5804306" cy="1384995"/>
          </a:xfrm>
          <a:prstGeom prst="rect">
            <a:avLst/>
          </a:prstGeom>
          <a:noFill/>
          <a:ln cap="flat">
            <a:noFill/>
          </a:ln>
        </p:spPr>
        <p:txBody>
          <a:bodyPr vert="horz" wrap="square" lIns="91440" tIns="45720" rIns="91440" bIns="45720" numCol="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u="sng" dirty="0" smtClean="0">
                <a:solidFill>
                  <a:srgbClr val="000000"/>
                </a:solidFill>
                <a:latin typeface="Calibri"/>
                <a:hlinkClick r:id="rId5"/>
              </a:rPr>
              <a:t>H</a:t>
            </a:r>
            <a:r>
              <a:rPr lang="fr-FR" sz="1200" b="1" i="0" u="sng" strike="noStrike" kern="1200" cap="none" spc="0" baseline="0" dirty="0" smtClean="0">
                <a:solidFill>
                  <a:srgbClr val="000000"/>
                </a:solidFill>
                <a:uFillTx/>
                <a:latin typeface="Calibri"/>
                <a:hlinkClick r:id="rId5"/>
              </a:rPr>
              <a:t>uile </a:t>
            </a:r>
            <a:r>
              <a:rPr lang="fr-FR" sz="1200" b="1" i="0" u="sng" strike="noStrike" kern="1200" cap="none" spc="0" baseline="0" dirty="0">
                <a:solidFill>
                  <a:srgbClr val="000000"/>
                </a:solidFill>
                <a:uFillTx/>
                <a:latin typeface="Calibri"/>
                <a:hlinkClick r:id="rId5"/>
              </a:rPr>
              <a:t>essentielle d’eucalyptus </a:t>
            </a:r>
            <a:r>
              <a:rPr lang="fr-FR" sz="1200" b="1" i="0" u="sng" strike="noStrike" kern="1200" cap="none" spc="0" baseline="0" dirty="0" err="1">
                <a:solidFill>
                  <a:srgbClr val="000000"/>
                </a:solidFill>
                <a:uFillTx/>
                <a:latin typeface="Calibri"/>
                <a:hlinkClick r:id="rId5"/>
              </a:rPr>
              <a:t>radiata</a:t>
            </a:r>
            <a:r>
              <a:rPr lang="fr-FR" sz="1200" b="0" i="0" u="none" strike="noStrike" kern="1200" cap="none" spc="0" baseline="0" dirty="0">
                <a:solidFill>
                  <a:srgbClr val="000000"/>
                </a:solidFill>
                <a:uFillTx/>
                <a:latin typeface="Calibri"/>
              </a:rPr>
              <a:t> </a:t>
            </a:r>
            <a:r>
              <a:rPr lang="fr-FR" sz="1200" b="0" i="0" u="none" strike="noStrike" kern="1200" cap="none" spc="0" baseline="0" dirty="0" smtClean="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dirty="0">
                <a:solidFill>
                  <a:srgbClr val="000000"/>
                </a:solidFill>
                <a:latin typeface="Calibri"/>
              </a:rPr>
              <a:t>O</a:t>
            </a:r>
            <a:r>
              <a:rPr lang="fr-FR" sz="1200" b="0" i="0" u="none" strike="noStrike" kern="1200" cap="none" spc="0" baseline="0" dirty="0" smtClean="0">
                <a:solidFill>
                  <a:srgbClr val="000000"/>
                </a:solidFill>
                <a:uFillTx/>
                <a:latin typeface="Calibri"/>
              </a:rPr>
              <a:t>n </a:t>
            </a:r>
            <a:r>
              <a:rPr lang="fr-FR" sz="1200" b="0" i="0" u="none" strike="noStrike" kern="1200" cap="none" spc="0" baseline="0" dirty="0">
                <a:solidFill>
                  <a:srgbClr val="000000"/>
                </a:solidFill>
                <a:uFillTx/>
                <a:latin typeface="Calibri"/>
              </a:rPr>
              <a:t>ne présente plus cette belle huile essentielle aux notes délicates.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En plus d’amplifier l’ouverture respiratoire et d’assainir la sphère pulmonaire, l’eucalyptus </a:t>
            </a:r>
            <a:r>
              <a:rPr lang="fr-FR" sz="1200" b="0" i="0" u="none" strike="noStrike" kern="1200" cap="none" spc="0" baseline="0" dirty="0" err="1">
                <a:solidFill>
                  <a:srgbClr val="000000"/>
                </a:solidFill>
                <a:uFillTx/>
                <a:latin typeface="Calibri"/>
              </a:rPr>
              <a:t>radiata</a:t>
            </a:r>
            <a:r>
              <a:rPr lang="fr-FR" sz="1200" b="0" i="0" u="none" strike="noStrike" kern="1200" cap="none" spc="0" baseline="0" dirty="0">
                <a:solidFill>
                  <a:srgbClr val="000000"/>
                </a:solidFill>
                <a:uFillTx/>
                <a:latin typeface="Calibri"/>
              </a:rPr>
              <a:t> renforce le sentiment de confiance et de sécurité.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De quoi chasser jusqu'à l'ombre d'une idée noire ! Il sera parfait pour les personnes non asthmatiques à partir de 15 ans, dilué à 5% dans une huile végétale.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En massage du torse une fois par jour, après la </a:t>
            </a:r>
            <a:r>
              <a:rPr lang="fr-FR" sz="1200" b="0" i="0" u="none" strike="noStrike" kern="1200" cap="none" spc="0" baseline="0" dirty="0" smtClean="0">
                <a:solidFill>
                  <a:srgbClr val="000000"/>
                </a:solidFill>
                <a:uFillTx/>
                <a:latin typeface="Calibri"/>
              </a:rPr>
              <a:t>toilette</a:t>
            </a:r>
            <a:endParaRPr lang="fr-FR" sz="1200" b="0" i="0" u="none" strike="noStrike" kern="1200" cap="none" spc="0" baseline="0" dirty="0">
              <a:solidFill>
                <a:srgbClr val="000000"/>
              </a:solidFill>
              <a:uFillTx/>
              <a:latin typeface="Calibri"/>
            </a:endParaRPr>
          </a:p>
        </p:txBody>
      </p:sp>
      <p:pic>
        <p:nvPicPr>
          <p:cNvPr id="9" name="Picture 2"/>
          <p:cNvPicPr>
            <a:picLocks noChangeAspect="1"/>
          </p:cNvPicPr>
          <p:nvPr/>
        </p:nvPicPr>
        <p:blipFill>
          <a:blip r:embed="rId6"/>
          <a:srcRect/>
          <a:stretch>
            <a:fillRect/>
          </a:stretch>
        </p:blipFill>
        <p:spPr>
          <a:xfrm>
            <a:off x="5763126" y="293914"/>
            <a:ext cx="6415141" cy="4662761"/>
          </a:xfrm>
          <a:prstGeom prst="rect">
            <a:avLst/>
          </a:prstGeom>
          <a:noFill/>
          <a:ln cap="flat">
            <a:noFill/>
          </a:ln>
        </p:spPr>
      </p:pic>
      <p:sp>
        <p:nvSpPr>
          <p:cNvPr id="4" name="ZoneTexte 3"/>
          <p:cNvSpPr txBox="1"/>
          <p:nvPr/>
        </p:nvSpPr>
        <p:spPr>
          <a:xfrm>
            <a:off x="548524" y="774679"/>
            <a:ext cx="6715876"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La</a:t>
            </a:r>
            <a:r>
              <a:rPr lang="fr-FR" sz="2000" b="1" u="sng" dirty="0" smtClean="0">
                <a:solidFill>
                  <a:srgbClr val="000000"/>
                </a:solidFill>
              </a:rPr>
              <a:t> </a:t>
            </a:r>
            <a:r>
              <a:rPr lang="fr-FR" sz="2000" b="1" u="sng" dirty="0" smtClean="0">
                <a:solidFill>
                  <a:srgbClr val="000000"/>
                </a:solidFill>
              </a:rPr>
              <a:t>*Médecine Traditionnelle Chinoise selon les </a:t>
            </a:r>
            <a:r>
              <a:rPr lang="fr-FR" sz="2000" b="1" u="sng" dirty="0">
                <a:solidFill>
                  <a:srgbClr val="000000"/>
                </a:solidFill>
              </a:rPr>
              <a:t>5 </a:t>
            </a:r>
            <a:r>
              <a:rPr lang="fr-FR" sz="2000" b="1" u="sng" dirty="0" smtClean="0">
                <a:solidFill>
                  <a:srgbClr val="000000"/>
                </a:solidFill>
              </a:rPr>
              <a:t>éléments</a:t>
            </a:r>
            <a:endParaRPr lang="fr-FR" sz="2000" b="1" u="sng" dirty="0">
              <a:solidFill>
                <a:srgbClr val="000000"/>
              </a:solidFill>
            </a:endParaRPr>
          </a:p>
        </p:txBody>
      </p:sp>
      <p:sp>
        <p:nvSpPr>
          <p:cNvPr id="5" name="Titre 1"/>
          <p:cNvSpPr>
            <a:spLocks noGrp="1"/>
          </p:cNvSpPr>
          <p:nvPr>
            <p:ph type="title"/>
          </p:nvPr>
        </p:nvSpPr>
        <p:spPr>
          <a:xfrm>
            <a:off x="2392517" y="4165"/>
            <a:ext cx="7329948" cy="561307"/>
          </a:xfrm>
          <a:solidFill>
            <a:srgbClr val="00B0F0"/>
          </a:solidFill>
        </p:spPr>
        <p:txBody>
          <a:bodyPr>
            <a:normAutofit/>
          </a:bodyPr>
          <a:lstStyle/>
          <a:p>
            <a:pPr algn="ctr"/>
            <a:r>
              <a:rPr lang="fr-FR" sz="3200" dirty="0" smtClean="0">
                <a:solidFill>
                  <a:schemeClr val="bg1"/>
                </a:solidFill>
              </a:rPr>
              <a:t>AROMATHERAPIE (en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2" name="ZoneTexte 1"/>
          <p:cNvSpPr txBox="1"/>
          <p:nvPr/>
        </p:nvSpPr>
        <p:spPr>
          <a:xfrm>
            <a:off x="7374671" y="6367225"/>
            <a:ext cx="4487126" cy="276999"/>
          </a:xfrm>
          <a:prstGeom prst="rect">
            <a:avLst/>
          </a:prstGeom>
          <a:noFill/>
        </p:spPr>
        <p:txBody>
          <a:bodyPr wrap="none" rtlCol="0">
            <a:spAutoFit/>
          </a:bodyPr>
          <a:lstStyle/>
          <a:p>
            <a:pPr algn="r"/>
            <a:r>
              <a:rPr lang="fr-FR" sz="1200" i="1" dirty="0">
                <a:solidFill>
                  <a:srgbClr val="000000"/>
                </a:solidFill>
              </a:rPr>
              <a:t>Dominique </a:t>
            </a:r>
            <a:r>
              <a:rPr lang="fr-FR" sz="1200" i="1" dirty="0" err="1">
                <a:solidFill>
                  <a:srgbClr val="000000"/>
                </a:solidFill>
              </a:rPr>
              <a:t>Assemaine</a:t>
            </a:r>
            <a:r>
              <a:rPr lang="fr-FR" sz="1200" i="1" dirty="0">
                <a:solidFill>
                  <a:srgbClr val="000000"/>
                </a:solidFill>
              </a:rPr>
              <a:t>, </a:t>
            </a:r>
            <a:r>
              <a:rPr lang="fr-FR" sz="1200" i="1" kern="0" dirty="0">
                <a:solidFill>
                  <a:srgbClr val="000000"/>
                </a:solidFill>
              </a:rPr>
              <a:t>Praticien en médecine traditionnelle </a:t>
            </a:r>
            <a:r>
              <a:rPr lang="fr-FR" sz="1200" i="1" kern="0" dirty="0" smtClean="0">
                <a:solidFill>
                  <a:srgbClr val="000000"/>
                </a:solidFill>
              </a:rPr>
              <a:t>chinoise</a:t>
            </a:r>
            <a:endParaRPr lang="fr-FR" sz="1200" i="1" kern="0" dirty="0">
              <a:solidFill>
                <a:srgbClr val="000000"/>
              </a:solidFill>
            </a:endParaRPr>
          </a:p>
        </p:txBody>
      </p:sp>
    </p:spTree>
    <p:extLst>
      <p:ext uri="{BB962C8B-B14F-4D97-AF65-F5344CB8AC3E}">
        <p14:creationId xmlns:p14="http://schemas.microsoft.com/office/powerpoint/2010/main" val="4087632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Accélération </a:t>
            </a:r>
            <a:r>
              <a:rPr lang="fr-FR" sz="2000" b="1" u="sng" dirty="0" smtClean="0"/>
              <a:t>du processus </a:t>
            </a:r>
            <a:r>
              <a:rPr lang="fr-FR" sz="2000" b="1" u="sng" dirty="0"/>
              <a:t>d’auto guérison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Evelyne Revellat, Praticienne en Thérapie fréquentielle, EFT et sophrologue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dirty="0" smtClean="0">
                <a:solidFill>
                  <a:schemeClr val="bg1"/>
                </a:solidFill>
              </a:rPr>
              <a:t>BIORESONANCE ET THERAPIE FREQUENTIELLE</a:t>
            </a:r>
            <a:endParaRPr lang="fr-FR" sz="3200" dirty="0">
              <a:solidFill>
                <a:schemeClr val="bg1"/>
              </a:solidFill>
            </a:endParaRPr>
          </a:p>
        </p:txBody>
      </p:sp>
      <p:sp>
        <p:nvSpPr>
          <p:cNvPr id="9" name="ZoneTexte 8"/>
          <p:cNvSpPr txBox="1"/>
          <p:nvPr/>
        </p:nvSpPr>
        <p:spPr>
          <a:xfrm>
            <a:off x="788601" y="1307796"/>
            <a:ext cx="4914900" cy="3231654"/>
          </a:xfrm>
          <a:prstGeom prst="rect">
            <a:avLst/>
          </a:prstGeom>
          <a:noFill/>
        </p:spPr>
        <p:txBody>
          <a:bodyPr wrap="square" rtlCol="0">
            <a:spAutoFit/>
          </a:bodyPr>
          <a:lstStyle/>
          <a:p>
            <a:endParaRPr lang="fr-FR" sz="1200" dirty="0"/>
          </a:p>
          <a:p>
            <a:r>
              <a:rPr lang="fr-FR" sz="1200" b="1" dirty="0" smtClean="0"/>
              <a:t>Métabolisme et communication intercellulaire</a:t>
            </a:r>
          </a:p>
          <a:p>
            <a:endParaRPr lang="fr-FR" sz="1200" b="1" dirty="0"/>
          </a:p>
          <a:p>
            <a:r>
              <a:rPr lang="fr-FR" sz="1200" dirty="0" smtClean="0"/>
              <a:t>Des </a:t>
            </a:r>
            <a:r>
              <a:rPr lang="fr-FR" sz="1200" dirty="0"/>
              <a:t>nutriments et l’oxygène doivent entrer dans chaque </a:t>
            </a:r>
            <a:r>
              <a:rPr lang="fr-FR" sz="1200" dirty="0" smtClean="0"/>
              <a:t>cellule, </a:t>
            </a:r>
            <a:r>
              <a:rPr lang="fr-FR" sz="1200" dirty="0"/>
              <a:t>les métabolites doivent en sortir. </a:t>
            </a:r>
            <a:endParaRPr lang="fr-FR" sz="1200" dirty="0" smtClean="0"/>
          </a:p>
          <a:p>
            <a:endParaRPr lang="fr-FR" sz="1200" dirty="0" smtClean="0"/>
          </a:p>
          <a:p>
            <a:r>
              <a:rPr lang="fr-FR" sz="1200" dirty="0" smtClean="0"/>
              <a:t>Transport </a:t>
            </a:r>
            <a:r>
              <a:rPr lang="fr-FR" sz="1200" dirty="0"/>
              <a:t>via des orifices dans la </a:t>
            </a:r>
            <a:r>
              <a:rPr lang="fr-FR" sz="1200" dirty="0" smtClean="0"/>
              <a:t>membrane cellulaire</a:t>
            </a:r>
          </a:p>
          <a:p>
            <a:r>
              <a:rPr lang="fr-FR" sz="1200" dirty="0" smtClean="0"/>
              <a:t>Régulation </a:t>
            </a:r>
            <a:r>
              <a:rPr lang="fr-FR" sz="1200" dirty="0"/>
              <a:t>par différences de potentiel entre l’intérieur de la cellule et l’espace intercellulaire, comme une </a:t>
            </a:r>
            <a:r>
              <a:rPr lang="fr-FR" sz="1200" dirty="0" smtClean="0"/>
              <a:t>électrovanne.</a:t>
            </a:r>
          </a:p>
          <a:p>
            <a:endParaRPr lang="fr-FR" sz="1200" dirty="0" smtClean="0"/>
          </a:p>
          <a:p>
            <a:r>
              <a:rPr lang="fr-FR" sz="1200" dirty="0" smtClean="0"/>
              <a:t>Selon </a:t>
            </a:r>
            <a:r>
              <a:rPr lang="fr-FR" sz="1200" dirty="0"/>
              <a:t>que la valeur de cette différence de potentiel est adéquate ou </a:t>
            </a:r>
            <a:r>
              <a:rPr lang="fr-FR" sz="1200" dirty="0" smtClean="0"/>
              <a:t>non,</a:t>
            </a:r>
          </a:p>
          <a:p>
            <a:r>
              <a:rPr lang="fr-FR" sz="1200" dirty="0" smtClean="0"/>
              <a:t>le </a:t>
            </a:r>
            <a:r>
              <a:rPr lang="fr-FR" sz="1200" dirty="0"/>
              <a:t>métabolisme sera sain ou pathologique. Ceci est vrai pour</a:t>
            </a:r>
            <a:br>
              <a:rPr lang="fr-FR" sz="1200" dirty="0"/>
            </a:br>
            <a:r>
              <a:rPr lang="fr-FR" sz="1200" dirty="0"/>
              <a:t>tous les problèmes de </a:t>
            </a:r>
            <a:r>
              <a:rPr lang="fr-FR" sz="1200" dirty="0" smtClean="0"/>
              <a:t>santé.</a:t>
            </a:r>
          </a:p>
          <a:p>
            <a:endParaRPr lang="fr-FR" sz="1200" dirty="0"/>
          </a:p>
          <a:p>
            <a:r>
              <a:rPr lang="fr-FR" sz="1200" dirty="0" smtClean="0"/>
              <a:t>Les </a:t>
            </a:r>
            <a:r>
              <a:rPr lang="fr-FR" sz="1200" dirty="0"/>
              <a:t>fréquences du </a:t>
            </a:r>
            <a:r>
              <a:rPr lang="fr-FR" sz="1200" dirty="0" smtClean="0"/>
              <a:t>micro courant </a:t>
            </a:r>
            <a:r>
              <a:rPr lang="fr-FR" sz="1200" dirty="0"/>
              <a:t>viennent moduler le métabolisme </a:t>
            </a:r>
            <a:r>
              <a:rPr lang="fr-FR" sz="1200" dirty="0" smtClean="0"/>
              <a:t>cellulaire et lui redonner sa faculté de fonctionner sainement. </a:t>
            </a:r>
            <a:endParaRPr lang="fr-FR" sz="1200" dirty="0"/>
          </a:p>
          <a:p>
            <a:endParaRPr lang="fr-FR" sz="12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500" y="782803"/>
            <a:ext cx="4651065" cy="2265002"/>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3900" y="3096399"/>
            <a:ext cx="3886200" cy="34417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658" y="4273994"/>
            <a:ext cx="2549028" cy="1987106"/>
          </a:xfrm>
          <a:prstGeom prst="rect">
            <a:avLst/>
          </a:prstGeom>
        </p:spPr>
      </p:pic>
    </p:spTree>
    <p:extLst>
      <p:ext uri="{BB962C8B-B14F-4D97-AF65-F5344CB8AC3E}">
        <p14:creationId xmlns:p14="http://schemas.microsoft.com/office/powerpoint/2010/main" val="1501125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Accélération </a:t>
            </a:r>
            <a:r>
              <a:rPr lang="fr-FR" sz="2000" b="1" u="sng" dirty="0" smtClean="0"/>
              <a:t>du processus </a:t>
            </a:r>
            <a:r>
              <a:rPr lang="fr-FR" sz="2000" b="1" u="sng" dirty="0"/>
              <a:t>d’auto guérison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Evelyne Revellat, Praticienne en Thérapie fréquentielle, EFT et sophrologue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dirty="0" smtClean="0">
                <a:solidFill>
                  <a:schemeClr val="bg1"/>
                </a:solidFill>
              </a:rPr>
              <a:t>BIORESONANCE ET THERAPIE FREQUENTIELLE</a:t>
            </a:r>
            <a:endParaRPr lang="fr-FR" sz="3200"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400" y="1518389"/>
            <a:ext cx="6146800" cy="4232006"/>
          </a:xfrm>
          <a:prstGeom prst="rect">
            <a:avLst/>
          </a:prstGeom>
        </p:spPr>
      </p:pic>
      <p:sp>
        <p:nvSpPr>
          <p:cNvPr id="9" name="ZoneTexte 8"/>
          <p:cNvSpPr txBox="1"/>
          <p:nvPr/>
        </p:nvSpPr>
        <p:spPr>
          <a:xfrm>
            <a:off x="788601" y="1307796"/>
            <a:ext cx="4914900" cy="2677656"/>
          </a:xfrm>
          <a:prstGeom prst="rect">
            <a:avLst/>
          </a:prstGeom>
          <a:noFill/>
        </p:spPr>
        <p:txBody>
          <a:bodyPr wrap="square" rtlCol="0">
            <a:spAutoFit/>
          </a:bodyPr>
          <a:lstStyle/>
          <a:p>
            <a:r>
              <a:rPr lang="fr-FR" sz="1200" dirty="0"/>
              <a:t>Sur le plan thérapeutique, cela consiste à enregistrer et à modifie avec un appareil, les ondes électromagnétiques émises par le </a:t>
            </a:r>
            <a:r>
              <a:rPr lang="fr-FR" sz="1200" dirty="0" smtClean="0"/>
              <a:t>corps.</a:t>
            </a:r>
          </a:p>
          <a:p>
            <a:endParaRPr lang="fr-FR" sz="1200" dirty="0" smtClean="0"/>
          </a:p>
          <a:p>
            <a:r>
              <a:rPr lang="fr-FR" sz="1200" dirty="0" smtClean="0"/>
              <a:t>Lorsqu’un </a:t>
            </a:r>
            <a:r>
              <a:rPr lang="fr-FR" sz="1200" dirty="0"/>
              <a:t>corps humain est stimulé par des ondes électromagnétiques avec un appareil de bio-</a:t>
            </a:r>
            <a:r>
              <a:rPr lang="fr-FR" sz="1200" dirty="0" err="1"/>
              <a:t>resonance</a:t>
            </a:r>
            <a:r>
              <a:rPr lang="fr-FR" sz="1200" dirty="0"/>
              <a:t> les cellules s’accordent</a:t>
            </a:r>
            <a:br>
              <a:rPr lang="fr-FR" sz="1200" dirty="0"/>
            </a:br>
            <a:r>
              <a:rPr lang="fr-FR" sz="1200" dirty="0"/>
              <a:t>avec ce signal et en réponse elles émettent un signal électromagnétique dont la signature est caractéristique de leur état énergétique respectif.</a:t>
            </a:r>
          </a:p>
          <a:p>
            <a:endParaRPr lang="fr-FR" sz="1200" dirty="0" smtClean="0"/>
          </a:p>
          <a:p>
            <a:r>
              <a:rPr lang="fr-FR" sz="1200" dirty="0" smtClean="0"/>
              <a:t>Lorsqu’un </a:t>
            </a:r>
            <a:r>
              <a:rPr lang="fr-FR" sz="1200" dirty="0"/>
              <a:t>organe devient malade il n’émet plus les mêmes fréquences qu’un organe </a:t>
            </a:r>
            <a:r>
              <a:rPr lang="fr-FR" sz="1200" dirty="0" smtClean="0"/>
              <a:t>sain Le </a:t>
            </a:r>
            <a:r>
              <a:rPr lang="fr-FR" sz="1200" dirty="0"/>
              <a:t>langage cellulaire n’est plus compris par les autres cellules. Cette situation est comparable à celle d’un récepteur radio qui ne serait plus accordée sur la fréquence de </a:t>
            </a:r>
            <a:r>
              <a:rPr lang="fr-FR" sz="1200" dirty="0" smtClean="0"/>
              <a:t>l’émetteur.</a:t>
            </a:r>
          </a:p>
          <a:p>
            <a:endParaRPr lang="fr-FR" sz="1200" dirty="0"/>
          </a:p>
          <a:p>
            <a:endParaRPr lang="fr-FR" sz="1200" dirty="0"/>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575" y="3660503"/>
            <a:ext cx="3363269" cy="2215477"/>
          </a:xfrm>
          <a:prstGeom prst="rect">
            <a:avLst/>
          </a:prstGeom>
        </p:spPr>
      </p:pic>
    </p:spTree>
    <p:extLst>
      <p:ext uri="{BB962C8B-B14F-4D97-AF65-F5344CB8AC3E}">
        <p14:creationId xmlns:p14="http://schemas.microsoft.com/office/powerpoint/2010/main" val="2009827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t>Régulation </a:t>
            </a:r>
            <a:r>
              <a:rPr lang="fr-FR" sz="2000" b="1" u="sng" dirty="0"/>
              <a:t>troubles anxieux / respiration</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Isabelle Marcy, Praticienne en Thérapie fréquentielle et sophrologue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COHERENCE CARDIAQUE</a:t>
            </a:r>
            <a:endParaRPr lang="fr-FR" sz="3200" dirty="0">
              <a:solidFill>
                <a:schemeClr val="bg1"/>
              </a:solidFill>
            </a:endParaRPr>
          </a:p>
        </p:txBody>
      </p:sp>
      <p:sp>
        <p:nvSpPr>
          <p:cNvPr id="6" name="ZoneTexte 5"/>
          <p:cNvSpPr txBox="1"/>
          <p:nvPr/>
        </p:nvSpPr>
        <p:spPr>
          <a:xfrm>
            <a:off x="794758" y="1563880"/>
            <a:ext cx="3614870" cy="830997"/>
          </a:xfrm>
          <a:prstGeom prst="rect">
            <a:avLst/>
          </a:prstGeom>
          <a:noFill/>
        </p:spPr>
        <p:txBody>
          <a:bodyPr wrap="square" rtlCol="0">
            <a:spAutoFit/>
          </a:bodyPr>
          <a:lstStyle/>
          <a:p>
            <a:r>
              <a:rPr lang="fr-FR" sz="1200" b="1" dirty="0"/>
              <a:t>Immunité</a:t>
            </a:r>
            <a:r>
              <a:rPr lang="fr-FR" sz="1200" dirty="0"/>
              <a:t> La pratique de la </a:t>
            </a:r>
            <a:r>
              <a:rPr lang="fr-FR" sz="1200" b="1" dirty="0"/>
              <a:t>cohérence cardiaque</a:t>
            </a:r>
            <a:r>
              <a:rPr lang="fr-FR" sz="1200" dirty="0"/>
              <a:t> améliore les défenses immunitaires, notamment en augmentant les </a:t>
            </a:r>
            <a:r>
              <a:rPr lang="fr-FR" sz="1200" dirty="0" err="1"/>
              <a:t>IgA</a:t>
            </a:r>
            <a:r>
              <a:rPr lang="fr-FR" sz="1200" dirty="0"/>
              <a:t> sécrétoires au sein des sécrétions digestives (salive, intestin grêle)</a:t>
            </a: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7517" y="1200189"/>
            <a:ext cx="5969237" cy="3979491"/>
          </a:xfrm>
          <a:prstGeom prst="rect">
            <a:avLst/>
          </a:prstGeom>
        </p:spPr>
      </p:pic>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00324" y="636467"/>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L</a:t>
            </a:r>
            <a:r>
              <a:rPr lang="fr-FR" sz="2000" b="1" u="sng" dirty="0" smtClean="0"/>
              <a:t>es </a:t>
            </a:r>
            <a:r>
              <a:rPr lang="fr-FR" sz="2000" b="1" u="sng" dirty="0"/>
              <a:t>boosters immunitaires</a:t>
            </a:r>
            <a:endParaRPr lang="fr-FR" sz="2000" b="1" u="sng" dirty="0">
              <a:solidFill>
                <a:srgbClr val="000000"/>
              </a:solidFill>
            </a:endParaRP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COMPLEMENTS NUTRITIONNELS</a:t>
            </a:r>
            <a:endParaRPr lang="fr-FR" sz="3200" dirty="0">
              <a:solidFill>
                <a:schemeClr val="bg1"/>
              </a:solidFill>
            </a:endParaRPr>
          </a:p>
        </p:txBody>
      </p:sp>
      <p:sp>
        <p:nvSpPr>
          <p:cNvPr id="6" name="ZoneTexte 5"/>
          <p:cNvSpPr txBox="1"/>
          <p:nvPr/>
        </p:nvSpPr>
        <p:spPr>
          <a:xfrm>
            <a:off x="800324" y="1093320"/>
            <a:ext cx="7581676" cy="3447098"/>
          </a:xfrm>
          <a:prstGeom prst="rect">
            <a:avLst/>
          </a:prstGeom>
          <a:noFill/>
        </p:spPr>
        <p:txBody>
          <a:bodyPr wrap="square" rtlCol="0">
            <a:spAutoFit/>
          </a:bodyPr>
          <a:lstStyle/>
          <a:p>
            <a:r>
              <a:rPr lang="fr-FR" sz="1400" b="1" dirty="0"/>
              <a:t>Un système immunitaire bien nourri, c’est un système immunitaire qui fonctionne !</a:t>
            </a:r>
          </a:p>
          <a:p>
            <a:endParaRPr lang="fr-FR" sz="1200" b="1" dirty="0" smtClean="0"/>
          </a:p>
          <a:p>
            <a:pPr marL="171450" indent="-171450">
              <a:buFont typeface="Wingdings" panose="05000000000000000000" pitchFamily="2" charset="2"/>
              <a:buChar char="Ø"/>
            </a:pPr>
            <a:r>
              <a:rPr lang="fr-FR" sz="1200" b="1" dirty="0" smtClean="0"/>
              <a:t>La vitamine D :</a:t>
            </a:r>
          </a:p>
          <a:p>
            <a:endParaRPr lang="fr-FR" sz="1200" dirty="0" smtClean="0"/>
          </a:p>
          <a:p>
            <a:r>
              <a:rPr lang="fr-FR" sz="1200" dirty="0"/>
              <a:t>Nous sommes tous carencés l’hiver en France car c’est une vitamine que l’on assimile essentiellement grâce aux rayons du soleil. Une complémentation quotidienne d’octobre à avril, en gouttes de vitamine D3 (issue du Lichen), est plus physiologique et mieux assimilée qu’un apport massif en ampoule une fois par an. On recommande une prise de 2000 UI / jour, ajustable en fonction du niveau de vitamine D constaté par analyse sanguine</a:t>
            </a:r>
            <a:r>
              <a:rPr lang="fr-FR" sz="1200" dirty="0" smtClean="0"/>
              <a:t>.</a:t>
            </a:r>
            <a:endParaRPr lang="fr-FR" sz="1200" dirty="0"/>
          </a:p>
          <a:p>
            <a:endParaRPr lang="fr-FR" sz="1200" dirty="0"/>
          </a:p>
          <a:p>
            <a:pPr marL="171450" indent="-171450">
              <a:buFont typeface="Wingdings" panose="05000000000000000000" pitchFamily="2" charset="2"/>
              <a:buChar char="Ø"/>
            </a:pPr>
            <a:r>
              <a:rPr lang="fr-FR" sz="1200" b="1" dirty="0" smtClean="0"/>
              <a:t>Le Zinc : </a:t>
            </a:r>
          </a:p>
          <a:p>
            <a:endParaRPr lang="fr-FR" sz="1200" dirty="0" smtClean="0"/>
          </a:p>
          <a:p>
            <a:r>
              <a:rPr lang="fr-FR" sz="1200" dirty="0"/>
              <a:t>Entre autres innombrables fonctions, le zinc est l’</a:t>
            </a:r>
            <a:r>
              <a:rPr lang="fr-FR" sz="1200" dirty="0" err="1"/>
              <a:t>oligo</a:t>
            </a:r>
            <a:r>
              <a:rPr lang="fr-FR" sz="1200" dirty="0"/>
              <a:t> le plus important pour le fonctionnement des défenses immunitaires, assurant le maintien d’un taux suffisant de globules blancs. </a:t>
            </a:r>
          </a:p>
          <a:p>
            <a:r>
              <a:rPr lang="fr-FR" sz="1200" dirty="0"/>
              <a:t>Or justement, il manque à l’appel dans l’alimentation moderne. Ce sont les huîtres qui en contiennent le plus. Pour le reste, il est présent en faible quantité dans les shiitake, les germes de blé, les graines (de courge, chanvre, sésame, tournesol), dans certains oléagineux (noix, amandes, noisettes), les algues et les légumineuses. </a:t>
            </a:r>
          </a:p>
          <a:p>
            <a:r>
              <a:rPr lang="fr-FR" sz="1200" dirty="0"/>
              <a:t>Une cure de complément peut s’avérer pertinente : les formes les mieux assimilées étant le </a:t>
            </a:r>
            <a:r>
              <a:rPr lang="fr-FR" sz="1200" dirty="0" err="1"/>
              <a:t>bisglycinate</a:t>
            </a:r>
            <a:r>
              <a:rPr lang="fr-FR" sz="1200" dirty="0"/>
              <a:t> ou les solutions buvables ionisées</a:t>
            </a:r>
            <a:r>
              <a:rPr lang="fr-FR" sz="1200" dirty="0" smtClean="0"/>
              <a:t>.</a:t>
            </a:r>
            <a:endParaRPr lang="fr-FR" sz="12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1999" y="592807"/>
            <a:ext cx="3165231" cy="2110156"/>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7254" y="2759706"/>
            <a:ext cx="3159976" cy="1968458"/>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459" y="4540418"/>
            <a:ext cx="2922614" cy="1948409"/>
          </a:xfrm>
          <a:prstGeom prst="rect">
            <a:avLst/>
          </a:prstGeom>
        </p:spPr>
      </p:pic>
      <p:sp>
        <p:nvSpPr>
          <p:cNvPr id="10" name="ZoneTexte 9"/>
          <p:cNvSpPr txBox="1"/>
          <p:nvPr/>
        </p:nvSpPr>
        <p:spPr>
          <a:xfrm>
            <a:off x="4412466" y="4511318"/>
            <a:ext cx="6006714" cy="1938992"/>
          </a:xfrm>
          <a:prstGeom prst="rect">
            <a:avLst/>
          </a:prstGeom>
          <a:noFill/>
        </p:spPr>
        <p:txBody>
          <a:bodyPr wrap="square" rtlCol="0">
            <a:spAutoFit/>
          </a:bodyPr>
          <a:lstStyle/>
          <a:p>
            <a:endParaRPr lang="fr-FR" sz="1200" dirty="0"/>
          </a:p>
          <a:p>
            <a:pPr marL="171450" indent="-171450">
              <a:buFont typeface="Wingdings" panose="05000000000000000000" pitchFamily="2" charset="2"/>
              <a:buChar char="Ø"/>
            </a:pPr>
            <a:r>
              <a:rPr lang="fr-FR" sz="1200" b="1" dirty="0" smtClean="0"/>
              <a:t>La vitamine C </a:t>
            </a:r>
            <a:r>
              <a:rPr lang="fr-FR" sz="1200" dirty="0" smtClean="0"/>
              <a:t>:  </a:t>
            </a:r>
          </a:p>
          <a:p>
            <a:endParaRPr lang="fr-FR" sz="1200" dirty="0" smtClean="0"/>
          </a:p>
          <a:p>
            <a:r>
              <a:rPr lang="fr-FR" sz="1200" dirty="0"/>
              <a:t>Vitamine </a:t>
            </a:r>
            <a:r>
              <a:rPr lang="fr-FR" sz="1200" dirty="0" err="1"/>
              <a:t>antioxydante</a:t>
            </a:r>
            <a:r>
              <a:rPr lang="fr-FR" sz="1200" dirty="0"/>
              <a:t> indispensable au fonctionnement immunitaire normal (elle active la production des lymphocytes T), elle est non stockable et nécessite un apport quotidien.  </a:t>
            </a:r>
          </a:p>
          <a:p>
            <a:r>
              <a:rPr lang="fr-FR" sz="1200" dirty="0"/>
              <a:t>Comment faire le plein ? A grand renfort de fruits et légumes crus (la vitamine C disparait au delà de 60° donc ne comptez pas en trouver après cuisson) ou de compléments naturels (entre 250 et 1000 mg/j). Les aliments qui en contiennent le plus : acérola, persil frais, poivrons jaune &amp; vert, cassis, brocoli et tous  types de choux, papaye, pamplemousse, citron, orange, kiwi. </a:t>
            </a:r>
          </a:p>
        </p:txBody>
      </p:sp>
      <p:sp>
        <p:nvSpPr>
          <p:cNvPr id="3" name="ZoneTexte 2"/>
          <p:cNvSpPr txBox="1"/>
          <p:nvPr/>
        </p:nvSpPr>
        <p:spPr>
          <a:xfrm>
            <a:off x="538264" y="6488827"/>
            <a:ext cx="3342075" cy="276999"/>
          </a:xfrm>
          <a:prstGeom prst="rect">
            <a:avLst/>
          </a:prstGeom>
          <a:noFill/>
        </p:spPr>
        <p:txBody>
          <a:bodyPr wrap="square" rtlCol="0">
            <a:spAutoFit/>
          </a:bodyPr>
          <a:lstStyle/>
          <a:p>
            <a:r>
              <a:rPr lang="fr-FR" altLang="fr-FR" sz="1200" i="1" dirty="0" smtClean="0"/>
              <a:t>Marion Hardy, Naturopathe et Réflexologue</a:t>
            </a:r>
            <a:endParaRPr lang="fr-FR" altLang="fr-FR" sz="1200" i="1" dirty="0"/>
          </a:p>
        </p:txBody>
      </p:sp>
    </p:spTree>
    <p:extLst>
      <p:ext uri="{BB962C8B-B14F-4D97-AF65-F5344CB8AC3E}">
        <p14:creationId xmlns:p14="http://schemas.microsoft.com/office/powerpoint/2010/main" val="1914138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671126"/>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t>L</a:t>
            </a:r>
            <a:r>
              <a:rPr lang="fr-FR" sz="2000" b="1" u="sng" dirty="0" smtClean="0"/>
              <a:t>es </a:t>
            </a:r>
            <a:r>
              <a:rPr lang="fr-FR" sz="2000" b="1" u="sng" dirty="0"/>
              <a:t>boosters immunitaires</a:t>
            </a:r>
            <a:endParaRPr lang="fr-FR" sz="2000" b="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Marion Hardy, Naturopathe et Réflexologue</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COMPLEMENTS NUTRITIONNELS</a:t>
            </a:r>
            <a:endParaRPr lang="fr-FR" sz="3200" dirty="0">
              <a:solidFill>
                <a:schemeClr val="bg1"/>
              </a:solidFill>
            </a:endParaRPr>
          </a:p>
        </p:txBody>
      </p:sp>
      <p:sp>
        <p:nvSpPr>
          <p:cNvPr id="6" name="ZoneTexte 5"/>
          <p:cNvSpPr txBox="1"/>
          <p:nvPr/>
        </p:nvSpPr>
        <p:spPr>
          <a:xfrm>
            <a:off x="788601" y="1200336"/>
            <a:ext cx="10554902" cy="5078313"/>
          </a:xfrm>
          <a:prstGeom prst="rect">
            <a:avLst/>
          </a:prstGeom>
          <a:noFill/>
        </p:spPr>
        <p:txBody>
          <a:bodyPr wrap="square" rtlCol="0">
            <a:spAutoFit/>
          </a:bodyPr>
          <a:lstStyle/>
          <a:p>
            <a:r>
              <a:rPr lang="fr-FR" sz="1400" b="1" dirty="0"/>
              <a:t>Avant de penser aux compléments, d’abord veiller à des apports alimentaires suffisants en :</a:t>
            </a:r>
          </a:p>
          <a:p>
            <a:endParaRPr lang="fr-FR" sz="1200" b="1" dirty="0" smtClean="0"/>
          </a:p>
          <a:p>
            <a:pPr marL="171450" indent="-171450">
              <a:buFont typeface="Wingdings" panose="05000000000000000000" pitchFamily="2" charset="2"/>
              <a:buChar char="Ø"/>
            </a:pPr>
            <a:r>
              <a:rPr lang="fr-FR" sz="1200" b="1" dirty="0" smtClean="0"/>
              <a:t>Soufre :</a:t>
            </a:r>
            <a:endParaRPr lang="fr-FR" sz="1200" dirty="0"/>
          </a:p>
          <a:p>
            <a:r>
              <a:rPr lang="fr-FR" sz="1200" dirty="0"/>
              <a:t>Anti-infectieux et protecteur des voies </a:t>
            </a:r>
            <a:r>
              <a:rPr lang="fr-FR" sz="1200" dirty="0" smtClean="0"/>
              <a:t>respiratoires, </a:t>
            </a:r>
            <a:r>
              <a:rPr lang="fr-FR" sz="1200" dirty="0"/>
              <a:t>on en retrouve dans l’ail, les choux, les oignons.</a:t>
            </a:r>
          </a:p>
          <a:p>
            <a:endParaRPr lang="fr-FR" sz="1200" b="1" dirty="0" smtClean="0"/>
          </a:p>
          <a:p>
            <a:pPr marL="171450" indent="-171450">
              <a:buFont typeface="Wingdings" panose="05000000000000000000" pitchFamily="2" charset="2"/>
              <a:buChar char="Ø"/>
            </a:pPr>
            <a:r>
              <a:rPr lang="fr-FR" sz="1200" b="1" dirty="0" smtClean="0"/>
              <a:t>Sélénium </a:t>
            </a:r>
            <a:r>
              <a:rPr lang="fr-FR" sz="1200" b="1" dirty="0"/>
              <a:t>: </a:t>
            </a:r>
            <a:r>
              <a:rPr lang="fr-FR" sz="1200" dirty="0"/>
              <a:t>noix du Brésil, shiitake, cèpe</a:t>
            </a:r>
          </a:p>
          <a:p>
            <a:endParaRPr lang="fr-FR" sz="1200" dirty="0"/>
          </a:p>
          <a:p>
            <a:pPr marL="171450" indent="-171450">
              <a:buFont typeface="Wingdings" panose="05000000000000000000" pitchFamily="2" charset="2"/>
              <a:buChar char="Ø"/>
            </a:pPr>
            <a:r>
              <a:rPr lang="fr-FR" sz="1200" b="1" dirty="0"/>
              <a:t>Cuivre : </a:t>
            </a:r>
            <a:r>
              <a:rPr lang="fr-FR" sz="1200" dirty="0"/>
              <a:t>légumineuses, cacao, levure de bière</a:t>
            </a:r>
          </a:p>
          <a:p>
            <a:endParaRPr lang="fr-FR" sz="1200" b="1" dirty="0" smtClean="0"/>
          </a:p>
          <a:p>
            <a:pPr marL="171450" indent="-171450">
              <a:buFont typeface="Wingdings" panose="05000000000000000000" pitchFamily="2" charset="2"/>
              <a:buChar char="Ø"/>
            </a:pPr>
            <a:r>
              <a:rPr lang="fr-FR" sz="1200" b="1" dirty="0" smtClean="0"/>
              <a:t>Magnésium :</a:t>
            </a:r>
          </a:p>
          <a:p>
            <a:r>
              <a:rPr lang="fr-FR" sz="1200" dirty="0"/>
              <a:t>légumineuses, oléagineux, germe de blé, cacao, fruits secs. Côté compléments, les formes les mieux assimilées (et non laxatives) sont le Plasma de Quinton, le </a:t>
            </a:r>
            <a:r>
              <a:rPr lang="fr-FR" sz="1200" dirty="0" err="1"/>
              <a:t>bisglycinate</a:t>
            </a:r>
            <a:r>
              <a:rPr lang="fr-FR" sz="1200" dirty="0"/>
              <a:t> de Mg et le glycérophosphate de Mg.</a:t>
            </a:r>
            <a:endParaRPr lang="fr-FR" sz="1200" dirty="0" smtClean="0"/>
          </a:p>
          <a:p>
            <a:endParaRPr lang="fr-FR" sz="1200" b="1" dirty="0" smtClean="0"/>
          </a:p>
          <a:p>
            <a:pPr marL="171450" indent="-171450">
              <a:buFont typeface="Wingdings" panose="05000000000000000000" pitchFamily="2" charset="2"/>
              <a:buChar char="Ø"/>
            </a:pPr>
            <a:r>
              <a:rPr lang="fr-FR" sz="1200" b="1" dirty="0" smtClean="0"/>
              <a:t>Germanium </a:t>
            </a:r>
            <a:r>
              <a:rPr lang="fr-FR" sz="1200" b="1" dirty="0"/>
              <a:t>(stimulant immunitaire puissant et antiviral) : </a:t>
            </a:r>
            <a:r>
              <a:rPr lang="fr-FR" sz="1200" dirty="0"/>
              <a:t>baies d’</a:t>
            </a:r>
            <a:r>
              <a:rPr lang="fr-FR" sz="1200" dirty="0" err="1"/>
              <a:t>acaï</a:t>
            </a:r>
            <a:r>
              <a:rPr lang="fr-FR" sz="1200" dirty="0"/>
              <a:t> et de goji, shiitake, ail, </a:t>
            </a:r>
            <a:r>
              <a:rPr lang="fr-FR" sz="1200" dirty="0" err="1"/>
              <a:t>aloe</a:t>
            </a:r>
            <a:r>
              <a:rPr lang="fr-FR" sz="1200" dirty="0"/>
              <a:t> </a:t>
            </a:r>
            <a:r>
              <a:rPr lang="fr-FR" sz="1200" dirty="0" err="1"/>
              <a:t>vera</a:t>
            </a:r>
            <a:r>
              <a:rPr lang="fr-FR" sz="1200" dirty="0"/>
              <a:t>, ginseng, spiruline, </a:t>
            </a:r>
            <a:r>
              <a:rPr lang="fr-FR" sz="1200" dirty="0" smtClean="0"/>
              <a:t>cèpe</a:t>
            </a:r>
          </a:p>
          <a:p>
            <a:endParaRPr lang="fr-FR" sz="1200" dirty="0"/>
          </a:p>
          <a:p>
            <a:pPr marL="171450" indent="-171450">
              <a:buFont typeface="Wingdings" panose="05000000000000000000" pitchFamily="2" charset="2"/>
              <a:buChar char="Ø"/>
            </a:pPr>
            <a:r>
              <a:rPr lang="fr-FR" sz="1200" b="1" dirty="0"/>
              <a:t>Côté phyto, </a:t>
            </a:r>
            <a:r>
              <a:rPr lang="fr-FR" sz="1200" b="1" dirty="0" err="1"/>
              <a:t>gemmo</a:t>
            </a:r>
            <a:r>
              <a:rPr lang="fr-FR" sz="1200" b="1" dirty="0"/>
              <a:t> et </a:t>
            </a:r>
            <a:r>
              <a:rPr lang="fr-FR" sz="1200" b="1" dirty="0" err="1"/>
              <a:t>myco</a:t>
            </a:r>
            <a:r>
              <a:rPr lang="fr-FR" sz="1200" b="1" dirty="0"/>
              <a:t>-thérapie : </a:t>
            </a:r>
            <a:endParaRPr lang="fr-FR" sz="1200" dirty="0"/>
          </a:p>
          <a:p>
            <a:r>
              <a:rPr lang="fr-FR" sz="1200" dirty="0"/>
              <a:t>La nature regorge de mille et un trésors pour renforcer l’immunité : Échinacée (</a:t>
            </a:r>
            <a:r>
              <a:rPr lang="fr-FR" sz="1200" dirty="0" err="1"/>
              <a:t>Echinacea</a:t>
            </a:r>
            <a:r>
              <a:rPr lang="fr-FR" sz="1200" dirty="0"/>
              <a:t> </a:t>
            </a:r>
            <a:r>
              <a:rPr lang="fr-FR" sz="1200" dirty="0" err="1"/>
              <a:t>purpurea</a:t>
            </a:r>
            <a:r>
              <a:rPr lang="fr-FR" sz="1200" dirty="0"/>
              <a:t>), </a:t>
            </a:r>
            <a:r>
              <a:rPr lang="fr-FR" sz="1200" dirty="0" err="1"/>
              <a:t>Lapacho</a:t>
            </a:r>
            <a:r>
              <a:rPr lang="fr-FR" sz="1200" dirty="0"/>
              <a:t> (</a:t>
            </a:r>
            <a:r>
              <a:rPr lang="fr-FR" sz="1200" dirty="0" err="1"/>
              <a:t>Tecoma</a:t>
            </a:r>
            <a:r>
              <a:rPr lang="fr-FR" sz="1200" dirty="0"/>
              <a:t> </a:t>
            </a:r>
            <a:r>
              <a:rPr lang="fr-FR" sz="1200" dirty="0" err="1"/>
              <a:t>impetiginosa</a:t>
            </a:r>
            <a:r>
              <a:rPr lang="fr-FR" sz="1200" dirty="0"/>
              <a:t>), Ginseng (Panax ginseng), </a:t>
            </a:r>
            <a:r>
              <a:rPr lang="fr-FR" sz="1200" dirty="0" err="1"/>
              <a:t>Reishi</a:t>
            </a:r>
            <a:r>
              <a:rPr lang="fr-FR" sz="1200" dirty="0"/>
              <a:t> (</a:t>
            </a:r>
            <a:r>
              <a:rPr lang="fr-FR" sz="1200" dirty="0" err="1"/>
              <a:t>Ganoderma</a:t>
            </a:r>
            <a:r>
              <a:rPr lang="fr-FR" sz="1200" dirty="0"/>
              <a:t> </a:t>
            </a:r>
            <a:r>
              <a:rPr lang="fr-FR" sz="1200" dirty="0" err="1"/>
              <a:t>lucidum</a:t>
            </a:r>
            <a:r>
              <a:rPr lang="fr-FR" sz="1200" dirty="0"/>
              <a:t>), Shiitake (</a:t>
            </a:r>
            <a:r>
              <a:rPr lang="fr-FR" sz="1200" dirty="0" err="1"/>
              <a:t>Lentinus</a:t>
            </a:r>
            <a:r>
              <a:rPr lang="fr-FR" sz="1200" dirty="0"/>
              <a:t> </a:t>
            </a:r>
            <a:r>
              <a:rPr lang="fr-FR" sz="1200" dirty="0" err="1"/>
              <a:t>edodes</a:t>
            </a:r>
            <a:r>
              <a:rPr lang="fr-FR" sz="1200" dirty="0"/>
              <a:t>), </a:t>
            </a:r>
            <a:r>
              <a:rPr lang="fr-FR" sz="1200" dirty="0" err="1"/>
              <a:t>Maitake</a:t>
            </a:r>
            <a:r>
              <a:rPr lang="fr-FR" sz="1200" dirty="0"/>
              <a:t> (</a:t>
            </a:r>
            <a:r>
              <a:rPr lang="fr-FR" sz="1200" dirty="0" err="1"/>
              <a:t>Grifola</a:t>
            </a:r>
            <a:r>
              <a:rPr lang="fr-FR" sz="1200" dirty="0"/>
              <a:t> </a:t>
            </a:r>
            <a:r>
              <a:rPr lang="fr-FR" sz="1200" dirty="0" err="1"/>
              <a:t>frondosa</a:t>
            </a:r>
            <a:r>
              <a:rPr lang="fr-FR" sz="1200" dirty="0"/>
              <a:t>), huile de Nigelle (</a:t>
            </a:r>
            <a:r>
              <a:rPr lang="fr-FR" sz="1200" dirty="0" err="1"/>
              <a:t>Nigella</a:t>
            </a:r>
            <a:r>
              <a:rPr lang="fr-FR" sz="1200" dirty="0"/>
              <a:t> </a:t>
            </a:r>
            <a:r>
              <a:rPr lang="fr-FR" sz="1200" dirty="0" err="1"/>
              <a:t>sativa</a:t>
            </a:r>
            <a:r>
              <a:rPr lang="fr-FR" sz="1200" dirty="0"/>
              <a:t>), bourgeons d’Argousier (</a:t>
            </a:r>
            <a:r>
              <a:rPr lang="fr-FR" sz="1200" dirty="0" err="1"/>
              <a:t>Hippophae</a:t>
            </a:r>
            <a:r>
              <a:rPr lang="fr-FR" sz="1200" dirty="0"/>
              <a:t> </a:t>
            </a:r>
            <a:r>
              <a:rPr lang="fr-FR" sz="1200" dirty="0" err="1"/>
              <a:t>rhamnoïdes</a:t>
            </a:r>
            <a:r>
              <a:rPr lang="fr-FR" sz="1200" dirty="0"/>
              <a:t>) et de Hêtre (</a:t>
            </a:r>
            <a:r>
              <a:rPr lang="fr-FR" sz="1200" dirty="0" err="1"/>
              <a:t>Fagus</a:t>
            </a:r>
            <a:r>
              <a:rPr lang="fr-FR" sz="1200" dirty="0"/>
              <a:t> </a:t>
            </a:r>
            <a:r>
              <a:rPr lang="fr-FR" sz="1200" dirty="0" err="1"/>
              <a:t>sylvatica</a:t>
            </a:r>
            <a:r>
              <a:rPr lang="fr-FR" sz="1200" dirty="0"/>
              <a:t>). Plus classiques : les infusions anti-infectieuses et </a:t>
            </a:r>
            <a:r>
              <a:rPr lang="fr-FR" sz="1200" dirty="0" err="1"/>
              <a:t>immuno-stimulantes</a:t>
            </a:r>
            <a:r>
              <a:rPr lang="fr-FR" sz="1200" dirty="0"/>
              <a:t> de Thym, de Sarriette ou de Cannelle. Le plus avec elles : on s’hydrate et on boit chaud</a:t>
            </a:r>
            <a:r>
              <a:rPr lang="fr-FR" sz="1200" dirty="0" smtClean="0"/>
              <a:t>.</a:t>
            </a:r>
          </a:p>
          <a:p>
            <a:endParaRPr lang="fr-FR" sz="1200" dirty="0" smtClean="0"/>
          </a:p>
          <a:p>
            <a:pPr marL="171450" indent="-171450">
              <a:buFont typeface="Wingdings" panose="05000000000000000000" pitchFamily="2" charset="2"/>
              <a:buChar char="Ø"/>
            </a:pPr>
            <a:r>
              <a:rPr lang="fr-FR" sz="1200" b="1" dirty="0"/>
              <a:t>Côté aromathérapie : </a:t>
            </a:r>
            <a:endParaRPr lang="fr-FR" sz="1200" dirty="0"/>
          </a:p>
          <a:p>
            <a:r>
              <a:rPr lang="fr-FR" sz="1200" b="1" dirty="0"/>
              <a:t>Les huiles essentielles virucides et </a:t>
            </a:r>
            <a:r>
              <a:rPr lang="fr-FR" sz="1200" b="1" dirty="0" err="1"/>
              <a:t>immuno-stimulantes</a:t>
            </a:r>
            <a:r>
              <a:rPr lang="fr-FR" sz="1200" b="1" dirty="0"/>
              <a:t> </a:t>
            </a:r>
            <a:r>
              <a:rPr lang="fr-FR" sz="1200" dirty="0"/>
              <a:t>sont nos amies ! Appliquer 2 fois par jour (sur le plexus solaire, sous les pieds ou à l’intérieur des poignets) quelques gouttes d’un mélange à base de 70% d’huile végétale (noisette, sésame, macadamia...) et 30% d’huiles essentielles bio : </a:t>
            </a:r>
            <a:r>
              <a:rPr lang="fr-FR" sz="1200" dirty="0" err="1"/>
              <a:t>Saro</a:t>
            </a:r>
            <a:r>
              <a:rPr lang="fr-FR" sz="1200" dirty="0"/>
              <a:t> (</a:t>
            </a:r>
            <a:r>
              <a:rPr lang="fr-FR" sz="1200" dirty="0" err="1"/>
              <a:t>Cinnamosma</a:t>
            </a:r>
            <a:r>
              <a:rPr lang="fr-FR" sz="1200" dirty="0"/>
              <a:t> </a:t>
            </a:r>
            <a:r>
              <a:rPr lang="fr-FR" sz="1200" dirty="0" err="1"/>
              <a:t>fragrans</a:t>
            </a:r>
            <a:r>
              <a:rPr lang="fr-FR" sz="1200" dirty="0"/>
              <a:t>) ou </a:t>
            </a:r>
            <a:r>
              <a:rPr lang="fr-FR" sz="1200" dirty="0" err="1"/>
              <a:t>Ravintsara</a:t>
            </a:r>
            <a:r>
              <a:rPr lang="fr-FR" sz="1200" dirty="0"/>
              <a:t> (</a:t>
            </a:r>
            <a:r>
              <a:rPr lang="fr-FR" sz="1200" dirty="0" err="1"/>
              <a:t>Cinnamomum</a:t>
            </a:r>
            <a:r>
              <a:rPr lang="fr-FR" sz="1200" dirty="0"/>
              <a:t> </a:t>
            </a:r>
            <a:r>
              <a:rPr lang="fr-FR" sz="1200" dirty="0" err="1"/>
              <a:t>camphora</a:t>
            </a:r>
            <a:r>
              <a:rPr lang="fr-FR" sz="1200" dirty="0"/>
              <a:t> ct 1,8 </a:t>
            </a:r>
            <a:r>
              <a:rPr lang="fr-FR" sz="1200" dirty="0" err="1"/>
              <a:t>cinéole</a:t>
            </a:r>
            <a:r>
              <a:rPr lang="fr-FR" sz="1200" dirty="0"/>
              <a:t>) + Laurier noble (</a:t>
            </a:r>
            <a:r>
              <a:rPr lang="fr-FR" sz="1200" dirty="0" err="1"/>
              <a:t>Laurus</a:t>
            </a:r>
            <a:r>
              <a:rPr lang="fr-FR" sz="1200" dirty="0"/>
              <a:t> </a:t>
            </a:r>
            <a:r>
              <a:rPr lang="fr-FR" sz="1200" dirty="0" err="1"/>
              <a:t>nobilis</a:t>
            </a:r>
            <a:r>
              <a:rPr lang="fr-FR" sz="1200" dirty="0"/>
              <a:t>) est une synergie pertinente. </a:t>
            </a:r>
            <a:endParaRPr lang="fr-FR" sz="1200" dirty="0" smtClean="0"/>
          </a:p>
          <a:p>
            <a:r>
              <a:rPr lang="fr-FR" sz="1200" i="1" dirty="0" smtClean="0"/>
              <a:t>-Bien </a:t>
            </a:r>
            <a:r>
              <a:rPr lang="fr-FR" sz="1200" i="1" dirty="0"/>
              <a:t>prendre connaissance des contre-indications avant </a:t>
            </a:r>
            <a:r>
              <a:rPr lang="fr-FR" sz="1200" i="1" dirty="0" smtClean="0"/>
              <a:t>usage</a:t>
            </a:r>
            <a:r>
              <a:rPr lang="fr-FR" sz="1200" b="1" dirty="0"/>
              <a:t>-</a:t>
            </a:r>
          </a:p>
        </p:txBody>
      </p:sp>
    </p:spTree>
    <p:extLst>
      <p:ext uri="{BB962C8B-B14F-4D97-AF65-F5344CB8AC3E}">
        <p14:creationId xmlns:p14="http://schemas.microsoft.com/office/powerpoint/2010/main" val="2872334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Impacter </a:t>
            </a:r>
            <a:r>
              <a:rPr lang="fr-FR" sz="2000" b="1" u="sng" dirty="0" smtClean="0"/>
              <a:t>notre système </a:t>
            </a:r>
            <a:r>
              <a:rPr lang="fr-FR" sz="2000" b="1" u="sng" dirty="0"/>
              <a:t>électromagnétique</a:t>
            </a:r>
            <a:endParaRPr lang="fr-FR" sz="2000" b="1" i="1" u="sng" dirty="0">
              <a:solidFill>
                <a:srgbClr val="000000"/>
              </a:solidFill>
            </a:endParaRPr>
          </a:p>
        </p:txBody>
      </p:sp>
      <p:sp>
        <p:nvSpPr>
          <p:cNvPr id="3" name="ZoneTexte 2"/>
          <p:cNvSpPr txBox="1"/>
          <p:nvPr/>
        </p:nvSpPr>
        <p:spPr>
          <a:xfrm>
            <a:off x="596879" y="6261100"/>
            <a:ext cx="4876821" cy="276999"/>
          </a:xfrm>
          <a:prstGeom prst="rect">
            <a:avLst/>
          </a:prstGeom>
          <a:noFill/>
        </p:spPr>
        <p:txBody>
          <a:bodyPr wrap="square" rtlCol="0">
            <a:spAutoFit/>
          </a:bodyPr>
          <a:lstStyle/>
          <a:p>
            <a:r>
              <a:rPr lang="fr-FR" altLang="fr-FR" sz="1200" i="1" dirty="0" smtClean="0"/>
              <a:t>Patrick </a:t>
            </a:r>
            <a:r>
              <a:rPr lang="fr-FR" altLang="fr-FR" sz="1200" i="1" dirty="0" err="1" smtClean="0"/>
              <a:t>Lelu</a:t>
            </a:r>
            <a:r>
              <a:rPr lang="fr-FR" altLang="fr-FR" sz="1200" i="1" dirty="0" smtClean="0"/>
              <a:t>, Formateur en EFT</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rPr>
              <a:t>EFT (</a:t>
            </a:r>
            <a:r>
              <a:rPr lang="fr-FR" sz="3200" dirty="0" err="1" smtClean="0">
                <a:solidFill>
                  <a:schemeClr val="bg1"/>
                </a:solidFill>
              </a:rPr>
              <a:t>Emotional</a:t>
            </a:r>
            <a:r>
              <a:rPr lang="fr-FR" sz="3200" dirty="0" smtClean="0">
                <a:solidFill>
                  <a:schemeClr val="bg1"/>
                </a:solidFill>
              </a:rPr>
              <a:t> </a:t>
            </a:r>
            <a:r>
              <a:rPr lang="fr-FR" sz="3200" dirty="0" err="1" smtClean="0">
                <a:solidFill>
                  <a:schemeClr val="bg1"/>
                </a:solidFill>
              </a:rPr>
              <a:t>Freedom</a:t>
            </a:r>
            <a:r>
              <a:rPr lang="fr-FR" sz="3200" dirty="0" smtClean="0">
                <a:solidFill>
                  <a:schemeClr val="bg1"/>
                </a:solidFill>
              </a:rPr>
              <a:t> Techniques)</a:t>
            </a:r>
            <a:endParaRPr lang="fr-FR" sz="3200" dirty="0">
              <a:solidFill>
                <a:schemeClr val="bg1"/>
              </a:solidFill>
            </a:endParaRPr>
          </a:p>
        </p:txBody>
      </p:sp>
      <p:sp>
        <p:nvSpPr>
          <p:cNvPr id="9" name="ZoneTexte 8"/>
          <p:cNvSpPr txBox="1"/>
          <p:nvPr/>
        </p:nvSpPr>
        <p:spPr>
          <a:xfrm>
            <a:off x="788602" y="1307796"/>
            <a:ext cx="5555638" cy="3600986"/>
          </a:xfrm>
          <a:prstGeom prst="rect">
            <a:avLst/>
          </a:prstGeom>
          <a:noFill/>
        </p:spPr>
        <p:txBody>
          <a:bodyPr wrap="square" rtlCol="0">
            <a:spAutoFit/>
          </a:bodyPr>
          <a:lstStyle/>
          <a:p>
            <a:endParaRPr lang="fr-FR" sz="1200" dirty="0"/>
          </a:p>
          <a:p>
            <a:r>
              <a:rPr lang="fr-FR" sz="1200" b="1" dirty="0" smtClean="0"/>
              <a:t>Fait le lien entre le mental et le système physiologique</a:t>
            </a:r>
          </a:p>
          <a:p>
            <a:endParaRPr lang="fr-FR" sz="1200" b="1" dirty="0"/>
          </a:p>
          <a:p>
            <a:pPr algn="just"/>
            <a:r>
              <a:rPr lang="fr-FR" sz="1200" dirty="0" smtClean="0"/>
              <a:t>Pratique psychocorporelle </a:t>
            </a:r>
            <a:r>
              <a:rPr lang="fr-FR" sz="1200" dirty="0"/>
              <a:t>énergétique </a:t>
            </a:r>
            <a:r>
              <a:rPr lang="fr-FR" sz="1200" dirty="0" smtClean="0"/>
              <a:t>dite de quatrième </a:t>
            </a:r>
            <a:r>
              <a:rPr lang="fr-FR" sz="1200" dirty="0"/>
              <a:t>vague de la </a:t>
            </a:r>
            <a:r>
              <a:rPr lang="fr-FR" sz="1200" dirty="0" smtClean="0"/>
              <a:t>thérapie.</a:t>
            </a:r>
          </a:p>
          <a:p>
            <a:pPr algn="just"/>
            <a:r>
              <a:rPr lang="fr-FR" sz="1200" dirty="0" smtClean="0"/>
              <a:t>Augmentation de l’immunité par libération des tensions psychosomatiques et somatopsychiques. </a:t>
            </a:r>
            <a:endParaRPr lang="fr-FR" sz="1200" dirty="0"/>
          </a:p>
          <a:p>
            <a:pPr algn="just"/>
            <a:endParaRPr lang="fr-FR" sz="1200" dirty="0" smtClean="0"/>
          </a:p>
          <a:p>
            <a:pPr algn="just"/>
            <a:r>
              <a:rPr lang="fr-FR" sz="1200" b="1" dirty="0" smtClean="0"/>
              <a:t>Apports de l’EFT dans l’immunité :</a:t>
            </a:r>
          </a:p>
          <a:p>
            <a:pPr algn="just"/>
            <a:endParaRPr lang="fr-FR" sz="1200" b="1" dirty="0" smtClean="0"/>
          </a:p>
          <a:p>
            <a:pPr algn="just"/>
            <a:r>
              <a:rPr lang="fr-FR" sz="1200" dirty="0" smtClean="0"/>
              <a:t>Equilibre du système nerveux végétatif</a:t>
            </a:r>
          </a:p>
          <a:p>
            <a:pPr algn="just"/>
            <a:r>
              <a:rPr lang="fr-FR" sz="1200" dirty="0" smtClean="0"/>
              <a:t>Production d’immunoglobuline A  ou </a:t>
            </a:r>
            <a:r>
              <a:rPr lang="fr-FR" sz="1200" dirty="0" err="1" smtClean="0"/>
              <a:t>IgA</a:t>
            </a:r>
            <a:r>
              <a:rPr lang="fr-FR" sz="1200" dirty="0" smtClean="0"/>
              <a:t>*</a:t>
            </a:r>
          </a:p>
          <a:p>
            <a:pPr algn="just"/>
            <a:r>
              <a:rPr lang="fr-FR" sz="1200" dirty="0" smtClean="0"/>
              <a:t>Renfort du système immunitaire par l’amélioration du sommeil</a:t>
            </a:r>
          </a:p>
          <a:p>
            <a:pPr algn="just"/>
            <a:r>
              <a:rPr lang="fr-FR" sz="1200" dirty="0" smtClean="0"/>
              <a:t>Renfort de l’immunité par activation du nerf vague**, (élévation des fréquences modifiant les réponses immunologiques)</a:t>
            </a:r>
          </a:p>
          <a:p>
            <a:pPr algn="just"/>
            <a:r>
              <a:rPr lang="fr-FR" sz="1200" dirty="0" smtClean="0"/>
              <a:t>Epargne des réserves nutritionnelles face aux décharges d’hormones du stress, (cortisol, adrénaline…)</a:t>
            </a:r>
          </a:p>
          <a:p>
            <a:pPr algn="just"/>
            <a:r>
              <a:rPr lang="fr-FR" sz="1200" dirty="0" smtClean="0"/>
              <a:t>Expression de gènes codant l’immunité***</a:t>
            </a:r>
          </a:p>
          <a:p>
            <a:pPr algn="just"/>
            <a:endParaRPr lang="fr-FR" sz="1200" dirty="0" smtClean="0"/>
          </a:p>
          <a:p>
            <a:endParaRPr lang="fr-FR" sz="1200" dirty="0"/>
          </a:p>
        </p:txBody>
      </p:sp>
      <p:sp>
        <p:nvSpPr>
          <p:cNvPr id="10" name="ZoneTexte 9"/>
          <p:cNvSpPr txBox="1"/>
          <p:nvPr/>
        </p:nvSpPr>
        <p:spPr>
          <a:xfrm>
            <a:off x="728854" y="4789257"/>
            <a:ext cx="6498245" cy="1477328"/>
          </a:xfrm>
          <a:prstGeom prst="rect">
            <a:avLst/>
          </a:prstGeom>
          <a:noFill/>
        </p:spPr>
        <p:txBody>
          <a:bodyPr wrap="square" rtlCol="0">
            <a:spAutoFit/>
          </a:bodyPr>
          <a:lstStyle/>
          <a:p>
            <a:pPr algn="just"/>
            <a:r>
              <a:rPr lang="fr-FR" sz="1000" dirty="0" smtClean="0"/>
              <a:t>*La production d’anticorps tel que immunoglobuline A (ou </a:t>
            </a:r>
            <a:r>
              <a:rPr lang="fr-FR" sz="1000" dirty="0" err="1" smtClean="0"/>
              <a:t>IgA</a:t>
            </a:r>
            <a:r>
              <a:rPr lang="fr-FR" sz="1000" dirty="0" smtClean="0"/>
              <a:t>) assure une protection face à certaines infections, respiratoires notamment. La plus grande majorité des aspects antigéniques de l’environnement pénètrent par voies buccale ou respiratoire.</a:t>
            </a:r>
          </a:p>
          <a:p>
            <a:pPr algn="just"/>
            <a:r>
              <a:rPr lang="fr-FR" sz="1000" dirty="0" smtClean="0"/>
              <a:t>**Etudes </a:t>
            </a:r>
            <a:r>
              <a:rPr lang="fr-FR" sz="1000" dirty="0" err="1" smtClean="0"/>
              <a:t>Dacher</a:t>
            </a:r>
            <a:r>
              <a:rPr lang="fr-FR" sz="1000" dirty="0" smtClean="0"/>
              <a:t> </a:t>
            </a:r>
            <a:r>
              <a:rPr lang="fr-FR" sz="1000" dirty="0" err="1" smtClean="0"/>
              <a:t>Kelter</a:t>
            </a:r>
            <a:r>
              <a:rPr lang="fr-FR" sz="1000" dirty="0" smtClean="0"/>
              <a:t>, psychologue à l’Université de Berkeley, le nerf vague est activé lorsque nous vibrons dans nos émotions supérieures et apporte la guérison. </a:t>
            </a:r>
          </a:p>
          <a:p>
            <a:pPr algn="just"/>
            <a:r>
              <a:rPr lang="fr-FR" sz="1000" dirty="0" smtClean="0"/>
              <a:t>***Etudes Marjorie Beth Maharaj de l’Université d’</a:t>
            </a:r>
            <a:r>
              <a:rPr lang="fr-FR" sz="1000" dirty="0" err="1" smtClean="0"/>
              <a:t>Akamai</a:t>
            </a:r>
            <a:r>
              <a:rPr lang="fr-FR" sz="1000" dirty="0" smtClean="0"/>
              <a:t>, 72 gènes exprimés après 1 heure de pratique EFT dont 25 l'étaient toujours après 24 heures.  Ces gènes concernent un ensemble de mécanisme de protection, des gènes exprimés dans cette étude se sont notamment avérés être liés à l'immunité. </a:t>
            </a:r>
          </a:p>
          <a:p>
            <a:endParaRPr lang="fr-FR" sz="1000" i="1" dirty="0"/>
          </a:p>
        </p:txBody>
      </p:sp>
      <p:graphicFrame>
        <p:nvGraphicFramePr>
          <p:cNvPr id="11" name="Diagramme 10"/>
          <p:cNvGraphicFramePr/>
          <p:nvPr/>
        </p:nvGraphicFramePr>
        <p:xfrm>
          <a:off x="6707317" y="2048611"/>
          <a:ext cx="5340137" cy="1704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Accolade fermante 11"/>
          <p:cNvSpPr/>
          <p:nvPr/>
        </p:nvSpPr>
        <p:spPr>
          <a:xfrm rot="5400000">
            <a:off x="9358458" y="1930140"/>
            <a:ext cx="480766" cy="4199643"/>
          </a:xfrm>
          <a:prstGeom prst="rightBrace">
            <a:avLst>
              <a:gd name="adj1" fmla="val 8333"/>
              <a:gd name="adj2" fmla="val 49782"/>
            </a:avLst>
          </a:prstGeom>
          <a:ln w="57150"/>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3" name="ZoneTexte 12"/>
          <p:cNvSpPr txBox="1"/>
          <p:nvPr/>
        </p:nvSpPr>
        <p:spPr>
          <a:xfrm>
            <a:off x="8069342" y="4637989"/>
            <a:ext cx="3054285" cy="400110"/>
          </a:xfrm>
          <a:prstGeom prst="rect">
            <a:avLst/>
          </a:prstGeom>
          <a:solidFill>
            <a:schemeClr val="bg1">
              <a:lumMod val="95000"/>
            </a:schemeClr>
          </a:solidFill>
        </p:spPr>
        <p:txBody>
          <a:bodyPr wrap="square" rtlCol="0">
            <a:spAutoFit/>
          </a:bodyPr>
          <a:lstStyle/>
          <a:p>
            <a:pPr algn="ctr"/>
            <a:r>
              <a:rPr lang="fr-FR" sz="2000" b="1" dirty="0" smtClean="0"/>
              <a:t>Baisse immunitaire</a:t>
            </a:r>
            <a:endParaRPr lang="fr-FR" sz="2000" b="1" dirty="0"/>
          </a:p>
        </p:txBody>
      </p:sp>
      <p:sp>
        <p:nvSpPr>
          <p:cNvPr id="14" name="ZoneTexte 13"/>
          <p:cNvSpPr txBox="1"/>
          <p:nvPr/>
        </p:nvSpPr>
        <p:spPr>
          <a:xfrm>
            <a:off x="6711883" y="1528714"/>
            <a:ext cx="1725105" cy="400110"/>
          </a:xfrm>
          <a:prstGeom prst="rect">
            <a:avLst/>
          </a:prstGeom>
          <a:solidFill>
            <a:schemeClr val="bg1">
              <a:lumMod val="95000"/>
            </a:schemeClr>
          </a:solidFill>
        </p:spPr>
        <p:txBody>
          <a:bodyPr wrap="square" rtlCol="0">
            <a:spAutoFit/>
          </a:bodyPr>
          <a:lstStyle/>
          <a:p>
            <a:pPr algn="ctr"/>
            <a:r>
              <a:rPr lang="fr-FR" sz="2000" dirty="0" smtClean="0"/>
              <a:t>Mental</a:t>
            </a:r>
            <a:endParaRPr lang="fr-FR" sz="2000" dirty="0"/>
          </a:p>
        </p:txBody>
      </p:sp>
      <p:sp>
        <p:nvSpPr>
          <p:cNvPr id="15" name="ZoneTexte 14"/>
          <p:cNvSpPr txBox="1"/>
          <p:nvPr/>
        </p:nvSpPr>
        <p:spPr>
          <a:xfrm>
            <a:off x="8532827" y="1511431"/>
            <a:ext cx="3439214" cy="400110"/>
          </a:xfrm>
          <a:prstGeom prst="rect">
            <a:avLst/>
          </a:prstGeom>
          <a:solidFill>
            <a:schemeClr val="bg1">
              <a:lumMod val="95000"/>
            </a:schemeClr>
          </a:solidFill>
        </p:spPr>
        <p:txBody>
          <a:bodyPr wrap="square" rtlCol="0">
            <a:spAutoFit/>
          </a:bodyPr>
          <a:lstStyle/>
          <a:p>
            <a:pPr algn="ctr"/>
            <a:r>
              <a:rPr lang="fr-FR" sz="2000" dirty="0" smtClean="0"/>
              <a:t>Physiologie corporelle</a:t>
            </a:r>
            <a:endParaRPr lang="fr-FR" sz="2000" dirty="0"/>
          </a:p>
        </p:txBody>
      </p:sp>
      <p:pic>
        <p:nvPicPr>
          <p:cNvPr id="16" name="Image 15" descr="Paix personnelle.jpg"/>
          <p:cNvPicPr>
            <a:picLocks noChangeAspect="1"/>
          </p:cNvPicPr>
          <p:nvPr/>
        </p:nvPicPr>
        <p:blipFill>
          <a:blip r:embed="rId7" cstate="print"/>
          <a:stretch>
            <a:fillRect/>
          </a:stretch>
        </p:blipFill>
        <p:spPr>
          <a:xfrm>
            <a:off x="8582776" y="5142573"/>
            <a:ext cx="2417064" cy="1286256"/>
          </a:xfrm>
          <a:prstGeom prst="rect">
            <a:avLst/>
          </a:prstGeom>
        </p:spPr>
      </p:pic>
      <p:sp>
        <p:nvSpPr>
          <p:cNvPr id="17" name="ZoneTexte 16"/>
          <p:cNvSpPr txBox="1"/>
          <p:nvPr/>
        </p:nvSpPr>
        <p:spPr>
          <a:xfrm>
            <a:off x="8022210" y="6457890"/>
            <a:ext cx="3696877" cy="400110"/>
          </a:xfrm>
          <a:prstGeom prst="rect">
            <a:avLst/>
          </a:prstGeom>
          <a:solidFill>
            <a:schemeClr val="bg1">
              <a:lumMod val="95000"/>
            </a:schemeClr>
          </a:solidFill>
        </p:spPr>
        <p:txBody>
          <a:bodyPr wrap="square" rtlCol="0">
            <a:spAutoFit/>
          </a:bodyPr>
          <a:lstStyle/>
          <a:p>
            <a:pPr algn="ctr"/>
            <a:r>
              <a:rPr lang="fr-FR" sz="2000" b="1" dirty="0" err="1" smtClean="0"/>
              <a:t>Emotionnal</a:t>
            </a:r>
            <a:r>
              <a:rPr lang="fr-FR" sz="2000" b="1" dirty="0" smtClean="0"/>
              <a:t> </a:t>
            </a:r>
            <a:r>
              <a:rPr lang="fr-FR" sz="2000" b="1" dirty="0" err="1" smtClean="0"/>
              <a:t>Freedom</a:t>
            </a:r>
            <a:r>
              <a:rPr lang="fr-FR" sz="2000" b="1" dirty="0" smtClean="0"/>
              <a:t> Techniques</a:t>
            </a:r>
            <a:endParaRPr lang="fr-FR" sz="2000" b="1" dirty="0"/>
          </a:p>
        </p:txBody>
      </p:sp>
    </p:spTree>
    <p:extLst>
      <p:ext uri="{BB962C8B-B14F-4D97-AF65-F5344CB8AC3E}">
        <p14:creationId xmlns:p14="http://schemas.microsoft.com/office/powerpoint/2010/main" val="4049144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FLEURS DE  BACH</a:t>
            </a:r>
            <a:endParaRPr lang="fr-FR" sz="3200" dirty="0">
              <a:solidFill>
                <a:schemeClr val="bg1"/>
              </a:solidFill>
            </a:endParaRPr>
          </a:p>
        </p:txBody>
      </p:sp>
      <p:sp>
        <p:nvSpPr>
          <p:cNvPr id="8" name="ZoneTexte 7"/>
          <p:cNvSpPr txBox="1"/>
          <p:nvPr/>
        </p:nvSpPr>
        <p:spPr>
          <a:xfrm>
            <a:off x="799429" y="1030468"/>
            <a:ext cx="5062109" cy="3231654"/>
          </a:xfrm>
          <a:prstGeom prst="rect">
            <a:avLst/>
          </a:prstGeom>
          <a:noFill/>
        </p:spPr>
        <p:txBody>
          <a:bodyPr wrap="square" numCol="1" rtlCol="0">
            <a:spAutoFit/>
          </a:bodyPr>
          <a:lstStyle/>
          <a:p>
            <a:r>
              <a:rPr lang="fr-FR" sz="1200" dirty="0" smtClean="0"/>
              <a:t>L’angoisse</a:t>
            </a:r>
            <a:r>
              <a:rPr lang="fr-FR" sz="1200" dirty="0"/>
              <a:t>, la peur, la tristesse, la colère et les ruminations mentales affaiblissent la capacité du système immunitaire à combattre l’ennemi et nous rendent plus sujets aux infections. </a:t>
            </a:r>
            <a:br>
              <a:rPr lang="fr-FR" sz="1200" dirty="0"/>
            </a:br>
            <a:endParaRPr lang="fr-FR" sz="1200" dirty="0" smtClean="0"/>
          </a:p>
          <a:p>
            <a:r>
              <a:rPr lang="fr-FR" sz="1200" dirty="0" smtClean="0"/>
              <a:t>Ralentissant </a:t>
            </a:r>
            <a:r>
              <a:rPr lang="fr-FR" sz="1200" dirty="0"/>
              <a:t>notre rétablissement lorsque nous sommes malades, ils monopolisent une bonne partie de nos ressources immunitaires.</a:t>
            </a:r>
          </a:p>
          <a:p>
            <a:r>
              <a:rPr lang="fr-FR" sz="1200" dirty="0"/>
              <a:t>Pour rééquilibrer nos émotions, il existe une méthode simple et naturelle : les élixirs floraux du Dr Bach, médecin homéopathe anglais, dans les années </a:t>
            </a:r>
            <a:r>
              <a:rPr lang="fr-FR" sz="1200" dirty="0" smtClean="0"/>
              <a:t>30.</a:t>
            </a:r>
          </a:p>
          <a:p>
            <a:r>
              <a:rPr lang="fr-FR" sz="1200" dirty="0" smtClean="0"/>
              <a:t>Connus </a:t>
            </a:r>
            <a:r>
              <a:rPr lang="fr-FR" sz="1200" dirty="0"/>
              <a:t>sous le nom de fleurs de Bach,  ils peuvent être utilisés ponctuellement ou en cure, par voie orale. </a:t>
            </a:r>
          </a:p>
          <a:p>
            <a:endParaRPr lang="fr-FR" sz="1200" dirty="0" smtClean="0"/>
          </a:p>
          <a:p>
            <a:r>
              <a:rPr lang="fr-FR" sz="1200" dirty="0" smtClean="0"/>
              <a:t>Se </a:t>
            </a:r>
            <a:r>
              <a:rPr lang="fr-FR" sz="1200" dirty="0"/>
              <a:t>positionnant au centre d’un système où la santé et la connaissance de soi s’interpénètrent, et agissant sur les corps subtils, les fleurs de Bach </a:t>
            </a:r>
            <a:r>
              <a:rPr lang="fr-FR" sz="1200" dirty="0" smtClean="0"/>
              <a:t>vont </a:t>
            </a:r>
            <a:r>
              <a:rPr lang="fr-FR" sz="1200" dirty="0"/>
              <a:t>jusqu’à </a:t>
            </a:r>
            <a:r>
              <a:rPr lang="fr-FR" sz="1200" dirty="0" smtClean="0"/>
              <a:t>faciliter </a:t>
            </a:r>
            <a:r>
              <a:rPr lang="fr-FR" sz="1200" dirty="0"/>
              <a:t>un dialogue corps-âme-esprit, permettant une harmonisation intérieure, pour mieux appréhender les aléas de la vie, traverser les moments-clé, et même trouver sa juste place, au sens existentiel du terme, dans un monde en mutation</a:t>
            </a:r>
            <a:r>
              <a:rPr lang="fr-FR" sz="1200" dirty="0" smtClean="0"/>
              <a:t>.</a:t>
            </a:r>
            <a:endParaRPr lang="fr-FR" sz="1200" dirty="0"/>
          </a:p>
        </p:txBody>
      </p:sp>
      <p:sp>
        <p:nvSpPr>
          <p:cNvPr id="4" name="ZoneTexte 3"/>
          <p:cNvSpPr txBox="1"/>
          <p:nvPr/>
        </p:nvSpPr>
        <p:spPr>
          <a:xfrm>
            <a:off x="799429" y="565472"/>
            <a:ext cx="2893433"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Equilibrer les émotions</a:t>
            </a:r>
            <a:endParaRPr lang="fr-FR" sz="2000" b="1" u="sng" dirty="0">
              <a:solidFill>
                <a:srgbClr val="000000"/>
              </a:solidFill>
            </a:endParaRPr>
          </a:p>
        </p:txBody>
      </p:sp>
      <p:sp>
        <p:nvSpPr>
          <p:cNvPr id="6" name="ZoneTexte 5"/>
          <p:cNvSpPr txBox="1"/>
          <p:nvPr/>
        </p:nvSpPr>
        <p:spPr>
          <a:xfrm>
            <a:off x="715208" y="6249069"/>
            <a:ext cx="4876821" cy="276999"/>
          </a:xfrm>
          <a:prstGeom prst="rect">
            <a:avLst/>
          </a:prstGeom>
          <a:noFill/>
        </p:spPr>
        <p:txBody>
          <a:bodyPr wrap="square" rtlCol="0">
            <a:spAutoFit/>
          </a:bodyPr>
          <a:lstStyle/>
          <a:p>
            <a:r>
              <a:rPr lang="fr-FR" sz="1200" i="1" dirty="0"/>
              <a:t>Carole Fournaise, conseillère agréée en fleurs de Bach</a:t>
            </a:r>
            <a:endParaRPr lang="fr-FR" altLang="fr-FR" sz="1200" i="1"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6854" y="4021015"/>
            <a:ext cx="3228980" cy="2152653"/>
          </a:xfrm>
          <a:prstGeom prst="rect">
            <a:avLst/>
          </a:prstGeom>
        </p:spPr>
      </p:pic>
      <p:sp>
        <p:nvSpPr>
          <p:cNvPr id="3" name="ZoneTexte 2"/>
          <p:cNvSpPr txBox="1"/>
          <p:nvPr/>
        </p:nvSpPr>
        <p:spPr>
          <a:xfrm>
            <a:off x="6602194" y="876580"/>
            <a:ext cx="5320175" cy="5232202"/>
          </a:xfrm>
          <a:prstGeom prst="rect">
            <a:avLst/>
          </a:prstGeom>
          <a:noFill/>
        </p:spPr>
        <p:txBody>
          <a:bodyPr wrap="square" rtlCol="0">
            <a:spAutoFit/>
          </a:bodyPr>
          <a:lstStyle/>
          <a:p>
            <a:r>
              <a:rPr lang="fr-FR" sz="1400" b="1" dirty="0"/>
              <a:t>Complexe d’urgence jour prêt à l’emploi </a:t>
            </a:r>
          </a:p>
          <a:p>
            <a:endParaRPr lang="fr-FR" sz="1400" b="1" dirty="0"/>
          </a:p>
          <a:p>
            <a:pPr marL="628650" lvl="1" indent="-171450">
              <a:lnSpc>
                <a:spcPct val="150000"/>
              </a:lnSpc>
              <a:buFont typeface="Wingdings" panose="05000000000000000000" pitchFamily="2" charset="2"/>
              <a:buChar char="§"/>
            </a:pPr>
            <a:r>
              <a:rPr lang="fr-FR" sz="1200" dirty="0"/>
              <a:t>Etoile de Bethléem, pour atténuer le choc</a:t>
            </a:r>
          </a:p>
          <a:p>
            <a:pPr marL="628650" lvl="1" indent="-171450">
              <a:lnSpc>
                <a:spcPct val="150000"/>
              </a:lnSpc>
              <a:buFont typeface="Wingdings" panose="05000000000000000000" pitchFamily="2" charset="2"/>
              <a:buChar char="§"/>
            </a:pPr>
            <a:r>
              <a:rPr lang="fr-FR" sz="1200" dirty="0"/>
              <a:t>Impatience, pour apaiser la frustration et l’impatience</a:t>
            </a:r>
          </a:p>
          <a:p>
            <a:pPr marL="628650" lvl="1" indent="-171450">
              <a:lnSpc>
                <a:spcPct val="150000"/>
              </a:lnSpc>
              <a:buFont typeface="Wingdings" panose="05000000000000000000" pitchFamily="2" charset="2"/>
              <a:buChar char="§"/>
            </a:pPr>
            <a:r>
              <a:rPr lang="fr-FR" sz="1200" dirty="0"/>
              <a:t>Prunier, pour garder la maîtrise de ses actions ou de sa pensée, pour calmer l’impulsivité quand la crispation est forte</a:t>
            </a:r>
          </a:p>
          <a:p>
            <a:pPr marL="628650" lvl="1" indent="-171450">
              <a:lnSpc>
                <a:spcPct val="150000"/>
              </a:lnSpc>
              <a:buFont typeface="Wingdings" panose="05000000000000000000" pitchFamily="2" charset="2"/>
              <a:buChar char="§"/>
            </a:pPr>
            <a:r>
              <a:rPr lang="fr-FR" sz="1200" dirty="0"/>
              <a:t>Hélianthème, pour transcender ses peurs et garder de l’assurance</a:t>
            </a:r>
          </a:p>
          <a:p>
            <a:pPr marL="628650" lvl="1" indent="-171450">
              <a:lnSpc>
                <a:spcPct val="150000"/>
              </a:lnSpc>
              <a:buFont typeface="Wingdings" panose="05000000000000000000" pitchFamily="2" charset="2"/>
              <a:buChar char="§"/>
            </a:pPr>
            <a:r>
              <a:rPr lang="fr-FR" sz="1200" dirty="0"/>
              <a:t>Clématite, pour garder l’esprit clair, lucide et rester présent dans l’instant</a:t>
            </a:r>
          </a:p>
          <a:p>
            <a:r>
              <a:rPr lang="fr-FR" sz="1200" dirty="0"/>
              <a:t/>
            </a:r>
            <a:br>
              <a:rPr lang="fr-FR" sz="1200" dirty="0"/>
            </a:br>
            <a:r>
              <a:rPr lang="fr-FR" sz="1200" dirty="0"/>
              <a:t>	</a:t>
            </a:r>
            <a:r>
              <a:rPr lang="fr-FR" sz="1400" b="1" dirty="0"/>
              <a:t>Complexe d’urgence nuit prêt à l’emploi</a:t>
            </a:r>
          </a:p>
          <a:p>
            <a:r>
              <a:rPr lang="fr-FR" sz="1200" dirty="0"/>
              <a:t>	</a:t>
            </a:r>
            <a:r>
              <a:rPr lang="fr-FR" sz="1400" b="1" dirty="0"/>
              <a:t>Même composition que le précédent, avec en plus le : </a:t>
            </a:r>
          </a:p>
          <a:p>
            <a:endParaRPr lang="fr-FR" sz="1400" b="1" dirty="0"/>
          </a:p>
          <a:p>
            <a:pPr marL="628650" lvl="1" indent="-171450">
              <a:lnSpc>
                <a:spcPct val="150000"/>
              </a:lnSpc>
              <a:buFont typeface="Wingdings" panose="05000000000000000000" pitchFamily="2" charset="2"/>
              <a:buChar char="§"/>
            </a:pPr>
            <a:r>
              <a:rPr lang="fr-FR" sz="1200" dirty="0"/>
              <a:t>Marronnier blanc, pour calmer son mental</a:t>
            </a:r>
          </a:p>
          <a:p>
            <a:pPr marL="628650" lvl="1" indent="-171450">
              <a:lnSpc>
                <a:spcPct val="150000"/>
              </a:lnSpc>
              <a:buFont typeface="Wingdings" panose="05000000000000000000" pitchFamily="2" charset="2"/>
              <a:buChar char="§"/>
            </a:pPr>
            <a:r>
              <a:rPr lang="fr-FR" sz="1200" dirty="0"/>
              <a:t>Etoile de Bethléem, pour atténuer le choc</a:t>
            </a:r>
          </a:p>
          <a:p>
            <a:pPr marL="628650" lvl="1" indent="-171450">
              <a:lnSpc>
                <a:spcPct val="150000"/>
              </a:lnSpc>
              <a:buFont typeface="Wingdings" panose="05000000000000000000" pitchFamily="2" charset="2"/>
              <a:buChar char="§"/>
            </a:pPr>
            <a:r>
              <a:rPr lang="fr-FR" sz="1200" dirty="0"/>
              <a:t>Impatience, pour apaiser la frustration et l’impatience</a:t>
            </a:r>
          </a:p>
          <a:p>
            <a:pPr marL="628650" lvl="1" indent="-171450">
              <a:lnSpc>
                <a:spcPct val="150000"/>
              </a:lnSpc>
              <a:buFont typeface="Wingdings" panose="05000000000000000000" pitchFamily="2" charset="2"/>
              <a:buChar char="§"/>
            </a:pPr>
            <a:r>
              <a:rPr lang="fr-FR" sz="1200" dirty="0"/>
              <a:t>Prunier, pour garder la maîtrise de ses actions ou de sa pensée, pour calmer l’impulsivité quand la crispation est forte</a:t>
            </a:r>
          </a:p>
          <a:p>
            <a:pPr marL="628650" lvl="1" indent="-171450">
              <a:lnSpc>
                <a:spcPct val="150000"/>
              </a:lnSpc>
              <a:buFont typeface="Wingdings" panose="05000000000000000000" pitchFamily="2" charset="2"/>
              <a:buChar char="§"/>
            </a:pPr>
            <a:r>
              <a:rPr lang="fr-FR" sz="1200" dirty="0"/>
              <a:t>Hélianthème, pour transcender ses peurs et garder de l’assurance</a:t>
            </a:r>
          </a:p>
          <a:p>
            <a:pPr marL="628650" lvl="1" indent="-171450">
              <a:lnSpc>
                <a:spcPct val="150000"/>
              </a:lnSpc>
              <a:buFont typeface="Wingdings" panose="05000000000000000000" pitchFamily="2" charset="2"/>
              <a:buChar char="§"/>
            </a:pPr>
            <a:r>
              <a:rPr lang="fr-FR" sz="1200" dirty="0"/>
              <a:t>Clématite, pour garder l’esprit clair, lucide et rester présent dans l’instant</a:t>
            </a:r>
          </a:p>
          <a:p>
            <a:endParaRPr lang="fr-FR" dirty="0"/>
          </a:p>
        </p:txBody>
      </p:sp>
      <p:sp>
        <p:nvSpPr>
          <p:cNvPr id="7" name="ZoneTexte 6"/>
          <p:cNvSpPr txBox="1"/>
          <p:nvPr/>
        </p:nvSpPr>
        <p:spPr>
          <a:xfrm>
            <a:off x="799428" y="4245852"/>
            <a:ext cx="3291925" cy="1754326"/>
          </a:xfrm>
          <a:prstGeom prst="rect">
            <a:avLst/>
          </a:prstGeom>
          <a:noFill/>
        </p:spPr>
        <p:txBody>
          <a:bodyPr wrap="square" rtlCol="0">
            <a:spAutoFit/>
          </a:bodyPr>
          <a:lstStyle/>
          <a:p>
            <a:r>
              <a:rPr lang="fr-FR" sz="1200" dirty="0"/>
              <a:t>Le complexe d’urgence est l’outil indispensable pour gérer les situations de crise émotionnelle dans la journée, le complexe d’urgence nuit, pour faciliter le sommeil, lorsque les tensions du quotidien empêchent notre calme mental.</a:t>
            </a:r>
          </a:p>
          <a:p>
            <a:endParaRPr lang="fr-FR" sz="1200" dirty="0"/>
          </a:p>
          <a:p>
            <a:r>
              <a:rPr lang="fr-FR" sz="1200" dirty="0"/>
              <a:t>Une cure personnalisée est recommandée pour traverser un vécu émotionnel particulier et singulier</a:t>
            </a:r>
            <a:r>
              <a:rPr lang="fr-FR" sz="1200" dirty="0" smtClean="0"/>
              <a:t>.</a:t>
            </a:r>
            <a:endParaRPr lang="fr-FR" sz="1200" b="1" dirty="0"/>
          </a:p>
        </p:txBody>
      </p:sp>
    </p:spTree>
    <p:extLst>
      <p:ext uri="{BB962C8B-B14F-4D97-AF65-F5344CB8AC3E}">
        <p14:creationId xmlns:p14="http://schemas.microsoft.com/office/powerpoint/2010/main" val="3286757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500" y="397269"/>
            <a:ext cx="9700800" cy="6460731"/>
          </a:xfrm>
          <a:prstGeom prst="rect">
            <a:avLst/>
          </a:prstGeom>
        </p:spPr>
      </p:pic>
      <p:sp>
        <p:nvSpPr>
          <p:cNvPr id="3" name="Rectangle 2"/>
          <p:cNvSpPr/>
          <p:nvPr/>
        </p:nvSpPr>
        <p:spPr>
          <a:xfrm>
            <a:off x="1092200" y="565471"/>
            <a:ext cx="10071100" cy="82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3938955" y="4165"/>
            <a:ext cx="4273060" cy="561307"/>
          </a:xfrm>
          <a:solidFill>
            <a:srgbClr val="00B0F0"/>
          </a:solidFill>
        </p:spPr>
        <p:txBody>
          <a:bodyPr>
            <a:normAutofit/>
          </a:bodyPr>
          <a:lstStyle/>
          <a:p>
            <a:pPr algn="ctr"/>
            <a:r>
              <a:rPr lang="fr-FR" sz="3200" dirty="0" smtClean="0">
                <a:solidFill>
                  <a:schemeClr val="bg1"/>
                </a:solidFill>
              </a:rPr>
              <a:t>KINESIOLOGIE ET DO IN</a:t>
            </a:r>
            <a:endParaRPr lang="fr-FR" sz="3200" dirty="0">
              <a:solidFill>
                <a:schemeClr val="bg1"/>
              </a:solidFill>
            </a:endParaRPr>
          </a:p>
        </p:txBody>
      </p:sp>
      <p:sp>
        <p:nvSpPr>
          <p:cNvPr id="6" name="ZoneTexte 5"/>
          <p:cNvSpPr txBox="1"/>
          <p:nvPr/>
        </p:nvSpPr>
        <p:spPr>
          <a:xfrm>
            <a:off x="596879" y="6248400"/>
            <a:ext cx="3475310" cy="276999"/>
          </a:xfrm>
          <a:prstGeom prst="rect">
            <a:avLst/>
          </a:prstGeom>
          <a:noFill/>
        </p:spPr>
        <p:txBody>
          <a:bodyPr wrap="none" rtlCol="0">
            <a:spAutoFit/>
          </a:bodyPr>
          <a:lstStyle/>
          <a:p>
            <a:r>
              <a:rPr lang="fr-FR" altLang="fr-FR" sz="1200" i="1" dirty="0" smtClean="0"/>
              <a:t>Nawal Tahiri, </a:t>
            </a:r>
            <a:r>
              <a:rPr lang="fr-FR" altLang="fr-FR" sz="1200" i="1" dirty="0" err="1" smtClean="0"/>
              <a:t>Kinésiologue</a:t>
            </a:r>
            <a:r>
              <a:rPr lang="fr-FR" altLang="fr-FR" sz="1200" i="1" dirty="0" smtClean="0"/>
              <a:t> et Professeure de Qi Gong</a:t>
            </a:r>
            <a:endParaRPr lang="fr-FR" altLang="fr-FR" sz="1200" i="1" dirty="0"/>
          </a:p>
        </p:txBody>
      </p:sp>
      <p:sp>
        <p:nvSpPr>
          <p:cNvPr id="4" name="ZoneTexte 3"/>
          <p:cNvSpPr txBox="1"/>
          <p:nvPr/>
        </p:nvSpPr>
        <p:spPr>
          <a:xfrm>
            <a:off x="633041" y="695009"/>
            <a:ext cx="8053759" cy="400110"/>
          </a:xfrm>
          <a:prstGeom prst="rect">
            <a:avLst/>
          </a:prstGeom>
          <a:noFill/>
          <a:ln cap="flat">
            <a:noFill/>
          </a:ln>
        </p:spPr>
        <p:txBody>
          <a:bodyPr vert="horz" wrap="square" lIns="91440" tIns="45720" rIns="91440" bIns="45720" anchor="t" anchorCtr="0" compatLnSpc="1">
            <a:spAutoFit/>
          </a:bodyPr>
          <a:lstStyle/>
          <a:p>
            <a:r>
              <a:rPr lang="fr-FR" sz="2000" b="1" u="sng" dirty="0" smtClean="0"/>
              <a:t>Et si on se massait ! </a:t>
            </a:r>
            <a:r>
              <a:rPr lang="fr-FR" sz="2000" b="1" u="sng" dirty="0"/>
              <a:t>Quelques gestes simples à adopter au quotidien </a:t>
            </a:r>
            <a:r>
              <a:rPr lang="fr-FR" sz="2000" b="1" u="sng" dirty="0" smtClean="0"/>
              <a:t>:</a:t>
            </a:r>
            <a:endParaRPr lang="fr-FR" sz="2000" b="1" u="sng" dirty="0"/>
          </a:p>
        </p:txBody>
      </p:sp>
      <p:sp>
        <p:nvSpPr>
          <p:cNvPr id="9" name="Rectangle 8"/>
          <p:cNvSpPr/>
          <p:nvPr/>
        </p:nvSpPr>
        <p:spPr>
          <a:xfrm>
            <a:off x="3429000" y="6464896"/>
            <a:ext cx="8495320" cy="39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8704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759" y="60951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8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1043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5" y="6078274"/>
            <a:ext cx="991193" cy="991193"/>
          </a:xfrm>
          <a:prstGeom prst="rect">
            <a:avLst/>
          </a:prstGeom>
        </p:spPr>
      </p:pic>
      <p:cxnSp>
        <p:nvCxnSpPr>
          <p:cNvPr id="6" name="Connecteur droit 5"/>
          <p:cNvCxnSpPr/>
          <p:nvPr/>
        </p:nvCxnSpPr>
        <p:spPr>
          <a:xfrm flipV="1">
            <a:off x="7326035" y="1285725"/>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7484788" y="737539"/>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674892" y="2311664"/>
            <a:ext cx="8300297" cy="3046988"/>
          </a:xfrm>
          <a:prstGeom prst="rect">
            <a:avLst/>
          </a:prstGeom>
          <a:noFill/>
        </p:spPr>
        <p:txBody>
          <a:bodyPr wrap="square" rtlCol="0">
            <a:spAutoFit/>
          </a:bodyPr>
          <a:lstStyle/>
          <a:p>
            <a:r>
              <a:rPr lang="fr-FR" sz="1200" dirty="0"/>
              <a:t>L’immunité est le système de défense de l’organisme, c’est-à-dire la capacité du corps à se défendre contre des substances menaçantes pour son bon fonctionnement ou sa survie.</a:t>
            </a:r>
          </a:p>
          <a:p>
            <a:endParaRPr lang="fr-FR" sz="1200" dirty="0"/>
          </a:p>
          <a:p>
            <a:r>
              <a:rPr lang="fr-FR" sz="1200" dirty="0"/>
              <a:t>Il n’existe pas une solution miracle pour renforcer son système immunitaire mais plutôt un ensemble de facteurs influant sur son état.</a:t>
            </a:r>
          </a:p>
          <a:p>
            <a:endParaRPr lang="fr-FR" sz="1200" dirty="0"/>
          </a:p>
          <a:p>
            <a:r>
              <a:rPr lang="fr-FR" sz="1200" dirty="0"/>
              <a:t>Les facteurs affaiblissant le système immunitaire sont :</a:t>
            </a:r>
          </a:p>
          <a:p>
            <a:pPr marL="285750" indent="-285750">
              <a:buFont typeface="Wingdings" panose="05000000000000000000" pitchFamily="2" charset="2"/>
              <a:buChar char="§"/>
            </a:pPr>
            <a:r>
              <a:rPr lang="fr-FR" sz="1200" dirty="0"/>
              <a:t>Une alimentation dénaturée, le stress chronique et les pensées négatives, le tabac, le manque de sommeil, la sédentarité, l’abus d’alcool, un environnement pollué, un surplus de poids, un déficit en Vit C et Vit D.</a:t>
            </a:r>
          </a:p>
          <a:p>
            <a:endParaRPr lang="fr-FR" sz="1200" dirty="0"/>
          </a:p>
          <a:p>
            <a:r>
              <a:rPr lang="fr-FR" sz="1200" dirty="0"/>
              <a:t>Il est primordial de détoxifier son corps et son esprit. Plus le corps est chargé de toxines, plus il utilisera d’énergie vitale pour se défendre.</a:t>
            </a:r>
          </a:p>
          <a:p>
            <a:endParaRPr lang="fr-FR" sz="1200" dirty="0"/>
          </a:p>
          <a:p>
            <a:r>
              <a:rPr lang="fr-FR" sz="1200" dirty="0"/>
              <a:t>Observez vous, apprenez à vous connaître et à vous écouter pour trouver les solutions qui conviennent à votre rythme de vie, votre état de stress, votre alimentation…..</a:t>
            </a:r>
          </a:p>
          <a:p>
            <a:r>
              <a:rPr lang="fr-FR" sz="1200" dirty="0"/>
              <a:t>Il peut être intéressant aussi de vous faire accompagner dans ces démarches</a:t>
            </a:r>
            <a:r>
              <a:rPr lang="fr-FR" sz="1200" dirty="0" smtClean="0"/>
              <a:t>.</a:t>
            </a:r>
            <a:endParaRPr lang="fr-FR" sz="1200" dirty="0"/>
          </a:p>
        </p:txBody>
      </p:sp>
      <p:sp>
        <p:nvSpPr>
          <p:cNvPr id="15" name="ZoneTexte 14"/>
          <p:cNvSpPr txBox="1"/>
          <p:nvPr/>
        </p:nvSpPr>
        <p:spPr>
          <a:xfrm>
            <a:off x="766972" y="1113228"/>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Préface</a:t>
            </a:r>
          </a:p>
        </p:txBody>
      </p:sp>
      <p:sp>
        <p:nvSpPr>
          <p:cNvPr id="14" name="ZoneTexte 13"/>
          <p:cNvSpPr txBox="1"/>
          <p:nvPr/>
        </p:nvSpPr>
        <p:spPr>
          <a:xfrm>
            <a:off x="5897872" y="5358652"/>
            <a:ext cx="5278283" cy="461665"/>
          </a:xfrm>
          <a:prstGeom prst="rect">
            <a:avLst/>
          </a:prstGeom>
          <a:noFill/>
        </p:spPr>
        <p:txBody>
          <a:bodyPr wrap="square" rtlCol="0">
            <a:spAutoFit/>
          </a:bodyPr>
          <a:lstStyle/>
          <a:p>
            <a:pPr algn="r"/>
            <a:r>
              <a:rPr lang="fr-FR" altLang="fr-FR" sz="1200" i="1" dirty="0"/>
              <a:t>Sylvie Casabianca</a:t>
            </a:r>
          </a:p>
          <a:p>
            <a:pPr algn="r"/>
            <a:r>
              <a:rPr lang="fr-FR" altLang="fr-FR" sz="1200" i="1" dirty="0"/>
              <a:t>Docteur en pharmacie, coach santé </a:t>
            </a:r>
          </a:p>
        </p:txBody>
      </p:sp>
      <p:sp>
        <p:nvSpPr>
          <p:cNvPr id="16" name="Titre 1"/>
          <p:cNvSpPr txBox="1">
            <a:spLocks/>
          </p:cNvSpPr>
          <p:nvPr/>
        </p:nvSpPr>
        <p:spPr>
          <a:xfrm>
            <a:off x="4247142" y="4165"/>
            <a:ext cx="3777916" cy="561307"/>
          </a:xfrm>
          <a:prstGeom prst="rect">
            <a:avLst/>
          </a:prstGeom>
          <a:solidFill>
            <a:srgbClr val="00B0F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smtClean="0">
                <a:solidFill>
                  <a:schemeClr val="bg1"/>
                </a:solidFill>
              </a:rPr>
              <a:t>SYLVIE</a:t>
            </a:r>
            <a:endParaRPr lang="fr-FR" sz="3200" dirty="0">
              <a:solidFill>
                <a:schemeClr val="bg1"/>
              </a:solidFill>
            </a:endParaRPr>
          </a:p>
        </p:txBody>
      </p:sp>
    </p:spTree>
    <p:extLst>
      <p:ext uri="{BB962C8B-B14F-4D97-AF65-F5344CB8AC3E}">
        <p14:creationId xmlns:p14="http://schemas.microsoft.com/office/powerpoint/2010/main" val="4067138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smtClean="0">
                <a:solidFill>
                  <a:schemeClr val="bg1"/>
                </a:solidFill>
              </a:rPr>
              <a:t>MEDECINE TRADITIONNELLE CHINOISE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 rein en hiver – Grands principes</a:t>
            </a:r>
            <a:endParaRPr lang="fr-FR" sz="2000" b="1" u="sng" dirty="0">
              <a:solidFill>
                <a:srgbClr val="000000"/>
              </a:solidFill>
            </a:endParaRPr>
          </a:p>
        </p:txBody>
      </p:sp>
      <p:sp>
        <p:nvSpPr>
          <p:cNvPr id="7" name="ZoneTexte 6"/>
          <p:cNvSpPr txBox="1"/>
          <p:nvPr/>
        </p:nvSpPr>
        <p:spPr>
          <a:xfrm>
            <a:off x="858468" y="1586176"/>
            <a:ext cx="5513757" cy="4893647"/>
          </a:xfrm>
          <a:prstGeom prst="rect">
            <a:avLst/>
          </a:prstGeom>
          <a:noFill/>
          <a:ln cap="flat">
            <a:noFill/>
          </a:ln>
        </p:spPr>
        <p:txBody>
          <a:bodyPr vert="horz" wrap="square" lIns="91440" tIns="45720" rIns="91440" bIns="45720" anchor="t" anchorCtr="0" compatLnSpc="1">
            <a:spAutoFit/>
          </a:bodyPr>
          <a:lstStyle/>
          <a:p>
            <a:r>
              <a:rPr lang="fr-FR" sz="1200" dirty="0"/>
              <a:t>La médecine traditionnelle chinoise existe depuis 2000 ans avant notre ère, elle est  appelée aussi MTC ;  basée sur l’observation de la nature, c’est la manifestation du vivant, dans le mouvement, la croissance, la transformation à travers le cycle de la vie.</a:t>
            </a:r>
          </a:p>
          <a:p>
            <a:r>
              <a:rPr lang="fr-FR" sz="1200" dirty="0" smtClean="0"/>
              <a:t>L’homme </a:t>
            </a:r>
            <a:r>
              <a:rPr lang="fr-FR" sz="1200" dirty="0"/>
              <a:t>a observé la nature de par ses oppositions mais aussi ses complémentarités entre chaque élément naturel.</a:t>
            </a:r>
          </a:p>
          <a:p>
            <a:endParaRPr lang="fr-FR" sz="1200" b="1" i="1" dirty="0" smtClean="0"/>
          </a:p>
          <a:p>
            <a:r>
              <a:rPr lang="fr-FR" sz="1200" b="1" i="1" dirty="0" smtClean="0"/>
              <a:t>Exemple</a:t>
            </a:r>
            <a:r>
              <a:rPr lang="fr-FR" sz="1200" b="1" i="1" dirty="0"/>
              <a:t> </a:t>
            </a:r>
            <a:r>
              <a:rPr lang="fr-FR" sz="1200" b="1" i="1" dirty="0" smtClean="0"/>
              <a:t>:</a:t>
            </a:r>
            <a:r>
              <a:rPr lang="fr-FR" sz="1200" dirty="0"/>
              <a:t> </a:t>
            </a:r>
          </a:p>
          <a:p>
            <a:r>
              <a:rPr lang="fr-FR" sz="1200" dirty="0" smtClean="0"/>
              <a:t>l’eau </a:t>
            </a:r>
            <a:r>
              <a:rPr lang="fr-FR" sz="1200" dirty="0"/>
              <a:t>/le </a:t>
            </a:r>
            <a:r>
              <a:rPr lang="fr-FR" sz="1200" dirty="0" smtClean="0"/>
              <a:t>fer - l’air</a:t>
            </a:r>
            <a:r>
              <a:rPr lang="fr-FR" sz="1200" dirty="0"/>
              <a:t>/ la </a:t>
            </a:r>
            <a:r>
              <a:rPr lang="fr-FR" sz="1200" dirty="0" smtClean="0"/>
              <a:t>terre</a:t>
            </a:r>
            <a:r>
              <a:rPr lang="fr-FR" sz="1200" dirty="0"/>
              <a:t> </a:t>
            </a:r>
            <a:r>
              <a:rPr lang="fr-FR" sz="1200" dirty="0" smtClean="0"/>
              <a:t>- le </a:t>
            </a:r>
            <a:r>
              <a:rPr lang="fr-FR" sz="1200" dirty="0"/>
              <a:t>chaud/le </a:t>
            </a:r>
            <a:r>
              <a:rPr lang="fr-FR" sz="1200" dirty="0" smtClean="0"/>
              <a:t>froid - le </a:t>
            </a:r>
            <a:r>
              <a:rPr lang="fr-FR" sz="1200" dirty="0"/>
              <a:t>jour / la nuit</a:t>
            </a:r>
          </a:p>
          <a:p>
            <a:r>
              <a:rPr lang="fr-FR" sz="1200" dirty="0"/>
              <a:t>Ces oppositions sont interdépendantes et complémentaires, nul ne peut exister sans l’autre, à chacun son rôle, son rythme et ses cycles.</a:t>
            </a:r>
          </a:p>
          <a:p>
            <a:r>
              <a:rPr lang="fr-FR" sz="1200" dirty="0"/>
              <a:t>Selon les principes de la </a:t>
            </a:r>
            <a:r>
              <a:rPr lang="fr-FR" sz="1200" dirty="0" err="1"/>
              <a:t>Mtc</a:t>
            </a:r>
            <a:r>
              <a:rPr lang="fr-FR" sz="1200" dirty="0"/>
              <a:t>, chaque saison influence l’état d’un organe couplé à un autre, d’après son cycle circadien et les émotions associées à ses organes.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r>
              <a:rPr lang="fr-FR" sz="1200" b="1" dirty="0"/>
              <a:t>Exemple : </a:t>
            </a:r>
          </a:p>
          <a:p>
            <a:r>
              <a:rPr lang="fr-FR" sz="1200" b="1" i="1" u="sng" dirty="0"/>
              <a:t>En Automne</a:t>
            </a:r>
            <a:r>
              <a:rPr lang="fr-FR" sz="1200" dirty="0"/>
              <a:t>, le </a:t>
            </a:r>
            <a:r>
              <a:rPr lang="fr-FR" sz="1200" i="1" u="sng" dirty="0"/>
              <a:t>poumon</a:t>
            </a:r>
            <a:r>
              <a:rPr lang="fr-FR" sz="1200" dirty="0"/>
              <a:t> est couplé au gros intestin, le siège émotionnel du poumon est la </a:t>
            </a:r>
            <a:r>
              <a:rPr lang="fr-FR" sz="1200" i="1" u="sng" dirty="0"/>
              <a:t>tristesse, la nostalgie</a:t>
            </a:r>
            <a:r>
              <a:rPr lang="fr-FR" sz="1200" dirty="0"/>
              <a:t>, il est relié à l’élément </a:t>
            </a:r>
            <a:r>
              <a:rPr lang="fr-FR" sz="1200" u="sng" dirty="0"/>
              <a:t>métal</a:t>
            </a:r>
            <a:r>
              <a:rPr lang="fr-FR" sz="1200" dirty="0"/>
              <a:t> (celui qui tranche)</a:t>
            </a:r>
          </a:p>
          <a:p>
            <a:r>
              <a:rPr lang="fr-FR" sz="1200" b="1" i="1" u="sng" dirty="0"/>
              <a:t>En hiver</a:t>
            </a:r>
            <a:r>
              <a:rPr lang="fr-FR" sz="1200" dirty="0"/>
              <a:t>, </a:t>
            </a:r>
            <a:r>
              <a:rPr lang="fr-FR" sz="1200" u="sng" dirty="0"/>
              <a:t>le rein</a:t>
            </a:r>
            <a:r>
              <a:rPr lang="fr-FR" sz="1200" dirty="0"/>
              <a:t> est couplé à la vessie, le siège émotionnel du rein est </a:t>
            </a:r>
            <a:r>
              <a:rPr lang="fr-FR" sz="1200" u="sng" dirty="0"/>
              <a:t>la peur et la </a:t>
            </a:r>
            <a:r>
              <a:rPr lang="fr-FR" sz="1200" u="sng" dirty="0" smtClean="0"/>
              <a:t>frayeur</a:t>
            </a:r>
            <a:r>
              <a:rPr lang="fr-FR" sz="1200" dirty="0" smtClean="0"/>
              <a:t>, il </a:t>
            </a:r>
            <a:r>
              <a:rPr lang="fr-FR" sz="1200" dirty="0"/>
              <a:t>est relié à l’élément </a:t>
            </a:r>
            <a:r>
              <a:rPr lang="fr-FR" sz="1200" i="1" u="sng" dirty="0" smtClean="0"/>
              <a:t>eau.</a:t>
            </a:r>
            <a:endParaRPr lang="fr-FR" sz="1200" dirty="0"/>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smtClean="0">
                <a:solidFill>
                  <a:srgbClr val="000000"/>
                </a:solidFill>
              </a:rPr>
              <a:t>Magalie Richardin,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6" name="Espace réservé du contenu 3"/>
          <p:cNvPicPr/>
          <p:nvPr/>
        </p:nvPicPr>
        <p:blipFill>
          <a:blip r:embed="rId2">
            <a:extLst>
              <a:ext uri="{28A0092B-C50C-407E-A947-70E740481C1C}">
                <a14:useLocalDpi xmlns:a14="http://schemas.microsoft.com/office/drawing/2010/main" val="0"/>
              </a:ext>
            </a:extLst>
          </a:blip>
          <a:stretch>
            <a:fillRect/>
          </a:stretch>
        </p:blipFill>
        <p:spPr bwMode="auto">
          <a:xfrm>
            <a:off x="6561585" y="1465729"/>
            <a:ext cx="5123909" cy="4370295"/>
          </a:xfrm>
          <a:prstGeom prst="rect">
            <a:avLst/>
          </a:prstGeom>
          <a:noFill/>
          <a:ln>
            <a:noFill/>
          </a:ln>
          <a:extLst/>
        </p:spPr>
      </p:pic>
    </p:spTree>
    <p:extLst>
      <p:ext uri="{BB962C8B-B14F-4D97-AF65-F5344CB8AC3E}">
        <p14:creationId xmlns:p14="http://schemas.microsoft.com/office/powerpoint/2010/main" val="3001184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smtClean="0">
                <a:solidFill>
                  <a:schemeClr val="bg1"/>
                </a:solidFill>
              </a:rPr>
              <a:t>MEDECINE TRADITIONNELLE CHINOISE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 rein en hiver – Grands principes</a:t>
            </a:r>
            <a:endParaRPr lang="fr-FR" sz="2000" b="1" u="sng" dirty="0">
              <a:solidFill>
                <a:srgbClr val="000000"/>
              </a:solidFill>
            </a:endParaRPr>
          </a:p>
        </p:txBody>
      </p:sp>
      <p:sp>
        <p:nvSpPr>
          <p:cNvPr id="7" name="ZoneTexte 6"/>
          <p:cNvSpPr txBox="1"/>
          <p:nvPr/>
        </p:nvSpPr>
        <p:spPr>
          <a:xfrm>
            <a:off x="858468" y="1465153"/>
            <a:ext cx="5513757" cy="5447645"/>
          </a:xfrm>
          <a:prstGeom prst="rect">
            <a:avLst/>
          </a:prstGeom>
          <a:noFill/>
          <a:ln cap="flat">
            <a:noFill/>
          </a:ln>
        </p:spPr>
        <p:txBody>
          <a:bodyPr vert="horz" wrap="square" lIns="91440" tIns="45720" rIns="91440" bIns="45720" anchor="t" anchorCtr="0" compatLnSpc="1">
            <a:spAutoFit/>
          </a:bodyPr>
          <a:lstStyle/>
          <a:p>
            <a:r>
              <a:rPr lang="fr-FR" sz="1200" dirty="0"/>
              <a:t>Dans l’approche de la </a:t>
            </a:r>
            <a:r>
              <a:rPr lang="fr-FR" sz="1200" dirty="0" err="1"/>
              <a:t>Mtc</a:t>
            </a:r>
            <a:r>
              <a:rPr lang="fr-FR" sz="1200" dirty="0"/>
              <a:t>, on s’intéresse </a:t>
            </a:r>
            <a:r>
              <a:rPr lang="fr-FR" sz="1200" dirty="0" smtClean="0"/>
              <a:t>plus </a:t>
            </a:r>
            <a:r>
              <a:rPr lang="fr-FR" sz="1200" dirty="0"/>
              <a:t>à la cause du dysfonctionnement d’un organe donc  à l’état (émotionnel) de la personne, son histoire qui induit ses </a:t>
            </a:r>
            <a:r>
              <a:rPr lang="fr-FR" sz="1200" dirty="0" smtClean="0"/>
              <a:t>déséquilibres </a:t>
            </a:r>
            <a:r>
              <a:rPr lang="fr-FR" sz="1200" dirty="0"/>
              <a:t>fonctionnels, </a:t>
            </a:r>
            <a:r>
              <a:rPr lang="fr-FR" sz="1200" dirty="0" smtClean="0"/>
              <a:t>contrairement à </a:t>
            </a:r>
            <a:r>
              <a:rPr lang="fr-FR" sz="1200" dirty="0"/>
              <a:t>la médecine moderne.</a:t>
            </a:r>
          </a:p>
          <a:p>
            <a:r>
              <a:rPr lang="fr-FR" sz="1200" dirty="0"/>
              <a:t>La médecine traditionnelle chinoise s’appuie sur la prise en charge de la globalité de l’individu selon les différents facteurs (physique, émotionnel et énergétique</a:t>
            </a:r>
            <a:r>
              <a:rPr lang="fr-FR" sz="1200" dirty="0" smtClean="0"/>
              <a:t>), </a:t>
            </a:r>
            <a:r>
              <a:rPr lang="fr-FR" sz="1200" dirty="0"/>
              <a:t>via la prise des pouls chinois et l’observation de la langue, l’esprit appelé (</a:t>
            </a:r>
            <a:r>
              <a:rPr lang="fr-FR" sz="1200" dirty="0" err="1"/>
              <a:t>Shen</a:t>
            </a:r>
            <a:r>
              <a:rPr lang="fr-FR" sz="1200" dirty="0"/>
              <a:t>) afin d’établir un bilan.</a:t>
            </a:r>
          </a:p>
          <a:p>
            <a:r>
              <a:rPr lang="fr-FR" sz="1200" dirty="0"/>
              <a:t>La médecine traditionnelle chinoise ne se substitue pas à la médecine occidentale, elles sont complémentaires, chaque méthode s’enrichit mutuellement selon </a:t>
            </a:r>
            <a:r>
              <a:rPr lang="fr-FR" sz="1200" dirty="0" smtClean="0"/>
              <a:t>la sensibilité de chacun. </a:t>
            </a:r>
            <a:endParaRPr lang="fr-FR" sz="1200" dirty="0"/>
          </a:p>
          <a:p>
            <a:r>
              <a:rPr lang="fr-FR" sz="1200" dirty="0"/>
              <a:t> </a:t>
            </a:r>
          </a:p>
          <a:p>
            <a:r>
              <a:rPr lang="fr-FR" sz="1200" dirty="0"/>
              <a:t>Selon les principes de la médecine traditionnelle chinoise, la saison hivernale influence les organes : reins-vessie</a:t>
            </a:r>
            <a:r>
              <a:rPr lang="fr-FR" sz="1200" dirty="0" smtClean="0"/>
              <a:t>.</a:t>
            </a:r>
          </a:p>
          <a:p>
            <a:endParaRPr lang="fr-FR" sz="1200" kern="0" dirty="0">
              <a:solidFill>
                <a:srgbClr val="000000"/>
              </a:solidFill>
            </a:endParaRPr>
          </a:p>
          <a:p>
            <a:r>
              <a:rPr lang="fr-FR" sz="1200" dirty="0"/>
              <a:t>Les reins se situent dans la région lombaire, son méridien (réseau énergétique) est en connexion avec la vessie (il gère la voie des eaux) donc l’élément « eau », les liquides organiques.</a:t>
            </a:r>
          </a:p>
          <a:p>
            <a:r>
              <a:rPr lang="fr-FR" sz="1200" dirty="0" smtClean="0"/>
              <a:t>Les </a:t>
            </a:r>
            <a:r>
              <a:rPr lang="fr-FR" sz="1200" dirty="0"/>
              <a:t>reins ont pour fonction d’emmagasiner le </a:t>
            </a:r>
            <a:r>
              <a:rPr lang="fr-FR" sz="1200" b="1" dirty="0"/>
              <a:t>Jing (la quintessence)</a:t>
            </a:r>
            <a:r>
              <a:rPr lang="fr-FR" sz="1200" dirty="0"/>
              <a:t> afin d’organiser le développement et la reproduction, de recevoir l’énergie vitale appelé </a:t>
            </a:r>
            <a:r>
              <a:rPr lang="fr-FR" sz="1200" b="1" dirty="0"/>
              <a:t>« Qi »,</a:t>
            </a:r>
            <a:endParaRPr lang="fr-FR" sz="1200" dirty="0"/>
          </a:p>
          <a:p>
            <a:r>
              <a:rPr lang="fr-FR" sz="1200" dirty="0" smtClean="0"/>
              <a:t>de </a:t>
            </a:r>
            <a:r>
              <a:rPr lang="fr-FR" sz="1200" dirty="0"/>
              <a:t>contrôler et réguler les liquides</a:t>
            </a:r>
            <a:r>
              <a:rPr lang="fr-FR" sz="1200" b="1" dirty="0"/>
              <a:t>.</a:t>
            </a:r>
            <a:endParaRPr lang="fr-FR" sz="1200" dirty="0"/>
          </a:p>
          <a:p>
            <a:r>
              <a:rPr lang="fr-FR" sz="1200" dirty="0"/>
              <a:t>La propriété de l’énergie du rein régit les os, les dents, produit les moelles, nourrit le cerveau, a une action sur les genoux et la qualité de la chevelure, elle est en relation avec les oreilles et gère les orifices tels que l’appareil urinaire, urètre, vessie, anus, l’appareil génital</a:t>
            </a:r>
            <a:r>
              <a:rPr lang="fr-FR" sz="1200" dirty="0" smtClean="0"/>
              <a:t>.</a:t>
            </a: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smtClean="0">
                <a:solidFill>
                  <a:srgbClr val="000000"/>
                </a:solidFill>
              </a:rPr>
              <a:t>Magalie Richardin,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6965576" y="1146950"/>
            <a:ext cx="4787153" cy="4003272"/>
          </a:xfrm>
          <a:prstGeom prst="rect">
            <a:avLst/>
          </a:prstGeom>
        </p:spPr>
      </p:pic>
      <p:sp>
        <p:nvSpPr>
          <p:cNvPr id="2" name="ZoneTexte 1"/>
          <p:cNvSpPr txBox="1"/>
          <p:nvPr/>
        </p:nvSpPr>
        <p:spPr>
          <a:xfrm>
            <a:off x="6965576" y="5217459"/>
            <a:ext cx="4787153" cy="461665"/>
          </a:xfrm>
          <a:prstGeom prst="rect">
            <a:avLst/>
          </a:prstGeom>
          <a:noFill/>
        </p:spPr>
        <p:txBody>
          <a:bodyPr wrap="square" rtlCol="0">
            <a:spAutoFit/>
          </a:bodyPr>
          <a:lstStyle/>
          <a:p>
            <a:r>
              <a:rPr lang="fr-FR" sz="1200" dirty="0"/>
              <a:t>7 RN. (Face interne de la cheville) situé dans la dépression 2 </a:t>
            </a:r>
            <a:r>
              <a:rPr lang="fr-FR" sz="1200" dirty="0" err="1"/>
              <a:t>cun</a:t>
            </a:r>
            <a:r>
              <a:rPr lang="fr-FR" sz="1200" dirty="0"/>
              <a:t> au-dessus de Rn 3, sur le bord antérieur du tendon </a:t>
            </a:r>
            <a:r>
              <a:rPr lang="fr-FR" sz="1200" dirty="0" smtClean="0"/>
              <a:t>d’Achille</a:t>
            </a:r>
            <a:endParaRPr lang="fr-FR" sz="1200" dirty="0"/>
          </a:p>
        </p:txBody>
      </p:sp>
    </p:spTree>
    <p:extLst>
      <p:ext uri="{BB962C8B-B14F-4D97-AF65-F5344CB8AC3E}">
        <p14:creationId xmlns:p14="http://schemas.microsoft.com/office/powerpoint/2010/main" val="3167631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dirty="0" smtClean="0">
                <a:solidFill>
                  <a:schemeClr val="bg1"/>
                </a:solidFill>
              </a:rPr>
              <a:t>MEDECINE TRADITIONNELLE CHINOISE (</a:t>
            </a:r>
            <a:r>
              <a:rPr lang="fr-FR" sz="3200" dirty="0" err="1" smtClean="0">
                <a:solidFill>
                  <a:schemeClr val="bg1"/>
                </a:solidFill>
              </a:rPr>
              <a:t>Mtc</a:t>
            </a:r>
            <a:r>
              <a:rPr lang="fr-FR" sz="3200" dirty="0" smtClean="0">
                <a:solidFill>
                  <a:schemeClr val="bg1"/>
                </a:solidFill>
              </a:rPr>
              <a:t>)</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 rein en hiver – Grands principes</a:t>
            </a:r>
            <a:endParaRPr lang="fr-FR" sz="2000" b="1" u="sng" dirty="0">
              <a:solidFill>
                <a:srgbClr val="000000"/>
              </a:solidFill>
            </a:endParaRPr>
          </a:p>
        </p:txBody>
      </p:sp>
      <p:sp>
        <p:nvSpPr>
          <p:cNvPr id="7" name="ZoneTexte 6"/>
          <p:cNvSpPr txBox="1"/>
          <p:nvPr/>
        </p:nvSpPr>
        <p:spPr>
          <a:xfrm>
            <a:off x="858468" y="1586176"/>
            <a:ext cx="5513757" cy="5262979"/>
          </a:xfrm>
          <a:prstGeom prst="rect">
            <a:avLst/>
          </a:prstGeom>
          <a:noFill/>
          <a:ln cap="flat">
            <a:noFill/>
          </a:ln>
        </p:spPr>
        <p:txBody>
          <a:bodyPr vert="horz" wrap="square" lIns="91440" tIns="45720" rIns="91440" bIns="45720" anchor="t" anchorCtr="0" compatLnSpc="1">
            <a:spAutoFit/>
          </a:bodyPr>
          <a:lstStyle/>
          <a:p>
            <a:r>
              <a:rPr lang="fr-FR" sz="1200" dirty="0"/>
              <a:t>Ex : un choc émotionnel lié à une grande peur, peut ralentir la croissance d’un enfant entrainant un ralentissement de son développement physique ou psychique.</a:t>
            </a:r>
          </a:p>
          <a:p>
            <a:r>
              <a:rPr lang="fr-FR" sz="1200" b="1" i="1" u="sng" dirty="0"/>
              <a:t>Autre exemple</a:t>
            </a:r>
            <a:r>
              <a:rPr lang="fr-FR" sz="1200" dirty="0"/>
              <a:t> : </a:t>
            </a:r>
          </a:p>
          <a:p>
            <a:r>
              <a:rPr lang="fr-FR" sz="1200" dirty="0"/>
              <a:t>Chez un adulte, un choc émotionnel peut provoquer un blanchissement précoce des cheveux ou parfois seulement un blanchissement localisé sur une zone, </a:t>
            </a:r>
          </a:p>
          <a:p>
            <a:r>
              <a:rPr lang="fr-FR" sz="1200" dirty="0"/>
              <a:t>Voir la perte brutale des cheveux sans raison physiologique chez une jeune personne. </a:t>
            </a:r>
          </a:p>
          <a:p>
            <a:r>
              <a:rPr lang="fr-FR" sz="1200" b="1" dirty="0"/>
              <a:t>Tous les organes ont leur énergie spécifique. </a:t>
            </a:r>
            <a:endParaRPr lang="fr-FR" sz="1200" dirty="0"/>
          </a:p>
          <a:p>
            <a:r>
              <a:rPr lang="fr-FR" sz="1200" dirty="0"/>
              <a:t>Par exemple : l’hiver correspond à l’élément eau pour le rein, sa saveur est salée.</a:t>
            </a:r>
          </a:p>
          <a:p>
            <a:r>
              <a:rPr lang="fr-FR" sz="1200" dirty="0"/>
              <a:t>Pour le fonctionnement du rein dans la médecine traditionnelle chinoise, le Jing représente nos réserves d’énergie. Nous avons le Jing inné et le Jing acquis. Le Jing inné est transmis par les parents lors de la conception, c’est une énergie non renouvelable, c’est notre héritage énergétique de base. (Plus vous ferez des enfants avant 40 ans, meilleure sera l’énergie transmise à votre descendance en fonction évidement de votre hygiène de vie)</a:t>
            </a:r>
          </a:p>
          <a:p>
            <a:r>
              <a:rPr lang="fr-FR" sz="1200" dirty="0"/>
              <a:t>Le Jing acquis est une énergie renouvelable et que l’on utilise tout au long de notre vie. Nous pouvons la préserver grâce à notre hygiène de vie et en fonction de la qualité de notre alimentation mais aussi grâce à notre qualité de sommeil régulier. Bien dormir et se reposer en hiver est aussi important que boire et manger et respirer. Le sommeil permet de recharger notre batterie des reins. ..</a:t>
            </a:r>
          </a:p>
          <a:p>
            <a:r>
              <a:rPr lang="fr-FR" sz="1200" dirty="0"/>
              <a:t>La période hivernale est propice au repos, tout comme la terre qui s’endort avant de s’éveiller pour la saison du printemps.  Entre le début novembre  et le 20 décembre nous pouvons soutenir le système du rein en stimulant </a:t>
            </a:r>
            <a:r>
              <a:rPr lang="fr-FR" sz="1200" b="1" u="sng" dirty="0"/>
              <a:t>(Fu-Liu 7 Rein</a:t>
            </a:r>
            <a:r>
              <a:rPr lang="fr-FR" sz="1200" dirty="0"/>
              <a:t>) afin de rétablir la circulation et fortifier le carré des lombes, ainsi que le point </a:t>
            </a:r>
            <a:r>
              <a:rPr lang="fr-FR" sz="1200" b="1" u="sng" dirty="0"/>
              <a:t>(Yin </a:t>
            </a:r>
            <a:r>
              <a:rPr lang="fr-FR" sz="1200" b="1" u="sng" dirty="0" err="1"/>
              <a:t>gu</a:t>
            </a:r>
            <a:r>
              <a:rPr lang="fr-FR" sz="1200" b="1" u="sng" dirty="0"/>
              <a:t> 10 Rein)</a:t>
            </a:r>
            <a:r>
              <a:rPr lang="fr-FR" sz="1200" dirty="0"/>
              <a:t> pour un meilleur </a:t>
            </a:r>
            <a:r>
              <a:rPr lang="fr-FR" sz="1200" dirty="0" smtClean="0"/>
              <a:t>repos</a:t>
            </a:r>
            <a:r>
              <a:rPr lang="fr-FR" sz="1200" kern="0" dirty="0" smtClean="0">
                <a:solidFill>
                  <a:srgbClr val="000000"/>
                </a:solidFill>
              </a:rPr>
              <a:t>.</a:t>
            </a: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smtClean="0">
                <a:solidFill>
                  <a:srgbClr val="000000"/>
                </a:solidFill>
              </a:rPr>
              <a:t>Magalie Richardin,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8" name="Image 7"/>
          <p:cNvPicPr/>
          <p:nvPr/>
        </p:nvPicPr>
        <p:blipFill>
          <a:blip r:embed="rId2">
            <a:extLst>
              <a:ext uri="{28A0092B-C50C-407E-A947-70E740481C1C}">
                <a14:useLocalDpi xmlns:a14="http://schemas.microsoft.com/office/drawing/2010/main" val="0"/>
              </a:ext>
            </a:extLst>
          </a:blip>
          <a:stretch>
            <a:fillRect/>
          </a:stretch>
        </p:blipFill>
        <p:spPr>
          <a:xfrm>
            <a:off x="7081838" y="1291566"/>
            <a:ext cx="4697787" cy="3818315"/>
          </a:xfrm>
          <a:prstGeom prst="rect">
            <a:avLst/>
          </a:prstGeom>
        </p:spPr>
      </p:pic>
      <p:sp>
        <p:nvSpPr>
          <p:cNvPr id="2" name="ZoneTexte 1"/>
          <p:cNvSpPr txBox="1"/>
          <p:nvPr/>
        </p:nvSpPr>
        <p:spPr>
          <a:xfrm>
            <a:off x="7081839" y="5298142"/>
            <a:ext cx="4697786" cy="461665"/>
          </a:xfrm>
          <a:prstGeom prst="rect">
            <a:avLst/>
          </a:prstGeom>
          <a:noFill/>
        </p:spPr>
        <p:txBody>
          <a:bodyPr wrap="square" rtlCol="0">
            <a:spAutoFit/>
          </a:bodyPr>
          <a:lstStyle/>
          <a:p>
            <a:r>
              <a:rPr lang="fr-FR" sz="1200" dirty="0"/>
              <a:t>10 Rn (derrière le genou) situé  à l’extrémité médial du pli poplité, entre les tendons du </a:t>
            </a:r>
            <a:r>
              <a:rPr lang="fr-FR" sz="1200" dirty="0" smtClean="0"/>
              <a:t>demi tendineux </a:t>
            </a:r>
            <a:r>
              <a:rPr lang="fr-FR" sz="1200" dirty="0"/>
              <a:t>et du demi-membraneux</a:t>
            </a:r>
            <a:r>
              <a:rPr lang="fr-FR" sz="1200" dirty="0" smtClean="0"/>
              <a:t>.</a:t>
            </a:r>
            <a:endParaRPr lang="fr-FR" sz="1200" dirty="0"/>
          </a:p>
        </p:txBody>
      </p:sp>
    </p:spTree>
    <p:extLst>
      <p:ext uri="{BB962C8B-B14F-4D97-AF65-F5344CB8AC3E}">
        <p14:creationId xmlns:p14="http://schemas.microsoft.com/office/powerpoint/2010/main" val="2915063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a:bodyPr>
          <a:lstStyle/>
          <a:p>
            <a:pPr algn="ctr"/>
            <a:r>
              <a:rPr lang="fr-FR" sz="3200" dirty="0" smtClean="0">
                <a:solidFill>
                  <a:schemeClr val="bg1"/>
                </a:solidFill>
              </a:rPr>
              <a:t>MOXIBUSTION</a:t>
            </a:r>
            <a:endParaRPr lang="fr-FR" sz="3200" dirty="0">
              <a:solidFill>
                <a:schemeClr val="bg1"/>
              </a:solidFill>
            </a:endParaRPr>
          </a:p>
        </p:txBody>
      </p:sp>
      <p:sp>
        <p:nvSpPr>
          <p:cNvPr id="4" name="ZoneTexte 3"/>
          <p:cNvSpPr txBox="1"/>
          <p:nvPr/>
        </p:nvSpPr>
        <p:spPr>
          <a:xfrm>
            <a:off x="895350" y="891457"/>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Technique de la Médecine Traditionnelle Chinoise </a:t>
            </a:r>
            <a:endParaRPr lang="fr-FR" sz="2000" b="1" u="sng" dirty="0">
              <a:solidFill>
                <a:srgbClr val="000000"/>
              </a:solidFill>
            </a:endParaRPr>
          </a:p>
        </p:txBody>
      </p:sp>
      <p:sp>
        <p:nvSpPr>
          <p:cNvPr id="7" name="ZoneTexte 6"/>
          <p:cNvSpPr txBox="1"/>
          <p:nvPr/>
        </p:nvSpPr>
        <p:spPr>
          <a:xfrm>
            <a:off x="858469" y="1693752"/>
            <a:ext cx="4475532" cy="45243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rPr>
              <a:t>A </a:t>
            </a:r>
            <a:r>
              <a:rPr lang="fr-FR" sz="1200" b="0" i="0" u="none" strike="noStrike" kern="1200" cap="none" spc="0" baseline="0" dirty="0">
                <a:solidFill>
                  <a:srgbClr val="000000"/>
                </a:solidFill>
                <a:uFillTx/>
              </a:rPr>
              <a:t>l’aide d’un bâton d’armoise </a:t>
            </a:r>
            <a:r>
              <a:rPr lang="fr-FR" sz="1200" b="0" i="0" u="none" strike="noStrike" kern="1200" cap="none" spc="0" baseline="0" dirty="0" smtClean="0">
                <a:solidFill>
                  <a:srgbClr val="000000"/>
                </a:solidFill>
                <a:uFillTx/>
              </a:rPr>
              <a:t>(</a:t>
            </a:r>
            <a:r>
              <a:rPr lang="fr-FR" sz="1200" dirty="0" smtClean="0">
                <a:solidFill>
                  <a:srgbClr val="000000"/>
                </a:solidFill>
              </a:rPr>
              <a:t>plante d’</a:t>
            </a:r>
            <a:r>
              <a:rPr lang="fr-FR" sz="1200" b="0" i="0" u="none" strike="noStrike" kern="1200" cap="none" spc="0" baseline="0" dirty="0" err="1" smtClean="0">
                <a:solidFill>
                  <a:srgbClr val="000000"/>
                </a:solidFill>
                <a:uFillTx/>
              </a:rPr>
              <a:t>artemisia</a:t>
            </a:r>
            <a:r>
              <a:rPr lang="fr-FR" sz="1200" b="0" i="0" u="none" strike="noStrike" kern="1200" cap="none" spc="0" baseline="0" dirty="0">
                <a:solidFill>
                  <a:srgbClr val="000000"/>
                </a:solidFill>
                <a:uFillTx/>
              </a:rPr>
              <a:t>) chauffé sur les points </a:t>
            </a:r>
            <a:r>
              <a:rPr lang="fr-FR" sz="1200" b="0" i="0" u="none" strike="noStrike" kern="1200" cap="none" spc="0" baseline="0" dirty="0" smtClean="0">
                <a:solidFill>
                  <a:srgbClr val="000000"/>
                </a:solidFill>
                <a:uFillTx/>
              </a:rPr>
              <a:t>d’acupuncture, </a:t>
            </a:r>
            <a:r>
              <a:rPr lang="fr-FR" sz="1200" b="0" i="0" u="none" strike="noStrike" kern="1200" cap="none" spc="0" baseline="0" dirty="0">
                <a:solidFill>
                  <a:srgbClr val="000000"/>
                </a:solidFill>
                <a:uFillTx/>
              </a:rPr>
              <a:t>l’énergie défensive de l’organisme </a:t>
            </a:r>
            <a:r>
              <a:rPr lang="fr-FR" sz="1200" b="0" i="0" u="none" strike="noStrike" kern="1200" cap="none" spc="0" baseline="0" dirty="0" smtClean="0">
                <a:solidFill>
                  <a:srgbClr val="000000"/>
                </a:solidFill>
                <a:uFillTx/>
              </a:rPr>
              <a:t>aide ce dernier à se</a:t>
            </a:r>
            <a:r>
              <a:rPr lang="fr-FR" sz="1200" b="0" i="0" u="none" strike="noStrike" kern="1200" cap="none" spc="0" dirty="0" smtClean="0">
                <a:solidFill>
                  <a:srgbClr val="000000"/>
                </a:solidFill>
                <a:uFillTx/>
              </a:rPr>
              <a:t> préserver</a:t>
            </a:r>
            <a:r>
              <a:rPr lang="fr-FR" sz="1200" b="0" i="0" u="none" strike="noStrike" kern="1200" cap="none" spc="0" baseline="0" dirty="0" smtClean="0">
                <a:solidFill>
                  <a:srgbClr val="000000"/>
                </a:solidFill>
                <a:uFillTx/>
              </a:rPr>
              <a:t> du </a:t>
            </a:r>
            <a:r>
              <a:rPr lang="fr-FR" sz="1200" b="0" i="0" u="none" strike="noStrike" kern="1200" cap="none" spc="0" baseline="0" dirty="0">
                <a:solidFill>
                  <a:srgbClr val="000000"/>
                </a:solidFill>
                <a:uFillTx/>
              </a:rPr>
              <a:t>froid de l’hiver, des infections </a:t>
            </a:r>
            <a:r>
              <a:rPr lang="fr-FR" sz="1200" b="0" i="0" u="none" strike="noStrike" kern="1200" cap="none" spc="0" baseline="0" dirty="0" smtClean="0">
                <a:solidFill>
                  <a:srgbClr val="000000"/>
                </a:solidFill>
                <a:uFillTx/>
              </a:rPr>
              <a:t>saisonnières. Cette technique stimule l’organisme, stabilise</a:t>
            </a:r>
            <a:r>
              <a:rPr lang="fr-FR" sz="1200" b="0" i="0" u="none" strike="noStrike" kern="1200" cap="none" spc="0" dirty="0" smtClean="0">
                <a:solidFill>
                  <a:srgbClr val="000000"/>
                </a:solidFill>
                <a:uFillTx/>
              </a:rPr>
              <a:t> </a:t>
            </a:r>
            <a:r>
              <a:rPr lang="fr-FR" sz="1200" kern="0" dirty="0">
                <a:solidFill>
                  <a:srgbClr val="000000"/>
                </a:solidFill>
              </a:rPr>
              <a:t>l</a:t>
            </a:r>
            <a:r>
              <a:rPr lang="fr-FR" sz="1200" b="0" i="0" u="none" strike="noStrike" kern="1200" cap="none" spc="0" baseline="0" dirty="0" smtClean="0">
                <a:solidFill>
                  <a:srgbClr val="000000"/>
                </a:solidFill>
                <a:uFillTx/>
              </a:rPr>
              <a:t>es globules </a:t>
            </a:r>
            <a:r>
              <a:rPr lang="fr-FR" sz="1200" b="0" i="0" u="none" strike="noStrike" kern="1200" cap="none" spc="0" baseline="0" dirty="0">
                <a:solidFill>
                  <a:srgbClr val="000000"/>
                </a:solidFill>
                <a:uFillTx/>
              </a:rPr>
              <a:t>blancs et rouges </a:t>
            </a:r>
            <a:r>
              <a:rPr lang="fr-FR" sz="1200" b="0" i="0" u="none" strike="noStrike" kern="1200" cap="none" spc="0" baseline="0" dirty="0" smtClean="0">
                <a:solidFill>
                  <a:srgbClr val="000000"/>
                </a:solidFill>
                <a:uFillTx/>
              </a:rPr>
              <a:t>pour renforcer</a:t>
            </a:r>
            <a:r>
              <a:rPr lang="fr-FR" sz="1200" b="0" i="0" u="none" strike="noStrike" kern="1200" cap="none" spc="0" dirty="0" smtClean="0">
                <a:solidFill>
                  <a:srgbClr val="000000"/>
                </a:solidFill>
                <a:uFillTx/>
              </a:rPr>
              <a:t> de </a:t>
            </a:r>
            <a:r>
              <a:rPr lang="fr-FR" sz="1200" dirty="0" smtClean="0">
                <a:solidFill>
                  <a:srgbClr val="000000"/>
                </a:solidFill>
              </a:rPr>
              <a:t>l’</a:t>
            </a:r>
            <a:r>
              <a:rPr lang="fr-FR" sz="1200" b="0" i="0" u="none" strike="noStrike" kern="1200" cap="none" spc="0" baseline="0" dirty="0" smtClean="0">
                <a:solidFill>
                  <a:srgbClr val="000000"/>
                </a:solidFill>
                <a:uFillTx/>
              </a:rPr>
              <a:t>immunité</a:t>
            </a:r>
            <a:r>
              <a:rPr lang="fr-FR" sz="1200" b="0" i="0" u="none" strike="noStrike" kern="1200" cap="none" spc="0" baseline="0" dirty="0">
                <a:solidFill>
                  <a:srgbClr val="000000"/>
                </a:solidFill>
                <a:uFillTx/>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rPr>
              <a:t>Les</a:t>
            </a:r>
            <a:r>
              <a:rPr lang="fr-FR" sz="1200" b="0" i="0" u="none" strike="noStrike" kern="1200" cap="none" spc="0" baseline="0" dirty="0">
                <a:solidFill>
                  <a:srgbClr val="000000"/>
                </a:solidFill>
                <a:uFillTx/>
              </a:rPr>
              <a:t> points sont choisis selon </a:t>
            </a:r>
            <a:r>
              <a:rPr lang="fr-FR" sz="1200" b="0" i="0" u="none" strike="noStrike" kern="0" cap="none" spc="0" baseline="0" dirty="0">
                <a:solidFill>
                  <a:srgbClr val="000000"/>
                </a:solidFill>
                <a:uFillTx/>
              </a:rPr>
              <a:t>d</a:t>
            </a:r>
            <a:r>
              <a:rPr lang="fr-FR" sz="1200" b="0" i="0" u="none" strike="noStrike" kern="1200" cap="none" spc="0" baseline="0" dirty="0">
                <a:solidFill>
                  <a:srgbClr val="000000"/>
                </a:solidFill>
                <a:uFillTx/>
              </a:rPr>
              <a:t>es lois énergétiques</a:t>
            </a:r>
            <a:r>
              <a:rPr lang="fr-FR" sz="1200" b="0" i="0" u="none" strike="noStrike" kern="0" cap="none" spc="0" baseline="0" dirty="0">
                <a:solidFill>
                  <a:srgbClr val="000000"/>
                </a:solidFill>
                <a:uFillTx/>
              </a:rPr>
              <a:t> et seront </a:t>
            </a:r>
            <a:r>
              <a:rPr lang="fr-FR" sz="1200" b="0" i="0" u="none" strike="noStrike" kern="0" cap="none" spc="0" baseline="0" dirty="0" smtClean="0">
                <a:solidFill>
                  <a:srgbClr val="000000"/>
                </a:solidFill>
                <a:uFillTx/>
              </a:rPr>
              <a:t>localisés. </a:t>
            </a:r>
            <a:r>
              <a:rPr lang="fr-FR" sz="1200" b="0" i="0" u="none" strike="noStrike" kern="0" cap="none" spc="0" baseline="0" dirty="0">
                <a:solidFill>
                  <a:srgbClr val="000000"/>
                </a:solidFill>
                <a:uFillTx/>
              </a:rPr>
              <a:t>Un bâton d’armoise </a:t>
            </a:r>
            <a:r>
              <a:rPr lang="fr-FR" sz="1200" b="0" i="0" u="none" strike="noStrike" kern="0" cap="none" spc="0" baseline="0" dirty="0" smtClean="0">
                <a:solidFill>
                  <a:srgbClr val="000000"/>
                </a:solidFill>
                <a:uFillTx/>
              </a:rPr>
              <a:t>sera </a:t>
            </a:r>
            <a:r>
              <a:rPr lang="fr-FR" sz="1200" b="0" i="0" u="none" strike="noStrike" kern="0" cap="none" spc="0" baseline="0" dirty="0">
                <a:solidFill>
                  <a:srgbClr val="000000"/>
                </a:solidFill>
                <a:uFillTx/>
              </a:rPr>
              <a:t>offert en consultation pour continuer votre traitement à </a:t>
            </a:r>
            <a:r>
              <a:rPr lang="fr-FR" sz="1200" b="0" i="0" u="none" strike="noStrike" kern="0" cap="none" spc="0" baseline="0" dirty="0" smtClean="0">
                <a:solidFill>
                  <a:srgbClr val="000000"/>
                </a:solidFill>
                <a:uFillTx/>
              </a:rPr>
              <a:t>domicile</a:t>
            </a:r>
            <a:r>
              <a:rPr lang="fr-FR" sz="1200" b="0" i="0" u="none" strike="noStrike" kern="0" cap="none" spc="0" baseline="0" dirty="0" smtClean="0">
                <a:solidFill>
                  <a:srgbClr val="000000"/>
                </a:solidFill>
                <a:uFillTx/>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endParaRPr>
          </a:p>
          <a:p>
            <a:pPr>
              <a:defRPr sz="1800" b="0" i="0" u="none" strike="noStrike" kern="0" cap="none" spc="0" baseline="0">
                <a:solidFill>
                  <a:srgbClr val="000000"/>
                </a:solidFill>
                <a:uFillTx/>
              </a:defRPr>
            </a:pPr>
            <a:r>
              <a:rPr lang="fr-FR" sz="1200" i="1" dirty="0">
                <a:solidFill>
                  <a:srgbClr val="000000"/>
                </a:solidFill>
              </a:rPr>
              <a:t>Dominique </a:t>
            </a:r>
            <a:r>
              <a:rPr lang="fr-FR" sz="1200" i="1" dirty="0" err="1" smtClean="0">
                <a:solidFill>
                  <a:srgbClr val="000000"/>
                </a:solidFill>
              </a:rPr>
              <a:t>Assemaine</a:t>
            </a:r>
            <a:r>
              <a:rPr lang="fr-FR" sz="1200" i="1" dirty="0" smtClean="0">
                <a:solidFill>
                  <a:srgbClr val="000000"/>
                </a:solidFill>
              </a:rPr>
              <a:t>, </a:t>
            </a:r>
            <a:r>
              <a:rPr lang="fr-FR" sz="1200" i="1" kern="0" dirty="0" smtClean="0">
                <a:solidFill>
                  <a:srgbClr val="000000"/>
                </a:solidFill>
              </a:rPr>
              <a:t>Praticienne </a:t>
            </a:r>
            <a:r>
              <a:rPr lang="fr-FR" sz="1200" i="1" kern="0" dirty="0">
                <a:solidFill>
                  <a:srgbClr val="000000"/>
                </a:solidFill>
              </a:rPr>
              <a:t>en médecine traditionnelle </a:t>
            </a:r>
            <a:r>
              <a:rPr lang="fr-FR" sz="1200" i="1" kern="0" dirty="0" smtClean="0">
                <a:solidFill>
                  <a:srgbClr val="000000"/>
                </a:solidFill>
              </a:rPr>
              <a:t>chinoise</a:t>
            </a:r>
            <a:endParaRPr lang="fr-FR" sz="1200" i="1" kern="0" dirty="0">
              <a:solidFill>
                <a:srgbClr val="000000"/>
              </a:solidFill>
            </a:endParaRPr>
          </a:p>
        </p:txBody>
      </p:sp>
      <p:pic>
        <p:nvPicPr>
          <p:cNvPr id="8" name="Image 7"/>
          <p:cNvPicPr>
            <a:picLocks noChangeAspect="1"/>
          </p:cNvPicPr>
          <p:nvPr/>
        </p:nvPicPr>
        <p:blipFill>
          <a:blip r:embed="rId2"/>
          <a:stretch>
            <a:fillRect/>
          </a:stretch>
        </p:blipFill>
        <p:spPr>
          <a:xfrm>
            <a:off x="5669515" y="1693752"/>
            <a:ext cx="6217764" cy="4105010"/>
          </a:xfrm>
          <a:prstGeom prst="rect">
            <a:avLst/>
          </a:prstGeom>
          <a:noFill/>
          <a:ln cap="flat">
            <a:noFill/>
          </a:ln>
        </p:spPr>
      </p:pic>
    </p:spTree>
    <p:extLst>
      <p:ext uri="{BB962C8B-B14F-4D97-AF65-F5344CB8AC3E}">
        <p14:creationId xmlns:p14="http://schemas.microsoft.com/office/powerpoint/2010/main" val="1610621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NATUROPATHIE</a:t>
            </a:r>
            <a:endParaRPr lang="fr-FR" sz="3200" dirty="0">
              <a:solidFill>
                <a:schemeClr val="bg1"/>
              </a:solidFill>
            </a:endParaRPr>
          </a:p>
        </p:txBody>
      </p:sp>
      <p:sp>
        <p:nvSpPr>
          <p:cNvPr id="7" name="ZoneTexte 6"/>
          <p:cNvSpPr txBox="1"/>
          <p:nvPr/>
        </p:nvSpPr>
        <p:spPr>
          <a:xfrm>
            <a:off x="888329" y="1151922"/>
            <a:ext cx="2893433"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Soulager l’Anxiété</a:t>
            </a:r>
            <a:endParaRPr lang="fr-FR" sz="2000" b="1" u="sng" dirty="0">
              <a:solidFill>
                <a:srgbClr val="000000"/>
              </a:solidFill>
            </a:endParaRPr>
          </a:p>
        </p:txBody>
      </p:sp>
      <p:sp>
        <p:nvSpPr>
          <p:cNvPr id="9" name="ZoneTexte 3"/>
          <p:cNvSpPr txBox="1"/>
          <p:nvPr/>
        </p:nvSpPr>
        <p:spPr>
          <a:xfrm>
            <a:off x="888329" y="1941691"/>
            <a:ext cx="10262271" cy="4031873"/>
          </a:xfrm>
          <a:prstGeom prst="rect">
            <a:avLst/>
          </a:prstGeom>
          <a:noFill/>
          <a:ln cap="flat">
            <a:noFill/>
          </a:ln>
        </p:spPr>
        <p:txBody>
          <a:bodyPr vert="horz" wrap="square" lIns="91440" tIns="45720" rIns="91440" bIns="45720" anchor="t" anchorCtr="0" compatLnSpc="1">
            <a:spAutoFit/>
          </a:bodyPr>
          <a:lstStyle/>
          <a:p>
            <a:r>
              <a:rPr lang="fr-FR" sz="1400" dirty="0"/>
              <a:t>Des solutions naturelles existent pour soulager l’anxiété et il ne faut pas prendre les symptômes d’angoisse à la légère car ils influencent fortement notre quotidien.</a:t>
            </a:r>
          </a:p>
          <a:p>
            <a:pPr lvl="0"/>
            <a:endParaRPr lang="fr-FR" sz="1200" b="1" u="sng" dirty="0" smtClean="0"/>
          </a:p>
          <a:p>
            <a:pPr lvl="0"/>
            <a:r>
              <a:rPr lang="fr-FR" sz="1200" b="1" u="sng" dirty="0" smtClean="0"/>
              <a:t>Huiles </a:t>
            </a:r>
            <a:r>
              <a:rPr lang="fr-FR" sz="1200" b="1" u="sng" dirty="0"/>
              <a:t>essentielles</a:t>
            </a:r>
            <a:r>
              <a:rPr lang="fr-FR" sz="1200" dirty="0"/>
              <a:t> : 1ml d’HE d’orange douce + 3 ml HE lavande officinale +1 ml HE camomille noble à diluer dans 80 ml d’huile de jojoba – masser le sternum ou le plexus solaire avec quelques gouttes de ce </a:t>
            </a:r>
            <a:r>
              <a:rPr lang="fr-FR" sz="1200" dirty="0" smtClean="0"/>
              <a:t>mélange, </a:t>
            </a:r>
            <a:r>
              <a:rPr lang="fr-FR" sz="1200" dirty="0"/>
              <a:t>le soir avant de se coucher.</a:t>
            </a:r>
          </a:p>
          <a:p>
            <a:pPr lvl="0"/>
            <a:endParaRPr lang="fr-FR" sz="1200" b="1" u="sng" dirty="0" smtClean="0"/>
          </a:p>
          <a:p>
            <a:pPr lvl="0"/>
            <a:r>
              <a:rPr lang="fr-FR" sz="1200" b="1" u="sng" dirty="0" err="1" smtClean="0"/>
              <a:t>Ashwaganda</a:t>
            </a:r>
            <a:r>
              <a:rPr lang="fr-FR" sz="1200" dirty="0"/>
              <a:t> : c’est une plante </a:t>
            </a:r>
            <a:r>
              <a:rPr lang="fr-FR" sz="1200" dirty="0" err="1"/>
              <a:t>adaptogène</a:t>
            </a:r>
            <a:r>
              <a:rPr lang="fr-FR" sz="1200" dirty="0"/>
              <a:t> qui permet au corps de s’adapter au stress. Selon nos besoins, elle sera stimulante ou relaxante. Elle aide au bien-être intellectuel et physique ainsi qu’à l’équilibre émotionnel et au bien-être général. 2 gélules chaque soir permettent d’en ressentir les effets très rapidement.</a:t>
            </a:r>
          </a:p>
          <a:p>
            <a:pPr lvl="0"/>
            <a:endParaRPr lang="fr-FR" sz="1200" b="1" u="sng" dirty="0" smtClean="0"/>
          </a:p>
          <a:p>
            <a:pPr lvl="0"/>
            <a:r>
              <a:rPr lang="fr-FR" sz="1200" b="1" u="sng" dirty="0" smtClean="0"/>
              <a:t>Magnésium</a:t>
            </a:r>
            <a:r>
              <a:rPr lang="fr-FR" sz="1200" dirty="0"/>
              <a:t> : il contribue à réduire la fatigue et participe du bon fonctionnement du système nerveux. Il améliore aussi le sommeil. Les formes les mieux assimilées par le corps sont le </a:t>
            </a:r>
            <a:r>
              <a:rPr lang="fr-FR" sz="1200" b="1" dirty="0" err="1"/>
              <a:t>malate</a:t>
            </a:r>
            <a:r>
              <a:rPr lang="fr-FR" sz="1200" b="1" dirty="0"/>
              <a:t> de magnésium</a:t>
            </a:r>
            <a:r>
              <a:rPr lang="fr-FR" sz="1200" dirty="0"/>
              <a:t>, le </a:t>
            </a:r>
            <a:r>
              <a:rPr lang="fr-FR" sz="1200" b="1" dirty="0"/>
              <a:t>glycérophosphate</a:t>
            </a:r>
            <a:r>
              <a:rPr lang="fr-FR" sz="1200" dirty="0"/>
              <a:t> et le </a:t>
            </a:r>
            <a:r>
              <a:rPr lang="fr-FR" sz="1200" b="1" dirty="0" err="1"/>
              <a:t>bisglycinate</a:t>
            </a:r>
            <a:r>
              <a:rPr lang="fr-FR" sz="1200" b="1" dirty="0"/>
              <a:t> de magnésium</a:t>
            </a:r>
            <a:r>
              <a:rPr lang="fr-FR" sz="1200" dirty="0"/>
              <a:t>. </a:t>
            </a:r>
          </a:p>
          <a:p>
            <a:r>
              <a:rPr lang="fr-FR" sz="1200" dirty="0"/>
              <a:t>Le </a:t>
            </a:r>
            <a:r>
              <a:rPr lang="fr-FR" sz="1200" b="1" dirty="0"/>
              <a:t>citrate de magnésium</a:t>
            </a:r>
            <a:r>
              <a:rPr lang="fr-FR" sz="1200" dirty="0"/>
              <a:t> peut également être très bien assimilé, mais peut aussi être laxatif.</a:t>
            </a:r>
          </a:p>
          <a:p>
            <a:pPr lvl="0"/>
            <a:endParaRPr lang="fr-FR" sz="1200" b="1" u="sng" dirty="0" smtClean="0"/>
          </a:p>
          <a:p>
            <a:pPr lvl="0"/>
            <a:r>
              <a:rPr lang="fr-FR" sz="1200" b="1" u="sng" dirty="0" smtClean="0"/>
              <a:t>Gemmothérapie</a:t>
            </a:r>
            <a:r>
              <a:rPr lang="fr-FR" sz="1200" dirty="0"/>
              <a:t> : </a:t>
            </a:r>
            <a:r>
              <a:rPr lang="fr-FR" sz="1200" dirty="0" err="1"/>
              <a:t>Calmigem</a:t>
            </a:r>
            <a:r>
              <a:rPr lang="fr-FR" sz="1200" dirty="0"/>
              <a:t> d’</a:t>
            </a:r>
            <a:r>
              <a:rPr lang="fr-FR" sz="1200" dirty="0" err="1"/>
              <a:t>Herbalgem</a:t>
            </a:r>
            <a:r>
              <a:rPr lang="fr-FR" sz="1200" dirty="0"/>
              <a:t> </a:t>
            </a:r>
            <a:r>
              <a:rPr lang="fr-FR" sz="1200" dirty="0" smtClean="0"/>
              <a:t>aide, </a:t>
            </a:r>
            <a:r>
              <a:rPr lang="fr-FR" sz="1200" dirty="0"/>
              <a:t>en cas de stress </a:t>
            </a:r>
            <a:r>
              <a:rPr lang="fr-FR" sz="1200" dirty="0" smtClean="0"/>
              <a:t>passager, </a:t>
            </a:r>
            <a:r>
              <a:rPr lang="fr-FR" sz="1200" dirty="0"/>
              <a:t>grâce à l’action de 2 bourgeons (figuier et cassis) et de 3 huiles essentielles (lavande, angélique et l’oranger) – Aide à diminuer la tension nerveuse, à réduire la nervosité et agit favorablement contre les chocs émotionnels et l’instabilité psychologique.</a:t>
            </a:r>
          </a:p>
          <a:p>
            <a:r>
              <a:rPr lang="fr-FR" sz="1200" dirty="0" smtClean="0"/>
              <a:t>Il existe, en naturopathie, pléthore de plantes et d’actifs naturels pour aider à lutter contre la peur, l’angoisse, l’anxiété, les problèmes de sommeil. </a:t>
            </a:r>
            <a:br>
              <a:rPr lang="fr-FR" sz="1200" dirty="0" smtClean="0"/>
            </a:br>
            <a:r>
              <a:rPr lang="fr-FR" sz="1200" dirty="0" smtClean="0"/>
              <a:t>Ne pas hésiter à consulter un naturopathe pour mieux cibler vos besoins.</a:t>
            </a:r>
          </a:p>
          <a:p>
            <a:endParaRPr lang="fr-FR" sz="1200" dirty="0" smtClean="0"/>
          </a:p>
          <a:p>
            <a:endParaRPr lang="fr-FR" sz="1200" dirty="0"/>
          </a:p>
          <a:p>
            <a:r>
              <a:rPr lang="fr-FR" sz="1200" i="1" dirty="0" smtClean="0"/>
              <a:t>Claudine </a:t>
            </a:r>
            <a:r>
              <a:rPr lang="fr-FR" sz="1200" i="1" dirty="0" err="1" smtClean="0"/>
              <a:t>Soulat</a:t>
            </a:r>
            <a:r>
              <a:rPr lang="fr-FR" sz="1200" i="1" dirty="0" smtClean="0"/>
              <a:t>, Naturopathe</a:t>
            </a:r>
            <a:endParaRPr lang="fr-FR" sz="1200" i="1" dirty="0"/>
          </a:p>
        </p:txBody>
      </p:sp>
    </p:spTree>
    <p:extLst>
      <p:ext uri="{BB962C8B-B14F-4D97-AF65-F5344CB8AC3E}">
        <p14:creationId xmlns:p14="http://schemas.microsoft.com/office/powerpoint/2010/main" val="2216566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481417" y="4165"/>
            <a:ext cx="7329948" cy="561307"/>
          </a:xfrm>
          <a:solidFill>
            <a:srgbClr val="00B0F0"/>
          </a:solidFill>
        </p:spPr>
        <p:txBody>
          <a:bodyPr>
            <a:normAutofit/>
          </a:bodyPr>
          <a:lstStyle/>
          <a:p>
            <a:pPr algn="ctr"/>
            <a:r>
              <a:rPr lang="fr-FR" sz="3200" dirty="0" smtClean="0">
                <a:solidFill>
                  <a:schemeClr val="bg1"/>
                </a:solidFill>
              </a:rPr>
              <a:t>PHARMACOPEE CHINOISE</a:t>
            </a:r>
            <a:endParaRPr lang="fr-FR" sz="3200" dirty="0">
              <a:solidFill>
                <a:schemeClr val="bg1"/>
              </a:solidFill>
            </a:endParaRPr>
          </a:p>
        </p:txBody>
      </p:sp>
      <p:sp>
        <p:nvSpPr>
          <p:cNvPr id="4" name="ZoneTexte 3"/>
          <p:cNvSpPr txBox="1"/>
          <p:nvPr/>
        </p:nvSpPr>
        <p:spPr>
          <a:xfrm>
            <a:off x="503818" y="691441"/>
            <a:ext cx="8781315" cy="40011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sng" strike="noStrike" kern="1200" cap="none" spc="0" baseline="0" dirty="0">
                <a:solidFill>
                  <a:srgbClr val="000000"/>
                </a:solidFill>
                <a:uFillTx/>
                <a:latin typeface="Calibri"/>
              </a:rPr>
              <a:t>Pharmacopée </a:t>
            </a:r>
            <a:r>
              <a:rPr lang="fr-FR" sz="2000" b="1" i="0" u="sng" strike="noStrike" kern="1200" cap="none" spc="0" baseline="0" dirty="0" smtClean="0">
                <a:solidFill>
                  <a:srgbClr val="000000"/>
                </a:solidFill>
                <a:uFillTx/>
                <a:latin typeface="Calibri"/>
              </a:rPr>
              <a:t>chinoise, une branche de la Médecine Traditionnelle Chinoise (</a:t>
            </a:r>
            <a:r>
              <a:rPr lang="fr-FR" sz="2000" b="1" i="0" u="sng" strike="noStrike" kern="1200" cap="none" spc="0" baseline="0" dirty="0" err="1" smtClean="0">
                <a:solidFill>
                  <a:srgbClr val="000000"/>
                </a:solidFill>
                <a:uFillTx/>
                <a:latin typeface="Calibri"/>
              </a:rPr>
              <a:t>Mtc</a:t>
            </a:r>
            <a:r>
              <a:rPr lang="fr-FR" sz="2000" b="1" i="0" u="sng" strike="noStrike" kern="1200" cap="none" spc="0" baseline="0" dirty="0" smtClean="0">
                <a:solidFill>
                  <a:srgbClr val="000000"/>
                </a:solidFill>
                <a:uFillTx/>
                <a:latin typeface="Calibri"/>
              </a:rPr>
              <a:t>)</a:t>
            </a:r>
            <a:endParaRPr lang="fr-FR" sz="2000" b="1" i="0" u="sng" strike="noStrike" kern="1200" cap="none" spc="0" baseline="0" dirty="0">
              <a:solidFill>
                <a:srgbClr val="000000"/>
              </a:solidFill>
              <a:uFillTx/>
              <a:latin typeface="Calibri"/>
            </a:endParaRPr>
          </a:p>
        </p:txBody>
      </p:sp>
      <p:sp>
        <p:nvSpPr>
          <p:cNvPr id="6" name="ZoneTexte 5"/>
          <p:cNvSpPr txBox="1"/>
          <p:nvPr/>
        </p:nvSpPr>
        <p:spPr>
          <a:xfrm>
            <a:off x="503818" y="1141325"/>
            <a:ext cx="11216945" cy="547842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Cette </a:t>
            </a:r>
            <a:r>
              <a:rPr lang="fr-FR" sz="1400" b="0" i="0" u="none" strike="noStrike" kern="1200" cap="none" spc="0" baseline="0" dirty="0">
                <a:solidFill>
                  <a:srgbClr val="000000"/>
                </a:solidFill>
                <a:uFillTx/>
                <a:latin typeface="Calibri"/>
              </a:rPr>
              <a:t>discipline s’appuie sur la </a:t>
            </a:r>
            <a:r>
              <a:rPr lang="fr-FR" sz="1400" b="0" i="0" u="none" strike="noStrike" kern="1200" cap="none" spc="0" baseline="0" dirty="0" smtClean="0">
                <a:solidFill>
                  <a:srgbClr val="000000"/>
                </a:solidFill>
                <a:uFillTx/>
                <a:latin typeface="Calibri"/>
              </a:rPr>
              <a:t>nature </a:t>
            </a:r>
            <a:r>
              <a:rPr lang="fr-FR" sz="1400" b="0" i="0" u="none" strike="noStrike" kern="1200" cap="none" spc="0" baseline="0" dirty="0">
                <a:solidFill>
                  <a:srgbClr val="000000"/>
                </a:solidFill>
                <a:uFillTx/>
                <a:latin typeface="Calibri"/>
              </a:rPr>
              <a:t>(les végétaux et les minéraux). Racines, feuilles, fruits, champignons, coquillages, </a:t>
            </a:r>
            <a:r>
              <a:rPr lang="fr-FR" sz="1400" b="0" i="0" u="none" strike="noStrike" kern="1200" cap="none" spc="0" baseline="0" dirty="0" smtClean="0">
                <a:solidFill>
                  <a:srgbClr val="000000"/>
                </a:solidFill>
                <a:uFillTx/>
                <a:latin typeface="Calibri"/>
              </a:rPr>
              <a:t>pierres.</a:t>
            </a: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Pour composer une formule, le praticien doit </a:t>
            </a:r>
            <a:r>
              <a:rPr lang="fr-FR" sz="1400" b="0" i="0" u="none" strike="noStrike" kern="1200" cap="none" spc="0" baseline="0" dirty="0" smtClean="0">
                <a:solidFill>
                  <a:srgbClr val="000000"/>
                </a:solidFill>
                <a:uFillTx/>
                <a:latin typeface="Calibri"/>
              </a:rPr>
              <a:t>maîtriser </a:t>
            </a:r>
            <a:r>
              <a:rPr lang="fr-FR" sz="1400" b="0" i="0" u="none" strike="noStrike" kern="1200" cap="none" spc="0" baseline="0" dirty="0">
                <a:solidFill>
                  <a:srgbClr val="000000"/>
                </a:solidFill>
                <a:uFillTx/>
                <a:latin typeface="Calibri"/>
              </a:rPr>
              <a:t>la loi des cinq éléments, c’est-à-dire : </a:t>
            </a:r>
            <a:endParaRPr lang="fr-FR" sz="1400" b="0" i="0" u="none" strike="noStrike" kern="1200" cap="none" spc="0" baseline="0" dirty="0" smtClean="0">
              <a:solidFill>
                <a:srgbClr val="000000"/>
              </a:solidFill>
              <a:uFillTx/>
              <a:latin typeface="Calibri"/>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les </a:t>
            </a:r>
            <a:r>
              <a:rPr lang="fr-FR" sz="1400" b="0" i="0" u="none" strike="noStrike" kern="1200" cap="none" spc="0" baseline="0" dirty="0">
                <a:solidFill>
                  <a:srgbClr val="000000"/>
                </a:solidFill>
                <a:uFillTx/>
                <a:latin typeface="Calibri"/>
              </a:rPr>
              <a:t>saveurs (amer, doux, salé, épicé, </a:t>
            </a:r>
            <a:r>
              <a:rPr lang="fr-FR" sz="1400" b="0" i="0" u="none" strike="noStrike" kern="1200" cap="none" spc="0" baseline="0" dirty="0" smtClean="0">
                <a:solidFill>
                  <a:srgbClr val="000000"/>
                </a:solidFill>
                <a:uFillTx/>
                <a:latin typeface="Calibri"/>
              </a:rPr>
              <a:t>sucré)</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 </a:t>
            </a:r>
            <a:r>
              <a:rPr lang="fr-FR" sz="1400" b="0" i="0" u="none" strike="noStrike" kern="1200" cap="none" spc="0" baseline="0" dirty="0">
                <a:solidFill>
                  <a:srgbClr val="000000"/>
                </a:solidFill>
                <a:uFillTx/>
                <a:latin typeface="Calibri"/>
              </a:rPr>
              <a:t>chaud, le froid, </a:t>
            </a:r>
            <a:r>
              <a:rPr lang="fr-FR" sz="1400" b="0" i="0" u="none" strike="noStrike" kern="1200" cap="none" spc="0" baseline="0" dirty="0" smtClean="0">
                <a:solidFill>
                  <a:srgbClr val="000000"/>
                </a:solidFill>
                <a:uFillTx/>
                <a:latin typeface="Calibri"/>
              </a:rPr>
              <a:t>l’humide,</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l’astringent,</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 </a:t>
            </a:r>
            <a:r>
              <a:rPr lang="fr-FR" sz="1400" b="0" i="0" u="none" strike="noStrike" kern="1200" cap="none" spc="0" baseline="0" dirty="0">
                <a:solidFill>
                  <a:srgbClr val="000000"/>
                </a:solidFill>
                <a:uFillTx/>
                <a:latin typeface="Calibri"/>
              </a:rPr>
              <a:t>tropisme, </a:t>
            </a:r>
            <a:endParaRPr lang="fr-FR" sz="1400" b="0" i="0" u="none" strike="noStrike" kern="1200" cap="none" spc="0" baseline="0" dirty="0" smtClean="0">
              <a:solidFill>
                <a:srgbClr val="000000"/>
              </a:solidFill>
              <a:uFillTx/>
              <a:latin typeface="Calibri"/>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les </a:t>
            </a:r>
            <a:r>
              <a:rPr lang="fr-FR" sz="1400" b="0" i="0" u="none" strike="noStrike" kern="1200" cap="none" spc="0" baseline="0" dirty="0">
                <a:solidFill>
                  <a:srgbClr val="000000"/>
                </a:solidFill>
                <a:uFillTx/>
                <a:latin typeface="Calibri"/>
              </a:rPr>
              <a:t>5 saisons.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dirty="0">
              <a:solidFill>
                <a:srgbClr val="000000"/>
              </a:solidFill>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Puis, </a:t>
            </a:r>
            <a:r>
              <a:rPr lang="fr-FR" sz="1400" b="0" i="0" u="none" strike="noStrike" kern="1200" cap="none" spc="0" baseline="0" dirty="0">
                <a:solidFill>
                  <a:srgbClr val="000000"/>
                </a:solidFill>
                <a:uFillTx/>
                <a:latin typeface="Calibri"/>
              </a:rPr>
              <a:t>selon le bilan énergétique –prise de pouls, observation de la langue, recueil des symptômes, recherche des causes, méridiens en </a:t>
            </a:r>
            <a:r>
              <a:rPr lang="fr-FR" sz="1400" b="0" i="0" u="none" strike="noStrike" kern="1200" cap="none" spc="0" baseline="0" dirty="0" smtClean="0">
                <a:solidFill>
                  <a:srgbClr val="000000"/>
                </a:solidFill>
                <a:uFillTx/>
                <a:latin typeface="Calibri"/>
              </a:rPr>
              <a:t>vide,</a:t>
            </a:r>
            <a:r>
              <a:rPr lang="fr-FR" sz="1400" b="0" i="0" u="none" strike="noStrike" kern="1200" cap="none" spc="0" dirty="0" smtClean="0">
                <a:solidFill>
                  <a:srgbClr val="000000"/>
                </a:solidFill>
                <a:uFillTx/>
                <a:latin typeface="Calibri"/>
              </a:rPr>
              <a:t> </a:t>
            </a:r>
            <a:r>
              <a:rPr lang="fr-FR" sz="1400" b="0" i="0" u="none" strike="noStrike" kern="1200" cap="none" spc="0" baseline="0" dirty="0" smtClean="0">
                <a:solidFill>
                  <a:srgbClr val="000000"/>
                </a:solidFill>
                <a:uFillTx/>
                <a:latin typeface="Calibri"/>
              </a:rPr>
              <a:t>en </a:t>
            </a:r>
            <a:r>
              <a:rPr lang="fr-FR" sz="1400" b="0" i="0" u="none" strike="noStrike" kern="1200" cap="none" spc="0" baseline="0" dirty="0">
                <a:solidFill>
                  <a:srgbClr val="000000"/>
                </a:solidFill>
                <a:uFillTx/>
                <a:latin typeface="Calibri"/>
              </a:rPr>
              <a:t>plénitude, organe </a:t>
            </a:r>
            <a:r>
              <a:rPr lang="fr-FR" sz="1400" b="0" i="0" u="none" strike="noStrike" kern="1200" cap="none" spc="0" baseline="0" dirty="0" smtClean="0">
                <a:solidFill>
                  <a:srgbClr val="000000"/>
                </a:solidFill>
                <a:uFillTx/>
                <a:latin typeface="Calibri"/>
              </a:rPr>
              <a:t>concerné, </a:t>
            </a:r>
            <a:r>
              <a:rPr lang="fr-FR" sz="1400" b="0" i="0" u="none" strike="noStrike" kern="1200" cap="none" spc="0" baseline="0" dirty="0">
                <a:solidFill>
                  <a:srgbClr val="000000"/>
                </a:solidFill>
                <a:uFillTx/>
                <a:latin typeface="Calibri"/>
              </a:rPr>
              <a:t>émotions perturbées, une formule personnalisée est élaborée.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Pour renforcer l’immunité, les méridiens qui seront concernés sont sur le réseau de </a:t>
            </a:r>
            <a:r>
              <a:rPr lang="fr-FR" sz="1400" dirty="0">
                <a:solidFill>
                  <a:srgbClr val="000000"/>
                </a:solidFill>
                <a:latin typeface="Calibri"/>
              </a:rPr>
              <a:t>:</a:t>
            </a:r>
            <a:r>
              <a:rPr lang="fr-FR" sz="1400" b="0" i="0" u="none" strike="noStrike" kern="1200" cap="none" spc="0" baseline="0" dirty="0" smtClean="0">
                <a:solidFill>
                  <a:srgbClr val="000000"/>
                </a:solidFill>
                <a:uFillTx/>
                <a:latin typeface="Calibri"/>
              </a:rPr>
              <a:t> rate/estomac, rein/vessie,</a:t>
            </a:r>
            <a:r>
              <a:rPr lang="fr-FR" sz="1400" b="0" i="0" u="none" strike="noStrike" kern="1200" cap="none" spc="0" dirty="0" smtClean="0">
                <a:solidFill>
                  <a:srgbClr val="000000"/>
                </a:solidFill>
                <a:uFillTx/>
                <a:latin typeface="Calibri"/>
              </a:rPr>
              <a:t> poumons/gros intestin.</a:t>
            </a: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dirty="0" smtClean="0">
                <a:solidFill>
                  <a:srgbClr val="000000"/>
                </a:solidFill>
                <a:latin typeface="Calibri"/>
              </a:rPr>
              <a:t>E</a:t>
            </a:r>
            <a:r>
              <a:rPr lang="fr-FR" sz="1400" b="1" i="0" u="none" strike="noStrike" kern="1200" cap="none" spc="0" baseline="0" dirty="0" smtClean="0">
                <a:solidFill>
                  <a:srgbClr val="000000"/>
                </a:solidFill>
                <a:uFillTx/>
                <a:latin typeface="Calibri"/>
              </a:rPr>
              <a:t>xemple</a:t>
            </a:r>
            <a:r>
              <a:rPr lang="fr-FR" sz="1400" b="1" i="0" u="none" strike="noStrike" kern="1200" cap="none" spc="0" dirty="0" smtClean="0">
                <a:solidFill>
                  <a:srgbClr val="000000"/>
                </a:solidFill>
                <a:uFillTx/>
                <a:latin typeface="Calibri"/>
              </a:rPr>
              <a:t> :</a:t>
            </a:r>
            <a:r>
              <a:rPr lang="fr-FR" sz="1400" b="1" i="0" u="none" strike="noStrike" kern="1200" cap="none" spc="0" baseline="0" dirty="0" smtClean="0">
                <a:solidFill>
                  <a:srgbClr val="000000"/>
                </a:solidFill>
                <a:uFillTx/>
                <a:latin typeface="Calibri"/>
              </a:rPr>
              <a:t> </a:t>
            </a:r>
            <a:r>
              <a:rPr lang="fr-FR" sz="1400" dirty="0">
                <a:solidFill>
                  <a:srgbClr val="000000"/>
                </a:solidFill>
                <a:latin typeface="Calibri"/>
              </a:rPr>
              <a:t>F</a:t>
            </a:r>
            <a:r>
              <a:rPr lang="fr-FR" sz="1400" b="0" i="0" u="none" strike="noStrike" kern="1200" cap="none" spc="0" baseline="0" dirty="0" smtClean="0">
                <a:solidFill>
                  <a:srgbClr val="000000"/>
                </a:solidFill>
                <a:uFillTx/>
                <a:latin typeface="Calibri"/>
              </a:rPr>
              <a:t>ormule </a:t>
            </a:r>
            <a:r>
              <a:rPr lang="fr-FR" sz="1400" b="1" i="0" u="none" strike="noStrike" kern="1200" cap="none" spc="0" baseline="0" dirty="0">
                <a:solidFill>
                  <a:srgbClr val="000000"/>
                </a:solidFill>
                <a:uFillTx/>
                <a:latin typeface="Calibri"/>
              </a:rPr>
              <a:t>SI JUN ZI TANG </a:t>
            </a:r>
            <a:r>
              <a:rPr lang="fr-FR" sz="1400" b="0" i="0" u="none" strike="noStrike" kern="1200" cap="none" spc="0" baseline="0" dirty="0">
                <a:solidFill>
                  <a:srgbClr val="000000"/>
                </a:solidFill>
                <a:uFillTx/>
                <a:latin typeface="Calibri"/>
              </a:rPr>
              <a:t>– décoction des quatre gentilshommes.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C’est une formule reconstituante et tonifiante.</a:t>
            </a:r>
          </a:p>
          <a:p>
            <a:pPr lvl="0" algn="just">
              <a:defRPr sz="1800" b="0" i="0" u="none" strike="noStrike" kern="0" cap="none" spc="0" baseline="0">
                <a:solidFill>
                  <a:srgbClr val="000000"/>
                </a:solidFill>
                <a:uFillTx/>
              </a:defRPr>
            </a:pPr>
            <a:r>
              <a:rPr lang="fr-FR" sz="1400" b="0" i="0" u="sng" strike="noStrike" kern="1200" cap="none" spc="0" baseline="0" dirty="0">
                <a:solidFill>
                  <a:srgbClr val="000000"/>
                </a:solidFill>
                <a:uFillTx/>
                <a:latin typeface="Calibri"/>
              </a:rPr>
              <a:t>La composition comprend :</a:t>
            </a:r>
            <a:r>
              <a:rPr lang="fr-FR" sz="1400" b="0" i="0" u="none" strike="noStrike" kern="1200" cap="none" spc="0" baseline="0" dirty="0">
                <a:solidFill>
                  <a:srgbClr val="000000"/>
                </a:solidFill>
                <a:uFillTx/>
                <a:latin typeface="Calibri"/>
              </a:rPr>
              <a:t> </a:t>
            </a:r>
            <a:r>
              <a:rPr lang="fr-FR" sz="1400" b="0" i="0" u="none" strike="noStrike" kern="1200" cap="none" spc="0" baseline="0" dirty="0" smtClean="0">
                <a:solidFill>
                  <a:srgbClr val="000000"/>
                </a:solidFill>
                <a:uFillTx/>
                <a:latin typeface="Calibri"/>
              </a:rPr>
              <a:t>- </a:t>
            </a:r>
            <a:r>
              <a:rPr lang="fr-FR" sz="1400" dirty="0" smtClean="0">
                <a:solidFill>
                  <a:srgbClr val="000000"/>
                </a:solidFill>
                <a:latin typeface="Calibri"/>
              </a:rPr>
              <a:t>L</a:t>
            </a:r>
            <a:r>
              <a:rPr lang="fr-FR" sz="1400" b="0" i="0" u="none" strike="noStrike" kern="1200" cap="none" spc="0" baseline="0" dirty="0" smtClean="0">
                <a:solidFill>
                  <a:srgbClr val="000000"/>
                </a:solidFill>
                <a:uFillTx/>
                <a:latin typeface="Calibri"/>
              </a:rPr>
              <a:t>’Empereur -</a:t>
            </a:r>
            <a:r>
              <a:rPr lang="fr-FR" sz="1400" dirty="0" smtClean="0">
                <a:solidFill>
                  <a:srgbClr val="000000"/>
                </a:solidFill>
              </a:rPr>
              <a:t>REN SHEN racine </a:t>
            </a:r>
            <a:r>
              <a:rPr lang="fr-FR" sz="1400" dirty="0">
                <a:solidFill>
                  <a:srgbClr val="000000"/>
                </a:solidFill>
              </a:rPr>
              <a:t>de </a:t>
            </a:r>
            <a:r>
              <a:rPr lang="fr-FR" sz="1400" dirty="0" smtClean="0">
                <a:solidFill>
                  <a:srgbClr val="000000"/>
                </a:solidFill>
              </a:rPr>
              <a:t>ginseng- doux et tiède, puissant tonique de la rate, - Ministre </a:t>
            </a:r>
            <a:r>
              <a:rPr lang="fr-FR" sz="1400" dirty="0">
                <a:solidFill>
                  <a:srgbClr val="000000"/>
                </a:solidFill>
                <a:latin typeface="Calibri"/>
              </a:rPr>
              <a:t>-</a:t>
            </a:r>
            <a:r>
              <a:rPr lang="fr-FR" sz="1400" dirty="0">
                <a:solidFill>
                  <a:srgbClr val="000000"/>
                </a:solidFill>
              </a:rPr>
              <a:t>BAI ZHU </a:t>
            </a:r>
            <a:r>
              <a:rPr lang="fr-FR" sz="1400" dirty="0" smtClean="0">
                <a:solidFill>
                  <a:srgbClr val="000000"/>
                </a:solidFill>
              </a:rPr>
              <a:t>astragale- </a:t>
            </a:r>
            <a:r>
              <a:rPr lang="fr-FR" sz="1400" b="0" i="0" u="none" strike="noStrike" kern="1200" cap="none" spc="0" baseline="0" dirty="0" smtClean="0">
                <a:solidFill>
                  <a:srgbClr val="000000"/>
                </a:solidFill>
                <a:uFillTx/>
                <a:latin typeface="Calibri"/>
              </a:rPr>
              <a:t>amer et tiède, assèche l’humidité de l’estomac ;</a:t>
            </a:r>
            <a:r>
              <a:rPr lang="fr-FR" sz="1400" b="0" i="0" u="none" strike="noStrike" kern="1200" cap="none" spc="0" dirty="0" smtClean="0">
                <a:solidFill>
                  <a:srgbClr val="000000"/>
                </a:solidFill>
                <a:uFillTx/>
                <a:latin typeface="Calibri"/>
              </a:rPr>
              <a:t> - Le conseiller -</a:t>
            </a:r>
            <a:r>
              <a:rPr lang="fr-FR" sz="1400" b="0" i="0" u="none" strike="noStrike" kern="1200" cap="none" spc="0" baseline="0" dirty="0" smtClean="0">
                <a:solidFill>
                  <a:srgbClr val="000000"/>
                </a:solidFill>
                <a:uFillTx/>
                <a:latin typeface="Calibri"/>
              </a:rPr>
              <a:t>FU LING</a:t>
            </a:r>
            <a:r>
              <a:rPr lang="fr-FR" sz="1400" b="0" i="0" u="none" strike="noStrike" kern="1200" cap="none" spc="0" dirty="0" smtClean="0">
                <a:solidFill>
                  <a:srgbClr val="000000"/>
                </a:solidFill>
                <a:uFillTx/>
                <a:latin typeface="Calibri"/>
              </a:rPr>
              <a:t> </a:t>
            </a:r>
            <a:r>
              <a:rPr lang="fr-FR" sz="1400" dirty="0" smtClean="0">
                <a:solidFill>
                  <a:srgbClr val="000000"/>
                </a:solidFill>
              </a:rPr>
              <a:t>champignon </a:t>
            </a:r>
            <a:r>
              <a:rPr lang="fr-FR" sz="1400" dirty="0" err="1">
                <a:solidFill>
                  <a:srgbClr val="000000"/>
                </a:solidFill>
              </a:rPr>
              <a:t>porio</a:t>
            </a:r>
            <a:r>
              <a:rPr lang="fr-FR" sz="1400" dirty="0">
                <a:solidFill>
                  <a:srgbClr val="000000"/>
                </a:solidFill>
              </a:rPr>
              <a:t> </a:t>
            </a:r>
            <a:r>
              <a:rPr lang="fr-FR" sz="1400" dirty="0" smtClean="0">
                <a:solidFill>
                  <a:srgbClr val="000000"/>
                </a:solidFill>
              </a:rPr>
              <a:t>cocos- </a:t>
            </a:r>
            <a:r>
              <a:rPr lang="fr-FR" sz="1400" b="0" i="0" u="none" strike="noStrike" kern="1200" cap="none" spc="0" baseline="0" dirty="0" smtClean="0">
                <a:solidFill>
                  <a:srgbClr val="000000"/>
                </a:solidFill>
                <a:uFillTx/>
                <a:latin typeface="Calibri"/>
              </a:rPr>
              <a:t>fade</a:t>
            </a:r>
            <a:r>
              <a:rPr lang="fr-FR" sz="1400" b="0" i="0" u="none" strike="noStrike" kern="1200" cap="none" spc="0" dirty="0" smtClean="0">
                <a:solidFill>
                  <a:srgbClr val="000000"/>
                </a:solidFill>
                <a:uFillTx/>
                <a:latin typeface="Calibri"/>
              </a:rPr>
              <a:t> et</a:t>
            </a:r>
            <a:r>
              <a:rPr lang="fr-FR" sz="1400" b="0" i="0" u="none" strike="noStrike" kern="1200" cap="none" spc="0" baseline="0" dirty="0" smtClean="0">
                <a:solidFill>
                  <a:srgbClr val="000000"/>
                </a:solidFill>
                <a:uFillTx/>
                <a:latin typeface="Calibri"/>
              </a:rPr>
              <a:t> doux,</a:t>
            </a:r>
            <a:r>
              <a:rPr lang="fr-FR" sz="1400" b="0" i="0" u="none" strike="noStrike" kern="1200" cap="none" spc="0" dirty="0" smtClean="0">
                <a:solidFill>
                  <a:srgbClr val="000000"/>
                </a:solidFill>
                <a:uFillTx/>
                <a:latin typeface="Calibri"/>
              </a:rPr>
              <a:t> renforce la rate ; Ambassadeur -</a:t>
            </a:r>
            <a:r>
              <a:rPr lang="fr-FR" sz="1400" dirty="0" smtClean="0">
                <a:solidFill>
                  <a:srgbClr val="000000"/>
                </a:solidFill>
              </a:rPr>
              <a:t>GAN CAO </a:t>
            </a:r>
            <a:r>
              <a:rPr lang="fr-FR" sz="1400" dirty="0">
                <a:solidFill>
                  <a:srgbClr val="000000"/>
                </a:solidFill>
              </a:rPr>
              <a:t>Racine </a:t>
            </a:r>
            <a:r>
              <a:rPr lang="fr-FR" sz="1400" b="0" i="0" u="none" strike="noStrike" kern="1200" cap="none" spc="0" baseline="0" dirty="0">
                <a:solidFill>
                  <a:srgbClr val="000000"/>
                </a:solidFill>
                <a:uFillTx/>
                <a:latin typeface="Calibri"/>
              </a:rPr>
              <a:t>de </a:t>
            </a:r>
            <a:r>
              <a:rPr lang="fr-FR" sz="1400" b="0" i="0" u="none" strike="noStrike" kern="1200" cap="none" spc="0" baseline="0" dirty="0" smtClean="0">
                <a:solidFill>
                  <a:srgbClr val="000000"/>
                </a:solidFill>
                <a:uFillTx/>
                <a:latin typeface="Calibri"/>
              </a:rPr>
              <a:t>réglisse-</a:t>
            </a:r>
            <a:r>
              <a:rPr lang="fr-FR" sz="1400" b="0" i="0" u="none" strike="noStrike" kern="1200" cap="none" spc="0" dirty="0" smtClean="0">
                <a:solidFill>
                  <a:srgbClr val="000000"/>
                </a:solidFill>
                <a:uFillTx/>
                <a:latin typeface="Calibri"/>
              </a:rPr>
              <a:t> </a:t>
            </a:r>
            <a:r>
              <a:rPr lang="fr-FR" sz="1400" b="0" i="0" u="none" strike="noStrike" kern="1200" cap="none" spc="0" baseline="0" dirty="0" smtClean="0">
                <a:solidFill>
                  <a:srgbClr val="000000"/>
                </a:solidFill>
                <a:uFillTx/>
                <a:latin typeface="Calibri"/>
              </a:rPr>
              <a:t>doux</a:t>
            </a:r>
            <a:r>
              <a:rPr lang="fr-FR" sz="1400" b="0" i="0" u="none" strike="noStrike" kern="1200" cap="none" spc="0" dirty="0" smtClean="0">
                <a:solidFill>
                  <a:srgbClr val="000000"/>
                </a:solidFill>
                <a:uFillTx/>
                <a:latin typeface="Calibri"/>
              </a:rPr>
              <a:t> et tiède, renforce les poumons, gros intestin, intestin grêle, rate estomac.</a:t>
            </a:r>
            <a:endParaRPr lang="fr-FR" sz="1400" b="0" i="0" u="none" strike="noStrike" kern="1200" cap="none" spc="0" baseline="0" dirty="0" smtClean="0">
              <a:solidFill>
                <a:srgbClr val="000000"/>
              </a:solidFill>
              <a:uFillTx/>
              <a:latin typeface="Calibri"/>
            </a:endParaRPr>
          </a:p>
          <a:p>
            <a:pPr lvl="0" algn="ju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Ne jamais prendre 1 seule plante isolée. Une plante </a:t>
            </a:r>
            <a:r>
              <a:rPr lang="fr-FR" sz="1400" b="0" i="0" u="none" strike="noStrike" kern="1200" cap="none" spc="0" baseline="0" dirty="0" smtClean="0">
                <a:solidFill>
                  <a:srgbClr val="000000"/>
                </a:solidFill>
                <a:uFillTx/>
                <a:latin typeface="Calibri"/>
              </a:rPr>
              <a:t>tonifiante, </a:t>
            </a:r>
            <a:r>
              <a:rPr lang="fr-FR" sz="1400" b="0" i="0" u="none" strike="noStrike" kern="1200" cap="none" spc="0" baseline="0" dirty="0">
                <a:solidFill>
                  <a:srgbClr val="000000"/>
                </a:solidFill>
                <a:uFillTx/>
                <a:latin typeface="Calibri"/>
              </a:rPr>
              <a:t>par exemple ginseng ou </a:t>
            </a:r>
            <a:r>
              <a:rPr lang="fr-FR" sz="1400" b="0" i="0" u="none" strike="noStrike" kern="1200" cap="none" spc="0" baseline="0" dirty="0" smtClean="0">
                <a:solidFill>
                  <a:srgbClr val="000000"/>
                </a:solidFill>
                <a:uFillTx/>
                <a:latin typeface="Calibri"/>
              </a:rPr>
              <a:t>astragale, </a:t>
            </a:r>
            <a:r>
              <a:rPr lang="fr-FR" sz="1400" b="0" i="0" u="none" strike="noStrike" kern="1200" cap="none" spc="0" baseline="0" dirty="0">
                <a:solidFill>
                  <a:srgbClr val="000000"/>
                </a:solidFill>
                <a:uFillTx/>
                <a:latin typeface="Calibri"/>
              </a:rPr>
              <a:t>peut provoquer des palpitations, de la </a:t>
            </a:r>
            <a:r>
              <a:rPr lang="fr-FR" sz="1400" b="0" i="0" u="none" strike="noStrike" kern="1200" cap="none" spc="0" baseline="0" dirty="0" smtClean="0">
                <a:solidFill>
                  <a:srgbClr val="000000"/>
                </a:solidFill>
                <a:uFillTx/>
                <a:latin typeface="Calibri"/>
              </a:rPr>
              <a:t>constipation. Prudence en </a:t>
            </a:r>
            <a:r>
              <a:rPr lang="fr-FR" sz="1400" b="0" i="0" u="none" strike="noStrike" kern="1200" cap="none" spc="0" baseline="0" dirty="0">
                <a:solidFill>
                  <a:srgbClr val="000000"/>
                </a:solidFill>
                <a:uFillTx/>
                <a:latin typeface="Calibri"/>
              </a:rPr>
              <a:t>cas d’AVC ou de problèmes cardiaques.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1200" cap="none" spc="0" baseline="0" dirty="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dirty="0">
                <a:solidFill>
                  <a:srgbClr val="000000"/>
                </a:solidFill>
                <a:uFillTx/>
                <a:latin typeface="Calibri"/>
              </a:rPr>
              <a:t>Les formules sont commandées par un praticien formé et </a:t>
            </a:r>
            <a:r>
              <a:rPr lang="fr-FR" sz="1400" b="0" i="0" u="none" strike="noStrike" kern="1200" cap="none" spc="0" baseline="0" dirty="0" smtClean="0">
                <a:solidFill>
                  <a:srgbClr val="000000"/>
                </a:solidFill>
                <a:uFillTx/>
                <a:latin typeface="Calibri"/>
              </a:rPr>
              <a:t>agréé </a:t>
            </a:r>
            <a:r>
              <a:rPr lang="fr-FR" sz="1400" b="0" i="0" u="none" strike="noStrike" kern="1200" cap="none" spc="0" baseline="0" dirty="0">
                <a:solidFill>
                  <a:srgbClr val="000000"/>
                </a:solidFill>
                <a:uFillTx/>
                <a:latin typeface="Calibri"/>
              </a:rPr>
              <a:t>par les </a:t>
            </a:r>
            <a:r>
              <a:rPr lang="fr-FR" sz="1400" b="0" i="0" u="none" strike="noStrike" kern="1200" cap="none" spc="0" baseline="0" dirty="0" smtClean="0">
                <a:solidFill>
                  <a:srgbClr val="000000"/>
                </a:solidFill>
                <a:uFillTx/>
                <a:latin typeface="Calibri"/>
              </a:rPr>
              <a:t>laboratoires</a:t>
            </a:r>
            <a:r>
              <a:rPr lang="fr-FR" sz="1400" dirty="0">
                <a:solidFill>
                  <a:srgbClr val="000000"/>
                </a:solidFill>
                <a:latin typeface="Calibri"/>
              </a:rPr>
              <a:t> </a:t>
            </a:r>
            <a:r>
              <a:rPr lang="fr-FR" sz="1400" dirty="0" smtClean="0">
                <a:solidFill>
                  <a:srgbClr val="000000"/>
                </a:solidFill>
                <a:latin typeface="Calibri"/>
              </a:rPr>
              <a:t>spécialisés en pharmacopée chinoise.</a:t>
            </a:r>
            <a:endParaRPr lang="fr-FR" sz="1400" b="0" i="0" u="none" strike="noStrike" kern="1200" cap="none" spc="0" baseline="0" dirty="0" smtClean="0">
              <a:solidFill>
                <a:srgbClr val="000000"/>
              </a:solidFill>
              <a:uFillTx/>
              <a:latin typeface="Calibri"/>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dirty="0">
              <a:solidFill>
                <a:srgbClr val="000000"/>
              </a:solidFill>
              <a:latin typeface="Calibri"/>
            </a:endParaRPr>
          </a:p>
          <a:p>
            <a:pPr algn="just">
              <a:defRPr sz="1800" b="0" i="0" u="none" strike="noStrike" kern="0" cap="none" spc="0" baseline="0">
                <a:solidFill>
                  <a:srgbClr val="000000"/>
                </a:solidFill>
                <a:uFillTx/>
              </a:defRPr>
            </a:pPr>
            <a:r>
              <a:rPr lang="fr-FR" sz="1400" b="0" i="0" u="none" strike="noStrike" kern="1200" cap="none" spc="0" baseline="0" dirty="0" smtClean="0">
                <a:solidFill>
                  <a:srgbClr val="000000"/>
                </a:solidFill>
                <a:uFillTx/>
                <a:latin typeface="Calibri"/>
              </a:rPr>
              <a:t>Dominique </a:t>
            </a:r>
            <a:r>
              <a:rPr lang="fr-FR" sz="1400" b="0" i="0" u="none" strike="noStrike" kern="1200" cap="none" spc="0" baseline="0" dirty="0" err="1" smtClean="0">
                <a:solidFill>
                  <a:srgbClr val="000000"/>
                </a:solidFill>
                <a:uFillTx/>
                <a:latin typeface="Calibri"/>
              </a:rPr>
              <a:t>Assemaine</a:t>
            </a:r>
            <a:r>
              <a:rPr lang="fr-FR" sz="1400" b="0" i="0" u="none" strike="noStrike" kern="1200" cap="none" spc="0" baseline="0" dirty="0" smtClean="0">
                <a:solidFill>
                  <a:srgbClr val="000000"/>
                </a:solidFill>
                <a:uFillTx/>
                <a:latin typeface="Calibri"/>
              </a:rPr>
              <a:t>, </a:t>
            </a:r>
            <a:r>
              <a:rPr lang="fr-FR" sz="1400" kern="0" dirty="0" smtClean="0">
                <a:solidFill>
                  <a:srgbClr val="000000"/>
                </a:solidFill>
              </a:rPr>
              <a:t>Praticienne </a:t>
            </a:r>
            <a:r>
              <a:rPr lang="fr-FR" sz="1400" kern="0" dirty="0">
                <a:solidFill>
                  <a:srgbClr val="000000"/>
                </a:solidFill>
              </a:rPr>
              <a:t>en médecine traditionnelle </a:t>
            </a:r>
            <a:r>
              <a:rPr lang="fr-FR" sz="1400" kern="0" dirty="0" smtClean="0">
                <a:solidFill>
                  <a:srgbClr val="000000"/>
                </a:solidFill>
              </a:rPr>
              <a:t>chinoise</a:t>
            </a:r>
            <a:endParaRPr lang="fr-FR" sz="14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240178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PHYTOTHERAPIE</a:t>
            </a:r>
            <a:endParaRPr lang="fr-FR" sz="3200" dirty="0">
              <a:solidFill>
                <a:schemeClr val="bg1"/>
              </a:solidFill>
            </a:endParaRPr>
          </a:p>
        </p:txBody>
      </p:sp>
      <p:sp>
        <p:nvSpPr>
          <p:cNvPr id="8" name="ZoneTexte 7"/>
          <p:cNvSpPr txBox="1"/>
          <p:nvPr/>
        </p:nvSpPr>
        <p:spPr>
          <a:xfrm>
            <a:off x="633041" y="742057"/>
            <a:ext cx="11006117" cy="5386090"/>
          </a:xfrm>
          <a:prstGeom prst="rect">
            <a:avLst/>
          </a:prstGeom>
          <a:noFill/>
        </p:spPr>
        <p:txBody>
          <a:bodyPr wrap="square" rtlCol="0">
            <a:spAutoFit/>
          </a:bodyPr>
          <a:lstStyle/>
          <a:p>
            <a:pPr fontAlgn="base"/>
            <a:endParaRPr lang="fr-FR" sz="1400" b="1" u="sng" dirty="0" smtClean="0"/>
          </a:p>
          <a:p>
            <a:pPr fontAlgn="base"/>
            <a:r>
              <a:rPr lang="fr-FR" sz="1600" b="1" u="sng" dirty="0" smtClean="0"/>
              <a:t>Complémentaire </a:t>
            </a:r>
            <a:r>
              <a:rPr lang="fr-FR" sz="1600" b="1" u="sng" dirty="0"/>
              <a:t>simple et naturelle anti </a:t>
            </a:r>
            <a:r>
              <a:rPr lang="fr-FR" sz="1600" b="1" u="sng" dirty="0" smtClean="0"/>
              <a:t>virus à </a:t>
            </a:r>
            <a:r>
              <a:rPr lang="fr-FR" sz="1600" b="1" u="sng" dirty="0"/>
              <a:t>la fois préventive et </a:t>
            </a:r>
            <a:r>
              <a:rPr lang="fr-FR" sz="1600" b="1" u="sng" dirty="0" smtClean="0"/>
              <a:t>curative</a:t>
            </a:r>
          </a:p>
          <a:p>
            <a:pPr fontAlgn="base"/>
            <a:endParaRPr lang="fr-FR" sz="1400" b="1" dirty="0"/>
          </a:p>
          <a:p>
            <a:pPr fontAlgn="base"/>
            <a:r>
              <a:rPr lang="fr-FR" sz="1400" dirty="0"/>
              <a:t>Parallèlement aux traitements classiques et avec l’accord de votre médecin traitant avant ou après ou sans dépistage :</a:t>
            </a:r>
          </a:p>
          <a:p>
            <a:pPr fontAlgn="base"/>
            <a:endParaRPr lang="fr-FR" sz="1400" dirty="0" smtClean="0"/>
          </a:p>
          <a:p>
            <a:pPr fontAlgn="base"/>
            <a:r>
              <a:rPr lang="fr-FR" sz="1400" dirty="0" smtClean="0"/>
              <a:t>Voici une ordonnance </a:t>
            </a:r>
            <a:r>
              <a:rPr lang="fr-FR" sz="1400" dirty="0"/>
              <a:t>naturelle issue de nombreuses années de pratique médicale et du travail de plusieurs médecins spécialisés sur les plantes médicinales pour aider à combattre le </a:t>
            </a:r>
            <a:r>
              <a:rPr lang="fr-FR" sz="1400" dirty="0" smtClean="0"/>
              <a:t>Coronavirus, entre autre : </a:t>
            </a:r>
            <a:r>
              <a:rPr lang="fr-FR" sz="1400" dirty="0"/>
              <a:t>en stimulant nos défenses immunitaires et en attaquant directement le virus.</a:t>
            </a:r>
          </a:p>
          <a:p>
            <a:pPr fontAlgn="base"/>
            <a:endParaRPr lang="fr-FR" sz="1200" dirty="0" smtClean="0"/>
          </a:p>
          <a:p>
            <a:pPr marL="171450" indent="-171450" fontAlgn="base">
              <a:lnSpc>
                <a:spcPct val="150000"/>
              </a:lnSpc>
              <a:buFont typeface="Wingdings" panose="05000000000000000000" pitchFamily="2" charset="2"/>
              <a:buChar char="§"/>
            </a:pPr>
            <a:r>
              <a:rPr lang="fr-FR" sz="1200" dirty="0" smtClean="0"/>
              <a:t>L’Echinacée </a:t>
            </a:r>
            <a:r>
              <a:rPr lang="fr-FR" sz="1200" dirty="0"/>
              <a:t>est stimulante </a:t>
            </a:r>
            <a:r>
              <a:rPr lang="fr-FR" sz="1200" dirty="0" smtClean="0"/>
              <a:t>immunitaire (ne </a:t>
            </a:r>
            <a:r>
              <a:rPr lang="fr-FR" sz="1200" dirty="0"/>
              <a:t>pas prendre en cas de maladie </a:t>
            </a:r>
            <a:r>
              <a:rPr lang="fr-FR" sz="1200" dirty="0" smtClean="0"/>
              <a:t>auto-immune</a:t>
            </a:r>
            <a:r>
              <a:rPr lang="fr-FR" sz="1200" dirty="0"/>
              <a:t>)</a:t>
            </a:r>
          </a:p>
          <a:p>
            <a:pPr marL="171450" indent="-171450" fontAlgn="base">
              <a:lnSpc>
                <a:spcPct val="150000"/>
              </a:lnSpc>
              <a:buFont typeface="Wingdings" panose="05000000000000000000" pitchFamily="2" charset="2"/>
              <a:buChar char="§"/>
            </a:pPr>
            <a:r>
              <a:rPr lang="fr-FR" sz="1200" dirty="0"/>
              <a:t>L</a:t>
            </a:r>
            <a:r>
              <a:rPr lang="fr-FR" sz="1200" dirty="0" smtClean="0"/>
              <a:t>e </a:t>
            </a:r>
            <a:r>
              <a:rPr lang="fr-FR" sz="1200" dirty="0"/>
              <a:t>thym est anti </a:t>
            </a:r>
            <a:r>
              <a:rPr lang="fr-FR" sz="1200" dirty="0" smtClean="0"/>
              <a:t>viral, </a:t>
            </a:r>
            <a:r>
              <a:rPr lang="fr-FR" sz="1200" dirty="0"/>
              <a:t>lutte naturellement contre la fièvre et est aussi </a:t>
            </a:r>
            <a:r>
              <a:rPr lang="fr-FR" sz="1200" dirty="0" err="1" smtClean="0"/>
              <a:t>anti-tussif</a:t>
            </a:r>
            <a:r>
              <a:rPr lang="fr-FR" sz="1200" dirty="0" smtClean="0"/>
              <a:t>, c’est </a:t>
            </a:r>
            <a:r>
              <a:rPr lang="fr-FR" sz="1200" dirty="0"/>
              <a:t>ici un des symptômes dominants . Une bonne coordination d’actions donc !</a:t>
            </a:r>
          </a:p>
          <a:p>
            <a:pPr marL="171450" indent="-171450" fontAlgn="base">
              <a:lnSpc>
                <a:spcPct val="150000"/>
              </a:lnSpc>
              <a:buFont typeface="Wingdings" panose="05000000000000000000" pitchFamily="2" charset="2"/>
              <a:buChar char="§"/>
            </a:pPr>
            <a:r>
              <a:rPr lang="fr-FR" sz="1200" dirty="0"/>
              <a:t>Comme sont l’origan et la </a:t>
            </a:r>
            <a:r>
              <a:rPr lang="fr-FR" sz="1200" dirty="0" smtClean="0"/>
              <a:t>cannelle,</a:t>
            </a:r>
            <a:endParaRPr lang="fr-FR" sz="1200" dirty="0"/>
          </a:p>
          <a:p>
            <a:pPr marL="171450" indent="-171450" fontAlgn="base">
              <a:lnSpc>
                <a:spcPct val="150000"/>
              </a:lnSpc>
              <a:buFont typeface="Wingdings" panose="05000000000000000000" pitchFamily="2" charset="2"/>
              <a:buChar char="§"/>
            </a:pPr>
            <a:r>
              <a:rPr lang="fr-FR" sz="1200" dirty="0"/>
              <a:t>Le </a:t>
            </a:r>
            <a:r>
              <a:rPr lang="fr-FR" sz="1200" dirty="0" smtClean="0"/>
              <a:t>cassis</a:t>
            </a:r>
            <a:r>
              <a:rPr lang="fr-FR" sz="1200" dirty="0"/>
              <a:t> est un excellent </a:t>
            </a:r>
            <a:r>
              <a:rPr lang="fr-FR" sz="1200" dirty="0" smtClean="0"/>
              <a:t>anti-inflammatoire, </a:t>
            </a:r>
            <a:endParaRPr lang="fr-FR" sz="1200" dirty="0"/>
          </a:p>
          <a:p>
            <a:pPr marL="171450" indent="-171450" fontAlgn="base">
              <a:lnSpc>
                <a:spcPct val="150000"/>
              </a:lnSpc>
              <a:buFont typeface="Wingdings" panose="05000000000000000000" pitchFamily="2" charset="2"/>
              <a:buChar char="§"/>
            </a:pPr>
            <a:r>
              <a:rPr lang="fr-FR" sz="1200" dirty="0"/>
              <a:t>Le romarin comme aussi la </a:t>
            </a:r>
            <a:r>
              <a:rPr lang="fr-FR" sz="1200" dirty="0" smtClean="0"/>
              <a:t>fumeterre, </a:t>
            </a:r>
            <a:r>
              <a:rPr lang="fr-FR" sz="1200" dirty="0"/>
              <a:t>nettoie l’appareil </a:t>
            </a:r>
            <a:r>
              <a:rPr lang="fr-FR" sz="1200" dirty="0" smtClean="0"/>
              <a:t>digestif, </a:t>
            </a:r>
            <a:r>
              <a:rPr lang="fr-FR" sz="1200" dirty="0"/>
              <a:t>le foie </a:t>
            </a:r>
            <a:r>
              <a:rPr lang="fr-FR" sz="1200" dirty="0" smtClean="0"/>
              <a:t>surtout, </a:t>
            </a:r>
            <a:r>
              <a:rPr lang="fr-FR" sz="1200" dirty="0"/>
              <a:t>pour aider le corps à se </a:t>
            </a:r>
            <a:r>
              <a:rPr lang="fr-FR" sz="1200" dirty="0" smtClean="0"/>
              <a:t>défendre.</a:t>
            </a:r>
            <a:endParaRPr lang="fr-FR" sz="1200" dirty="0"/>
          </a:p>
          <a:p>
            <a:pPr fontAlgn="base"/>
            <a:endParaRPr lang="fr-FR" sz="1200" dirty="0" smtClean="0"/>
          </a:p>
          <a:p>
            <a:pPr fontAlgn="base"/>
            <a:r>
              <a:rPr lang="fr-FR" sz="1200" dirty="0" smtClean="0"/>
              <a:t>Cette </a:t>
            </a:r>
            <a:r>
              <a:rPr lang="fr-FR" sz="1200" dirty="0"/>
              <a:t>ordonnance </a:t>
            </a:r>
            <a:r>
              <a:rPr lang="fr-FR" sz="1200" dirty="0" smtClean="0"/>
              <a:t>est justifiée </a:t>
            </a:r>
            <a:r>
              <a:rPr lang="fr-FR" sz="1200" dirty="0"/>
              <a:t>par l’expérience acquise par nos anciens et éclairée par nos connaissances scientifiques </a:t>
            </a:r>
            <a:r>
              <a:rPr lang="fr-FR" sz="1200" dirty="0" smtClean="0"/>
              <a:t>actuelles.</a:t>
            </a:r>
          </a:p>
          <a:p>
            <a:pPr fontAlgn="base"/>
            <a:endParaRPr lang="fr-FR" sz="1200" dirty="0" smtClean="0"/>
          </a:p>
          <a:p>
            <a:pPr fontAlgn="base"/>
            <a:r>
              <a:rPr lang="fr-FR" sz="1200" dirty="0" smtClean="0"/>
              <a:t>Elle </a:t>
            </a:r>
            <a:r>
              <a:rPr lang="fr-FR" sz="1200" dirty="0"/>
              <a:t>est sans risque en dehors des restrictions sur l’utilisation des huiles </a:t>
            </a:r>
            <a:r>
              <a:rPr lang="fr-FR" sz="1200" dirty="0" smtClean="0"/>
              <a:t>essentielles. </a:t>
            </a:r>
            <a:endParaRPr lang="fr-FR" sz="1200" dirty="0" smtClean="0"/>
          </a:p>
          <a:p>
            <a:pPr fontAlgn="base"/>
            <a:r>
              <a:rPr lang="fr-FR" sz="1200" dirty="0" smtClean="0"/>
              <a:t>Elle </a:t>
            </a:r>
            <a:r>
              <a:rPr lang="fr-FR" sz="1200" dirty="0"/>
              <a:t>ne doit pas remplacer un traitement allopathique classique mais peut l’accompagner avec l’accord des professionnels en charge de votre </a:t>
            </a:r>
            <a:r>
              <a:rPr lang="fr-FR" sz="1200" dirty="0" smtClean="0"/>
              <a:t>santé. </a:t>
            </a:r>
          </a:p>
          <a:p>
            <a:pPr fontAlgn="base"/>
            <a:r>
              <a:rPr lang="fr-FR" sz="1200" dirty="0" smtClean="0"/>
              <a:t>Elle </a:t>
            </a:r>
            <a:r>
              <a:rPr lang="fr-FR" sz="1200" dirty="0"/>
              <a:t>peut être utilisée préventivement </a:t>
            </a:r>
            <a:r>
              <a:rPr lang="fr-FR" sz="1200" dirty="0" smtClean="0"/>
              <a:t>(renforcement </a:t>
            </a:r>
            <a:r>
              <a:rPr lang="fr-FR" sz="1200" dirty="0"/>
              <a:t>des défenses immunitaires) ou </a:t>
            </a:r>
            <a:r>
              <a:rPr lang="fr-FR" sz="1200" dirty="0" err="1" smtClean="0"/>
              <a:t>curativement</a:t>
            </a:r>
            <a:r>
              <a:rPr lang="fr-FR" sz="1200" dirty="0" smtClean="0"/>
              <a:t>.</a:t>
            </a:r>
          </a:p>
          <a:p>
            <a:pPr fontAlgn="base"/>
            <a:r>
              <a:rPr lang="fr-FR" sz="1200" dirty="0" smtClean="0"/>
              <a:t>En </a:t>
            </a:r>
            <a:r>
              <a:rPr lang="fr-FR" sz="1200" dirty="0"/>
              <a:t>cas de maladie </a:t>
            </a:r>
            <a:r>
              <a:rPr lang="fr-FR" sz="1200" dirty="0" smtClean="0"/>
              <a:t>auto-immune, </a:t>
            </a:r>
            <a:r>
              <a:rPr lang="fr-FR" sz="1200" dirty="0"/>
              <a:t>on enlève </a:t>
            </a:r>
            <a:r>
              <a:rPr lang="fr-FR" sz="1200" dirty="0" smtClean="0"/>
              <a:t>l’échinacée de </a:t>
            </a:r>
            <a:r>
              <a:rPr lang="fr-FR" sz="1200" dirty="0"/>
              <a:t>la préparation mais on peut prendre tout le reste</a:t>
            </a:r>
            <a:r>
              <a:rPr lang="fr-FR" sz="1200" dirty="0" smtClean="0"/>
              <a:t>.</a:t>
            </a:r>
          </a:p>
          <a:p>
            <a:pPr fontAlgn="base"/>
            <a:endParaRPr lang="fr-FR" sz="1200" dirty="0"/>
          </a:p>
          <a:p>
            <a:pPr fontAlgn="base"/>
            <a:endParaRPr lang="fr-FR" sz="1200" dirty="0"/>
          </a:p>
          <a:p>
            <a:pPr fontAlgn="base"/>
            <a:endParaRPr lang="fr-FR" sz="1200" dirty="0" smtClean="0"/>
          </a:p>
          <a:p>
            <a:pPr fontAlgn="base"/>
            <a:endParaRPr lang="fr-FR" altLang="fr-FR" sz="1200" dirty="0"/>
          </a:p>
          <a:p>
            <a:pPr fontAlgn="base"/>
            <a:r>
              <a:rPr lang="fr-FR" altLang="fr-FR" sz="1200" i="1" dirty="0" smtClean="0"/>
              <a:t>Docteur Jacques Labescat</a:t>
            </a:r>
            <a:endParaRPr lang="fr-FR" altLang="fr-FR" sz="1200" i="1" dirty="0"/>
          </a:p>
        </p:txBody>
      </p:sp>
    </p:spTree>
    <p:extLst>
      <p:ext uri="{BB962C8B-B14F-4D97-AF65-F5344CB8AC3E}">
        <p14:creationId xmlns:p14="http://schemas.microsoft.com/office/powerpoint/2010/main" val="4111648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PHYTOTHERAPIE</a:t>
            </a:r>
            <a:endParaRPr lang="fr-FR" sz="3200" dirty="0">
              <a:solidFill>
                <a:schemeClr val="bg1"/>
              </a:solidFill>
            </a:endParaRPr>
          </a:p>
        </p:txBody>
      </p:sp>
      <p:sp>
        <p:nvSpPr>
          <p:cNvPr id="8" name="ZoneTexte 7"/>
          <p:cNvSpPr txBox="1"/>
          <p:nvPr/>
        </p:nvSpPr>
        <p:spPr>
          <a:xfrm>
            <a:off x="633041" y="742057"/>
            <a:ext cx="5893993" cy="6032421"/>
          </a:xfrm>
          <a:prstGeom prst="rect">
            <a:avLst/>
          </a:prstGeom>
          <a:noFill/>
        </p:spPr>
        <p:txBody>
          <a:bodyPr wrap="square" rtlCol="0">
            <a:spAutoFit/>
          </a:bodyPr>
          <a:lstStyle/>
          <a:p>
            <a:pPr fontAlgn="base"/>
            <a:endParaRPr lang="fr-FR" sz="1400" b="1" u="sng" dirty="0" smtClean="0"/>
          </a:p>
          <a:p>
            <a:pPr fontAlgn="base"/>
            <a:r>
              <a:rPr lang="fr-FR" sz="1600" b="1" u="sng" dirty="0" smtClean="0"/>
              <a:t>Complémentaire </a:t>
            </a:r>
            <a:r>
              <a:rPr lang="fr-FR" sz="1600" b="1" u="sng" dirty="0"/>
              <a:t>simple et naturelle anti </a:t>
            </a:r>
            <a:r>
              <a:rPr lang="fr-FR" sz="1600" b="1" u="sng" dirty="0" smtClean="0"/>
              <a:t>virus</a:t>
            </a:r>
            <a:br>
              <a:rPr lang="fr-FR" sz="1600" b="1" u="sng" dirty="0" smtClean="0"/>
            </a:br>
            <a:r>
              <a:rPr lang="fr-FR" sz="1600" b="1" u="sng" dirty="0" smtClean="0"/>
              <a:t>à </a:t>
            </a:r>
            <a:r>
              <a:rPr lang="fr-FR" sz="1600" b="1" u="sng" dirty="0"/>
              <a:t>la fois préventive et </a:t>
            </a:r>
            <a:r>
              <a:rPr lang="fr-FR" sz="1600" b="1" u="sng" dirty="0" smtClean="0"/>
              <a:t>curative</a:t>
            </a:r>
          </a:p>
          <a:p>
            <a:pPr fontAlgn="base"/>
            <a:endParaRPr lang="fr-FR" sz="1400" b="1" dirty="0"/>
          </a:p>
          <a:p>
            <a:pPr fontAlgn="base"/>
            <a:r>
              <a:rPr lang="fr-FR" sz="1400" b="1" dirty="0" smtClean="0"/>
              <a:t>Prendre </a:t>
            </a:r>
            <a:r>
              <a:rPr lang="fr-FR" sz="1400" b="1" dirty="0"/>
              <a:t>le </a:t>
            </a:r>
            <a:r>
              <a:rPr lang="fr-FR" sz="1400" b="1" dirty="0" smtClean="0"/>
              <a:t>matin :</a:t>
            </a:r>
          </a:p>
          <a:p>
            <a:pPr fontAlgn="base"/>
            <a:endParaRPr lang="fr-FR" sz="1200" dirty="0"/>
          </a:p>
          <a:p>
            <a:pPr marL="171450" indent="-171450" fontAlgn="base">
              <a:buFont typeface="Wingdings" panose="05000000000000000000" pitchFamily="2" charset="2"/>
              <a:buChar char="§"/>
            </a:pPr>
            <a:r>
              <a:rPr lang="fr-FR" sz="1200" dirty="0" smtClean="0"/>
              <a:t>1 </a:t>
            </a:r>
            <a:r>
              <a:rPr lang="fr-FR" sz="1200" dirty="0"/>
              <a:t>jus d’un citron de préférence non traité avec de l’eau tiède (volume équivalent )</a:t>
            </a:r>
          </a:p>
          <a:p>
            <a:pPr marL="171450" indent="-171450" fontAlgn="base">
              <a:buFont typeface="Wingdings" panose="05000000000000000000" pitchFamily="2" charset="2"/>
              <a:buChar char="§"/>
            </a:pPr>
            <a:r>
              <a:rPr lang="fr-FR" sz="1200" dirty="0" smtClean="0"/>
              <a:t>3 tasses </a:t>
            </a:r>
            <a:r>
              <a:rPr lang="fr-FR" sz="1200" dirty="0"/>
              <a:t>par </a:t>
            </a:r>
            <a:r>
              <a:rPr lang="fr-FR" sz="1200" dirty="0" smtClean="0"/>
              <a:t>jour d’infusion </a:t>
            </a:r>
            <a:r>
              <a:rPr lang="fr-FR" sz="1200" dirty="0"/>
              <a:t>de thym à raison d’1 cuillerée de plante à soupe par tasse</a:t>
            </a:r>
          </a:p>
          <a:p>
            <a:pPr marL="171450" indent="-171450" fontAlgn="base">
              <a:buFont typeface="Wingdings" panose="05000000000000000000" pitchFamily="2" charset="2"/>
              <a:buChar char="§"/>
            </a:pPr>
            <a:endParaRPr lang="fr-FR" sz="1200" dirty="0" smtClean="0"/>
          </a:p>
          <a:p>
            <a:pPr marL="171450" indent="-171450" fontAlgn="base">
              <a:buFont typeface="Wingdings" panose="05000000000000000000" pitchFamily="2" charset="2"/>
              <a:buChar char="§"/>
            </a:pPr>
            <a:r>
              <a:rPr lang="fr-FR" sz="1200" dirty="0" smtClean="0"/>
              <a:t>3 </a:t>
            </a:r>
            <a:r>
              <a:rPr lang="fr-FR" sz="1200" dirty="0"/>
              <a:t>tasses par jour de </a:t>
            </a:r>
            <a:r>
              <a:rPr lang="fr-FR" sz="1200" dirty="0" smtClean="0"/>
              <a:t>tisane de cassis, </a:t>
            </a:r>
            <a:r>
              <a:rPr lang="fr-FR" sz="1200" dirty="0"/>
              <a:t>de </a:t>
            </a:r>
            <a:r>
              <a:rPr lang="fr-FR" sz="1200" dirty="0" smtClean="0"/>
              <a:t>romarin, d’échinacée,</a:t>
            </a:r>
          </a:p>
          <a:p>
            <a:pPr marL="171450" indent="-171450" fontAlgn="base">
              <a:buFont typeface="Wingdings" panose="05000000000000000000" pitchFamily="2" charset="2"/>
              <a:buChar char="§"/>
            </a:pPr>
            <a:endParaRPr lang="fr-FR" sz="1200" dirty="0"/>
          </a:p>
          <a:p>
            <a:pPr marL="171450" indent="-171450" fontAlgn="base">
              <a:buFont typeface="Wingdings" panose="05000000000000000000" pitchFamily="2" charset="2"/>
              <a:buChar char="§"/>
            </a:pPr>
            <a:r>
              <a:rPr lang="fr-FR" sz="1200" dirty="0"/>
              <a:t>On peut ajouter 10 clous de girofle par litre d’eau et de la </a:t>
            </a:r>
            <a:r>
              <a:rPr lang="fr-FR" sz="1200" dirty="0" smtClean="0"/>
              <a:t>cannelle, deux </a:t>
            </a:r>
            <a:r>
              <a:rPr lang="fr-FR" sz="1200" dirty="0"/>
              <a:t>excellents anti infectieux</a:t>
            </a:r>
          </a:p>
          <a:p>
            <a:pPr marL="171450" indent="-171450" fontAlgn="base">
              <a:buFont typeface="Wingdings" panose="05000000000000000000" pitchFamily="2" charset="2"/>
              <a:buChar char="§"/>
            </a:pPr>
            <a:endParaRPr lang="fr-FR" sz="1200" dirty="0" smtClean="0"/>
          </a:p>
          <a:p>
            <a:pPr marL="171450" indent="-171450" fontAlgn="base">
              <a:buFont typeface="Wingdings" panose="05000000000000000000" pitchFamily="2" charset="2"/>
              <a:buChar char="§"/>
            </a:pPr>
            <a:r>
              <a:rPr lang="fr-FR" sz="1200" dirty="0" smtClean="0"/>
              <a:t>1 </a:t>
            </a:r>
            <a:r>
              <a:rPr lang="fr-FR" sz="1200" dirty="0"/>
              <a:t>cuillerée à soupe du mélange à parts égales par tasse</a:t>
            </a:r>
          </a:p>
          <a:p>
            <a:pPr marL="171450" indent="-171450" fontAlgn="base">
              <a:buFont typeface="Wingdings" panose="05000000000000000000" pitchFamily="2" charset="2"/>
              <a:buChar char="§"/>
            </a:pPr>
            <a:endParaRPr lang="fr-FR" sz="1200" dirty="0" smtClean="0"/>
          </a:p>
          <a:p>
            <a:pPr marL="171450" indent="-171450" fontAlgn="base">
              <a:buFont typeface="Wingdings" panose="05000000000000000000" pitchFamily="2" charset="2"/>
              <a:buChar char="§"/>
            </a:pPr>
            <a:r>
              <a:rPr lang="fr-FR" sz="1200" dirty="0"/>
              <a:t>A</a:t>
            </a:r>
            <a:r>
              <a:rPr lang="fr-FR" sz="1200" dirty="0" smtClean="0"/>
              <a:t>jouter </a:t>
            </a:r>
            <a:r>
              <a:rPr lang="fr-FR" sz="1200" dirty="0"/>
              <a:t>du miel pour sucrer avec 2 gouttes </a:t>
            </a:r>
            <a:r>
              <a:rPr lang="fr-FR" sz="1200" dirty="0" smtClean="0"/>
              <a:t>matin </a:t>
            </a:r>
            <a:r>
              <a:rPr lang="fr-FR" sz="1200" dirty="0"/>
              <a:t>et </a:t>
            </a:r>
            <a:r>
              <a:rPr lang="fr-FR" sz="1200" dirty="0" smtClean="0"/>
              <a:t>soir d’Huile </a:t>
            </a:r>
            <a:r>
              <a:rPr lang="fr-FR" sz="1200" dirty="0"/>
              <a:t>Essentielle </a:t>
            </a:r>
            <a:r>
              <a:rPr lang="fr-FR" sz="1200" dirty="0" smtClean="0"/>
              <a:t>d’origan </a:t>
            </a:r>
            <a:r>
              <a:rPr lang="fr-FR" sz="1200" dirty="0"/>
              <a:t>ou </a:t>
            </a:r>
            <a:r>
              <a:rPr lang="fr-FR" sz="1200" dirty="0" smtClean="0"/>
              <a:t>cannelle et </a:t>
            </a:r>
            <a:r>
              <a:rPr lang="fr-FR" sz="1200" dirty="0"/>
              <a:t>HE </a:t>
            </a:r>
            <a:r>
              <a:rPr lang="fr-FR" sz="1200" dirty="0" err="1"/>
              <a:t>Tea</a:t>
            </a:r>
            <a:r>
              <a:rPr lang="fr-FR" sz="1200" dirty="0"/>
              <a:t> </a:t>
            </a:r>
            <a:r>
              <a:rPr lang="fr-FR" sz="1200" dirty="0" err="1" smtClean="0"/>
              <a:t>Tree</a:t>
            </a:r>
            <a:r>
              <a:rPr lang="fr-FR" sz="1200" dirty="0" smtClean="0"/>
              <a:t>, mélange </a:t>
            </a:r>
            <a:r>
              <a:rPr lang="fr-FR" sz="1200" dirty="0"/>
              <a:t>à parts égales</a:t>
            </a:r>
          </a:p>
          <a:p>
            <a:pPr fontAlgn="base"/>
            <a:endParaRPr lang="fr-FR" sz="1200" dirty="0" smtClean="0"/>
          </a:p>
          <a:p>
            <a:pPr fontAlgn="base"/>
            <a:endParaRPr lang="fr-FR" sz="1200" dirty="0" smtClean="0"/>
          </a:p>
          <a:p>
            <a:pPr fontAlgn="base"/>
            <a:r>
              <a:rPr lang="fr-FR" sz="1200" dirty="0" smtClean="0"/>
              <a:t>Pendant </a:t>
            </a:r>
            <a:r>
              <a:rPr lang="fr-FR" sz="1200" dirty="0"/>
              <a:t>au moins 8 à 10 </a:t>
            </a:r>
            <a:r>
              <a:rPr lang="fr-FR" sz="1200" dirty="0" smtClean="0"/>
              <a:t>jours, </a:t>
            </a:r>
            <a:r>
              <a:rPr lang="fr-FR" sz="1200" dirty="0"/>
              <a:t>sous surveillance médicale stricte</a:t>
            </a:r>
          </a:p>
          <a:p>
            <a:pPr fontAlgn="base"/>
            <a:endParaRPr lang="fr-FR" sz="1200" dirty="0" smtClean="0"/>
          </a:p>
          <a:p>
            <a:pPr fontAlgn="base"/>
            <a:r>
              <a:rPr lang="fr-FR" sz="1200" dirty="0" smtClean="0"/>
              <a:t>En particulier, </a:t>
            </a:r>
            <a:r>
              <a:rPr lang="fr-FR" sz="1200" dirty="0"/>
              <a:t>les femmes enceintes ou </a:t>
            </a:r>
            <a:r>
              <a:rPr lang="fr-FR" sz="1200" dirty="0" smtClean="0"/>
              <a:t>allaitant, </a:t>
            </a:r>
            <a:r>
              <a:rPr lang="fr-FR" sz="1200" dirty="0"/>
              <a:t>les enfants </a:t>
            </a:r>
            <a:r>
              <a:rPr lang="fr-FR" sz="1200" dirty="0" smtClean="0"/>
              <a:t>de </a:t>
            </a:r>
            <a:r>
              <a:rPr lang="fr-FR" sz="1200" dirty="0"/>
              <a:t>moins de 12 ans ne prendront pas sans avis spécialisé les huiles </a:t>
            </a:r>
            <a:r>
              <a:rPr lang="fr-FR" sz="1200" dirty="0" smtClean="0"/>
              <a:t>essentielles.</a:t>
            </a:r>
            <a:endParaRPr lang="fr-FR" sz="1200" dirty="0"/>
          </a:p>
          <a:p>
            <a:pPr fontAlgn="base"/>
            <a:endParaRPr lang="fr-FR" sz="1200" dirty="0" smtClean="0"/>
          </a:p>
          <a:p>
            <a:pPr fontAlgn="base"/>
            <a:r>
              <a:rPr lang="fr-FR" sz="1200" dirty="0" smtClean="0"/>
              <a:t>Les </a:t>
            </a:r>
            <a:r>
              <a:rPr lang="fr-FR" sz="1200" dirty="0"/>
              <a:t>patients présentant des maladies </a:t>
            </a:r>
            <a:r>
              <a:rPr lang="fr-FR" sz="1200" dirty="0" smtClean="0"/>
              <a:t>auto-immunes </a:t>
            </a:r>
            <a:r>
              <a:rPr lang="fr-FR" sz="1200" dirty="0"/>
              <a:t>ne prendront pas </a:t>
            </a:r>
            <a:r>
              <a:rPr lang="fr-FR" sz="1200" dirty="0" smtClean="0"/>
              <a:t>d’échinacée</a:t>
            </a:r>
          </a:p>
          <a:p>
            <a:pPr fontAlgn="base"/>
            <a:endParaRPr lang="fr-FR" sz="1200" dirty="0"/>
          </a:p>
          <a:p>
            <a:pPr fontAlgn="base"/>
            <a:endParaRPr lang="fr-FR" sz="1200" dirty="0" smtClean="0"/>
          </a:p>
          <a:p>
            <a:pPr fontAlgn="base"/>
            <a:endParaRPr lang="fr-FR" sz="1200" dirty="0" smtClean="0"/>
          </a:p>
          <a:p>
            <a:pPr fontAlgn="base"/>
            <a:endParaRPr lang="fr-FR" altLang="fr-FR" sz="1200" dirty="0"/>
          </a:p>
          <a:p>
            <a:pPr fontAlgn="base"/>
            <a:r>
              <a:rPr lang="fr-FR" altLang="fr-FR" sz="1200" i="1" dirty="0" smtClean="0"/>
              <a:t>Docteur Jacques Labescat</a:t>
            </a:r>
            <a:endParaRPr lang="fr-FR" altLang="fr-FR" sz="1200" i="1"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4284" y="1559170"/>
            <a:ext cx="5386580" cy="3591054"/>
          </a:xfrm>
          <a:prstGeom prst="rect">
            <a:avLst/>
          </a:prstGeom>
        </p:spPr>
      </p:pic>
    </p:spTree>
    <p:extLst>
      <p:ext uri="{BB962C8B-B14F-4D97-AF65-F5344CB8AC3E}">
        <p14:creationId xmlns:p14="http://schemas.microsoft.com/office/powerpoint/2010/main" val="314601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smtClean="0">
                <a:solidFill>
                  <a:schemeClr val="bg1"/>
                </a:solidFill>
              </a:rPr>
              <a:t>QI GONG</a:t>
            </a:r>
            <a:endParaRPr lang="fr-FR" sz="3200" dirty="0">
              <a:solidFill>
                <a:schemeClr val="bg1"/>
              </a:solidFill>
            </a:endParaRPr>
          </a:p>
        </p:txBody>
      </p:sp>
      <p:sp>
        <p:nvSpPr>
          <p:cNvPr id="6" name="ZoneTexte 3"/>
          <p:cNvSpPr txBox="1"/>
          <p:nvPr/>
        </p:nvSpPr>
        <p:spPr>
          <a:xfrm>
            <a:off x="493292" y="1447728"/>
            <a:ext cx="6833940"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Art martial </a:t>
            </a:r>
            <a:r>
              <a:rPr lang="fr-FR" sz="1200" b="0" i="0" u="none" strike="noStrike" kern="1200" cap="none" spc="0" baseline="0" dirty="0" smtClean="0">
                <a:solidFill>
                  <a:srgbClr val="000000"/>
                </a:solidFill>
                <a:uFillTx/>
                <a:latin typeface="Calibri"/>
              </a:rPr>
              <a:t>interne* </a:t>
            </a:r>
            <a:r>
              <a:rPr lang="fr-FR" sz="1200" b="0" i="0" u="none" strike="noStrike" kern="1200" cap="none" spc="0" baseline="0" dirty="0">
                <a:solidFill>
                  <a:srgbClr val="000000"/>
                </a:solidFill>
                <a:uFillTx/>
                <a:latin typeface="Calibri"/>
              </a:rPr>
              <a:t>issu de la médecine traditionnelle chinoise, cette discipline apporte de nombreux bienfaits aux pratiquants.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Les postures permettent d'assouplir les tendons, les muscles, les articulations, fortifient les os</a:t>
            </a:r>
            <a:r>
              <a:rPr lang="fr-FR" sz="1200" b="0" i="0" u="none" strike="noStrike" kern="0" cap="none" spc="0" baseline="0" dirty="0">
                <a:solidFill>
                  <a:srgbClr val="000000"/>
                </a:solidFill>
                <a:uFillTx/>
                <a:latin typeface="Calibri"/>
              </a:rPr>
              <a:t>, la circulation du sang et de la lymphe. </a:t>
            </a:r>
            <a:r>
              <a:rPr lang="fr-FR" sz="1200" b="0" i="0" u="none" strike="noStrike" kern="1200" cap="none" spc="0" baseline="0" dirty="0">
                <a:solidFill>
                  <a:srgbClr val="000000"/>
                </a:solidFill>
                <a:uFillTx/>
                <a:latin typeface="Calibri"/>
              </a:rPr>
              <a:t>L'énergie « le QI » </a:t>
            </a:r>
            <a:r>
              <a:rPr lang="fr-FR" sz="1200" b="0" i="0" u="none" strike="noStrike" kern="0" cap="none" spc="0" baseline="0" dirty="0">
                <a:solidFill>
                  <a:srgbClr val="000000"/>
                </a:solidFill>
                <a:uFillTx/>
                <a:latin typeface="Calibri"/>
              </a:rPr>
              <a:t>est stimulé </a:t>
            </a:r>
            <a:r>
              <a:rPr lang="fr-FR" sz="1200" b="0" i="0" u="none" strike="noStrike" kern="1200" cap="none" spc="0" baseline="0" dirty="0">
                <a:solidFill>
                  <a:srgbClr val="000000"/>
                </a:solidFill>
                <a:uFillTx/>
                <a:latin typeface="Calibri"/>
              </a:rPr>
              <a:t>dans les méridiens </a:t>
            </a:r>
            <a:r>
              <a:rPr lang="fr-FR" sz="1200" dirty="0">
                <a:solidFill>
                  <a:srgbClr val="000000"/>
                </a:solidFill>
                <a:latin typeface="Calibri"/>
              </a:rPr>
              <a:t>;</a:t>
            </a:r>
            <a:r>
              <a:rPr lang="fr-FR" sz="1200" b="0" i="0" u="none" strike="noStrike" kern="1200" cap="none" spc="0" baseline="0" dirty="0" smtClean="0">
                <a:solidFill>
                  <a:srgbClr val="000000"/>
                </a:solidFill>
                <a:uFillTx/>
                <a:latin typeface="Calibri"/>
              </a:rPr>
              <a:t> </a:t>
            </a:r>
            <a:r>
              <a:rPr lang="fr-FR" sz="1200" b="0" i="0" u="none" strike="noStrike" kern="1200" cap="none" spc="0" baseline="0" dirty="0">
                <a:solidFill>
                  <a:srgbClr val="000000"/>
                </a:solidFill>
                <a:uFillTx/>
                <a:latin typeface="Calibri"/>
              </a:rPr>
              <a:t>le travail sur le « souffle Gong » est plus harmonieux. Les tensions, stress, anxiété se calment, le lâcher </a:t>
            </a:r>
            <a:r>
              <a:rPr lang="fr-FR" sz="1200" b="0" i="0" u="none" strike="noStrike" kern="1200" cap="none" spc="0" baseline="0" dirty="0" smtClean="0">
                <a:solidFill>
                  <a:srgbClr val="000000"/>
                </a:solidFill>
                <a:uFillTx/>
                <a:latin typeface="Calibri"/>
              </a:rPr>
              <a:t>prise </a:t>
            </a:r>
            <a:r>
              <a:rPr lang="fr-FR" sz="1200" b="0" i="0" u="none" strike="noStrike" kern="1200" cap="none" spc="0" baseline="0" dirty="0">
                <a:solidFill>
                  <a:srgbClr val="000000"/>
                </a:solidFill>
                <a:uFillTx/>
                <a:latin typeface="Calibri"/>
              </a:rPr>
              <a:t>s'installe.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Calibri"/>
              </a:rPr>
              <a:t>Les séances auront </a:t>
            </a:r>
            <a:r>
              <a:rPr lang="fr-FR" sz="1200" b="0" i="0" u="none" strike="noStrike" kern="1200" cap="none" spc="0" baseline="0" dirty="0">
                <a:solidFill>
                  <a:srgbClr val="000000"/>
                </a:solidFill>
                <a:uFillTx/>
                <a:latin typeface="Calibri"/>
              </a:rPr>
              <a:t>pour </a:t>
            </a:r>
            <a:r>
              <a:rPr lang="fr-FR" sz="1200" b="1" i="0" u="none" strike="noStrike" kern="1200" cap="none" spc="0" baseline="0" dirty="0">
                <a:solidFill>
                  <a:srgbClr val="000000"/>
                </a:solidFill>
                <a:uFillTx/>
                <a:latin typeface="Calibri"/>
              </a:rPr>
              <a:t>but de renforcer votre immunité</a:t>
            </a:r>
            <a:r>
              <a:rPr lang="fr-FR" sz="1200" b="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Tous les</a:t>
            </a:r>
            <a:r>
              <a:rPr lang="fr-FR" sz="1200" b="0" i="0" u="none" strike="noStrike" kern="1200" cap="none" spc="0" baseline="0" dirty="0">
                <a:solidFill>
                  <a:srgbClr val="000000"/>
                </a:solidFill>
                <a:uFillTx/>
                <a:latin typeface="Calibri"/>
              </a:rPr>
              <a:t> organes sont stimulés tout particulièrement : </a:t>
            </a:r>
            <a:r>
              <a:rPr lang="fr-FR" sz="1200" b="0" i="0" u="none" strike="noStrike" kern="1200" cap="none" spc="0" baseline="0" dirty="0" smtClean="0">
                <a:solidFill>
                  <a:srgbClr val="000000"/>
                </a:solidFill>
                <a:uFillTx/>
                <a:latin typeface="Calibri"/>
              </a:rPr>
              <a:t>reins</a:t>
            </a:r>
            <a:r>
              <a:rPr lang="fr-FR" sz="1200" b="0" i="0" u="none" strike="noStrike" kern="1200" cap="none" spc="0" baseline="0" dirty="0" smtClean="0">
                <a:solidFill>
                  <a:srgbClr val="000000"/>
                </a:solidFill>
                <a:uFillTx/>
                <a:latin typeface="Calibri"/>
              </a:rPr>
              <a:t>, </a:t>
            </a:r>
            <a:r>
              <a:rPr lang="fr-FR" sz="1200" b="0" i="0" u="none" strike="noStrike" kern="1200" cap="none" spc="0" baseline="0" dirty="0" smtClean="0">
                <a:solidFill>
                  <a:srgbClr val="000000"/>
                </a:solidFill>
                <a:uFillTx/>
                <a:latin typeface="Calibri"/>
              </a:rPr>
              <a:t>poumons,</a:t>
            </a:r>
            <a:r>
              <a:rPr lang="fr-FR" sz="1200" b="0" i="0" u="none" strike="noStrike" kern="1200" cap="none" spc="0" dirty="0" smtClean="0">
                <a:solidFill>
                  <a:srgbClr val="000000"/>
                </a:solidFill>
                <a:uFillTx/>
                <a:latin typeface="Calibri"/>
              </a:rPr>
              <a:t> </a:t>
            </a:r>
            <a:r>
              <a:rPr lang="fr-FR" sz="1200" b="0" i="0" u="none" strike="noStrike" kern="1200" cap="none" spc="0" baseline="0" dirty="0" smtClean="0">
                <a:solidFill>
                  <a:srgbClr val="000000"/>
                </a:solidFill>
                <a:uFillTx/>
                <a:latin typeface="Calibri"/>
              </a:rPr>
              <a:t>rate </a:t>
            </a:r>
            <a:r>
              <a:rPr lang="fr-FR" sz="1200" b="0" i="0" u="none" strike="noStrike" kern="1200" cap="none" spc="0" baseline="0" dirty="0" smtClean="0">
                <a:solidFill>
                  <a:srgbClr val="000000"/>
                </a:solidFill>
                <a:uFillTx/>
                <a:latin typeface="Calibri"/>
              </a:rPr>
              <a:t>estomac, pour </a:t>
            </a:r>
            <a:r>
              <a:rPr lang="fr-FR" sz="1200" b="0" i="0" u="none" strike="noStrike" kern="1200" cap="none" spc="0" baseline="0" dirty="0">
                <a:solidFill>
                  <a:srgbClr val="000000"/>
                </a:solidFill>
                <a:uFillTx/>
                <a:latin typeface="Calibri"/>
              </a:rPr>
              <a:t>protéger votre organisme contre toute agression du froid, de l’hiver et des attaques microbiennes</a:t>
            </a:r>
            <a:r>
              <a:rPr lang="fr-FR" sz="1200" b="0" i="0" u="none" strike="noStrike" kern="1200" cap="none" spc="0" baseline="0" dirty="0" smtClean="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smtClean="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dirty="0" smtClean="0">
                <a:solidFill>
                  <a:srgbClr val="000000"/>
                </a:solidFill>
                <a:latin typeface="Calibri"/>
              </a:rPr>
              <a:t>*</a:t>
            </a:r>
            <a:r>
              <a:rPr lang="fr-FR" sz="1100" i="1" dirty="0" smtClean="0">
                <a:solidFill>
                  <a:srgbClr val="000000"/>
                </a:solidFill>
                <a:latin typeface="Calibri"/>
              </a:rPr>
              <a:t>Qui travaille sur les états internes émotionnels, le souffle, l’ancrage, la circulation et permet un lâcher prise profond.</a:t>
            </a:r>
            <a:endParaRPr lang="fr-FR" sz="1100" b="0" i="1" u="none" strike="noStrike" kern="1200" cap="none" spc="0" baseline="0" dirty="0">
              <a:solidFill>
                <a:srgbClr val="000000"/>
              </a:solidFill>
              <a:uFillTx/>
              <a:latin typeface="Calibri"/>
            </a:endParaRPr>
          </a:p>
        </p:txBody>
      </p:sp>
      <p:sp>
        <p:nvSpPr>
          <p:cNvPr id="9" name="ZoneTexte 3"/>
          <p:cNvSpPr txBox="1"/>
          <p:nvPr/>
        </p:nvSpPr>
        <p:spPr>
          <a:xfrm>
            <a:off x="493292" y="3450058"/>
            <a:ext cx="7086603"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Calibri"/>
              </a:rPr>
              <a:t>Le </a:t>
            </a:r>
            <a:r>
              <a:rPr lang="fr-FR" sz="1200" b="0" i="0" u="none" strike="noStrike" kern="1200" cap="none" spc="0" baseline="0" dirty="0">
                <a:solidFill>
                  <a:srgbClr val="000000"/>
                </a:solidFill>
                <a:uFillTx/>
                <a:latin typeface="Calibri"/>
              </a:rPr>
              <a:t>concept des cinq éléments classe les organes avec les saisons, leurs fonctions, leurs émotions. </a:t>
            </a:r>
            <a:r>
              <a:rPr lang="fr-FR" sz="1200" b="0" i="0" u="none" strike="noStrike" kern="0" cap="none" spc="0" baseline="0" dirty="0">
                <a:solidFill>
                  <a:srgbClr val="000000"/>
                </a:solidFill>
                <a:uFillTx/>
                <a:latin typeface="Calibri"/>
              </a:rPr>
              <a:t>Le poumon c’est l’automne, la </a:t>
            </a:r>
            <a:r>
              <a:rPr lang="fr-FR" sz="1200" b="0" i="0" u="none" strike="noStrike" kern="0" cap="none" spc="0" baseline="0" dirty="0" smtClean="0">
                <a:solidFill>
                  <a:srgbClr val="000000"/>
                </a:solidFill>
                <a:uFillTx/>
                <a:latin typeface="Calibri"/>
              </a:rPr>
              <a:t>tristesse</a:t>
            </a:r>
            <a:r>
              <a:rPr lang="fr-FR" sz="1200" b="0" i="0" u="none" strike="noStrike" kern="0" cap="none" spc="0" dirty="0" smtClean="0">
                <a:solidFill>
                  <a:srgbClr val="000000"/>
                </a:solidFill>
                <a:uFillTx/>
                <a:latin typeface="Calibri"/>
              </a:rPr>
              <a:t> ;</a:t>
            </a:r>
            <a:r>
              <a:rPr lang="fr-FR" sz="1200" b="0" i="0" u="none" strike="noStrike" kern="0" cap="none" spc="0" baseline="0" dirty="0" smtClean="0">
                <a:solidFill>
                  <a:srgbClr val="000000"/>
                </a:solidFill>
                <a:uFillTx/>
                <a:latin typeface="Calibri"/>
              </a:rPr>
              <a:t> </a:t>
            </a:r>
            <a:r>
              <a:rPr lang="fr-FR" sz="1200" b="0" i="0" u="none" strike="noStrike" kern="0" cap="none" spc="0" baseline="0" dirty="0">
                <a:solidFill>
                  <a:srgbClr val="000000"/>
                </a:solidFill>
                <a:uFillTx/>
                <a:latin typeface="Calibri"/>
              </a:rPr>
              <a:t>le rein c’est l’hiver et la </a:t>
            </a:r>
            <a:r>
              <a:rPr lang="fr-FR" sz="1200" b="0" i="0" u="none" strike="noStrike" kern="0" cap="none" spc="0" baseline="0" dirty="0" smtClean="0">
                <a:solidFill>
                  <a:srgbClr val="000000"/>
                </a:solidFill>
                <a:uFillTx/>
                <a:latin typeface="Calibri"/>
              </a:rPr>
              <a:t>peur</a:t>
            </a:r>
            <a:r>
              <a:rPr lang="fr-FR" sz="1200" b="0" i="0" u="none" strike="noStrike" kern="0" cap="none" spc="0" dirty="0" smtClean="0">
                <a:solidFill>
                  <a:srgbClr val="000000"/>
                </a:solidFill>
                <a:uFillTx/>
                <a:latin typeface="Calibri"/>
              </a:rPr>
              <a:t> ;</a:t>
            </a:r>
            <a:r>
              <a:rPr lang="fr-FR" sz="1200" b="0" i="0" u="none" strike="noStrike" kern="0" cap="none" spc="0" baseline="0" dirty="0" smtClean="0">
                <a:solidFill>
                  <a:srgbClr val="000000"/>
                </a:solidFill>
                <a:uFillTx/>
                <a:latin typeface="Calibri"/>
              </a:rPr>
              <a:t> </a:t>
            </a:r>
            <a:r>
              <a:rPr lang="fr-FR" sz="1200" b="0" i="0" u="none" strike="noStrike" kern="0" cap="none" spc="0" baseline="0" dirty="0">
                <a:solidFill>
                  <a:srgbClr val="000000"/>
                </a:solidFill>
                <a:uFillTx/>
                <a:latin typeface="Calibri"/>
              </a:rPr>
              <a:t>la rate estomac c’est la cinquième </a:t>
            </a:r>
            <a:r>
              <a:rPr lang="fr-FR" sz="1200" b="0" i="0" u="none" strike="noStrike" kern="0" cap="none" spc="0" baseline="0" dirty="0" smtClean="0">
                <a:solidFill>
                  <a:srgbClr val="000000"/>
                </a:solidFill>
                <a:uFillTx/>
                <a:latin typeface="Calibri"/>
              </a:rPr>
              <a:t>saison,</a:t>
            </a:r>
            <a:r>
              <a:rPr lang="fr-FR" sz="1200" b="0" i="0" u="none" strike="noStrike" kern="0" cap="none" spc="0" dirty="0" smtClean="0">
                <a:solidFill>
                  <a:srgbClr val="000000"/>
                </a:solidFill>
                <a:uFillTx/>
                <a:latin typeface="Calibri"/>
              </a:rPr>
              <a:t> </a:t>
            </a:r>
            <a:r>
              <a:rPr lang="fr-FR" sz="1200" b="0" i="0" u="none" strike="noStrike" kern="0" cap="none" spc="0" baseline="0" dirty="0" smtClean="0">
                <a:solidFill>
                  <a:srgbClr val="000000"/>
                </a:solidFill>
                <a:uFillTx/>
                <a:latin typeface="Calibri"/>
              </a:rPr>
              <a:t>les </a:t>
            </a:r>
            <a:r>
              <a:rPr lang="fr-FR" sz="1200" b="0" i="0" u="none" strike="noStrike" kern="0" cap="none" spc="0" baseline="0" dirty="0">
                <a:solidFill>
                  <a:srgbClr val="000000"/>
                </a:solidFill>
                <a:uFillTx/>
                <a:latin typeface="Calibri"/>
              </a:rPr>
              <a:t>soucis, les ruminations.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La production des globules blancs et rouges est </a:t>
            </a:r>
            <a:r>
              <a:rPr lang="fr-FR" sz="1200" b="0" i="0" u="none" strike="noStrike" kern="0" cap="none" spc="0" baseline="0" dirty="0" smtClean="0">
                <a:solidFill>
                  <a:srgbClr val="000000"/>
                </a:solidFill>
                <a:uFillTx/>
                <a:latin typeface="Calibri"/>
              </a:rPr>
              <a:t>régulée </a:t>
            </a:r>
            <a:r>
              <a:rPr lang="fr-FR" sz="1200" b="0" i="0" u="none" strike="noStrike" kern="0" cap="none" spc="0" baseline="0" dirty="0">
                <a:solidFill>
                  <a:srgbClr val="000000"/>
                </a:solidFill>
                <a:uFillTx/>
                <a:latin typeface="Calibri"/>
              </a:rPr>
              <a:t>par les exercices et les postures. L’énergie de la </a:t>
            </a:r>
            <a:r>
              <a:rPr lang="fr-FR" sz="1200" b="0" i="0" u="none" strike="noStrike" kern="0" cap="none" spc="0" baseline="0" dirty="0" smtClean="0">
                <a:solidFill>
                  <a:srgbClr val="000000"/>
                </a:solidFill>
                <a:uFillTx/>
                <a:latin typeface="Calibri"/>
              </a:rPr>
              <a:t>peau, </a:t>
            </a:r>
            <a:r>
              <a:rPr lang="fr-FR" sz="1200" b="0" i="0" u="none" strike="noStrike" kern="0" cap="none" spc="0" baseline="0" dirty="0">
                <a:solidFill>
                  <a:srgbClr val="000000"/>
                </a:solidFill>
                <a:uFillTx/>
                <a:latin typeface="Calibri"/>
              </a:rPr>
              <a:t>organe défensif est stimulée.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Calibri"/>
              </a:rPr>
              <a:t>Les exercices sont issus de l’observation de la nature. L’ours représente la cinquième </a:t>
            </a:r>
            <a:r>
              <a:rPr lang="fr-FR" sz="1200" b="0" i="0" u="none" strike="noStrike" kern="0" cap="none" spc="0" baseline="0" dirty="0" smtClean="0">
                <a:solidFill>
                  <a:srgbClr val="000000"/>
                </a:solidFill>
                <a:uFillTx/>
                <a:latin typeface="Calibri"/>
              </a:rPr>
              <a:t>saison, </a:t>
            </a:r>
            <a:r>
              <a:rPr lang="fr-FR" sz="1200" b="0" i="0" u="none" strike="noStrike" kern="0" cap="none" spc="0" baseline="0" dirty="0">
                <a:solidFill>
                  <a:srgbClr val="000000"/>
                </a:solidFill>
                <a:uFillTx/>
                <a:latin typeface="Calibri"/>
              </a:rPr>
              <a:t>la </a:t>
            </a:r>
            <a:r>
              <a:rPr lang="fr-FR" sz="1200" b="0" i="0" u="none" strike="noStrike" kern="0" cap="none" spc="0" baseline="0" dirty="0" smtClean="0">
                <a:solidFill>
                  <a:srgbClr val="000000"/>
                </a:solidFill>
                <a:uFillTx/>
                <a:latin typeface="Calibri"/>
              </a:rPr>
              <a:t>grue</a:t>
            </a:r>
            <a:r>
              <a:rPr lang="fr-FR" sz="1200" b="0" i="0" u="none" strike="noStrike" kern="0" cap="none" spc="0" dirty="0" smtClean="0">
                <a:solidFill>
                  <a:srgbClr val="000000"/>
                </a:solidFill>
                <a:uFillTx/>
                <a:latin typeface="Calibri"/>
              </a:rPr>
              <a:t> </a:t>
            </a:r>
            <a:r>
              <a:rPr lang="fr-FR" sz="1200" b="0" i="0" u="none" strike="noStrike" kern="0" cap="none" spc="0" baseline="0" dirty="0" smtClean="0">
                <a:solidFill>
                  <a:srgbClr val="000000"/>
                </a:solidFill>
                <a:uFillTx/>
                <a:latin typeface="Calibri"/>
              </a:rPr>
              <a:t>l’automne</a:t>
            </a:r>
            <a:r>
              <a:rPr lang="fr-FR" sz="1200" b="0" i="0" u="none" strike="noStrike" kern="0" cap="none" spc="0" baseline="0" dirty="0">
                <a:solidFill>
                  <a:srgbClr val="000000"/>
                </a:solidFill>
                <a:uFillTx/>
                <a:latin typeface="Calibri"/>
              </a:rPr>
              <a:t>, la </a:t>
            </a:r>
            <a:r>
              <a:rPr lang="fr-FR" sz="1200" b="0" i="0" u="none" strike="noStrike" kern="0" cap="none" spc="0" baseline="0" dirty="0" smtClean="0">
                <a:solidFill>
                  <a:srgbClr val="000000"/>
                </a:solidFill>
                <a:uFillTx/>
                <a:latin typeface="Calibri"/>
              </a:rPr>
              <a:t>tortue</a:t>
            </a:r>
            <a:r>
              <a:rPr lang="fr-FR" sz="1200" b="0" i="0" u="none" strike="noStrike" kern="0" cap="none" spc="0" dirty="0" smtClean="0">
                <a:solidFill>
                  <a:srgbClr val="000000"/>
                </a:solidFill>
                <a:uFillTx/>
                <a:latin typeface="Calibri"/>
              </a:rPr>
              <a:t> et</a:t>
            </a:r>
            <a:r>
              <a:rPr lang="fr-FR" sz="1200" b="0" i="0" u="none" strike="noStrike" kern="0" cap="none" spc="0" baseline="0" dirty="0" smtClean="0">
                <a:solidFill>
                  <a:srgbClr val="000000"/>
                </a:solidFill>
                <a:uFillTx/>
                <a:latin typeface="Calibri"/>
              </a:rPr>
              <a:t> </a:t>
            </a:r>
            <a:r>
              <a:rPr lang="fr-FR" sz="1200" b="0" i="0" u="none" strike="noStrike" kern="0" cap="none" spc="0" baseline="0" dirty="0">
                <a:solidFill>
                  <a:srgbClr val="000000"/>
                </a:solidFill>
                <a:uFillTx/>
                <a:latin typeface="Calibri"/>
              </a:rPr>
              <a:t>le serpent l’hiver. D’autres postures insisteront sur le parcours des méridiens et de leur localisation, le </a:t>
            </a:r>
            <a:r>
              <a:rPr lang="fr-FR" sz="1200" b="0" i="0" u="none" strike="noStrike" kern="0" cap="none" spc="0" baseline="0" dirty="0" smtClean="0">
                <a:solidFill>
                  <a:srgbClr val="000000"/>
                </a:solidFill>
                <a:uFillTx/>
                <a:latin typeface="Calibri"/>
              </a:rPr>
              <a:t>dos </a:t>
            </a:r>
            <a:r>
              <a:rPr lang="fr-FR" sz="1200" b="0" i="0" u="none" strike="noStrike" kern="0" cap="none" spc="0" baseline="0" dirty="0">
                <a:solidFill>
                  <a:srgbClr val="000000"/>
                </a:solidFill>
                <a:uFillTx/>
                <a:latin typeface="Calibri"/>
              </a:rPr>
              <a:t>par </a:t>
            </a:r>
            <a:r>
              <a:rPr lang="fr-FR" sz="1200" b="0" i="0" u="none" strike="noStrike" kern="0" cap="none" spc="0" baseline="0" dirty="0" smtClean="0">
                <a:solidFill>
                  <a:srgbClr val="000000"/>
                </a:solidFill>
                <a:uFillTx/>
                <a:latin typeface="Calibri"/>
              </a:rPr>
              <a:t>exemple, </a:t>
            </a:r>
            <a:r>
              <a:rPr lang="fr-FR" sz="1200" b="0" i="0" u="none" strike="noStrike" kern="0" cap="none" spc="0" baseline="0" dirty="0">
                <a:solidFill>
                  <a:srgbClr val="000000"/>
                </a:solidFill>
                <a:uFillTx/>
                <a:latin typeface="Calibri"/>
              </a:rPr>
              <a:t>les reins, les </a:t>
            </a:r>
            <a:r>
              <a:rPr lang="fr-FR" sz="1200" b="0" i="0" u="none" strike="noStrike" kern="0" cap="none" spc="0" baseline="0" dirty="0" smtClean="0">
                <a:solidFill>
                  <a:srgbClr val="000000"/>
                </a:solidFill>
                <a:uFillTx/>
                <a:latin typeface="Calibri"/>
              </a:rPr>
              <a:t>bras, </a:t>
            </a:r>
            <a:r>
              <a:rPr lang="fr-FR" sz="1200" b="0" i="0" u="none" strike="noStrike" kern="0" cap="none" spc="0" baseline="0" dirty="0">
                <a:solidFill>
                  <a:srgbClr val="000000"/>
                </a:solidFill>
                <a:uFillTx/>
                <a:latin typeface="Calibri"/>
              </a:rPr>
              <a:t>les poumons.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alibri"/>
              </a:rPr>
              <a:t>Des sons peuvent être émis </a:t>
            </a:r>
            <a:r>
              <a:rPr lang="fr-FR" sz="1200" b="0" i="0" u="none" strike="noStrike" kern="1200" cap="none" spc="0" baseline="0" dirty="0" smtClean="0">
                <a:solidFill>
                  <a:srgbClr val="000000"/>
                </a:solidFill>
                <a:uFillTx/>
                <a:latin typeface="Calibri"/>
              </a:rPr>
              <a:t>-6 </a:t>
            </a:r>
            <a:r>
              <a:rPr lang="fr-FR" sz="1200" b="0" i="0" u="none" strike="noStrike" kern="1200" cap="none" spc="0" baseline="0" dirty="0">
                <a:solidFill>
                  <a:srgbClr val="000000"/>
                </a:solidFill>
                <a:uFillTx/>
                <a:latin typeface="Calibri"/>
              </a:rPr>
              <a:t>sons thérapeutiques- le hu (</a:t>
            </a:r>
            <a:r>
              <a:rPr lang="fr-FR" sz="1200" b="0" i="0" u="none" strike="noStrike" kern="1200" cap="none" spc="0" baseline="0" dirty="0" err="1">
                <a:solidFill>
                  <a:srgbClr val="000000"/>
                </a:solidFill>
                <a:uFillTx/>
                <a:latin typeface="Calibri"/>
              </a:rPr>
              <a:t>rou</a:t>
            </a:r>
            <a:r>
              <a:rPr lang="fr-FR" sz="1200" b="0" i="0" u="none" strike="noStrike" kern="1200" cap="none" spc="0" baseline="0" dirty="0">
                <a:solidFill>
                  <a:srgbClr val="000000"/>
                </a:solidFill>
                <a:uFillTx/>
                <a:latin typeface="Calibri"/>
              </a:rPr>
              <a:t>) signifie l’estomac qui </a:t>
            </a:r>
            <a:r>
              <a:rPr lang="fr-FR" sz="1200" b="0" i="0" u="none" strike="noStrike" kern="1200" cap="none" spc="0" baseline="0" dirty="0" smtClean="0">
                <a:solidFill>
                  <a:srgbClr val="000000"/>
                </a:solidFill>
                <a:uFillTx/>
                <a:latin typeface="Calibri"/>
              </a:rPr>
              <a:t>brûle</a:t>
            </a:r>
            <a:r>
              <a:rPr lang="fr-FR" sz="1200" b="0" i="0" u="none" strike="noStrike" kern="1200" cap="none" spc="0" baseline="0" dirty="0">
                <a:solidFill>
                  <a:srgbClr val="000000"/>
                </a:solidFill>
                <a:uFillTx/>
                <a:latin typeface="Calibri"/>
              </a:rPr>
              <a:t>. Le </a:t>
            </a:r>
            <a:r>
              <a:rPr lang="fr-FR" sz="1200" b="0" i="0" u="none" strike="noStrike" kern="1200" cap="none" spc="0" baseline="0" dirty="0" smtClean="0">
                <a:solidFill>
                  <a:srgbClr val="000000"/>
                </a:solidFill>
                <a:uFillTx/>
                <a:latin typeface="Calibri"/>
              </a:rPr>
              <a:t>Si, </a:t>
            </a:r>
            <a:r>
              <a:rPr lang="fr-FR" sz="1200" b="0" i="0" u="none" strike="noStrike" kern="1200" cap="none" spc="0" baseline="0" dirty="0">
                <a:solidFill>
                  <a:srgbClr val="000000"/>
                </a:solidFill>
                <a:uFillTx/>
                <a:latin typeface="Calibri"/>
              </a:rPr>
              <a:t>le nez qui coule, le FU (fou) régule les reins, soufflez sur une bougie</a:t>
            </a:r>
            <a:r>
              <a:rPr lang="fr-FR" sz="1200" b="0" i="0" u="none" strike="noStrike" kern="1200" cap="none" spc="0" baseline="0" dirty="0" smtClean="0">
                <a:solidFill>
                  <a:srgbClr val="000000"/>
                </a:solidFill>
                <a:uFillTx/>
                <a:latin typeface="Calibri"/>
              </a:rPr>
              <a:t>.</a:t>
            </a:r>
            <a:endParaRPr lang="fr-FR" sz="1200" b="0" i="0" u="none" strike="noStrike" kern="1200" cap="none" spc="0" baseline="0" dirty="0">
              <a:solidFill>
                <a:srgbClr val="000000"/>
              </a:solidFill>
              <a:uFillTx/>
              <a:latin typeface="Calibri"/>
            </a:endParaRPr>
          </a:p>
        </p:txBody>
      </p:sp>
      <p:sp>
        <p:nvSpPr>
          <p:cNvPr id="10" name="ZoneTexte 3"/>
          <p:cNvSpPr txBox="1"/>
          <p:nvPr/>
        </p:nvSpPr>
        <p:spPr>
          <a:xfrm>
            <a:off x="493292" y="5969878"/>
            <a:ext cx="11182883"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Les </a:t>
            </a:r>
            <a:r>
              <a:rPr lang="fr-FR" sz="1200" b="0" i="0" u="none" strike="noStrike" kern="0" cap="none" spc="0" baseline="0" dirty="0">
                <a:solidFill>
                  <a:srgbClr val="000000"/>
                </a:solidFill>
                <a:uFillTx/>
                <a:latin typeface="Calibri"/>
              </a:rPr>
              <a:t>ateliers ont lieu </a:t>
            </a:r>
            <a:r>
              <a:rPr lang="fr-FR" sz="1200" b="1" i="0" u="none" strike="noStrike" kern="0" cap="none" spc="0" baseline="0" dirty="0">
                <a:solidFill>
                  <a:srgbClr val="000000"/>
                </a:solidFill>
                <a:uFillTx/>
                <a:latin typeface="Calibri"/>
              </a:rPr>
              <a:t>tous les jeudi à 10 h </a:t>
            </a:r>
            <a:r>
              <a:rPr lang="fr-FR" sz="1200" b="0" i="0" u="none" strike="noStrike" kern="0" cap="none" spc="0" baseline="0" dirty="0">
                <a:solidFill>
                  <a:srgbClr val="000000"/>
                </a:solidFill>
                <a:uFillTx/>
                <a:latin typeface="Calibri"/>
              </a:rPr>
              <a:t>à </a:t>
            </a:r>
            <a:r>
              <a:rPr lang="fr-FR" sz="1200" b="1" i="0" u="none" strike="noStrike" kern="0" cap="none" spc="0" baseline="0" dirty="0">
                <a:solidFill>
                  <a:srgbClr val="000000"/>
                </a:solidFill>
                <a:uFillTx/>
                <a:latin typeface="Calibri"/>
              </a:rPr>
              <a:t>l’ </a:t>
            </a:r>
            <a:r>
              <a:rPr lang="fr-FR" sz="1200" b="1" i="0" u="none" strike="noStrike" kern="0" cap="none" spc="0" baseline="0" dirty="0" smtClean="0">
                <a:solidFill>
                  <a:srgbClr val="000000"/>
                </a:solidFill>
                <a:uFillTx/>
                <a:latin typeface="Calibri"/>
              </a:rPr>
              <a:t>île </a:t>
            </a:r>
            <a:r>
              <a:rPr lang="fr-FR" sz="1200" b="1" i="0" u="none" strike="noStrike" kern="0" cap="none" spc="0" baseline="0" dirty="0">
                <a:solidFill>
                  <a:srgbClr val="000000"/>
                </a:solidFill>
                <a:uFillTx/>
                <a:latin typeface="Calibri"/>
              </a:rPr>
              <a:t>de de </a:t>
            </a:r>
            <a:r>
              <a:rPr lang="fr-FR" sz="1200" b="1" i="0" u="none" strike="noStrike" kern="0" cap="none" spc="0" baseline="0" dirty="0" smtClean="0">
                <a:solidFill>
                  <a:srgbClr val="000000"/>
                </a:solidFill>
                <a:uFillTx/>
                <a:latin typeface="Calibri"/>
              </a:rPr>
              <a:t>l’abreuvoir, </a:t>
            </a:r>
            <a:r>
              <a:rPr lang="fr-FR" sz="1200" b="1" i="0" u="none" strike="noStrike" kern="0" cap="none" spc="0" baseline="0" dirty="0">
                <a:solidFill>
                  <a:srgbClr val="000000"/>
                </a:solidFill>
                <a:uFillTx/>
                <a:latin typeface="Calibri"/>
              </a:rPr>
              <a:t>à </a:t>
            </a:r>
            <a:r>
              <a:rPr lang="fr-FR" sz="1200" b="1" i="0" u="none" strike="noStrike" kern="0" cap="none" spc="0" baseline="0" dirty="0" err="1" smtClean="0">
                <a:solidFill>
                  <a:srgbClr val="000000"/>
                </a:solidFill>
                <a:uFillTx/>
                <a:latin typeface="Calibri"/>
              </a:rPr>
              <a:t>Champigny-sur-marne</a:t>
            </a:r>
            <a:r>
              <a:rPr lang="fr-FR" sz="1200" b="1" i="0" u="none" strike="noStrike" kern="0" cap="none" spc="0" baseline="0" dirty="0" smtClean="0">
                <a:solidFill>
                  <a:srgbClr val="000000"/>
                </a:solidFill>
                <a:uFillTx/>
                <a:latin typeface="Calibri"/>
              </a:rPr>
              <a:t> </a:t>
            </a:r>
            <a:r>
              <a:rPr lang="fr-FR" sz="1200" b="0" i="0" u="none" strike="noStrike" kern="0" cap="none" spc="0" baseline="0" dirty="0">
                <a:solidFill>
                  <a:srgbClr val="000000"/>
                </a:solidFill>
                <a:uFillTx/>
                <a:latin typeface="Calibri"/>
              </a:rPr>
              <a:t>(prendre la place LENINE et rue de l’église</a:t>
            </a:r>
            <a:r>
              <a:rPr lang="fr-FR" sz="1200" b="0" i="0" u="none" strike="noStrike" kern="0" cap="none" spc="0" baseline="0" dirty="0" smtClean="0">
                <a:solidFill>
                  <a:srgbClr val="000000"/>
                </a:solidFill>
                <a:uFillTx/>
                <a:latin typeface="Calibri"/>
              </a:rPr>
              <a:t>)</a:t>
            </a:r>
            <a:endParaRPr lang="fr-FR" sz="1200" b="0" i="0" u="none" strike="noStrike" kern="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Animés</a:t>
            </a:r>
            <a:r>
              <a:rPr lang="fr-FR" sz="1200" b="0" i="0" u="none" strike="noStrike" kern="0" cap="none" spc="0" dirty="0" smtClean="0">
                <a:solidFill>
                  <a:srgbClr val="000000"/>
                </a:solidFill>
                <a:uFillTx/>
                <a:latin typeface="Calibri"/>
              </a:rPr>
              <a:t> par </a:t>
            </a:r>
            <a:r>
              <a:rPr lang="fr-FR" sz="1200" b="0" i="0" u="none" strike="noStrike" kern="0" cap="none" spc="0" baseline="0" dirty="0" smtClean="0">
                <a:solidFill>
                  <a:srgbClr val="000000"/>
                </a:solidFill>
                <a:uFillTx/>
                <a:latin typeface="Calibri"/>
              </a:rPr>
              <a:t>Dominique ASSEMAINE, Praticienne </a:t>
            </a:r>
            <a:r>
              <a:rPr lang="fr-FR" sz="1200" b="0" i="0" u="none" strike="noStrike" kern="0" cap="none" spc="0" baseline="0" dirty="0">
                <a:solidFill>
                  <a:srgbClr val="000000"/>
                </a:solidFill>
                <a:uFillTx/>
                <a:latin typeface="Calibri"/>
              </a:rPr>
              <a:t>en médecine traditionnelle chinoise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Association </a:t>
            </a:r>
            <a:r>
              <a:rPr lang="fr-FR" sz="1200" b="0" i="0" u="none" strike="noStrike" kern="0" cap="none" spc="0" baseline="0" dirty="0" err="1" smtClean="0">
                <a:solidFill>
                  <a:srgbClr val="000000"/>
                </a:solidFill>
                <a:uFillTx/>
                <a:latin typeface="Calibri"/>
              </a:rPr>
              <a:t>Synoform</a:t>
            </a:r>
            <a:r>
              <a:rPr lang="fr-FR" sz="1200" b="0" i="0" u="none" strike="noStrike" kern="0" cap="none" spc="0" dirty="0" smtClean="0">
                <a:solidFill>
                  <a:srgbClr val="000000"/>
                </a:solidFill>
                <a:uFillTx/>
                <a:latin typeface="Calibri"/>
              </a:rPr>
              <a:t> Arts et Nature</a:t>
            </a:r>
            <a:endParaRPr lang="fr-FR" sz="1200" b="0" i="0" u="none" strike="noStrike" kern="1200" cap="none" spc="0" baseline="0" dirty="0">
              <a:solidFill>
                <a:srgbClr val="000000"/>
              </a:solidFill>
              <a:uFillTx/>
              <a:latin typeface="Calibri"/>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896" y="790484"/>
            <a:ext cx="3908279" cy="4935954"/>
          </a:xfrm>
          <a:prstGeom prst="rect">
            <a:avLst/>
          </a:prstGeom>
        </p:spPr>
      </p:pic>
      <p:sp>
        <p:nvSpPr>
          <p:cNvPr id="11" name="ZoneTexte 10"/>
          <p:cNvSpPr txBox="1"/>
          <p:nvPr/>
        </p:nvSpPr>
        <p:spPr>
          <a:xfrm>
            <a:off x="493292" y="806545"/>
            <a:ext cx="7086603"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Technique </a:t>
            </a:r>
            <a:r>
              <a:rPr lang="fr-FR" sz="2000" b="1" u="sng" dirty="0" smtClean="0">
                <a:solidFill>
                  <a:srgbClr val="000000"/>
                </a:solidFill>
              </a:rPr>
              <a:t>de prévention de </a:t>
            </a:r>
            <a:r>
              <a:rPr lang="fr-FR" sz="2000" b="1" u="sng" dirty="0" smtClean="0">
                <a:solidFill>
                  <a:srgbClr val="000000"/>
                </a:solidFill>
              </a:rPr>
              <a:t>la Médecine Traditionnelle Chinoise </a:t>
            </a:r>
            <a:endParaRPr lang="fr-FR" sz="2000" b="1" u="sng" dirty="0">
              <a:solidFill>
                <a:srgbClr val="000000"/>
              </a:solidFill>
            </a:endParaRPr>
          </a:p>
        </p:txBody>
      </p:sp>
    </p:spTree>
    <p:extLst>
      <p:ext uri="{BB962C8B-B14F-4D97-AF65-F5344CB8AC3E}">
        <p14:creationId xmlns:p14="http://schemas.microsoft.com/office/powerpoint/2010/main" val="2713118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smtClean="0">
                <a:solidFill>
                  <a:schemeClr val="bg1"/>
                </a:solidFill>
              </a:rPr>
              <a:t>REFLEXOLOGIE</a:t>
            </a:r>
            <a:endParaRPr lang="fr-FR" sz="3200" dirty="0">
              <a:solidFill>
                <a:schemeClr val="bg1"/>
              </a:solidFill>
            </a:endParaRPr>
          </a:p>
        </p:txBody>
      </p:sp>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Les points énergétiques incontournables</a:t>
            </a:r>
            <a:endParaRPr lang="fr-FR" sz="2000" b="1" u="sng" dirty="0">
              <a:solidFill>
                <a:srgbClr val="000000"/>
              </a:solidFill>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517" y="1269186"/>
            <a:ext cx="9302710" cy="5205413"/>
          </a:xfrm>
          <a:prstGeom prst="rect">
            <a:avLst/>
          </a:prstGeom>
        </p:spPr>
      </p:pic>
      <p:sp>
        <p:nvSpPr>
          <p:cNvPr id="8" name="ZoneTexte 7"/>
          <p:cNvSpPr txBox="1"/>
          <p:nvPr/>
        </p:nvSpPr>
        <p:spPr>
          <a:xfrm>
            <a:off x="596879" y="6197600"/>
            <a:ext cx="3247684" cy="276999"/>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3058920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759" y="60951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smtClean="0">
                <a:solidFill>
                  <a:schemeClr val="tx1">
                    <a:lumMod val="65000"/>
                    <a:lumOff val="35000"/>
                  </a:schemeClr>
                </a:solidFill>
              </a:rPr>
              <a:t>Partenaires</a:t>
            </a:r>
            <a:endParaRPr lang="fr-FR" b="1" dirty="0">
              <a:solidFill>
                <a:schemeClr val="tx1">
                  <a:lumMod val="65000"/>
                  <a:lumOff val="35000"/>
                </a:schemeClr>
              </a:solidFill>
            </a:endParaRP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8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1043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5" y="6078274"/>
            <a:ext cx="991193" cy="991193"/>
          </a:xfrm>
          <a:prstGeom prst="rect">
            <a:avLst/>
          </a:prstGeom>
        </p:spPr>
      </p:pic>
      <p:cxnSp>
        <p:nvCxnSpPr>
          <p:cNvPr id="6" name="Connecteur droit 5"/>
          <p:cNvCxnSpPr/>
          <p:nvPr/>
        </p:nvCxnSpPr>
        <p:spPr>
          <a:xfrm flipV="1">
            <a:off x="6497113" y="918019"/>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smtClean="0">
                <a:solidFill>
                  <a:srgbClr val="1377D4"/>
                </a:solidFill>
              </a:rPr>
              <a:t>Et si nous parlions prévention ?</a:t>
            </a:r>
            <a:endParaRPr lang="fr-FR" sz="2400" b="1" dirty="0">
              <a:solidFill>
                <a:srgbClr val="1377D4"/>
              </a:solidFill>
            </a:endParaRPr>
          </a:p>
        </p:txBody>
      </p:sp>
      <p:sp>
        <p:nvSpPr>
          <p:cNvPr id="2" name="ZoneTexte 1"/>
          <p:cNvSpPr txBox="1"/>
          <p:nvPr/>
        </p:nvSpPr>
        <p:spPr>
          <a:xfrm>
            <a:off x="1433250" y="1645915"/>
            <a:ext cx="10009536" cy="3447098"/>
          </a:xfrm>
          <a:prstGeom prst="rect">
            <a:avLst/>
          </a:prstGeom>
          <a:noFill/>
        </p:spPr>
        <p:txBody>
          <a:bodyPr wrap="square" rtlCol="0">
            <a:spAutoFit/>
          </a:bodyPr>
          <a:lstStyle/>
          <a:p>
            <a:r>
              <a:rPr lang="fr-FR" sz="1600" b="1" dirty="0" smtClean="0"/>
              <a:t>A toutes les saisons et face </a:t>
            </a:r>
            <a:r>
              <a:rPr lang="fr-FR" sz="1600" b="1" dirty="0"/>
              <a:t>à tout virus, il est essentiel d’augmenter ses défenses </a:t>
            </a:r>
            <a:r>
              <a:rPr lang="fr-FR" sz="1600" b="1" dirty="0" smtClean="0"/>
              <a:t>immunitaires</a:t>
            </a:r>
          </a:p>
          <a:p>
            <a:endParaRPr lang="fr-FR" sz="1600" dirty="0" smtClean="0"/>
          </a:p>
          <a:p>
            <a:r>
              <a:rPr lang="fr-FR" sz="1600" b="1" dirty="0" smtClean="0"/>
              <a:t>Pour </a:t>
            </a:r>
            <a:r>
              <a:rPr lang="fr-FR" sz="1600" b="1" dirty="0"/>
              <a:t>cela, </a:t>
            </a:r>
            <a:r>
              <a:rPr lang="fr-FR" sz="1600" b="1" dirty="0" smtClean="0"/>
              <a:t>il est nécessaire de veiller à : </a:t>
            </a:r>
          </a:p>
          <a:p>
            <a:endParaRPr lang="fr-FR" sz="1600" dirty="0" smtClean="0"/>
          </a:p>
          <a:p>
            <a:pPr marL="285750" indent="-285750">
              <a:buFont typeface="Wingdings" panose="05000000000000000000" pitchFamily="2" charset="2"/>
              <a:buChar char="§"/>
            </a:pPr>
            <a:r>
              <a:rPr lang="fr-FR" sz="1400" dirty="0" smtClean="0"/>
              <a:t>Conserver une hygiène </a:t>
            </a:r>
            <a:r>
              <a:rPr lang="fr-FR" sz="1400" dirty="0"/>
              <a:t>de </a:t>
            </a:r>
            <a:r>
              <a:rPr lang="fr-FR" sz="1400" dirty="0" smtClean="0"/>
              <a:t>vie de qualité, bien dormir, manger équilibré,</a:t>
            </a:r>
          </a:p>
          <a:p>
            <a:pPr marL="285750" indent="-285750">
              <a:buFont typeface="Wingdings" panose="05000000000000000000" pitchFamily="2" charset="2"/>
              <a:buChar char="§"/>
            </a:pPr>
            <a:r>
              <a:rPr lang="fr-FR" sz="1400" dirty="0" smtClean="0"/>
              <a:t>Utiliser un minimum de sucre,</a:t>
            </a:r>
          </a:p>
          <a:p>
            <a:pPr marL="285750" indent="-285750">
              <a:buFont typeface="Wingdings" panose="05000000000000000000" pitchFamily="2" charset="2"/>
              <a:buChar char="§"/>
            </a:pPr>
            <a:r>
              <a:rPr lang="fr-FR" sz="1400" dirty="0" smtClean="0"/>
              <a:t>Pratiquer une activité physique </a:t>
            </a:r>
            <a:r>
              <a:rPr lang="fr-FR" sz="1400" dirty="0"/>
              <a:t>régulière, </a:t>
            </a:r>
            <a:endParaRPr lang="fr-FR" sz="1400" dirty="0" smtClean="0"/>
          </a:p>
          <a:p>
            <a:pPr marL="285750" indent="-285750">
              <a:buFont typeface="Wingdings" panose="05000000000000000000" pitchFamily="2" charset="2"/>
              <a:buChar char="§"/>
            </a:pPr>
            <a:r>
              <a:rPr lang="fr-FR" sz="1400" dirty="0"/>
              <a:t>E</a:t>
            </a:r>
            <a:r>
              <a:rPr lang="fr-FR" sz="1400" dirty="0" smtClean="0"/>
              <a:t>ntretenir l’optimisme et </a:t>
            </a:r>
            <a:r>
              <a:rPr lang="fr-FR" sz="1400" dirty="0"/>
              <a:t>la pensée positive </a:t>
            </a:r>
            <a:r>
              <a:rPr lang="fr-FR" sz="1400" dirty="0" smtClean="0"/>
              <a:t>par les pratiques méditatives comme la sophrologie, </a:t>
            </a:r>
            <a:br>
              <a:rPr lang="fr-FR" sz="1400" dirty="0" smtClean="0"/>
            </a:br>
            <a:r>
              <a:rPr lang="fr-FR" sz="1400" dirty="0" smtClean="0"/>
              <a:t>la cohérence cardiaque…</a:t>
            </a:r>
          </a:p>
          <a:p>
            <a:pPr marL="285750" indent="-285750">
              <a:buFont typeface="Wingdings" panose="05000000000000000000" pitchFamily="2" charset="2"/>
              <a:buChar char="§"/>
            </a:pPr>
            <a:r>
              <a:rPr lang="fr-FR" sz="1400" dirty="0" smtClean="0"/>
              <a:t>Supplémenter sa nutrition en vitamine D,  </a:t>
            </a:r>
            <a:r>
              <a:rPr lang="fr-FR" sz="1400" dirty="0"/>
              <a:t>vitamine C, </a:t>
            </a:r>
            <a:r>
              <a:rPr lang="fr-FR" sz="1400" dirty="0" smtClean="0"/>
              <a:t>zinc</a:t>
            </a:r>
            <a:r>
              <a:rPr lang="fr-FR" sz="1400" dirty="0"/>
              <a:t>, </a:t>
            </a:r>
            <a:r>
              <a:rPr lang="fr-FR" sz="1400" dirty="0" smtClean="0"/>
              <a:t>probiotiques pour réduire le </a:t>
            </a:r>
            <a:r>
              <a:rPr lang="fr-FR" sz="1400" dirty="0"/>
              <a:t>risque des maladies </a:t>
            </a:r>
            <a:r>
              <a:rPr lang="fr-FR" sz="1400" dirty="0" smtClean="0"/>
              <a:t>infectieuses.</a:t>
            </a:r>
          </a:p>
          <a:p>
            <a:pPr marL="285750" indent="-285750">
              <a:buFont typeface="Wingdings" panose="05000000000000000000" pitchFamily="2" charset="2"/>
              <a:buChar char="§"/>
            </a:pPr>
            <a:endParaRPr lang="fr-FR" sz="1400" dirty="0" smtClean="0"/>
          </a:p>
          <a:p>
            <a:pPr marL="285750" indent="-285750">
              <a:buFont typeface="Wingdings" panose="05000000000000000000" pitchFamily="2" charset="2"/>
              <a:buChar char="§"/>
            </a:pPr>
            <a:r>
              <a:rPr lang="fr-FR" sz="1400" dirty="0" smtClean="0"/>
              <a:t>D’autres </a:t>
            </a:r>
            <a:r>
              <a:rPr lang="fr-FR" sz="1400" dirty="0"/>
              <a:t>approches complémentaires peuvent être envisagées par votre médecin en fonction de </a:t>
            </a:r>
            <a:r>
              <a:rPr lang="fr-FR" sz="1400" dirty="0" smtClean="0"/>
              <a:t>votre âge et de votre terrain, pour vous aider à rester en bonne santé.</a:t>
            </a:r>
          </a:p>
          <a:p>
            <a:endParaRPr lang="fr-FR" sz="1400" b="1" dirty="0" smtClean="0"/>
          </a:p>
          <a:p>
            <a:r>
              <a:rPr lang="fr-FR" sz="1400" dirty="0" smtClean="0"/>
              <a:t>Parmi </a:t>
            </a:r>
            <a:r>
              <a:rPr lang="fr-FR" sz="1400" dirty="0"/>
              <a:t>toutes ces </a:t>
            </a:r>
            <a:r>
              <a:rPr lang="fr-FR" sz="1400" dirty="0" smtClean="0"/>
              <a:t>solutions, choisissez </a:t>
            </a:r>
            <a:r>
              <a:rPr lang="fr-FR" sz="1400" dirty="0"/>
              <a:t>la vôtre… celle qui sera la plus facile à mettre en </a:t>
            </a:r>
            <a:r>
              <a:rPr lang="fr-FR" sz="1400" dirty="0" smtClean="0"/>
              <a:t>œuvre et </a:t>
            </a:r>
            <a:r>
              <a:rPr lang="fr-FR" sz="1400" dirty="0"/>
              <a:t>qui vous procurera le plus de </a:t>
            </a:r>
            <a:r>
              <a:rPr lang="fr-FR" sz="1400" dirty="0" smtClean="0"/>
              <a:t>plaisir.</a:t>
            </a:r>
            <a:endParaRPr lang="fr-FR" sz="1400" dirty="0"/>
          </a:p>
        </p:txBody>
      </p:sp>
      <p:sp>
        <p:nvSpPr>
          <p:cNvPr id="15" name="ZoneTexte 14"/>
          <p:cNvSpPr txBox="1"/>
          <p:nvPr/>
        </p:nvSpPr>
        <p:spPr>
          <a:xfrm>
            <a:off x="766972" y="1113228"/>
            <a:ext cx="344843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Préface</a:t>
            </a:r>
            <a:endParaRPr lang="fr-FR" sz="2000" b="1" u="sng" dirty="0">
              <a:solidFill>
                <a:srgbClr val="000000"/>
              </a:solidFill>
            </a:endParaRPr>
          </a:p>
        </p:txBody>
      </p:sp>
      <p:sp>
        <p:nvSpPr>
          <p:cNvPr id="14" name="ZoneTexte 13"/>
          <p:cNvSpPr txBox="1"/>
          <p:nvPr/>
        </p:nvSpPr>
        <p:spPr>
          <a:xfrm>
            <a:off x="5395049" y="5409333"/>
            <a:ext cx="6261907" cy="461665"/>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smtClean="0"/>
              <a:t>Fondatrice de </a:t>
            </a:r>
            <a:r>
              <a:rPr lang="fr-FR" altLang="fr-FR" sz="1200" i="1" dirty="0" err="1" smtClean="0"/>
              <a:t>Khépri</a:t>
            </a:r>
            <a:r>
              <a:rPr lang="fr-FR" altLang="fr-FR" sz="1200" i="1" dirty="0" smtClean="0"/>
              <a:t> Santé et spécialiste de la coordination de soins en thérapies complémentaires </a:t>
            </a:r>
            <a:endParaRPr lang="fr-FR" altLang="fr-FR" sz="1200" i="1" dirty="0"/>
          </a:p>
        </p:txBody>
      </p:sp>
    </p:spTree>
    <p:extLst>
      <p:ext uri="{BB962C8B-B14F-4D97-AF65-F5344CB8AC3E}">
        <p14:creationId xmlns:p14="http://schemas.microsoft.com/office/powerpoint/2010/main" val="505064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dirty="0" smtClean="0">
                <a:solidFill>
                  <a:schemeClr val="bg1"/>
                </a:solidFill>
              </a:rPr>
              <a:t>REFLEXOLOGIE</a:t>
            </a:r>
            <a:endParaRPr lang="fr-FR" sz="3200" dirty="0">
              <a:solidFill>
                <a:schemeClr val="bg1"/>
              </a:solidFill>
            </a:endParaRPr>
          </a:p>
        </p:txBody>
      </p:sp>
      <p:sp>
        <p:nvSpPr>
          <p:cNvPr id="11" name="ZoneTexte 10"/>
          <p:cNvSpPr txBox="1"/>
          <p:nvPr/>
        </p:nvSpPr>
        <p:spPr>
          <a:xfrm>
            <a:off x="493292" y="806545"/>
            <a:ext cx="5476875"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Les points énergétiques incontournables</a:t>
            </a:r>
            <a:endParaRPr lang="fr-FR" sz="2000" b="1" u="sng" dirty="0">
              <a:solidFill>
                <a:srgbClr val="000000"/>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601" y="1206655"/>
            <a:ext cx="9620338" cy="5267944"/>
          </a:xfrm>
          <a:prstGeom prst="rect">
            <a:avLst/>
          </a:prstGeom>
        </p:spPr>
      </p:pic>
      <p:sp>
        <p:nvSpPr>
          <p:cNvPr id="8" name="ZoneTexte 7"/>
          <p:cNvSpPr txBox="1"/>
          <p:nvPr/>
        </p:nvSpPr>
        <p:spPr>
          <a:xfrm>
            <a:off x="596879" y="6197600"/>
            <a:ext cx="3247684" cy="276999"/>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2601761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SOPHROLOGIE</a:t>
            </a:r>
            <a:endParaRPr lang="fr-FR" sz="3200" dirty="0">
              <a:solidFill>
                <a:schemeClr val="bg1"/>
              </a:solidFill>
            </a:endParaRPr>
          </a:p>
        </p:txBody>
      </p:sp>
      <p:sp>
        <p:nvSpPr>
          <p:cNvPr id="8" name="ZoneTexte 7"/>
          <p:cNvSpPr txBox="1"/>
          <p:nvPr/>
        </p:nvSpPr>
        <p:spPr>
          <a:xfrm>
            <a:off x="441049" y="3212130"/>
            <a:ext cx="5752644" cy="3416320"/>
          </a:xfrm>
          <a:prstGeom prst="rect">
            <a:avLst/>
          </a:prstGeom>
          <a:noFill/>
        </p:spPr>
        <p:txBody>
          <a:bodyPr wrap="square" rtlCol="0">
            <a:spAutoFit/>
          </a:bodyPr>
          <a:lstStyle/>
          <a:p>
            <a:r>
              <a:rPr lang="fr-FR" sz="1200" b="1" dirty="0"/>
              <a:t>L’air </a:t>
            </a:r>
            <a:r>
              <a:rPr lang="fr-FR" sz="1200" dirty="0"/>
              <a:t>qui rentre est plus frais que l’air qui ressort de vos narines et caresse le sillon de vos lèvres.</a:t>
            </a:r>
          </a:p>
          <a:p>
            <a:r>
              <a:rPr lang="fr-FR" sz="1200" b="1" dirty="0"/>
              <a:t>Imaginez que ce filet d’air est magique, </a:t>
            </a:r>
            <a:r>
              <a:rPr lang="fr-FR" sz="1200" dirty="0"/>
              <a:t>il apporte à chaque inspiration </a:t>
            </a:r>
            <a:r>
              <a:rPr lang="fr-FR" sz="1200" b="1" dirty="0"/>
              <a:t>joie et énergie, </a:t>
            </a:r>
            <a:r>
              <a:rPr lang="fr-FR" sz="1200" dirty="0"/>
              <a:t>il permet à chaque expiration d’évacuer </a:t>
            </a:r>
            <a:r>
              <a:rPr lang="fr-FR" sz="1200" b="1" dirty="0"/>
              <a:t>tensions,</a:t>
            </a:r>
            <a:r>
              <a:rPr lang="fr-FR" sz="1200" dirty="0"/>
              <a:t> </a:t>
            </a:r>
            <a:r>
              <a:rPr lang="fr-FR" sz="1200" b="1" dirty="0"/>
              <a:t>stress et </a:t>
            </a:r>
            <a:r>
              <a:rPr lang="fr-FR" sz="1200" b="1" dirty="0" smtClean="0"/>
              <a:t>fatigue.</a:t>
            </a:r>
          </a:p>
          <a:p>
            <a:endParaRPr lang="fr-FR" sz="1200" b="1" dirty="0"/>
          </a:p>
          <a:p>
            <a:r>
              <a:rPr lang="fr-FR" sz="1200" b="1" dirty="0" smtClean="0"/>
              <a:t>Concentrez-vous </a:t>
            </a:r>
            <a:r>
              <a:rPr lang="fr-FR" sz="1200" b="1" dirty="0"/>
              <a:t>sur ce moment que vous prenez pour vous : </a:t>
            </a:r>
            <a:endParaRPr lang="fr-FR" sz="1200" b="1" dirty="0" smtClean="0"/>
          </a:p>
          <a:p>
            <a:r>
              <a:rPr lang="fr-FR" sz="1200" dirty="0"/>
              <a:t/>
            </a:r>
            <a:br>
              <a:rPr lang="fr-FR" sz="1200" dirty="0"/>
            </a:br>
            <a:r>
              <a:rPr lang="fr-FR" sz="1200" dirty="0"/>
              <a:t>- Grâce à la </a:t>
            </a:r>
            <a:r>
              <a:rPr lang="fr-FR" sz="1200" dirty="0" smtClean="0"/>
              <a:t>RESPIRATION, </a:t>
            </a:r>
            <a:r>
              <a:rPr lang="fr-FR" sz="1200" dirty="0"/>
              <a:t>je redécouvre la joie d’être EN VIE…</a:t>
            </a:r>
          </a:p>
          <a:p>
            <a:r>
              <a:rPr lang="fr-FR" sz="1200" dirty="0"/>
              <a:t>- Je suis là, ICI et MAINTENANT et j’aime qui je suis… mes qualités…</a:t>
            </a:r>
          </a:p>
          <a:p>
            <a:r>
              <a:rPr lang="fr-FR" sz="1200" dirty="0"/>
              <a:t>- J’éprouve de la GRATITUDE pour les gens que j’aime…</a:t>
            </a:r>
          </a:p>
          <a:p>
            <a:r>
              <a:rPr lang="fr-FR" sz="1200" dirty="0"/>
              <a:t>- J’accorde ma pleine ECOUTE à mes interlocuteurs, à mon entourage…</a:t>
            </a:r>
          </a:p>
          <a:p>
            <a:r>
              <a:rPr lang="fr-FR" sz="1200" dirty="0"/>
              <a:t>- Je sais prendre de la DISTANCE vis-à-vis des évènements extérieurs…</a:t>
            </a:r>
          </a:p>
          <a:p>
            <a:r>
              <a:rPr lang="fr-FR" sz="1200" dirty="0"/>
              <a:t>- J’ai le droit de m’ACCORDER du temps pour retrouver de l’énergie…</a:t>
            </a:r>
          </a:p>
          <a:p>
            <a:r>
              <a:rPr lang="fr-FR" sz="1200" dirty="0"/>
              <a:t> </a:t>
            </a:r>
          </a:p>
          <a:p>
            <a:r>
              <a:rPr lang="fr-FR" sz="1200" b="1" dirty="0"/>
              <a:t>Laissez-vous envahir par les sensations positives de </a:t>
            </a:r>
            <a:r>
              <a:rPr lang="fr-FR" sz="1200" b="1" dirty="0" smtClean="0"/>
              <a:t>la force </a:t>
            </a:r>
            <a:r>
              <a:rPr lang="fr-FR" sz="1200" b="1" dirty="0"/>
              <a:t>retrouvée</a:t>
            </a:r>
            <a:r>
              <a:rPr lang="fr-FR" sz="1200" b="1" dirty="0" smtClean="0"/>
              <a:t>.</a:t>
            </a:r>
          </a:p>
          <a:p>
            <a:endParaRPr lang="fr-FR" sz="1200" dirty="0" smtClean="0"/>
          </a:p>
          <a:p>
            <a:pPr fontAlgn="base"/>
            <a:endParaRPr lang="fr-FR" altLang="fr-FR" sz="1200" dirty="0"/>
          </a:p>
          <a:p>
            <a:pPr fontAlgn="base"/>
            <a:r>
              <a:rPr lang="fr-FR" altLang="fr-FR" sz="1200" i="1" dirty="0" smtClean="0"/>
              <a:t>Muriel </a:t>
            </a:r>
            <a:r>
              <a:rPr lang="fr-FR" altLang="fr-FR" sz="1200" i="1" dirty="0" err="1" smtClean="0"/>
              <a:t>Montay</a:t>
            </a:r>
            <a:r>
              <a:rPr lang="fr-FR" altLang="fr-FR" sz="1200" i="1" dirty="0" smtClean="0"/>
              <a:t>-Mula, Sophrologue Hypno-praticienne</a:t>
            </a:r>
            <a:endParaRPr lang="fr-FR" altLang="fr-FR" sz="1200" i="1" dirty="0"/>
          </a:p>
        </p:txBody>
      </p:sp>
      <p:sp>
        <p:nvSpPr>
          <p:cNvPr id="4" name="ZoneTexte 3"/>
          <p:cNvSpPr txBox="1"/>
          <p:nvPr/>
        </p:nvSpPr>
        <p:spPr>
          <a:xfrm>
            <a:off x="441049" y="629390"/>
            <a:ext cx="420565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smtClean="0">
                <a:solidFill>
                  <a:srgbClr val="000000"/>
                </a:solidFill>
              </a:rPr>
              <a:t>Stop à la fatigue, Enlever le stress </a:t>
            </a:r>
            <a:endParaRPr lang="fr-FR" sz="2000" b="1" u="sng" dirty="0">
              <a:solidFill>
                <a:srgbClr val="000000"/>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692" y="2532185"/>
            <a:ext cx="5551110" cy="3705662"/>
          </a:xfrm>
          <a:prstGeom prst="rect">
            <a:avLst/>
          </a:prstGeom>
        </p:spPr>
      </p:pic>
      <p:sp>
        <p:nvSpPr>
          <p:cNvPr id="7" name="ZoneTexte 6"/>
          <p:cNvSpPr txBox="1"/>
          <p:nvPr/>
        </p:nvSpPr>
        <p:spPr>
          <a:xfrm>
            <a:off x="441049" y="1104427"/>
            <a:ext cx="11303753" cy="2123658"/>
          </a:xfrm>
          <a:prstGeom prst="rect">
            <a:avLst/>
          </a:prstGeom>
          <a:noFill/>
        </p:spPr>
        <p:txBody>
          <a:bodyPr wrap="square" rtlCol="0">
            <a:spAutoFit/>
          </a:bodyPr>
          <a:lstStyle/>
          <a:p>
            <a:r>
              <a:rPr lang="fr-FR" sz="1200" b="1" dirty="0" smtClean="0"/>
              <a:t>En </a:t>
            </a:r>
            <a:r>
              <a:rPr lang="fr-FR" sz="1200" b="1" dirty="0"/>
              <a:t>position allongée ou assise </a:t>
            </a:r>
            <a:r>
              <a:rPr lang="fr-FR" sz="1200" dirty="0"/>
              <a:t>confortablement</a:t>
            </a:r>
            <a:r>
              <a:rPr lang="fr-FR" sz="1200" b="1" dirty="0"/>
              <a:t>, fermez les yeux</a:t>
            </a:r>
            <a:r>
              <a:rPr lang="fr-FR" sz="1200" dirty="0"/>
              <a:t> afin de ramener votre attention sur votre monde </a:t>
            </a:r>
            <a:r>
              <a:rPr lang="fr-FR" sz="1200" dirty="0" smtClean="0"/>
              <a:t>intérieur,</a:t>
            </a:r>
          </a:p>
          <a:p>
            <a:r>
              <a:rPr lang="fr-FR" sz="1200" b="1" dirty="0" smtClean="0"/>
              <a:t>fermez </a:t>
            </a:r>
            <a:r>
              <a:rPr lang="fr-FR" sz="1200" b="1" dirty="0"/>
              <a:t>la bouche</a:t>
            </a:r>
            <a:r>
              <a:rPr lang="fr-FR" sz="1200" dirty="0"/>
              <a:t> afin de ne respirer que par le nez et faciliter la relaxation par une respiration plus lente.</a:t>
            </a:r>
          </a:p>
          <a:p>
            <a:r>
              <a:rPr lang="fr-FR" sz="1200" b="1" dirty="0"/>
              <a:t/>
            </a:r>
            <a:br>
              <a:rPr lang="fr-FR" sz="1200" b="1" dirty="0"/>
            </a:br>
            <a:r>
              <a:rPr lang="fr-FR" sz="1200" b="1" dirty="0"/>
              <a:t>Restez parfaitement immobile</a:t>
            </a:r>
            <a:r>
              <a:rPr lang="fr-FR" sz="1200" dirty="0"/>
              <a:t>, la seule chose qui bouge en vous est l’air qui rentre et sort de vos </a:t>
            </a:r>
            <a:r>
              <a:rPr lang="fr-FR" sz="1200" dirty="0" smtClean="0"/>
              <a:t>narines.</a:t>
            </a:r>
          </a:p>
          <a:p>
            <a:r>
              <a:rPr lang="fr-FR" sz="1200" b="1" dirty="0" smtClean="0"/>
              <a:t>Focalisez-vous </a:t>
            </a:r>
            <a:r>
              <a:rPr lang="fr-FR" sz="1200" b="1" dirty="0"/>
              <a:t>sur votre respiration </a:t>
            </a:r>
            <a:r>
              <a:rPr lang="fr-FR" sz="1200" dirty="0"/>
              <a:t>en la laissant se ralentir et devenir plus légère.</a:t>
            </a:r>
          </a:p>
          <a:p>
            <a:r>
              <a:rPr lang="fr-FR" sz="1200" dirty="0"/>
              <a:t> </a:t>
            </a:r>
          </a:p>
          <a:p>
            <a:r>
              <a:rPr lang="fr-FR" sz="1200" b="1" dirty="0"/>
              <a:t>Essayez d’identifier votre humeur du moment. </a:t>
            </a:r>
            <a:r>
              <a:rPr lang="fr-FR" sz="1200" dirty="0"/>
              <a:t>Si vous êtes perturbé par des </a:t>
            </a:r>
            <a:r>
              <a:rPr lang="fr-FR" sz="1200" b="1" dirty="0"/>
              <a:t>pensées négatives</a:t>
            </a:r>
            <a:r>
              <a:rPr lang="fr-FR" sz="1200" dirty="0"/>
              <a:t>, des </a:t>
            </a:r>
            <a:r>
              <a:rPr lang="fr-FR" sz="1200" b="1" dirty="0"/>
              <a:t>éléments </a:t>
            </a:r>
            <a:r>
              <a:rPr lang="fr-FR" sz="1200" dirty="0"/>
              <a:t>ou</a:t>
            </a:r>
            <a:r>
              <a:rPr lang="fr-FR" sz="1200" b="1" dirty="0"/>
              <a:t> </a:t>
            </a:r>
            <a:r>
              <a:rPr lang="fr-FR" sz="1200" dirty="0"/>
              <a:t>des</a:t>
            </a:r>
            <a:r>
              <a:rPr lang="fr-FR" sz="1200" b="1" dirty="0"/>
              <a:t> bruits </a:t>
            </a:r>
            <a:r>
              <a:rPr lang="fr-FR" sz="1200" b="1" dirty="0" smtClean="0"/>
              <a:t>extérieurs</a:t>
            </a:r>
            <a:r>
              <a:rPr lang="fr-FR" sz="1200" dirty="0" smtClean="0"/>
              <a:t>,</a:t>
            </a:r>
          </a:p>
          <a:p>
            <a:r>
              <a:rPr lang="fr-FR" sz="1200" dirty="0" smtClean="0"/>
              <a:t>laissez-les </a:t>
            </a:r>
            <a:r>
              <a:rPr lang="fr-FR" sz="1200" dirty="0"/>
              <a:t>venir et s’en aller d’eux-mêmes.</a:t>
            </a:r>
          </a:p>
          <a:p>
            <a:r>
              <a:rPr lang="fr-FR" sz="1200" dirty="0"/>
              <a:t> </a:t>
            </a:r>
          </a:p>
          <a:p>
            <a:r>
              <a:rPr lang="fr-FR" sz="1200" b="1" dirty="0"/>
              <a:t>Inspirez profondément 3 fois et expirez très lentement 3 fois </a:t>
            </a:r>
            <a:r>
              <a:rPr lang="fr-FR" sz="1200" dirty="0"/>
              <a:t>afin d’atteindre un niveau de </a:t>
            </a:r>
            <a:endParaRPr lang="fr-FR" sz="1200" dirty="0" smtClean="0"/>
          </a:p>
          <a:p>
            <a:r>
              <a:rPr lang="fr-FR" sz="1200" dirty="0" smtClean="0"/>
              <a:t>relaxation </a:t>
            </a:r>
            <a:r>
              <a:rPr lang="fr-FR" sz="1200" dirty="0"/>
              <a:t>supérieure</a:t>
            </a:r>
            <a:r>
              <a:rPr lang="fr-FR" sz="1200" b="1" dirty="0" smtClean="0"/>
              <a:t>.</a:t>
            </a:r>
            <a:endParaRPr lang="fr-FR" sz="1200" dirty="0"/>
          </a:p>
        </p:txBody>
      </p:sp>
    </p:spTree>
    <p:extLst>
      <p:ext uri="{BB962C8B-B14F-4D97-AF65-F5344CB8AC3E}">
        <p14:creationId xmlns:p14="http://schemas.microsoft.com/office/powerpoint/2010/main" val="41818802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SOPHROLOGIE</a:t>
            </a:r>
            <a:endParaRPr lang="fr-FR" sz="3200" dirty="0">
              <a:solidFill>
                <a:schemeClr val="bg1"/>
              </a:solidFill>
            </a:endParaRPr>
          </a:p>
        </p:txBody>
      </p:sp>
      <p:sp>
        <p:nvSpPr>
          <p:cNvPr id="8" name="ZoneTexte 7"/>
          <p:cNvSpPr txBox="1"/>
          <p:nvPr/>
        </p:nvSpPr>
        <p:spPr>
          <a:xfrm>
            <a:off x="633042" y="1504057"/>
            <a:ext cx="5149780" cy="4893647"/>
          </a:xfrm>
          <a:prstGeom prst="rect">
            <a:avLst/>
          </a:prstGeom>
          <a:noFill/>
        </p:spPr>
        <p:txBody>
          <a:bodyPr wrap="square" rtlCol="0">
            <a:spAutoFit/>
          </a:bodyPr>
          <a:lstStyle/>
          <a:p>
            <a:r>
              <a:rPr lang="fr-FR" sz="1200" b="1" i="1" dirty="0"/>
              <a:t>Plus vous évacuerez le stress et les angoisses de la journée, plus votre sommeil sera bon.</a:t>
            </a:r>
            <a:endParaRPr lang="fr-FR" sz="1200" dirty="0"/>
          </a:p>
          <a:p>
            <a:r>
              <a:rPr lang="fr-FR" sz="1200" b="1" dirty="0"/>
              <a:t> </a:t>
            </a:r>
            <a:endParaRPr lang="fr-FR" sz="1200" dirty="0"/>
          </a:p>
          <a:p>
            <a:r>
              <a:rPr lang="fr-FR" sz="1200" b="1" dirty="0"/>
              <a:t>SOPHRO EXPRESS (exercice d’urgence) :</a:t>
            </a:r>
            <a:endParaRPr lang="fr-FR" sz="1200" dirty="0"/>
          </a:p>
          <a:p>
            <a:r>
              <a:rPr lang="fr-FR" sz="1200" b="1" dirty="0"/>
              <a:t>Comment ne pas laisser l’anxiété vous faire perdre le sommeil ? En balayant les tensions de la journée puis en créant un espace de lâcher prise et de calme autour de soi.</a:t>
            </a:r>
            <a:endParaRPr lang="fr-FR" sz="1200" dirty="0"/>
          </a:p>
          <a:p>
            <a:r>
              <a:rPr lang="fr-FR" sz="1200" dirty="0"/>
              <a:t> </a:t>
            </a:r>
          </a:p>
          <a:p>
            <a:pPr lvl="0"/>
            <a:r>
              <a:rPr lang="fr-FR" sz="1200" i="1" dirty="0"/>
              <a:t>Debout, les pieds bien à plats, inspirez, tournez le buste latéralement en relâchant les bras. </a:t>
            </a:r>
            <a:endParaRPr lang="fr-FR" sz="1200" dirty="0"/>
          </a:p>
          <a:p>
            <a:pPr lvl="0"/>
            <a:r>
              <a:rPr lang="fr-FR" sz="1200" dirty="0"/>
              <a:t>Dessinez de grands cercles autour de vous avec vos bras souples. Sentez vos pieds bien ancrés au sol. </a:t>
            </a:r>
          </a:p>
          <a:p>
            <a:pPr lvl="0"/>
            <a:r>
              <a:rPr lang="fr-FR" sz="1200" dirty="0"/>
              <a:t>A chaque rotation, imaginez vos bras balayer les tensions physiques, mentales et émotionnelles du jour. </a:t>
            </a:r>
          </a:p>
          <a:p>
            <a:pPr lvl="0"/>
            <a:r>
              <a:rPr lang="fr-FR" sz="1200" dirty="0"/>
              <a:t>Ralentissez progressivement le mouvement, ramenez le buste droit en soufflent et laissez vos bras revenir le long du corps en délimitant une zone de calme, comme une bulle protectrice autour de vous.</a:t>
            </a:r>
          </a:p>
          <a:p>
            <a:r>
              <a:rPr lang="fr-FR" sz="1200" dirty="0"/>
              <a:t>Prenez conscience de votre capacité à mettre à distance l’anxiété avant de </a:t>
            </a:r>
            <a:r>
              <a:rPr lang="fr-FR" sz="1200" dirty="0" smtClean="0"/>
              <a:t>dormir</a:t>
            </a:r>
          </a:p>
          <a:p>
            <a:endParaRPr lang="fr-FR" sz="1200" dirty="0"/>
          </a:p>
          <a:p>
            <a:endParaRPr lang="fr-FR" sz="1200" dirty="0" smtClean="0"/>
          </a:p>
          <a:p>
            <a:endParaRPr lang="fr-FR" sz="1200" dirty="0" smtClean="0"/>
          </a:p>
          <a:p>
            <a:endParaRPr lang="fr-FR" sz="1200" dirty="0"/>
          </a:p>
          <a:p>
            <a:endParaRPr lang="fr-FR" sz="1200" dirty="0" smtClean="0"/>
          </a:p>
          <a:p>
            <a:pPr fontAlgn="base"/>
            <a:endParaRPr lang="fr-FR" altLang="fr-FR" sz="1200" dirty="0"/>
          </a:p>
          <a:p>
            <a:pPr fontAlgn="base"/>
            <a:r>
              <a:rPr lang="fr-FR" altLang="fr-FR" sz="1200" i="1" dirty="0" smtClean="0"/>
              <a:t>Muriel </a:t>
            </a:r>
            <a:r>
              <a:rPr lang="fr-FR" altLang="fr-FR" sz="1200" i="1" dirty="0" err="1" smtClean="0"/>
              <a:t>Montay</a:t>
            </a:r>
            <a:r>
              <a:rPr lang="fr-FR" altLang="fr-FR" sz="1200" i="1" dirty="0" smtClean="0"/>
              <a:t>-Mula, Sophrologue Hypno-praticienne</a:t>
            </a:r>
            <a:endParaRPr lang="fr-FR" altLang="fr-FR" sz="1200" i="1" dirty="0"/>
          </a:p>
        </p:txBody>
      </p:sp>
      <p:sp>
        <p:nvSpPr>
          <p:cNvPr id="4" name="ZoneTexte 3"/>
          <p:cNvSpPr txBox="1"/>
          <p:nvPr/>
        </p:nvSpPr>
        <p:spPr>
          <a:xfrm>
            <a:off x="633041" y="834709"/>
            <a:ext cx="5503058" cy="400110"/>
          </a:xfrm>
          <a:prstGeom prst="rect">
            <a:avLst/>
          </a:prstGeom>
          <a:noFill/>
          <a:ln cap="flat">
            <a:noFill/>
          </a:ln>
        </p:spPr>
        <p:txBody>
          <a:bodyPr vert="horz" wrap="square" lIns="91440" tIns="45720" rIns="91440" bIns="45720" anchor="t" anchorCtr="0" compatLnSpc="1">
            <a:spAutoFit/>
          </a:bodyPr>
          <a:lstStyle/>
          <a:p>
            <a:r>
              <a:rPr lang="fr-FR" sz="2000" b="1" u="sng" dirty="0"/>
              <a:t>Une bonne nuit se prépare pendant la journée…</a:t>
            </a:r>
            <a:endParaRPr lang="fr-FR" sz="2000" u="sng"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814" y="1623018"/>
            <a:ext cx="5369593" cy="3566372"/>
          </a:xfrm>
          <a:prstGeom prst="rect">
            <a:avLst/>
          </a:prstGeom>
        </p:spPr>
      </p:pic>
    </p:spTree>
    <p:extLst>
      <p:ext uri="{BB962C8B-B14F-4D97-AF65-F5344CB8AC3E}">
        <p14:creationId xmlns:p14="http://schemas.microsoft.com/office/powerpoint/2010/main" val="47708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SOPHROLOGIE</a:t>
            </a:r>
            <a:endParaRPr lang="fr-FR" sz="3200" dirty="0">
              <a:solidFill>
                <a:schemeClr val="bg1"/>
              </a:solidFill>
            </a:endParaRPr>
          </a:p>
        </p:txBody>
      </p:sp>
      <p:sp>
        <p:nvSpPr>
          <p:cNvPr id="8" name="ZoneTexte 7"/>
          <p:cNvSpPr txBox="1"/>
          <p:nvPr/>
        </p:nvSpPr>
        <p:spPr>
          <a:xfrm>
            <a:off x="520701" y="1224656"/>
            <a:ext cx="11118458" cy="5816977"/>
          </a:xfrm>
          <a:prstGeom prst="rect">
            <a:avLst/>
          </a:prstGeom>
          <a:noFill/>
        </p:spPr>
        <p:txBody>
          <a:bodyPr wrap="square" numCol="2" rtlCol="0">
            <a:spAutoFit/>
          </a:bodyPr>
          <a:lstStyle/>
          <a:p>
            <a:r>
              <a:rPr lang="fr-FR" sz="1200" b="1" dirty="0"/>
              <a:t>SOPHRO RELAX (exercice de fond) :</a:t>
            </a:r>
            <a:endParaRPr lang="fr-FR" sz="1200" dirty="0"/>
          </a:p>
          <a:p>
            <a:r>
              <a:rPr lang="fr-FR" sz="1200" b="1" dirty="0"/>
              <a:t>S’entraîner à s’endormir pour lâcher prise plus facilement et atteindre un </a:t>
            </a:r>
            <a:endParaRPr lang="fr-FR" sz="1200" b="1" dirty="0" smtClean="0"/>
          </a:p>
          <a:p>
            <a:r>
              <a:rPr lang="fr-FR" sz="1200" b="1" dirty="0" smtClean="0"/>
              <a:t>laisser-aller </a:t>
            </a:r>
            <a:r>
              <a:rPr lang="fr-FR" sz="1200" b="1" dirty="0"/>
              <a:t>total.</a:t>
            </a:r>
            <a:br>
              <a:rPr lang="fr-FR" sz="1200" b="1" dirty="0"/>
            </a:br>
            <a:r>
              <a:rPr lang="fr-FR" sz="1200" b="1" dirty="0"/>
              <a:t>« Je m’imagine en train de m’endormir </a:t>
            </a:r>
            <a:r>
              <a:rPr lang="fr-FR" sz="1200" b="1" dirty="0" smtClean="0"/>
              <a:t>»</a:t>
            </a:r>
          </a:p>
          <a:p>
            <a:endParaRPr lang="fr-FR" sz="1200" dirty="0"/>
          </a:p>
          <a:p>
            <a:r>
              <a:rPr lang="fr-FR" sz="1200" dirty="0"/>
              <a:t>Installez-vous confortablement, observez l’espace autour de vous puis fermez les yeux.</a:t>
            </a:r>
          </a:p>
          <a:p>
            <a:r>
              <a:rPr lang="fr-FR" sz="1200" dirty="0"/>
              <a:t>Mettez-vous à présent à l’écoute de votre corps. Détendez-vous…</a:t>
            </a:r>
          </a:p>
          <a:p>
            <a:r>
              <a:rPr lang="fr-FR" sz="1200" dirty="0"/>
              <a:t>Portez attention à votre tête, votre visage. Lissez votre front, vos joues. Desserrez vos mâchoires, vos dents.</a:t>
            </a:r>
          </a:p>
          <a:p>
            <a:r>
              <a:rPr lang="fr-FR" sz="1200" dirty="0"/>
              <a:t>Prenez conscience à présent que votre visage est détendu et relâché…</a:t>
            </a:r>
          </a:p>
          <a:p>
            <a:r>
              <a:rPr lang="fr-FR" sz="1200" dirty="0"/>
              <a:t>Laissez la détente envahir votre nuque, vos trapèzes, vos épaules jusqu’à vos mains et le bout des doigts.</a:t>
            </a:r>
          </a:p>
          <a:p>
            <a:r>
              <a:rPr lang="fr-FR" sz="1200" dirty="0"/>
              <a:t>Prenez conscience à présent que vos membres supérieurs sont détendus et relâchés…</a:t>
            </a:r>
          </a:p>
          <a:p>
            <a:r>
              <a:rPr lang="fr-FR" sz="1200" dirty="0"/>
              <a:t>Portez attention à votre dos. Relâchez tous les muscles de votre colonne vertébrale du haut jusqu’en bas.</a:t>
            </a:r>
          </a:p>
          <a:p>
            <a:r>
              <a:rPr lang="fr-FR" sz="1200" dirty="0"/>
              <a:t>Prenez conscience à présent que votre dos est détendu et relâché…</a:t>
            </a:r>
          </a:p>
          <a:p>
            <a:r>
              <a:rPr lang="fr-FR" sz="1200" dirty="0"/>
              <a:t>Respirez profondément et lentement. Percevez les mouvements de votre cage thoracique. </a:t>
            </a:r>
          </a:p>
          <a:p>
            <a:r>
              <a:rPr lang="fr-FR" sz="1200" dirty="0"/>
              <a:t>Relâchez votre ventre. Percevez les mouvements de votre abdomen qui s’assoupli à chaque respiration.</a:t>
            </a:r>
          </a:p>
          <a:p>
            <a:r>
              <a:rPr lang="fr-FR" sz="1200" dirty="0"/>
              <a:t>Prenez conscience à présent que votre buste est détendu et relâché…</a:t>
            </a:r>
          </a:p>
          <a:p>
            <a:r>
              <a:rPr lang="fr-FR" sz="1200" dirty="0"/>
              <a:t>Relâchez les muscles de vos cuisses, vos genoux, vos mollets, vos chevilles, vos pieds jusqu’au bout des orteils. Prenez conscience à présent que vos membres inférieurs sont détendus et relâchés…</a:t>
            </a:r>
          </a:p>
          <a:p>
            <a:endParaRPr lang="fr-FR" sz="1200" b="1" dirty="0" smtClean="0"/>
          </a:p>
          <a:p>
            <a:endParaRPr lang="fr-FR" sz="1200" b="1" dirty="0"/>
          </a:p>
          <a:p>
            <a:endParaRPr lang="fr-FR" sz="1200" b="1" dirty="0" smtClean="0"/>
          </a:p>
          <a:p>
            <a:endParaRPr lang="fr-FR" sz="1200" b="1" dirty="0"/>
          </a:p>
          <a:p>
            <a:endParaRPr lang="fr-FR" sz="1200" b="1" dirty="0" smtClean="0"/>
          </a:p>
          <a:p>
            <a:endParaRPr lang="fr-FR" sz="1200" b="1" dirty="0"/>
          </a:p>
          <a:p>
            <a:endParaRPr lang="fr-FR" sz="1200" b="1" dirty="0" smtClean="0"/>
          </a:p>
          <a:p>
            <a:r>
              <a:rPr lang="fr-FR" sz="1200" b="1" dirty="0" smtClean="0"/>
              <a:t>Prenez </a:t>
            </a:r>
            <a:r>
              <a:rPr lang="fr-FR" sz="1200" b="1" dirty="0"/>
              <a:t>conscience que tout votre corps est détendu et relâché…</a:t>
            </a:r>
            <a:endParaRPr lang="fr-FR" sz="1200" dirty="0"/>
          </a:p>
          <a:p>
            <a:r>
              <a:rPr lang="fr-FR" sz="1200" dirty="0"/>
              <a:t>Imaginez… vous êtes au moment du coucher. Quittez vos vêtements de la journée pour vous mettre à l’aise.</a:t>
            </a:r>
          </a:p>
          <a:p>
            <a:r>
              <a:rPr lang="fr-FR" sz="1200" dirty="0"/>
              <a:t>Passez à la salle de bains et prenez soin de vous, démaquillage, toilette, brossage des dents, des cheveux.</a:t>
            </a:r>
          </a:p>
          <a:p>
            <a:r>
              <a:rPr lang="fr-FR" sz="1200" dirty="0"/>
              <a:t>Vous êtes apaisé(e) par cette coupure, ses sensations agréables, ce changement d’atmosphère. </a:t>
            </a:r>
          </a:p>
          <a:p>
            <a:r>
              <a:rPr lang="fr-FR" sz="1200" dirty="0"/>
              <a:t>Maintenant dirigez-vous vers votre chambre. Allumez une lumière douce, appréciez cet espace de calme. </a:t>
            </a:r>
          </a:p>
          <a:p>
            <a:r>
              <a:rPr lang="fr-FR" sz="1200" dirty="0"/>
              <a:t>Installez-vous dans votre lit, c’est le meilleur moment de la journée. Vous adoptez une position confortable.</a:t>
            </a:r>
          </a:p>
          <a:p>
            <a:r>
              <a:rPr lang="fr-FR" sz="1200" dirty="0"/>
              <a:t>Appréciez le maintien du matelas, la douceur de la couette, le moelleux de l’oreiller, la fraicheur des draps…</a:t>
            </a:r>
          </a:p>
          <a:p>
            <a:r>
              <a:rPr lang="fr-FR" sz="1200" dirty="0"/>
              <a:t>Eteignez la lumière. Adoptez votre position d’endormissement et laissez le sommeil peu à peu vous envahir.</a:t>
            </a:r>
          </a:p>
          <a:p>
            <a:r>
              <a:rPr lang="fr-FR" sz="1200" dirty="0"/>
              <a:t>Sentez votre corps s’alourdir et tous vos muscles se relâcher. Percevez votre respiration calme et paisible.</a:t>
            </a:r>
          </a:p>
          <a:p>
            <a:r>
              <a:rPr lang="fr-FR" sz="1200" dirty="0"/>
              <a:t>Imaginez-vous à présent en train dormir. Observez votre visage détendu, votre corps au repos...</a:t>
            </a:r>
          </a:p>
          <a:p>
            <a:r>
              <a:rPr lang="fr-FR" sz="1200" dirty="0"/>
              <a:t>Votre sommeil est profond, votre respiration est ample. Accueillez ces sensations positive de récupération.</a:t>
            </a:r>
          </a:p>
          <a:p>
            <a:r>
              <a:rPr lang="fr-FR" sz="1200" dirty="0"/>
              <a:t>Observez votre visage reposé, peut-être un léger sourire sur vos lèvres. Ressentez votre bonne humeur.</a:t>
            </a:r>
          </a:p>
          <a:p>
            <a:r>
              <a:rPr lang="fr-FR" sz="1200" b="1" dirty="0"/>
              <a:t>Prenez conscience de la qualité de votre sommeil, de votre corps ressourcé.</a:t>
            </a:r>
            <a:endParaRPr lang="fr-FR" sz="1200" dirty="0"/>
          </a:p>
          <a:p>
            <a:r>
              <a:rPr lang="fr-FR" sz="1200" i="1" dirty="0"/>
              <a:t>Retrouvez votre environnement, les bruits extérieurs, bouger votre corps, soufflez, étirez-vous et ouvrez les yeux</a:t>
            </a:r>
            <a:r>
              <a:rPr lang="fr-FR" sz="1200" i="1" dirty="0" smtClean="0"/>
              <a:t>.</a:t>
            </a:r>
          </a:p>
          <a:p>
            <a:endParaRPr lang="fr-FR" sz="1200" i="1" dirty="0"/>
          </a:p>
          <a:p>
            <a:endParaRPr lang="fr-FR" sz="1200" i="1" dirty="0" smtClean="0"/>
          </a:p>
          <a:p>
            <a:pPr algn="r"/>
            <a:r>
              <a:rPr lang="fr-FR" altLang="fr-FR" sz="1200" i="1" dirty="0"/>
              <a:t>Muriel </a:t>
            </a:r>
            <a:r>
              <a:rPr lang="fr-FR" altLang="fr-FR" sz="1200" i="1" dirty="0" err="1"/>
              <a:t>Montay</a:t>
            </a:r>
            <a:r>
              <a:rPr lang="fr-FR" altLang="fr-FR" sz="1200" i="1" dirty="0"/>
              <a:t>-Mula, Sophrologue </a:t>
            </a:r>
            <a:r>
              <a:rPr lang="fr-FR" altLang="fr-FR" sz="1200" i="1" dirty="0" smtClean="0"/>
              <a:t>Hypno-praticienne</a:t>
            </a:r>
            <a:endParaRPr lang="fr-FR" altLang="fr-FR" sz="1200" i="1" dirty="0"/>
          </a:p>
        </p:txBody>
      </p:sp>
      <p:sp>
        <p:nvSpPr>
          <p:cNvPr id="4" name="ZoneTexte 3"/>
          <p:cNvSpPr txBox="1"/>
          <p:nvPr/>
        </p:nvSpPr>
        <p:spPr>
          <a:xfrm>
            <a:off x="633041" y="695009"/>
            <a:ext cx="5503058" cy="400110"/>
          </a:xfrm>
          <a:prstGeom prst="rect">
            <a:avLst/>
          </a:prstGeom>
          <a:noFill/>
          <a:ln cap="flat">
            <a:noFill/>
          </a:ln>
        </p:spPr>
        <p:txBody>
          <a:bodyPr vert="horz" wrap="square" lIns="91440" tIns="45720" rIns="91440" bIns="45720" anchor="t" anchorCtr="0" compatLnSpc="1">
            <a:spAutoFit/>
          </a:bodyPr>
          <a:lstStyle/>
          <a:p>
            <a:r>
              <a:rPr lang="fr-FR" sz="2000" b="1" u="sng" dirty="0"/>
              <a:t>Une bonne nuit se prépare pendant la journée…</a:t>
            </a:r>
            <a:endParaRPr lang="fr-FR" sz="2000" u="sng" dirty="0"/>
          </a:p>
        </p:txBody>
      </p:sp>
    </p:spTree>
    <p:extLst>
      <p:ext uri="{BB962C8B-B14F-4D97-AF65-F5344CB8AC3E}">
        <p14:creationId xmlns:p14="http://schemas.microsoft.com/office/powerpoint/2010/main" val="3831131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678" y="-388597"/>
            <a:ext cx="9927065" cy="7017993"/>
          </a:xfrm>
          <a:prstGeom prst="rect">
            <a:avLst/>
          </a:prstGeom>
        </p:spPr>
      </p:pic>
      <p:sp>
        <p:nvSpPr>
          <p:cNvPr id="9" name="ZoneTexte 8"/>
          <p:cNvSpPr txBox="1"/>
          <p:nvPr/>
        </p:nvSpPr>
        <p:spPr>
          <a:xfrm>
            <a:off x="266762" y="902363"/>
            <a:ext cx="1948482" cy="5078313"/>
          </a:xfrm>
          <a:prstGeom prst="rect">
            <a:avLst/>
          </a:prstGeom>
          <a:noFill/>
        </p:spPr>
        <p:txBody>
          <a:bodyPr wrap="square" rtlCol="0">
            <a:spAutoFit/>
          </a:bodyPr>
          <a:lstStyle/>
          <a:p>
            <a:r>
              <a:rPr lang="fr-FR" sz="1200" dirty="0" smtClean="0"/>
              <a:t>« Notre terrain, notre intérieur »…</a:t>
            </a:r>
          </a:p>
          <a:p>
            <a:endParaRPr lang="fr-FR" sz="1200" dirty="0"/>
          </a:p>
          <a:p>
            <a:pPr>
              <a:lnSpc>
                <a:spcPct val="150000"/>
              </a:lnSpc>
            </a:pPr>
            <a:r>
              <a:rPr lang="fr-FR" sz="1200" dirty="0" smtClean="0"/>
              <a:t>nous arrivons au monde avec un bagage héréditaire avec lequel nous devons composer. </a:t>
            </a:r>
          </a:p>
          <a:p>
            <a:pPr>
              <a:lnSpc>
                <a:spcPct val="150000"/>
              </a:lnSpc>
            </a:pPr>
            <a:endParaRPr lang="fr-FR" sz="1200" dirty="0" smtClean="0"/>
          </a:p>
          <a:p>
            <a:pPr>
              <a:lnSpc>
                <a:spcPct val="150000"/>
              </a:lnSpc>
            </a:pPr>
            <a:r>
              <a:rPr lang="fr-FR" sz="1200" dirty="0" smtClean="0"/>
              <a:t>En Revanche, </a:t>
            </a:r>
          </a:p>
          <a:p>
            <a:pPr marL="171450" indent="-171450">
              <a:lnSpc>
                <a:spcPct val="150000"/>
              </a:lnSpc>
              <a:buFont typeface="Wingdings" panose="05000000000000000000" pitchFamily="2" charset="2"/>
              <a:buChar char="§"/>
            </a:pPr>
            <a:r>
              <a:rPr lang="fr-FR" sz="1200" dirty="0" smtClean="0"/>
              <a:t>l’environnement dans lequel nous vivons, </a:t>
            </a:r>
          </a:p>
          <a:p>
            <a:pPr marL="171450" indent="-171450">
              <a:lnSpc>
                <a:spcPct val="150000"/>
              </a:lnSpc>
              <a:buFont typeface="Wingdings" panose="05000000000000000000" pitchFamily="2" charset="2"/>
              <a:buChar char="§"/>
            </a:pPr>
            <a:r>
              <a:rPr lang="fr-FR" sz="1200" dirty="0" smtClean="0"/>
              <a:t>nos rapports aux autres,</a:t>
            </a:r>
          </a:p>
          <a:p>
            <a:pPr marL="171450" indent="-171450">
              <a:lnSpc>
                <a:spcPct val="150000"/>
              </a:lnSpc>
              <a:buFont typeface="Wingdings" panose="05000000000000000000" pitchFamily="2" charset="2"/>
              <a:buChar char="§"/>
            </a:pPr>
            <a:r>
              <a:rPr lang="fr-FR" sz="1200" dirty="0" smtClean="0"/>
              <a:t>la qualité de notre sommeil</a:t>
            </a:r>
          </a:p>
          <a:p>
            <a:pPr marL="171450" indent="-171450">
              <a:lnSpc>
                <a:spcPct val="150000"/>
              </a:lnSpc>
              <a:buFont typeface="Wingdings" panose="05000000000000000000" pitchFamily="2" charset="2"/>
              <a:buChar char="§"/>
            </a:pPr>
            <a:r>
              <a:rPr lang="fr-FR" sz="1200" dirty="0" smtClean="0"/>
              <a:t>notre alimentation </a:t>
            </a:r>
          </a:p>
          <a:p>
            <a:pPr>
              <a:lnSpc>
                <a:spcPct val="150000"/>
              </a:lnSpc>
            </a:pPr>
            <a:r>
              <a:rPr lang="fr-FR" sz="1200" dirty="0" smtClean="0"/>
              <a:t>peuvent tout changer et déséquilibrer notre santé.</a:t>
            </a:r>
          </a:p>
          <a:p>
            <a:endParaRPr lang="fr-FR" sz="1200" dirty="0"/>
          </a:p>
          <a:p>
            <a:r>
              <a:rPr lang="fr-FR" sz="1200" b="1" dirty="0" smtClean="0"/>
              <a:t>Pour autant nous avons tous le moyen d’agir  !</a:t>
            </a:r>
            <a:endParaRPr lang="fr-FR" sz="1200" b="1" dirty="0"/>
          </a:p>
        </p:txBody>
      </p:sp>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dirty="0" smtClean="0">
                <a:solidFill>
                  <a:schemeClr val="bg1"/>
                </a:solidFill>
              </a:rPr>
              <a:t>EN SYNTHESE</a:t>
            </a:r>
            <a:endParaRPr lang="fr-FR" sz="3200" dirty="0">
              <a:solidFill>
                <a:schemeClr val="bg1"/>
              </a:solidFill>
            </a:endParaRPr>
          </a:p>
        </p:txBody>
      </p:sp>
      <p:sp>
        <p:nvSpPr>
          <p:cNvPr id="11" name="Rectangle 10"/>
          <p:cNvSpPr/>
          <p:nvPr/>
        </p:nvSpPr>
        <p:spPr>
          <a:xfrm>
            <a:off x="2082891" y="5943601"/>
            <a:ext cx="1008504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108518" y="6243976"/>
            <a:ext cx="3602653" cy="276999"/>
          </a:xfrm>
          <a:prstGeom prst="rect">
            <a:avLst/>
          </a:prstGeom>
          <a:noFill/>
        </p:spPr>
        <p:txBody>
          <a:bodyPr wrap="none" rtlCol="0">
            <a:spAutoFit/>
          </a:bodyPr>
          <a:lstStyle/>
          <a:p>
            <a:r>
              <a:rPr lang="fr-FR" altLang="fr-FR" sz="1200" i="1" dirty="0" smtClean="0"/>
              <a:t>Christelle </a:t>
            </a:r>
            <a:r>
              <a:rPr lang="fr-FR" altLang="fr-FR" sz="1200" i="1" dirty="0" err="1" smtClean="0"/>
              <a:t>Razy</a:t>
            </a:r>
            <a:r>
              <a:rPr lang="fr-FR" altLang="fr-FR" sz="1200" i="1" dirty="0" smtClean="0"/>
              <a:t>, Naturopathe, massage femme enceinte</a:t>
            </a:r>
            <a:endParaRPr lang="fr-FR" altLang="fr-FR" sz="1200" i="1" dirty="0"/>
          </a:p>
        </p:txBody>
      </p:sp>
    </p:spTree>
    <p:extLst>
      <p:ext uri="{BB962C8B-B14F-4D97-AF65-F5344CB8AC3E}">
        <p14:creationId xmlns:p14="http://schemas.microsoft.com/office/powerpoint/2010/main" val="2976276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dirty="0" smtClean="0">
                <a:solidFill>
                  <a:schemeClr val="bg1"/>
                </a:solidFill>
              </a:rPr>
              <a:t>EN SYNTHESE</a:t>
            </a:r>
            <a:endParaRPr lang="fr-FR" sz="3200" dirty="0">
              <a:solidFill>
                <a:schemeClr val="bg1"/>
              </a:solidFill>
            </a:endParaRPr>
          </a:p>
        </p:txBody>
      </p:sp>
      <p:sp>
        <p:nvSpPr>
          <p:cNvPr id="7" name="ZoneTexte 6"/>
          <p:cNvSpPr txBox="1"/>
          <p:nvPr/>
        </p:nvSpPr>
        <p:spPr>
          <a:xfrm>
            <a:off x="1152176" y="6042477"/>
            <a:ext cx="2903808" cy="276999"/>
          </a:xfrm>
          <a:prstGeom prst="rect">
            <a:avLst/>
          </a:prstGeom>
          <a:noFill/>
        </p:spPr>
        <p:txBody>
          <a:bodyPr wrap="none" rtlCol="0">
            <a:spAutoFit/>
          </a:bodyPr>
          <a:lstStyle/>
          <a:p>
            <a:r>
              <a:rPr lang="fr-FR" altLang="fr-FR" sz="1200" i="1" dirty="0" smtClean="0"/>
              <a:t>Marion Hardy, Naturopathe et Réflexologue</a:t>
            </a:r>
            <a:endParaRPr lang="fr-FR" altLang="fr-FR" sz="1200" i="1" dirty="0"/>
          </a:p>
        </p:txBody>
      </p:sp>
      <p:sp>
        <p:nvSpPr>
          <p:cNvPr id="12" name="ZoneTexte 11"/>
          <p:cNvSpPr txBox="1"/>
          <p:nvPr/>
        </p:nvSpPr>
        <p:spPr>
          <a:xfrm>
            <a:off x="4806461" y="1206064"/>
            <a:ext cx="6707586" cy="4154984"/>
          </a:xfrm>
          <a:prstGeom prst="rect">
            <a:avLst/>
          </a:prstGeom>
          <a:noFill/>
        </p:spPr>
        <p:txBody>
          <a:bodyPr wrap="square" rtlCol="0">
            <a:spAutoFit/>
          </a:bodyPr>
          <a:lstStyle/>
          <a:p>
            <a:r>
              <a:rPr lang="fr-FR" sz="1200" b="1" dirty="0"/>
              <a:t>L’intestin est la première barrière de défense de notre système immunitaire : </a:t>
            </a:r>
            <a:endParaRPr lang="fr-FR" sz="1200" b="1" dirty="0" smtClean="0"/>
          </a:p>
          <a:p>
            <a:endParaRPr lang="fr-FR" sz="1200" b="1" dirty="0"/>
          </a:p>
          <a:p>
            <a:r>
              <a:rPr lang="fr-FR" sz="1200" b="1" dirty="0"/>
              <a:t>R</a:t>
            </a:r>
            <a:r>
              <a:rPr lang="fr-FR" sz="1200" b="1" dirty="0" smtClean="0"/>
              <a:t>especter </a:t>
            </a:r>
            <a:r>
              <a:rPr lang="fr-FR" sz="1200" b="1" dirty="0"/>
              <a:t>l’équilibre de sa flore intestinale </a:t>
            </a:r>
            <a:r>
              <a:rPr lang="fr-FR" sz="1200" dirty="0"/>
              <a:t>donne une meilleure résistance aux </a:t>
            </a:r>
            <a:r>
              <a:rPr lang="fr-FR" sz="1200" dirty="0" smtClean="0"/>
              <a:t>infections.</a:t>
            </a:r>
            <a:endParaRPr lang="fr-FR" sz="1200" dirty="0"/>
          </a:p>
          <a:p>
            <a:r>
              <a:rPr lang="fr-FR" sz="1200" dirty="0"/>
              <a:t>Eviter ce qui acidifie l’organisme et accroit sa toxémie : aliments industriels, sucres, amidons, laitages, </a:t>
            </a:r>
            <a:r>
              <a:rPr lang="fr-FR" sz="1200" dirty="0" smtClean="0"/>
              <a:t>viandes.</a:t>
            </a:r>
            <a:endParaRPr lang="fr-FR" sz="1200" dirty="0"/>
          </a:p>
          <a:p>
            <a:endParaRPr lang="fr-FR" sz="1200" dirty="0" smtClean="0"/>
          </a:p>
          <a:p>
            <a:r>
              <a:rPr lang="fr-FR" sz="1200" b="1" dirty="0" smtClean="0"/>
              <a:t>Fumer </a:t>
            </a:r>
            <a:r>
              <a:rPr lang="fr-FR" sz="1200" b="1" dirty="0"/>
              <a:t>encrasse les voies respiratoires </a:t>
            </a:r>
            <a:r>
              <a:rPr lang="fr-FR" sz="1200" dirty="0"/>
              <a:t>et prédispose aux infections pulmonaires</a:t>
            </a:r>
          </a:p>
          <a:p>
            <a:endParaRPr lang="fr-FR" sz="1200" dirty="0" smtClean="0"/>
          </a:p>
          <a:p>
            <a:r>
              <a:rPr lang="fr-FR" sz="1200" b="1" dirty="0" smtClean="0"/>
              <a:t>Dormir </a:t>
            </a:r>
            <a:r>
              <a:rPr lang="fr-FR" sz="1200" b="1" dirty="0"/>
              <a:t>suffisamment : </a:t>
            </a:r>
            <a:endParaRPr lang="fr-FR" sz="1200" b="1" dirty="0" smtClean="0"/>
          </a:p>
          <a:p>
            <a:r>
              <a:rPr lang="fr-FR" sz="1200" dirty="0"/>
              <a:t>C</a:t>
            </a:r>
            <a:r>
              <a:rPr lang="fr-FR" sz="1200" dirty="0" smtClean="0"/>
              <a:t>’est </a:t>
            </a:r>
            <a:r>
              <a:rPr lang="fr-FR" sz="1200" dirty="0"/>
              <a:t>pendant le sommeil que l’organisme se régénère Le stress, la peur, les pensées et paroles négatives affaiblissent les défenses immunitaires en augmentant le niveau de cortisol</a:t>
            </a:r>
            <a:r>
              <a:rPr lang="fr-FR" sz="1200" dirty="0" smtClean="0"/>
              <a:t>.</a:t>
            </a:r>
          </a:p>
          <a:p>
            <a:endParaRPr lang="fr-FR" sz="1200" dirty="0" smtClean="0"/>
          </a:p>
          <a:p>
            <a:r>
              <a:rPr lang="fr-FR" sz="1200" b="1" dirty="0" smtClean="0"/>
              <a:t>Rester Zen : </a:t>
            </a:r>
          </a:p>
          <a:p>
            <a:r>
              <a:rPr lang="fr-FR" sz="1200" dirty="0" smtClean="0"/>
              <a:t>Le </a:t>
            </a:r>
            <a:r>
              <a:rPr lang="fr-FR" sz="1200" dirty="0"/>
              <a:t>sentiment de panique joue contre </a:t>
            </a:r>
            <a:r>
              <a:rPr lang="fr-FR" sz="1200" dirty="0" smtClean="0"/>
              <a:t>nous, il est </a:t>
            </a:r>
            <a:r>
              <a:rPr lang="fr-FR" sz="1200" b="1" dirty="0" smtClean="0"/>
              <a:t>Immunosuppresseur. </a:t>
            </a:r>
          </a:p>
          <a:p>
            <a:r>
              <a:rPr lang="fr-FR" sz="1200" dirty="0"/>
              <a:t>Pourquoi ne pas profiter de cette parenthèse forcée pour commencer la méditation ?</a:t>
            </a:r>
            <a:endParaRPr lang="fr-FR" sz="1200" b="1" dirty="0" smtClean="0"/>
          </a:p>
          <a:p>
            <a:endParaRPr lang="fr-FR" sz="1200" dirty="0" smtClean="0"/>
          </a:p>
          <a:p>
            <a:r>
              <a:rPr lang="fr-FR" sz="1200" dirty="0" smtClean="0"/>
              <a:t>Repos</a:t>
            </a:r>
            <a:r>
              <a:rPr lang="fr-FR" sz="1200" dirty="0"/>
              <a:t>, détente, relaxation, massage, bonne humeur, rire, activité physique, yoga, méditation, promenades dans la nature, soleil, exercices de respiration, exposition brève au froid, pratiques qui favorisent l’</a:t>
            </a:r>
            <a:r>
              <a:rPr lang="fr-FR" sz="1200" dirty="0" err="1"/>
              <a:t>hormèse</a:t>
            </a:r>
            <a:r>
              <a:rPr lang="fr-FR" sz="1200" dirty="0"/>
              <a:t> et renforcent les capacités adaptatives du corps… </a:t>
            </a:r>
            <a:endParaRPr lang="fr-FR" sz="1200" dirty="0" smtClean="0"/>
          </a:p>
          <a:p>
            <a:r>
              <a:rPr lang="fr-FR" sz="1200" dirty="0" smtClean="0"/>
              <a:t>Tout </a:t>
            </a:r>
            <a:r>
              <a:rPr lang="fr-FR" sz="1200" dirty="0"/>
              <a:t>cela </a:t>
            </a:r>
            <a:r>
              <a:rPr lang="fr-FR" sz="1200" dirty="0" smtClean="0"/>
              <a:t>contribue à abaisser </a:t>
            </a:r>
            <a:r>
              <a:rPr lang="fr-FR" sz="1200" dirty="0"/>
              <a:t>le niveau de cortisol et renforce les défenses immunitaires. </a:t>
            </a:r>
            <a:endParaRPr lang="fr-FR" sz="1200" dirty="0" smtClean="0"/>
          </a:p>
          <a:p>
            <a:endParaRPr lang="fr-FR" sz="1200" dirty="0"/>
          </a:p>
          <a:p>
            <a:r>
              <a:rPr lang="fr-FR" sz="1200" dirty="0" smtClean="0"/>
              <a:t>Amour </a:t>
            </a:r>
            <a:r>
              <a:rPr lang="fr-FR" sz="1200" dirty="0"/>
              <a:t>et ouverture du cœur comme rempart énergétique aux infections </a:t>
            </a:r>
            <a:r>
              <a:rPr lang="fr-FR" sz="1200" dirty="0" smtClean="0"/>
              <a:t>pulmonaires. </a:t>
            </a:r>
            <a:endParaRPr lang="fr-FR" sz="12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56" y="1841617"/>
            <a:ext cx="3755048" cy="2883877"/>
          </a:xfrm>
          <a:prstGeom prst="rect">
            <a:avLst/>
          </a:prstGeom>
        </p:spPr>
      </p:pic>
    </p:spTree>
    <p:extLst>
      <p:ext uri="{BB962C8B-B14F-4D97-AF65-F5344CB8AC3E}">
        <p14:creationId xmlns:p14="http://schemas.microsoft.com/office/powerpoint/2010/main" val="1921404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subTitle" idx="4294967295"/>
          </p:nvPr>
        </p:nvSpPr>
        <p:spPr>
          <a:xfrm>
            <a:off x="240632" y="6153480"/>
            <a:ext cx="11598442" cy="496757"/>
          </a:xfrm>
          <a:prstGeom prst="rect">
            <a:avLst/>
          </a:prstGeom>
          <a:noFill/>
          <a:ln>
            <a:noFill/>
          </a:ln>
        </p:spPr>
        <p:txBody>
          <a:bodyPr spcFirstLastPara="1" vert="horz" wrap="square" lIns="91425" tIns="91425" rIns="91425" bIns="91425" rtlCol="0" anchor="t" anchorCtr="0">
            <a:noAutofit/>
          </a:bodyPr>
          <a:lstStyle/>
          <a:p>
            <a:pPr marL="0" indent="0" algn="ctr">
              <a:lnSpc>
                <a:spcPct val="100000"/>
              </a:lnSpc>
              <a:spcBef>
                <a:spcPts val="0"/>
              </a:spcBef>
              <a:buClr>
                <a:srgbClr val="CFD8DC"/>
              </a:buClr>
              <a:buSzPts val="1800"/>
              <a:buNone/>
            </a:pPr>
            <a:r>
              <a:rPr lang="en" sz="1400" b="1" dirty="0" smtClean="0">
                <a:solidFill>
                  <a:srgbClr val="1377D4"/>
                </a:solidFill>
                <a:latin typeface="Source Sans Pro"/>
                <a:ea typeface="Source Sans Pro"/>
                <a:cs typeface="Source Sans Pro"/>
                <a:sym typeface="Source Sans Pro"/>
              </a:rPr>
              <a:t>188 </a:t>
            </a:r>
            <a:r>
              <a:rPr lang="en" sz="1400" b="1" dirty="0">
                <a:solidFill>
                  <a:srgbClr val="1377D4"/>
                </a:solidFill>
                <a:latin typeface="Source Sans Pro"/>
                <a:ea typeface="Source Sans Pro"/>
                <a:cs typeface="Source Sans Pro"/>
                <a:sym typeface="Source Sans Pro"/>
              </a:rPr>
              <a:t>Grande rue Charles de </a:t>
            </a:r>
            <a:r>
              <a:rPr lang="en" sz="1400" b="1" dirty="0" smtClean="0">
                <a:solidFill>
                  <a:srgbClr val="1377D4"/>
                </a:solidFill>
                <a:latin typeface="Source Sans Pro"/>
                <a:ea typeface="Source Sans Pro"/>
                <a:cs typeface="Source Sans Pro"/>
                <a:sym typeface="Source Sans Pro"/>
              </a:rPr>
              <a:t>Gaulle - 94130 Nogent-sur-Marne</a:t>
            </a:r>
            <a:endParaRPr sz="1400" dirty="0">
              <a:solidFill>
                <a:srgbClr val="1377D4"/>
              </a:solidFill>
            </a:endParaRPr>
          </a:p>
        </p:txBody>
      </p:sp>
      <p:pic>
        <p:nvPicPr>
          <p:cNvPr id="68" name="Google Shape;68;p1"/>
          <p:cNvPicPr preferRelativeResize="0"/>
          <p:nvPr/>
        </p:nvPicPr>
        <p:blipFill rotWithShape="1">
          <a:blip r:embed="rId3">
            <a:alphaModFix/>
          </a:blip>
          <a:srcRect/>
          <a:stretch/>
        </p:blipFill>
        <p:spPr>
          <a:xfrm>
            <a:off x="7015396" y="539645"/>
            <a:ext cx="4631961" cy="1082521"/>
          </a:xfrm>
          <a:prstGeom prst="rect">
            <a:avLst/>
          </a:prstGeom>
          <a:noFill/>
          <a:ln>
            <a:noFill/>
          </a:ln>
        </p:spPr>
      </p:pic>
      <p:sp>
        <p:nvSpPr>
          <p:cNvPr id="5" name="Google Shape;321;p15"/>
          <p:cNvSpPr txBox="1">
            <a:spLocks noGrp="1"/>
          </p:cNvSpPr>
          <p:nvPr>
            <p:ph type="ctrTitle" idx="4294967295"/>
          </p:nvPr>
        </p:nvSpPr>
        <p:spPr>
          <a:xfrm>
            <a:off x="1667550" y="2007361"/>
            <a:ext cx="5612540" cy="3304200"/>
          </a:xfrm>
          <a:prstGeom prst="rect">
            <a:avLst/>
          </a:prstGeom>
          <a:noFill/>
          <a:ln>
            <a:noFill/>
          </a:ln>
        </p:spPr>
        <p:txBody>
          <a:bodyPr spcFirstLastPara="1" wrap="square" lIns="91425" tIns="91425" rIns="91425" bIns="91425" anchor="t" anchorCtr="0">
            <a:noAutofit/>
          </a:bodyPr>
          <a:lstStyle/>
          <a:p>
            <a:pPr>
              <a:lnSpc>
                <a:spcPct val="100000"/>
              </a:lnSpc>
              <a:spcBef>
                <a:spcPts val="0"/>
              </a:spcBef>
              <a:buClr>
                <a:srgbClr val="0091EA"/>
              </a:buClr>
              <a:buSzPts val="6000"/>
            </a:pPr>
            <a:r>
              <a:rPr lang="fr-FR" sz="1600" b="1" dirty="0" smtClean="0"/>
              <a:t>Besoin d’aide pour vous orienter vers la pratique</a:t>
            </a:r>
            <a:br>
              <a:rPr lang="fr-FR" sz="1600" b="1" dirty="0" smtClean="0"/>
            </a:br>
            <a:r>
              <a:rPr lang="fr-FR" sz="1600" b="1" dirty="0" smtClean="0"/>
              <a:t>qui vous sera la plus adaptée ?</a:t>
            </a:r>
            <a:r>
              <a:rPr lang="fr-FR" sz="1600" dirty="0" smtClean="0"/>
              <a:t/>
            </a:r>
            <a:br>
              <a:rPr lang="fr-FR" sz="1600" dirty="0" smtClean="0"/>
            </a:br>
            <a:r>
              <a:rPr lang="fr-FR" sz="1600" dirty="0"/>
              <a:t/>
            </a:r>
            <a:br>
              <a:rPr lang="fr-FR" sz="1600" dirty="0"/>
            </a:br>
            <a:r>
              <a:rPr lang="fr-FR" sz="1600" dirty="0" smtClean="0"/>
              <a:t>Et </a:t>
            </a:r>
            <a:r>
              <a:rPr lang="fr-FR" sz="1600" dirty="0"/>
              <a:t>pour des conseils plus précis et individualisés sans sortir de chez soi, </a:t>
            </a:r>
            <a:r>
              <a:rPr lang="fr-FR" sz="1600" dirty="0" smtClean="0"/>
              <a:t>la </a:t>
            </a:r>
            <a:r>
              <a:rPr lang="fr-FR" sz="1600" dirty="0" err="1" smtClean="0"/>
              <a:t>télé-consultation</a:t>
            </a:r>
            <a:r>
              <a:rPr lang="fr-FR" sz="1600" dirty="0" smtClean="0"/>
              <a:t> est possible.</a:t>
            </a:r>
            <a:br>
              <a:rPr lang="fr-FR" sz="1600" dirty="0" smtClean="0"/>
            </a:br>
            <a:r>
              <a:rPr lang="fr-FR" sz="1600" dirty="0"/>
              <a:t/>
            </a:r>
            <a:br>
              <a:rPr lang="fr-FR" sz="1600" dirty="0"/>
            </a:br>
            <a:r>
              <a:rPr lang="fr-FR" sz="1600" dirty="0"/>
              <a:t>Si vous avez des questions n’hésitez pas !</a:t>
            </a:r>
            <a:r>
              <a:rPr lang="fr-FR" sz="1600" dirty="0" smtClean="0"/>
              <a:t/>
            </a:r>
            <a:br>
              <a:rPr lang="fr-FR" sz="1600" dirty="0" smtClean="0"/>
            </a:br>
            <a:r>
              <a:rPr lang="fr-FR" sz="1600" b="1" dirty="0"/>
              <a:t/>
            </a:r>
            <a:br>
              <a:rPr lang="fr-FR" sz="1600" b="1" dirty="0"/>
            </a:br>
            <a:r>
              <a:rPr lang="fr-FR" sz="1600" b="1" dirty="0" smtClean="0"/>
              <a:t>Contactez le 01 84 25 22 87</a:t>
            </a:r>
            <a:r>
              <a:rPr lang="fr-FR" sz="1600" b="1" dirty="0"/>
              <a:t/>
            </a:r>
            <a:br>
              <a:rPr lang="fr-FR" sz="1600" b="1" dirty="0"/>
            </a:br>
            <a:r>
              <a:rPr lang="fr-FR" sz="1600" b="1" dirty="0" smtClean="0"/>
              <a:t/>
            </a:r>
            <a:br>
              <a:rPr lang="fr-FR" sz="1600" b="1" dirty="0" smtClean="0"/>
            </a:br>
            <a:r>
              <a:rPr lang="fr-FR" sz="1600" b="1" dirty="0" smtClean="0"/>
              <a:t/>
            </a:r>
            <a:br>
              <a:rPr lang="fr-FR" sz="1600" b="1" dirty="0" smtClean="0"/>
            </a:br>
            <a:r>
              <a:rPr lang="fr-FR" sz="1600" b="1" dirty="0" smtClean="0"/>
              <a:t>Retrouvez tous les praticiens sur :</a:t>
            </a:r>
            <a:br>
              <a:rPr lang="fr-FR" sz="1600" b="1" dirty="0" smtClean="0"/>
            </a:br>
            <a:r>
              <a:rPr lang="fr-FR" sz="1600" b="1" dirty="0" smtClean="0">
                <a:solidFill>
                  <a:srgbClr val="1377D4"/>
                </a:solidFill>
                <a:latin typeface="Source Sans Pro"/>
                <a:ea typeface="Source Sans Pro"/>
                <a:cs typeface="Source Sans Pro"/>
                <a:sym typeface="Source Sans Pro"/>
              </a:rPr>
              <a:t>www.kheprisante.fr</a:t>
            </a:r>
            <a:endParaRPr sz="1600" dirty="0">
              <a:solidFill>
                <a:srgbClr val="CA10B4"/>
              </a:solidFill>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2094" y="2060335"/>
            <a:ext cx="2053639" cy="3077114"/>
          </a:xfrm>
          <a:prstGeom prst="rect">
            <a:avLst/>
          </a:prstGeom>
        </p:spPr>
      </p:pic>
      <p:sp>
        <p:nvSpPr>
          <p:cNvPr id="6" name="ZoneTexte 5"/>
          <p:cNvSpPr txBox="1"/>
          <p:nvPr/>
        </p:nvSpPr>
        <p:spPr>
          <a:xfrm>
            <a:off x="6039235" y="5345979"/>
            <a:ext cx="5619359" cy="369332"/>
          </a:xfrm>
          <a:prstGeom prst="rect">
            <a:avLst/>
          </a:prstGeom>
          <a:noFill/>
        </p:spPr>
        <p:txBody>
          <a:bodyPr wrap="none" rtlCol="0">
            <a:spAutoFit/>
          </a:bodyPr>
          <a:lstStyle/>
          <a:p>
            <a:r>
              <a:rPr lang="fr-FR" b="1" dirty="0">
                <a:solidFill>
                  <a:srgbClr val="000000"/>
                </a:solidFill>
              </a:rPr>
              <a:t>Pour des consultations, prendre rendez vous sur </a:t>
            </a:r>
            <a:r>
              <a:rPr lang="fr-FR" b="1" dirty="0" err="1" smtClean="0">
                <a:solidFill>
                  <a:srgbClr val="000000"/>
                </a:solidFill>
              </a:rPr>
              <a:t>Doctolib</a:t>
            </a:r>
            <a:endParaRPr lang="fr-FR" b="1" dirty="0"/>
          </a:p>
        </p:txBody>
      </p:sp>
    </p:spTree>
    <p:extLst>
      <p:ext uri="{BB962C8B-B14F-4D97-AF65-F5344CB8AC3E}">
        <p14:creationId xmlns:p14="http://schemas.microsoft.com/office/powerpoint/2010/main" val="2178375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a:off x="6785811" y="839387"/>
            <a:ext cx="381401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1030310" y="982146"/>
            <a:ext cx="10626645" cy="4955203"/>
          </a:xfrm>
          <a:prstGeom prst="rect">
            <a:avLst/>
          </a:prstGeom>
          <a:noFill/>
        </p:spPr>
        <p:txBody>
          <a:bodyPr wrap="square" rtlCol="0">
            <a:spAutoFit/>
          </a:bodyPr>
          <a:lstStyle/>
          <a:p>
            <a:pPr algn="ctr"/>
            <a:r>
              <a:rPr lang="fr-FR" sz="1600" b="1" dirty="0"/>
              <a:t>Les approches possibles en fonction de vos </a:t>
            </a:r>
            <a:r>
              <a:rPr lang="fr-FR" sz="1600" b="1" dirty="0" smtClean="0"/>
              <a:t>besoins classifiées par catégorie selon les 4 piliers de la coordination de soins :</a:t>
            </a:r>
          </a:p>
          <a:p>
            <a:pPr algn="ctr"/>
            <a:endParaRPr lang="fr-FR" sz="1200" b="1" dirty="0"/>
          </a:p>
          <a:p>
            <a:r>
              <a:rPr lang="fr-FR" sz="1200" b="1" u="sng" dirty="0" smtClean="0"/>
              <a:t>Pilier 1 : Le physique</a:t>
            </a:r>
          </a:p>
          <a:p>
            <a:endParaRPr lang="fr-FR" sz="1200" b="1" u="sng" dirty="0" smtClean="0"/>
          </a:p>
          <a:p>
            <a:r>
              <a:rPr lang="fr-FR" sz="1200" b="1" u="sng" dirty="0" smtClean="0"/>
              <a:t>Corps </a:t>
            </a:r>
            <a:r>
              <a:rPr lang="fr-FR" sz="1200" b="1" u="sng" dirty="0"/>
              <a:t>et nutrition</a:t>
            </a:r>
          </a:p>
          <a:p>
            <a:pPr marL="285750" indent="-285750">
              <a:buFont typeface="Wingdings" panose="05000000000000000000" pitchFamily="2" charset="2"/>
              <a:buChar char="§"/>
            </a:pPr>
            <a:r>
              <a:rPr lang="fr-FR" sz="1200" b="1" dirty="0"/>
              <a:t>Alimentation d’hiver : </a:t>
            </a:r>
            <a:r>
              <a:rPr lang="fr-FR" sz="1200" dirty="0"/>
              <a:t>produits et recettes de saison</a:t>
            </a:r>
            <a:r>
              <a:rPr lang="fr-FR" sz="1200" b="1" dirty="0"/>
              <a:t>			</a:t>
            </a:r>
            <a:r>
              <a:rPr lang="fr-FR" sz="1200" dirty="0"/>
              <a:t>Magalie Richardin	</a:t>
            </a:r>
            <a:endParaRPr lang="fr-FR" sz="1200" b="1" dirty="0"/>
          </a:p>
          <a:p>
            <a:pPr marL="285750" indent="-285750">
              <a:buFont typeface="Wingdings" panose="05000000000000000000" pitchFamily="2" charset="2"/>
              <a:buChar char="§"/>
            </a:pPr>
            <a:r>
              <a:rPr lang="fr-FR" sz="1200" b="1" dirty="0"/>
              <a:t>Compléments nutritionnels, </a:t>
            </a:r>
            <a:r>
              <a:rPr lang="fr-FR" sz="1200" dirty="0"/>
              <a:t>les</a:t>
            </a:r>
            <a:r>
              <a:rPr lang="fr-FR" sz="1200" b="1" dirty="0"/>
              <a:t> </a:t>
            </a:r>
            <a:r>
              <a:rPr lang="fr-FR" sz="1200" dirty="0"/>
              <a:t>boosters immunitaires		</a:t>
            </a:r>
            <a:r>
              <a:rPr lang="fr-FR" sz="1200" dirty="0" smtClean="0"/>
              <a:t>Marion </a:t>
            </a:r>
            <a:r>
              <a:rPr lang="fr-FR" sz="1200" dirty="0"/>
              <a:t>Hardy, Christelle </a:t>
            </a:r>
            <a:r>
              <a:rPr lang="fr-FR" sz="1200" dirty="0" err="1"/>
              <a:t>Razy</a:t>
            </a:r>
            <a:r>
              <a:rPr lang="fr-FR" sz="1200" dirty="0"/>
              <a:t>,</a:t>
            </a:r>
          </a:p>
          <a:p>
            <a:pPr marL="285750" indent="-285750">
              <a:buFont typeface="Wingdings" panose="05000000000000000000" pitchFamily="2" charset="2"/>
              <a:buChar char="§"/>
            </a:pPr>
            <a:r>
              <a:rPr lang="fr-FR" sz="1200" b="1" dirty="0"/>
              <a:t>Médecine Traditionnelle Chinoise* : </a:t>
            </a:r>
            <a:r>
              <a:rPr lang="fr-FR" sz="1200" dirty="0"/>
              <a:t>Reins grands principes en </a:t>
            </a:r>
            <a:r>
              <a:rPr lang="fr-FR" sz="1200" dirty="0" err="1"/>
              <a:t>Mtc</a:t>
            </a:r>
            <a:r>
              <a:rPr lang="fr-FR" sz="1200" dirty="0"/>
              <a:t>* 		Magalie </a:t>
            </a:r>
            <a:r>
              <a:rPr lang="fr-FR" sz="1200" dirty="0" err="1"/>
              <a:t>Richardin</a:t>
            </a:r>
            <a:endParaRPr lang="fr-FR" sz="1200" dirty="0"/>
          </a:p>
          <a:p>
            <a:pPr marL="285750" indent="-285750">
              <a:buFont typeface="Wingdings" panose="05000000000000000000" pitchFamily="2" charset="2"/>
              <a:buChar char="§"/>
            </a:pPr>
            <a:r>
              <a:rPr lang="fr-FR" sz="1200" b="1" dirty="0"/>
              <a:t>Moxibustion : </a:t>
            </a:r>
            <a:r>
              <a:rPr lang="fr-FR" sz="1200" dirty="0"/>
              <a:t>Chasser l’inflammation, Discipline de la </a:t>
            </a:r>
            <a:r>
              <a:rPr lang="fr-FR" sz="1200" dirty="0" err="1"/>
              <a:t>Mtc</a:t>
            </a:r>
            <a:r>
              <a:rPr lang="fr-FR" sz="1200" dirty="0"/>
              <a:t>* </a:t>
            </a:r>
            <a:r>
              <a:rPr lang="fr-FR" sz="1200" b="1" dirty="0"/>
              <a:t>		</a:t>
            </a:r>
            <a:r>
              <a:rPr lang="fr-FR" sz="1200" dirty="0" smtClean="0"/>
              <a:t>Dominique </a:t>
            </a:r>
            <a:r>
              <a:rPr lang="fr-FR" sz="1200" dirty="0" err="1"/>
              <a:t>Assemaine</a:t>
            </a:r>
            <a:endParaRPr lang="fr-FR" sz="1200" dirty="0"/>
          </a:p>
          <a:p>
            <a:pPr marL="285750" indent="-285750">
              <a:buFont typeface="Wingdings" panose="05000000000000000000" pitchFamily="2" charset="2"/>
              <a:buChar char="§"/>
            </a:pPr>
            <a:r>
              <a:rPr lang="fr-FR" sz="1200" b="1" dirty="0"/>
              <a:t>Phytothérapie : </a:t>
            </a:r>
            <a:r>
              <a:rPr lang="fr-FR" sz="1200" dirty="0"/>
              <a:t>Se soigner par les plantes</a:t>
            </a:r>
            <a:r>
              <a:rPr lang="fr-FR" sz="1200" b="1" dirty="0"/>
              <a:t>			</a:t>
            </a:r>
            <a:r>
              <a:rPr lang="fr-FR" sz="1200" dirty="0" smtClean="0"/>
              <a:t>Dr </a:t>
            </a:r>
            <a:r>
              <a:rPr lang="fr-FR" sz="1200" dirty="0"/>
              <a:t>Jacques Labescat</a:t>
            </a:r>
          </a:p>
          <a:p>
            <a:pPr marL="285750" indent="-285750">
              <a:buFont typeface="Wingdings" panose="05000000000000000000" pitchFamily="2" charset="2"/>
              <a:buChar char="§"/>
            </a:pPr>
            <a:r>
              <a:rPr lang="fr-FR" sz="1200" b="1" dirty="0"/>
              <a:t>Pharmacopée chinoise : </a:t>
            </a:r>
            <a:r>
              <a:rPr lang="fr-FR" sz="1200" dirty="0"/>
              <a:t>une branche de la </a:t>
            </a:r>
            <a:r>
              <a:rPr lang="fr-FR" sz="1200" dirty="0" err="1" smtClean="0"/>
              <a:t>Mtc</a:t>
            </a:r>
            <a:r>
              <a:rPr lang="fr-FR" sz="1200" dirty="0"/>
              <a:t>			</a:t>
            </a:r>
            <a:r>
              <a:rPr lang="fr-FR" sz="1200" dirty="0" smtClean="0"/>
              <a:t>Dominique </a:t>
            </a:r>
            <a:r>
              <a:rPr lang="fr-FR" sz="1200" dirty="0" err="1"/>
              <a:t>Assemaine</a:t>
            </a:r>
            <a:endParaRPr lang="fr-FR" sz="1200" dirty="0"/>
          </a:p>
          <a:p>
            <a:pPr marL="285750" indent="-285750">
              <a:buFont typeface="Wingdings" panose="05000000000000000000" pitchFamily="2" charset="2"/>
              <a:buChar char="§"/>
            </a:pPr>
            <a:endParaRPr lang="fr-FR" sz="1200" dirty="0"/>
          </a:p>
          <a:p>
            <a:r>
              <a:rPr lang="fr-FR" sz="1200" b="1" u="sng" dirty="0" smtClean="0"/>
              <a:t>Pilier 2 : L’émotionnel</a:t>
            </a:r>
          </a:p>
          <a:p>
            <a:endParaRPr lang="fr-FR" sz="1200" b="1" u="sng" dirty="0"/>
          </a:p>
          <a:p>
            <a:r>
              <a:rPr lang="fr-FR" sz="1200" b="1" u="sng" dirty="0" smtClean="0"/>
              <a:t> </a:t>
            </a:r>
            <a:r>
              <a:rPr lang="fr-FR" sz="1200" b="1" u="sng" dirty="0"/>
              <a:t>Emotionnel</a:t>
            </a:r>
            <a:endParaRPr lang="fr-FR" sz="1200" dirty="0"/>
          </a:p>
          <a:p>
            <a:pPr marL="285750" indent="-285750">
              <a:buFont typeface="Wingdings" panose="05000000000000000000" pitchFamily="2" charset="2"/>
              <a:buChar char="§"/>
            </a:pPr>
            <a:r>
              <a:rPr lang="fr-FR" sz="1200" b="1" dirty="0"/>
              <a:t>Aromathérapie : </a:t>
            </a:r>
          </a:p>
          <a:p>
            <a:pPr marL="742950" lvl="1" indent="-285750">
              <a:buFont typeface="Wingdings" panose="05000000000000000000" pitchFamily="2" charset="2"/>
              <a:buChar char="§"/>
            </a:pPr>
            <a:r>
              <a:rPr lang="fr-FR" sz="1200" dirty="0">
                <a:solidFill>
                  <a:srgbClr val="000000"/>
                </a:solidFill>
              </a:rPr>
              <a:t>Rester de bonne humeur</a:t>
            </a:r>
            <a:r>
              <a:rPr lang="fr-FR" sz="1200" dirty="0"/>
              <a:t> 				</a:t>
            </a:r>
            <a:r>
              <a:rPr lang="fr-FR" sz="1200" dirty="0" smtClean="0"/>
              <a:t>Virginie </a:t>
            </a:r>
            <a:r>
              <a:rPr lang="fr-FR" sz="1200" dirty="0"/>
              <a:t>Nègre</a:t>
            </a:r>
          </a:p>
          <a:p>
            <a:pPr marL="742950" lvl="1" indent="-285750">
              <a:buFont typeface="Wingdings" panose="05000000000000000000" pitchFamily="2" charset="2"/>
              <a:buChar char="§"/>
            </a:pPr>
            <a:r>
              <a:rPr lang="fr-FR" sz="1200" dirty="0">
                <a:solidFill>
                  <a:srgbClr val="000000"/>
                </a:solidFill>
              </a:rPr>
              <a:t>Apaiser le mental					</a:t>
            </a:r>
            <a:r>
              <a:rPr lang="fr-FR" sz="1200" dirty="0" smtClean="0"/>
              <a:t>Virginie </a:t>
            </a:r>
            <a:r>
              <a:rPr lang="fr-FR" sz="1200" dirty="0"/>
              <a:t>Nègre</a:t>
            </a:r>
          </a:p>
          <a:p>
            <a:pPr marL="742950" lvl="1" indent="-285750">
              <a:buFont typeface="Wingdings" panose="05000000000000000000" pitchFamily="2" charset="2"/>
              <a:buChar char="§"/>
            </a:pPr>
            <a:r>
              <a:rPr lang="fr-FR" sz="1200" dirty="0">
                <a:solidFill>
                  <a:srgbClr val="000000"/>
                </a:solidFill>
              </a:rPr>
              <a:t>Selon les 5 éléments en </a:t>
            </a:r>
            <a:r>
              <a:rPr lang="fr-FR" sz="1200" dirty="0" err="1">
                <a:solidFill>
                  <a:srgbClr val="000000"/>
                </a:solidFill>
              </a:rPr>
              <a:t>Mtc</a:t>
            </a:r>
            <a:r>
              <a:rPr lang="fr-FR" sz="1200" dirty="0">
                <a:solidFill>
                  <a:srgbClr val="000000"/>
                </a:solidFill>
              </a:rPr>
              <a:t>*				</a:t>
            </a:r>
            <a:r>
              <a:rPr lang="fr-FR" sz="1200" dirty="0" smtClean="0">
                <a:solidFill>
                  <a:srgbClr val="000000"/>
                </a:solidFill>
              </a:rPr>
              <a:t>Dominique </a:t>
            </a:r>
            <a:r>
              <a:rPr lang="fr-FR" sz="1200" dirty="0" err="1">
                <a:solidFill>
                  <a:srgbClr val="000000"/>
                </a:solidFill>
              </a:rPr>
              <a:t>Assemaine</a:t>
            </a:r>
            <a:endParaRPr lang="fr-FR" sz="1200" dirty="0">
              <a:solidFill>
                <a:srgbClr val="000000"/>
              </a:solidFill>
            </a:endParaRPr>
          </a:p>
          <a:p>
            <a:pPr marL="285750" indent="-285750">
              <a:buFont typeface="Wingdings" panose="05000000000000000000" pitchFamily="2" charset="2"/>
              <a:buChar char="§"/>
            </a:pPr>
            <a:r>
              <a:rPr lang="fr-FR" sz="1200" b="1" dirty="0"/>
              <a:t>Cohérence cardiaque : </a:t>
            </a:r>
            <a:r>
              <a:rPr lang="fr-FR" sz="1200" dirty="0"/>
              <a:t>Régulation troubles anxieux / respiration		</a:t>
            </a:r>
            <a:r>
              <a:rPr lang="fr-FR" sz="1200" dirty="0" smtClean="0"/>
              <a:t>Isabelle </a:t>
            </a:r>
            <a:r>
              <a:rPr lang="fr-FR" sz="1200" dirty="0"/>
              <a:t>Marcy</a:t>
            </a:r>
          </a:p>
          <a:p>
            <a:pPr marL="285750" indent="-285750">
              <a:buFont typeface="Wingdings" panose="05000000000000000000" pitchFamily="2" charset="2"/>
              <a:buChar char="§"/>
            </a:pPr>
            <a:r>
              <a:rPr lang="fr-FR" sz="1200" b="1" dirty="0"/>
              <a:t>EFT : </a:t>
            </a:r>
            <a:r>
              <a:rPr lang="fr-FR" sz="1200" dirty="0"/>
              <a:t>les points d’urgence				</a:t>
            </a:r>
            <a:r>
              <a:rPr lang="fr-FR" sz="1200" dirty="0" smtClean="0"/>
              <a:t>Patrick </a:t>
            </a:r>
            <a:r>
              <a:rPr lang="fr-FR" sz="1200" dirty="0" err="1"/>
              <a:t>Lelu</a:t>
            </a:r>
            <a:r>
              <a:rPr lang="fr-FR" sz="1200" dirty="0"/>
              <a:t>, Evelyne Revellat</a:t>
            </a:r>
          </a:p>
          <a:p>
            <a:pPr marL="285750" indent="-285750">
              <a:buFont typeface="Wingdings" panose="05000000000000000000" pitchFamily="2" charset="2"/>
              <a:buChar char="§"/>
            </a:pPr>
            <a:r>
              <a:rPr lang="fr-FR" sz="1200" b="1" dirty="0"/>
              <a:t>Fleurs de Bach : </a:t>
            </a:r>
            <a:r>
              <a:rPr lang="fr-FR" sz="1200" dirty="0">
                <a:solidFill>
                  <a:srgbClr val="000000"/>
                </a:solidFill>
              </a:rPr>
              <a:t>Equilibrer les émotions				</a:t>
            </a:r>
            <a:r>
              <a:rPr lang="fr-FR" sz="1200" dirty="0" smtClean="0"/>
              <a:t>Carole </a:t>
            </a:r>
            <a:r>
              <a:rPr lang="fr-FR" sz="1200" dirty="0"/>
              <a:t>Fournaise</a:t>
            </a:r>
          </a:p>
          <a:p>
            <a:pPr marL="285750" indent="-285750">
              <a:buFont typeface="Wingdings" panose="05000000000000000000" pitchFamily="2" charset="2"/>
              <a:buChar char="§"/>
            </a:pPr>
            <a:r>
              <a:rPr lang="fr-FR" sz="1200" b="1" dirty="0"/>
              <a:t>Kinésiologie : </a:t>
            </a:r>
            <a:r>
              <a:rPr lang="fr-FR" sz="1200" dirty="0"/>
              <a:t>Massages au quotidien 				</a:t>
            </a:r>
            <a:r>
              <a:rPr lang="fr-FR" sz="1200" dirty="0" smtClean="0"/>
              <a:t>Nawal </a:t>
            </a:r>
            <a:r>
              <a:rPr lang="fr-FR" sz="1200" dirty="0"/>
              <a:t>Tahiri</a:t>
            </a:r>
          </a:p>
          <a:p>
            <a:pPr marL="285750" indent="-285750">
              <a:buFont typeface="Wingdings" panose="05000000000000000000" pitchFamily="2" charset="2"/>
              <a:buChar char="§"/>
            </a:pPr>
            <a:r>
              <a:rPr lang="fr-FR" sz="1200" b="1" dirty="0"/>
              <a:t>Naturopathie : </a:t>
            </a:r>
            <a:r>
              <a:rPr lang="fr-FR" sz="1200" dirty="0">
                <a:solidFill>
                  <a:srgbClr val="000000"/>
                </a:solidFill>
              </a:rPr>
              <a:t>Soulager l’anxiété</a:t>
            </a:r>
            <a:r>
              <a:rPr lang="fr-FR" sz="1200" dirty="0"/>
              <a:t> </a:t>
            </a:r>
            <a:r>
              <a:rPr lang="fr-FR" sz="1200" b="1" dirty="0"/>
              <a:t>				</a:t>
            </a:r>
            <a:r>
              <a:rPr lang="fr-FR" sz="1200" dirty="0" smtClean="0"/>
              <a:t>Claudine </a:t>
            </a:r>
            <a:r>
              <a:rPr lang="fr-FR" sz="1200" dirty="0" err="1"/>
              <a:t>Soulat</a:t>
            </a:r>
            <a:endParaRPr lang="fr-FR" sz="1200" dirty="0"/>
          </a:p>
          <a:p>
            <a:pPr marL="285750" indent="-285750">
              <a:buFont typeface="Wingdings" panose="05000000000000000000" pitchFamily="2" charset="2"/>
              <a:buChar char="§"/>
            </a:pPr>
            <a:endParaRPr lang="fr-FR" sz="1200" dirty="0"/>
          </a:p>
          <a:p>
            <a:endParaRPr lang="fr-FR" sz="1200" b="1" dirty="0"/>
          </a:p>
        </p:txBody>
      </p:sp>
    </p:spTree>
    <p:extLst>
      <p:ext uri="{BB962C8B-B14F-4D97-AF65-F5344CB8AC3E}">
        <p14:creationId xmlns:p14="http://schemas.microsoft.com/office/powerpoint/2010/main" val="2308892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a:solidFill>
                  <a:schemeClr val="tx1">
                    <a:lumMod val="65000"/>
                    <a:lumOff val="35000"/>
                  </a:schemeClr>
                </a:solidFill>
              </a:rPr>
              <a:t>Partenaires</a:t>
            </a: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a:off x="6655866" y="831498"/>
            <a:ext cx="4227473" cy="1939"/>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a:solidFill>
                  <a:srgbClr val="1377D4"/>
                </a:solidFill>
              </a:rPr>
              <a:t>Et si nous parlions prévention ?</a:t>
            </a:r>
          </a:p>
        </p:txBody>
      </p:sp>
      <p:sp>
        <p:nvSpPr>
          <p:cNvPr id="2" name="ZoneTexte 1"/>
          <p:cNvSpPr txBox="1"/>
          <p:nvPr/>
        </p:nvSpPr>
        <p:spPr>
          <a:xfrm>
            <a:off x="870057" y="1107599"/>
            <a:ext cx="10451886" cy="3662541"/>
          </a:xfrm>
          <a:prstGeom prst="rect">
            <a:avLst/>
          </a:prstGeom>
          <a:noFill/>
        </p:spPr>
        <p:txBody>
          <a:bodyPr wrap="square" rtlCol="0">
            <a:spAutoFit/>
          </a:bodyPr>
          <a:lstStyle/>
          <a:p>
            <a:pPr algn="ctr"/>
            <a:r>
              <a:rPr lang="fr-FR" sz="1600" b="1" dirty="0"/>
              <a:t>Les approches possibles en fonction de vos besoins</a:t>
            </a:r>
          </a:p>
          <a:p>
            <a:endParaRPr lang="fr-FR" sz="1200" dirty="0"/>
          </a:p>
          <a:p>
            <a:r>
              <a:rPr lang="fr-FR" sz="1600" b="1" u="sng" dirty="0" smtClean="0"/>
              <a:t>Pilier 3 : Le Mental</a:t>
            </a:r>
          </a:p>
          <a:p>
            <a:endParaRPr lang="fr-FR" sz="1600" dirty="0"/>
          </a:p>
          <a:p>
            <a:pPr marL="285750" indent="-285750">
              <a:buFont typeface="Wingdings" panose="05000000000000000000" pitchFamily="2" charset="2"/>
              <a:buChar char="§"/>
            </a:pPr>
            <a:r>
              <a:rPr lang="fr-FR" sz="1600" b="1" dirty="0"/>
              <a:t>Sophrologie : </a:t>
            </a:r>
          </a:p>
          <a:p>
            <a:pPr marL="742950" lvl="1" indent="-285750">
              <a:buFont typeface="Wingdings" panose="05000000000000000000" pitchFamily="2" charset="2"/>
              <a:buChar char="§"/>
            </a:pPr>
            <a:r>
              <a:rPr lang="fr-FR" sz="1600" dirty="0">
                <a:solidFill>
                  <a:srgbClr val="000000"/>
                </a:solidFill>
              </a:rPr>
              <a:t>Stop à la fatigue, Enlever le stress 			                                        </a:t>
            </a:r>
            <a:r>
              <a:rPr lang="fr-FR" sz="1600" dirty="0"/>
              <a:t>Muriel Montay-Mula</a:t>
            </a:r>
          </a:p>
          <a:p>
            <a:pPr marL="742950" lvl="1" indent="-285750">
              <a:buFont typeface="Wingdings" panose="05000000000000000000" pitchFamily="2" charset="2"/>
              <a:buChar char="§"/>
            </a:pPr>
            <a:r>
              <a:rPr lang="fr-FR" sz="1600" dirty="0"/>
              <a:t>Sommeil, Une bonne nuit se prépare la journée 		                    Muriel Montay-Mula</a:t>
            </a:r>
          </a:p>
          <a:p>
            <a:pPr marL="742950" lvl="1" indent="-285750">
              <a:buFont typeface="Wingdings" panose="05000000000000000000" pitchFamily="2" charset="2"/>
              <a:buChar char="§"/>
            </a:pPr>
            <a:r>
              <a:rPr lang="fr-FR" sz="1600" dirty="0" smtClean="0"/>
              <a:t>Méditation : </a:t>
            </a:r>
            <a:r>
              <a:rPr lang="fr-FR" sz="1600" dirty="0"/>
              <a:t>	</a:t>
            </a:r>
            <a:r>
              <a:rPr lang="fr-FR" sz="1600" dirty="0" smtClean="0"/>
              <a:t>						Isabelle Marcy</a:t>
            </a:r>
            <a:endParaRPr lang="fr-FR" sz="1600" dirty="0"/>
          </a:p>
          <a:p>
            <a:endParaRPr lang="fr-FR" sz="1600" b="1" u="sng" dirty="0" smtClean="0"/>
          </a:p>
          <a:p>
            <a:r>
              <a:rPr lang="fr-FR" sz="1600" b="1" u="sng" dirty="0" smtClean="0"/>
              <a:t>Pilier 4 : l’Energétique</a:t>
            </a:r>
          </a:p>
          <a:p>
            <a:endParaRPr lang="fr-FR" sz="1600" dirty="0"/>
          </a:p>
          <a:p>
            <a:pPr marL="285750" indent="-285750">
              <a:buFont typeface="Wingdings" panose="05000000000000000000" pitchFamily="2" charset="2"/>
              <a:buChar char="§"/>
            </a:pPr>
            <a:r>
              <a:rPr lang="fr-FR" sz="1600" b="1" dirty="0"/>
              <a:t>Qi Gong : </a:t>
            </a:r>
            <a:r>
              <a:rPr lang="fr-FR" sz="1600" dirty="0"/>
              <a:t>l’art du mouvement thérapeutique en </a:t>
            </a:r>
            <a:r>
              <a:rPr lang="fr-FR" sz="1600" dirty="0" err="1"/>
              <a:t>Mtc</a:t>
            </a:r>
            <a:r>
              <a:rPr lang="fr-FR" sz="1600" dirty="0"/>
              <a:t>			Dominique </a:t>
            </a:r>
            <a:r>
              <a:rPr lang="fr-FR" sz="1600" dirty="0" err="1"/>
              <a:t>Assemaine</a:t>
            </a:r>
            <a:r>
              <a:rPr lang="fr-FR" sz="1600" dirty="0"/>
              <a:t> </a:t>
            </a:r>
          </a:p>
          <a:p>
            <a:pPr marL="285750" indent="-285750">
              <a:buFont typeface="Wingdings" panose="05000000000000000000" pitchFamily="2" charset="2"/>
              <a:buChar char="§"/>
            </a:pPr>
            <a:r>
              <a:rPr lang="fr-FR" sz="1600" b="1" dirty="0"/>
              <a:t>Réflexologie </a:t>
            </a:r>
            <a:r>
              <a:rPr lang="fr-FR" sz="1600" b="1" dirty="0" smtClean="0"/>
              <a:t>combinée</a:t>
            </a:r>
            <a:r>
              <a:rPr lang="fr-FR" sz="1600" dirty="0"/>
              <a:t> </a:t>
            </a:r>
            <a:r>
              <a:rPr lang="fr-FR" sz="1600" dirty="0" smtClean="0"/>
              <a:t>						Virginie </a:t>
            </a:r>
            <a:r>
              <a:rPr lang="fr-FR" sz="1600" dirty="0"/>
              <a:t>Nègre</a:t>
            </a:r>
            <a:endParaRPr lang="fr-FR" sz="1600" b="1" dirty="0" smtClean="0"/>
          </a:p>
          <a:p>
            <a:pPr marL="285750" indent="-285750">
              <a:buFont typeface="Wingdings" panose="05000000000000000000" pitchFamily="2" charset="2"/>
              <a:buChar char="§"/>
            </a:pPr>
            <a:r>
              <a:rPr lang="fr-FR" sz="1600" b="1" dirty="0" err="1"/>
              <a:t>Bioresonance</a:t>
            </a:r>
            <a:r>
              <a:rPr lang="fr-FR" sz="1600" b="1" dirty="0"/>
              <a:t> et Thérapie fréquentielle : </a:t>
            </a:r>
            <a:r>
              <a:rPr lang="fr-FR" sz="1600" dirty="0"/>
              <a:t>Accélération processus d’auto guérison </a:t>
            </a:r>
            <a:r>
              <a:rPr lang="fr-FR" sz="1600" dirty="0" smtClean="0"/>
              <a:t>	</a:t>
            </a:r>
            <a:r>
              <a:rPr lang="fr-FR" sz="1600" dirty="0"/>
              <a:t>Evelyne </a:t>
            </a:r>
            <a:r>
              <a:rPr lang="fr-FR" sz="1600" dirty="0" smtClean="0"/>
              <a:t>Revellat</a:t>
            </a:r>
            <a:r>
              <a:rPr lang="fr-FR" sz="1600" b="1" dirty="0"/>
              <a:t>		</a:t>
            </a:r>
            <a:endParaRPr lang="fr-FR" sz="1600" dirty="0"/>
          </a:p>
          <a:p>
            <a:endParaRPr lang="fr-FR" sz="1200" b="1" dirty="0"/>
          </a:p>
        </p:txBody>
      </p:sp>
      <p:sp>
        <p:nvSpPr>
          <p:cNvPr id="3" name="ZoneTexte 2"/>
          <p:cNvSpPr txBox="1"/>
          <p:nvPr/>
        </p:nvSpPr>
        <p:spPr>
          <a:xfrm>
            <a:off x="797953" y="4710595"/>
            <a:ext cx="10432424" cy="830997"/>
          </a:xfrm>
          <a:prstGeom prst="rect">
            <a:avLst/>
          </a:prstGeom>
          <a:noFill/>
        </p:spPr>
        <p:txBody>
          <a:bodyPr wrap="square" rtlCol="0">
            <a:spAutoFit/>
          </a:bodyPr>
          <a:lstStyle/>
          <a:p>
            <a:r>
              <a:rPr lang="fr-FR" sz="1600" dirty="0" smtClean="0"/>
              <a:t>Certaines de ces pratiques dites </a:t>
            </a:r>
            <a:r>
              <a:rPr lang="fr-FR" sz="1600" dirty="0" err="1" smtClean="0"/>
              <a:t>psycho-corporelles</a:t>
            </a:r>
            <a:r>
              <a:rPr lang="fr-FR" sz="1600" dirty="0" smtClean="0"/>
              <a:t> énergétiques agissent sur tous les systèmes du corps. Elles sont particulièrement recommandées pour une approche globale intégrative. Leur processus permet la résolution de problèmes variés. Avec pédagogie, elles développent aussi l’autonomie de la personne pour la prise en main de sa santé. </a:t>
            </a:r>
            <a:endParaRPr lang="fr-FR" sz="1600" dirty="0"/>
          </a:p>
        </p:txBody>
      </p:sp>
    </p:spTree>
    <p:extLst>
      <p:ext uri="{BB962C8B-B14F-4D97-AF65-F5344CB8AC3E}">
        <p14:creationId xmlns:p14="http://schemas.microsoft.com/office/powerpoint/2010/main" val="3983805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6096" y="6077606"/>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3844" y="5816956"/>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059" y="6069717"/>
            <a:ext cx="979744" cy="967698"/>
          </a:xfrm>
          <a:prstGeom prst="rect">
            <a:avLst/>
          </a:prstGeom>
        </p:spPr>
      </p:pic>
      <p:sp>
        <p:nvSpPr>
          <p:cNvPr id="8" name="ZoneTexte 7"/>
          <p:cNvSpPr txBox="1"/>
          <p:nvPr/>
        </p:nvSpPr>
        <p:spPr>
          <a:xfrm>
            <a:off x="403647" y="5696242"/>
            <a:ext cx="1271245" cy="369332"/>
          </a:xfrm>
          <a:prstGeom prst="rect">
            <a:avLst/>
          </a:prstGeom>
          <a:noFill/>
        </p:spPr>
        <p:txBody>
          <a:bodyPr wrap="none" rtlCol="0">
            <a:spAutoFit/>
          </a:bodyPr>
          <a:lstStyle/>
          <a:p>
            <a:r>
              <a:rPr lang="fr-FR" b="1" dirty="0" smtClean="0">
                <a:solidFill>
                  <a:schemeClr val="tx1">
                    <a:lumMod val="65000"/>
                    <a:lumOff val="35000"/>
                  </a:schemeClr>
                </a:solidFill>
              </a:rPr>
              <a:t>Partenaires</a:t>
            </a:r>
            <a:endParaRPr lang="fr-FR" b="1" dirty="0">
              <a:solidFill>
                <a:schemeClr val="tx1">
                  <a:lumMod val="65000"/>
                  <a:lumOff val="35000"/>
                </a:schemeClr>
              </a:solidFill>
            </a:endParaRPr>
          </a:p>
        </p:txBody>
      </p:sp>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357" y="5826601"/>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5" y="6091681"/>
            <a:ext cx="1903312" cy="892462"/>
          </a:xfrm>
          <a:prstGeom prst="rect">
            <a:avLst/>
          </a:prstGeom>
        </p:spPr>
      </p:pic>
      <p:pic>
        <p:nvPicPr>
          <p:cNvPr id="29" name="Imag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826" y="6091681"/>
            <a:ext cx="952386" cy="952386"/>
          </a:xfrm>
          <a:prstGeom prst="rect">
            <a:avLst/>
          </a:prstGeom>
        </p:spPr>
      </p:pic>
      <p:cxnSp>
        <p:nvCxnSpPr>
          <p:cNvPr id="6" name="Connecteur droit 5"/>
          <p:cNvCxnSpPr/>
          <p:nvPr/>
        </p:nvCxnSpPr>
        <p:spPr>
          <a:xfrm flipV="1">
            <a:off x="6600560" y="987984"/>
            <a:ext cx="4282779" cy="26505"/>
          </a:xfrm>
          <a:prstGeom prst="line">
            <a:avLst/>
          </a:prstGeom>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6655866" y="369833"/>
            <a:ext cx="4172168" cy="461665"/>
          </a:xfrm>
          <a:prstGeom prst="rect">
            <a:avLst/>
          </a:prstGeom>
          <a:noFill/>
        </p:spPr>
        <p:txBody>
          <a:bodyPr wrap="none" rtlCol="0">
            <a:spAutoFit/>
          </a:bodyPr>
          <a:lstStyle/>
          <a:p>
            <a:r>
              <a:rPr lang="fr-FR" sz="2400" b="1" dirty="0" smtClean="0">
                <a:solidFill>
                  <a:srgbClr val="1377D4"/>
                </a:solidFill>
              </a:rPr>
              <a:t>Et si nous parlions prévention ?</a:t>
            </a:r>
            <a:endParaRPr lang="fr-FR" sz="2400" b="1" dirty="0">
              <a:solidFill>
                <a:srgbClr val="1377D4"/>
              </a:solidFill>
            </a:endParaRPr>
          </a:p>
        </p:txBody>
      </p:sp>
      <p:sp>
        <p:nvSpPr>
          <p:cNvPr id="2" name="ZoneTexte 1"/>
          <p:cNvSpPr txBox="1"/>
          <p:nvPr/>
        </p:nvSpPr>
        <p:spPr>
          <a:xfrm>
            <a:off x="1411251" y="1184228"/>
            <a:ext cx="10451886" cy="4647426"/>
          </a:xfrm>
          <a:prstGeom prst="rect">
            <a:avLst/>
          </a:prstGeom>
          <a:noFill/>
        </p:spPr>
        <p:txBody>
          <a:bodyPr wrap="square" rtlCol="0">
            <a:spAutoFit/>
          </a:bodyPr>
          <a:lstStyle/>
          <a:p>
            <a:r>
              <a:rPr lang="fr-FR" sz="1400" b="1" dirty="0" smtClean="0"/>
              <a:t>SOMMAIRE </a:t>
            </a:r>
            <a:r>
              <a:rPr lang="fr-FR" sz="1400" b="1" dirty="0"/>
              <a:t>: Pratiques par ordre </a:t>
            </a:r>
            <a:r>
              <a:rPr lang="fr-FR" sz="1400" b="1" dirty="0" smtClean="0"/>
              <a:t>alphabétique</a:t>
            </a:r>
          </a:p>
          <a:p>
            <a:endParaRPr lang="fr-FR" sz="1400" b="1" dirty="0" smtClean="0"/>
          </a:p>
          <a:p>
            <a:pPr marL="285750" indent="-285750">
              <a:buFont typeface="Wingdings" panose="05000000000000000000" pitchFamily="2" charset="2"/>
              <a:buChar char="§"/>
            </a:pPr>
            <a:r>
              <a:rPr lang="fr-FR" sz="1200" b="1" dirty="0" smtClean="0"/>
              <a:t>Alimentation d’hiver : </a:t>
            </a:r>
            <a:r>
              <a:rPr lang="fr-FR" sz="1200" dirty="0" smtClean="0"/>
              <a:t>produits et recettes de saison</a:t>
            </a:r>
            <a:r>
              <a:rPr lang="fr-FR" sz="1400" b="1" dirty="0" smtClean="0"/>
              <a:t>			</a:t>
            </a:r>
            <a:r>
              <a:rPr lang="fr-FR" sz="1200" dirty="0" smtClean="0"/>
              <a:t>Magalie Richardin	</a:t>
            </a:r>
            <a:endParaRPr lang="fr-FR" sz="1200" b="1" dirty="0" smtClean="0"/>
          </a:p>
          <a:p>
            <a:pPr marL="285750" indent="-285750">
              <a:buFont typeface="Wingdings" panose="05000000000000000000" pitchFamily="2" charset="2"/>
              <a:buChar char="§"/>
            </a:pPr>
            <a:r>
              <a:rPr lang="fr-FR" sz="1200" b="1" dirty="0" smtClean="0"/>
              <a:t>Aromathérapie</a:t>
            </a:r>
            <a:r>
              <a:rPr lang="fr-FR" sz="1400" b="1" dirty="0" smtClean="0"/>
              <a:t> : </a:t>
            </a:r>
          </a:p>
          <a:p>
            <a:pPr marL="742950" lvl="1" indent="-285750">
              <a:buFont typeface="Wingdings" panose="05000000000000000000" pitchFamily="2" charset="2"/>
              <a:buChar char="§"/>
            </a:pPr>
            <a:r>
              <a:rPr lang="fr-FR" sz="1200" dirty="0" smtClean="0">
                <a:solidFill>
                  <a:srgbClr val="000000"/>
                </a:solidFill>
              </a:rPr>
              <a:t>Rester </a:t>
            </a:r>
            <a:r>
              <a:rPr lang="fr-FR" sz="1200" dirty="0">
                <a:solidFill>
                  <a:srgbClr val="000000"/>
                </a:solidFill>
              </a:rPr>
              <a:t>de bonne </a:t>
            </a:r>
            <a:r>
              <a:rPr lang="fr-FR" sz="1200" dirty="0" smtClean="0">
                <a:solidFill>
                  <a:srgbClr val="000000"/>
                </a:solidFill>
              </a:rPr>
              <a:t>humeur</a:t>
            </a:r>
            <a:r>
              <a:rPr lang="fr-FR" sz="1200" dirty="0" smtClean="0"/>
              <a:t> 				Virginie Nègre</a:t>
            </a:r>
          </a:p>
          <a:p>
            <a:pPr marL="742950" lvl="1" indent="-285750">
              <a:buFont typeface="Wingdings" panose="05000000000000000000" pitchFamily="2" charset="2"/>
              <a:buChar char="§"/>
            </a:pPr>
            <a:r>
              <a:rPr lang="fr-FR" sz="1200" dirty="0" smtClean="0">
                <a:solidFill>
                  <a:srgbClr val="000000"/>
                </a:solidFill>
              </a:rPr>
              <a:t>Apaiser </a:t>
            </a:r>
            <a:r>
              <a:rPr lang="fr-FR" sz="1200" dirty="0">
                <a:solidFill>
                  <a:srgbClr val="000000"/>
                </a:solidFill>
              </a:rPr>
              <a:t>le </a:t>
            </a:r>
            <a:r>
              <a:rPr lang="fr-FR" sz="1200" dirty="0" smtClean="0">
                <a:solidFill>
                  <a:srgbClr val="000000"/>
                </a:solidFill>
              </a:rPr>
              <a:t>mental					</a:t>
            </a:r>
            <a:r>
              <a:rPr lang="fr-FR" sz="1200" dirty="0" smtClean="0"/>
              <a:t>Virginie Nègre</a:t>
            </a:r>
          </a:p>
          <a:p>
            <a:pPr marL="742950" lvl="1" indent="-285750">
              <a:buFont typeface="Wingdings" panose="05000000000000000000" pitchFamily="2" charset="2"/>
              <a:buChar char="§"/>
            </a:pPr>
            <a:r>
              <a:rPr lang="fr-FR" sz="1200" dirty="0" smtClean="0">
                <a:solidFill>
                  <a:srgbClr val="000000"/>
                </a:solidFill>
              </a:rPr>
              <a:t>Selon les 5 éléments en </a:t>
            </a:r>
            <a:r>
              <a:rPr lang="fr-FR" sz="1200" dirty="0" err="1" smtClean="0">
                <a:solidFill>
                  <a:srgbClr val="000000"/>
                </a:solidFill>
              </a:rPr>
              <a:t>Mtc</a:t>
            </a:r>
            <a:r>
              <a:rPr lang="fr-FR" sz="1200" dirty="0" smtClean="0">
                <a:solidFill>
                  <a:srgbClr val="000000"/>
                </a:solidFill>
              </a:rPr>
              <a:t>*				Dominique </a:t>
            </a:r>
            <a:r>
              <a:rPr lang="fr-FR" sz="1200" dirty="0" err="1" smtClean="0">
                <a:solidFill>
                  <a:srgbClr val="000000"/>
                </a:solidFill>
              </a:rPr>
              <a:t>Assemaine</a:t>
            </a:r>
            <a:endParaRPr lang="fr-FR" sz="1200" dirty="0" smtClean="0"/>
          </a:p>
          <a:p>
            <a:pPr marL="285750" indent="-285750">
              <a:buFont typeface="Wingdings" panose="05000000000000000000" pitchFamily="2" charset="2"/>
              <a:buChar char="§"/>
            </a:pPr>
            <a:r>
              <a:rPr lang="fr-FR" sz="1200" b="1" dirty="0" err="1" smtClean="0"/>
              <a:t>Bioresonance</a:t>
            </a:r>
            <a:r>
              <a:rPr lang="fr-FR" sz="1200" b="1" dirty="0" smtClean="0"/>
              <a:t> et Thérapie fréquentielle : </a:t>
            </a:r>
            <a:r>
              <a:rPr lang="fr-FR" sz="1200" dirty="0" smtClean="0"/>
              <a:t>Accélération processus d’auto guérison 	Evelyne Revellat</a:t>
            </a:r>
          </a:p>
          <a:p>
            <a:pPr marL="285750" indent="-285750">
              <a:buFont typeface="Wingdings" panose="05000000000000000000" pitchFamily="2" charset="2"/>
              <a:buChar char="§"/>
            </a:pPr>
            <a:r>
              <a:rPr lang="fr-FR" sz="1200" b="1" dirty="0" smtClean="0"/>
              <a:t>Cohérence cardiaque : </a:t>
            </a:r>
            <a:r>
              <a:rPr lang="fr-FR" sz="1200" dirty="0" smtClean="0"/>
              <a:t>Régulation troubles anxieux / respiration		Isabelle Marcy</a:t>
            </a:r>
          </a:p>
          <a:p>
            <a:pPr marL="285750" indent="-285750">
              <a:buFont typeface="Wingdings" panose="05000000000000000000" pitchFamily="2" charset="2"/>
              <a:buChar char="§"/>
            </a:pPr>
            <a:r>
              <a:rPr lang="fr-FR" sz="1200" b="1" dirty="0" smtClean="0"/>
              <a:t>Compléments nutritionnels, </a:t>
            </a:r>
            <a:r>
              <a:rPr lang="fr-FR" sz="1200" dirty="0" smtClean="0"/>
              <a:t>les</a:t>
            </a:r>
            <a:r>
              <a:rPr lang="fr-FR" sz="1200" b="1" dirty="0" smtClean="0"/>
              <a:t> </a:t>
            </a:r>
            <a:r>
              <a:rPr lang="fr-FR" sz="1200" dirty="0" smtClean="0"/>
              <a:t>boosters immunitaires		Marion Hardy, </a:t>
            </a:r>
          </a:p>
          <a:p>
            <a:pPr marL="285750" indent="-285750">
              <a:buFont typeface="Wingdings" panose="05000000000000000000" pitchFamily="2" charset="2"/>
              <a:buChar char="§"/>
            </a:pPr>
            <a:r>
              <a:rPr lang="fr-FR" sz="1200" b="1" dirty="0" smtClean="0"/>
              <a:t>EFT : </a:t>
            </a:r>
            <a:r>
              <a:rPr lang="fr-FR" sz="1200" dirty="0" smtClean="0"/>
              <a:t>les points d’urgence				Patrick </a:t>
            </a:r>
            <a:r>
              <a:rPr lang="fr-FR" sz="1200" dirty="0" err="1" smtClean="0"/>
              <a:t>Lelu</a:t>
            </a:r>
            <a:r>
              <a:rPr lang="fr-FR" sz="1200" dirty="0" smtClean="0"/>
              <a:t>, Evelyne Revellat</a:t>
            </a:r>
          </a:p>
          <a:p>
            <a:pPr marL="285750" indent="-285750">
              <a:buFont typeface="Wingdings" panose="05000000000000000000" pitchFamily="2" charset="2"/>
              <a:buChar char="§"/>
            </a:pPr>
            <a:r>
              <a:rPr lang="fr-FR" sz="1200" b="1" dirty="0" smtClean="0"/>
              <a:t>Fleurs </a:t>
            </a:r>
            <a:r>
              <a:rPr lang="fr-FR" sz="1200" b="1" dirty="0"/>
              <a:t>de </a:t>
            </a:r>
            <a:r>
              <a:rPr lang="fr-FR" sz="1200" b="1" dirty="0" smtClean="0"/>
              <a:t>Bach : </a:t>
            </a:r>
            <a:r>
              <a:rPr lang="fr-FR" sz="1200" dirty="0">
                <a:solidFill>
                  <a:srgbClr val="000000"/>
                </a:solidFill>
              </a:rPr>
              <a:t>Equilibrer les </a:t>
            </a:r>
            <a:r>
              <a:rPr lang="fr-FR" sz="1200" dirty="0" smtClean="0">
                <a:solidFill>
                  <a:srgbClr val="000000"/>
                </a:solidFill>
              </a:rPr>
              <a:t>émotions				</a:t>
            </a:r>
            <a:r>
              <a:rPr lang="fr-FR" sz="1200" dirty="0" smtClean="0"/>
              <a:t>Carole Fournaise</a:t>
            </a:r>
          </a:p>
          <a:p>
            <a:pPr marL="285750" indent="-285750">
              <a:buFont typeface="Wingdings" panose="05000000000000000000" pitchFamily="2" charset="2"/>
              <a:buChar char="§"/>
            </a:pPr>
            <a:r>
              <a:rPr lang="fr-FR" sz="1200" b="1" dirty="0" smtClean="0"/>
              <a:t>Kinésiologie </a:t>
            </a:r>
            <a:r>
              <a:rPr lang="fr-FR" sz="1200" b="1" dirty="0"/>
              <a:t>: </a:t>
            </a:r>
            <a:r>
              <a:rPr lang="fr-FR" sz="1200" dirty="0" smtClean="0"/>
              <a:t>Massages au quotidien 				Nawal Tahiri</a:t>
            </a:r>
          </a:p>
          <a:p>
            <a:pPr marL="285750" indent="-285750">
              <a:buFont typeface="Wingdings" panose="05000000000000000000" pitchFamily="2" charset="2"/>
              <a:buChar char="§"/>
            </a:pPr>
            <a:r>
              <a:rPr lang="fr-FR" sz="1200" b="1" dirty="0" smtClean="0"/>
              <a:t>Médecine </a:t>
            </a:r>
            <a:r>
              <a:rPr lang="fr-FR" sz="1200" b="1" dirty="0"/>
              <a:t>Traditionnelle </a:t>
            </a:r>
            <a:r>
              <a:rPr lang="fr-FR" sz="1200" b="1" dirty="0" smtClean="0"/>
              <a:t>Chinoise* : </a:t>
            </a:r>
            <a:r>
              <a:rPr lang="fr-FR" sz="1200" dirty="0" smtClean="0"/>
              <a:t>Reins grands principes en </a:t>
            </a:r>
            <a:r>
              <a:rPr lang="fr-FR" sz="1200" dirty="0" err="1" smtClean="0"/>
              <a:t>Mtc</a:t>
            </a:r>
            <a:r>
              <a:rPr lang="fr-FR" sz="1200" dirty="0" smtClean="0"/>
              <a:t>* 		Magalie Richardin</a:t>
            </a:r>
          </a:p>
          <a:p>
            <a:pPr marL="285750" indent="-285750">
              <a:buFont typeface="Wingdings" panose="05000000000000000000" pitchFamily="2" charset="2"/>
              <a:buChar char="§"/>
            </a:pPr>
            <a:r>
              <a:rPr lang="fr-FR" sz="1200" dirty="0" smtClean="0"/>
              <a:t>Méditation :					Isabelle Marcy</a:t>
            </a:r>
          </a:p>
          <a:p>
            <a:pPr marL="285750" indent="-285750">
              <a:buFont typeface="Wingdings" panose="05000000000000000000" pitchFamily="2" charset="2"/>
              <a:buChar char="§"/>
            </a:pPr>
            <a:r>
              <a:rPr lang="fr-FR" sz="1200" b="1" dirty="0" smtClean="0"/>
              <a:t>Moxibustion : </a:t>
            </a:r>
            <a:r>
              <a:rPr lang="fr-FR" sz="1200" dirty="0" smtClean="0"/>
              <a:t>Chasser l’inflammation, Discipline de la </a:t>
            </a:r>
            <a:r>
              <a:rPr lang="fr-FR" sz="1200" dirty="0" err="1" smtClean="0"/>
              <a:t>Mtc</a:t>
            </a:r>
            <a:r>
              <a:rPr lang="fr-FR" sz="1200" dirty="0" smtClean="0"/>
              <a:t>* </a:t>
            </a:r>
            <a:r>
              <a:rPr lang="fr-FR" sz="1200" b="1" dirty="0" smtClean="0"/>
              <a:t>		</a:t>
            </a:r>
            <a:r>
              <a:rPr lang="fr-FR" sz="1200" dirty="0" smtClean="0"/>
              <a:t>Dominique </a:t>
            </a:r>
            <a:r>
              <a:rPr lang="fr-FR" sz="1200" dirty="0" err="1" smtClean="0"/>
              <a:t>Assemaine</a:t>
            </a:r>
            <a:endParaRPr lang="fr-FR" sz="1200" dirty="0" smtClean="0"/>
          </a:p>
          <a:p>
            <a:pPr marL="285750" indent="-285750">
              <a:buFont typeface="Wingdings" panose="05000000000000000000" pitchFamily="2" charset="2"/>
              <a:buChar char="§"/>
            </a:pPr>
            <a:r>
              <a:rPr lang="fr-FR" sz="1200" b="1" dirty="0"/>
              <a:t>Naturopathie : </a:t>
            </a:r>
            <a:r>
              <a:rPr lang="fr-FR" sz="1200" dirty="0">
                <a:solidFill>
                  <a:srgbClr val="000000"/>
                </a:solidFill>
              </a:rPr>
              <a:t>Soulager </a:t>
            </a:r>
            <a:r>
              <a:rPr lang="fr-FR" sz="1200" dirty="0" smtClean="0">
                <a:solidFill>
                  <a:srgbClr val="000000"/>
                </a:solidFill>
              </a:rPr>
              <a:t>l’anxiété</a:t>
            </a:r>
            <a:r>
              <a:rPr lang="fr-FR" sz="1200" dirty="0" smtClean="0"/>
              <a:t> </a:t>
            </a:r>
            <a:r>
              <a:rPr lang="fr-FR" sz="1200" b="1" dirty="0" smtClean="0"/>
              <a:t>				</a:t>
            </a:r>
            <a:r>
              <a:rPr lang="fr-FR" sz="1200" dirty="0" smtClean="0"/>
              <a:t>Claudine </a:t>
            </a:r>
            <a:r>
              <a:rPr lang="fr-FR" sz="1200" dirty="0" err="1" smtClean="0"/>
              <a:t>Soulat</a:t>
            </a:r>
            <a:endParaRPr lang="fr-FR" sz="1200" dirty="0" smtClean="0"/>
          </a:p>
          <a:p>
            <a:pPr marL="285750" indent="-285750">
              <a:buFont typeface="Wingdings" panose="05000000000000000000" pitchFamily="2" charset="2"/>
              <a:buChar char="§"/>
            </a:pPr>
            <a:r>
              <a:rPr lang="fr-FR" sz="1200" b="1" dirty="0" smtClean="0"/>
              <a:t>Pharmacopée chinoise : </a:t>
            </a:r>
            <a:r>
              <a:rPr lang="fr-FR" sz="1200" dirty="0" smtClean="0"/>
              <a:t>une branche de la </a:t>
            </a:r>
            <a:r>
              <a:rPr lang="fr-FR" sz="1200" dirty="0" err="1" smtClean="0"/>
              <a:t>Mtc</a:t>
            </a:r>
            <a:r>
              <a:rPr lang="fr-FR" sz="1200" dirty="0" smtClean="0"/>
              <a:t>			Dominique </a:t>
            </a:r>
            <a:r>
              <a:rPr lang="fr-FR" sz="1200" dirty="0" err="1" smtClean="0"/>
              <a:t>Assemaine</a:t>
            </a:r>
            <a:endParaRPr lang="fr-FR" sz="1200" dirty="0" smtClean="0"/>
          </a:p>
          <a:p>
            <a:pPr marL="285750" indent="-285750">
              <a:buFont typeface="Wingdings" panose="05000000000000000000" pitchFamily="2" charset="2"/>
              <a:buChar char="§"/>
            </a:pPr>
            <a:r>
              <a:rPr lang="fr-FR" sz="1200" b="1" dirty="0"/>
              <a:t>Phytothérapie : </a:t>
            </a:r>
            <a:r>
              <a:rPr lang="fr-FR" sz="1200" dirty="0" smtClean="0"/>
              <a:t>Se soigner par les plantes</a:t>
            </a:r>
            <a:r>
              <a:rPr lang="fr-FR" sz="1200" b="1" dirty="0" smtClean="0"/>
              <a:t>			</a:t>
            </a:r>
            <a:r>
              <a:rPr lang="fr-FR" sz="1200" dirty="0" smtClean="0"/>
              <a:t>Dr </a:t>
            </a:r>
            <a:r>
              <a:rPr lang="fr-FR" sz="1200" dirty="0"/>
              <a:t>Jacques </a:t>
            </a:r>
            <a:r>
              <a:rPr lang="fr-FR" sz="1200" dirty="0" smtClean="0"/>
              <a:t>Labescat</a:t>
            </a:r>
          </a:p>
          <a:p>
            <a:pPr marL="285750" indent="-285750">
              <a:buFont typeface="Wingdings" panose="05000000000000000000" pitchFamily="2" charset="2"/>
              <a:buChar char="§"/>
            </a:pPr>
            <a:r>
              <a:rPr lang="fr-FR" sz="1200" b="1" dirty="0"/>
              <a:t>Qi Gong : </a:t>
            </a:r>
            <a:r>
              <a:rPr lang="fr-FR" sz="1200" b="1" dirty="0" smtClean="0"/>
              <a:t>	</a:t>
            </a:r>
            <a:r>
              <a:rPr lang="fr-FR" sz="1200" dirty="0" smtClean="0"/>
              <a:t>l’art du mouvement thérapeutique en </a:t>
            </a:r>
            <a:r>
              <a:rPr lang="fr-FR" sz="1200" dirty="0" err="1" smtClean="0"/>
              <a:t>Mtc</a:t>
            </a:r>
            <a:r>
              <a:rPr lang="fr-FR" sz="1200" dirty="0"/>
              <a:t>			</a:t>
            </a:r>
            <a:r>
              <a:rPr lang="fr-FR" sz="1200" dirty="0" smtClean="0"/>
              <a:t>Dominique </a:t>
            </a:r>
            <a:r>
              <a:rPr lang="fr-FR" sz="1200" dirty="0" err="1"/>
              <a:t>Assemaine</a:t>
            </a:r>
            <a:r>
              <a:rPr lang="fr-FR" sz="1200" dirty="0"/>
              <a:t> </a:t>
            </a:r>
            <a:endParaRPr lang="fr-FR" sz="1200" dirty="0" smtClean="0"/>
          </a:p>
          <a:p>
            <a:pPr marL="285750" indent="-285750">
              <a:buFont typeface="Wingdings" panose="05000000000000000000" pitchFamily="2" charset="2"/>
              <a:buChar char="§"/>
            </a:pPr>
            <a:r>
              <a:rPr lang="fr-FR" sz="1200" b="1" dirty="0" smtClean="0"/>
              <a:t>Réflexologie combinée					</a:t>
            </a:r>
            <a:r>
              <a:rPr lang="fr-FR" sz="1200" dirty="0"/>
              <a:t>Virginie </a:t>
            </a:r>
            <a:r>
              <a:rPr lang="fr-FR" sz="1200" dirty="0" smtClean="0"/>
              <a:t>Nègre</a:t>
            </a:r>
          </a:p>
          <a:p>
            <a:pPr marL="285750" indent="-285750">
              <a:buFont typeface="Wingdings" panose="05000000000000000000" pitchFamily="2" charset="2"/>
              <a:buChar char="§"/>
            </a:pPr>
            <a:r>
              <a:rPr lang="fr-FR" sz="1200" b="1" dirty="0" smtClean="0"/>
              <a:t>Sophrologie : </a:t>
            </a:r>
          </a:p>
          <a:p>
            <a:pPr marL="742950" lvl="1" indent="-285750">
              <a:buFont typeface="Wingdings" panose="05000000000000000000" pitchFamily="2" charset="2"/>
              <a:buChar char="§"/>
            </a:pPr>
            <a:r>
              <a:rPr lang="fr-FR" sz="1200" dirty="0" smtClean="0">
                <a:solidFill>
                  <a:srgbClr val="000000"/>
                </a:solidFill>
              </a:rPr>
              <a:t>Stop </a:t>
            </a:r>
            <a:r>
              <a:rPr lang="fr-FR" sz="1200" dirty="0">
                <a:solidFill>
                  <a:srgbClr val="000000"/>
                </a:solidFill>
              </a:rPr>
              <a:t>à la fatigue, Enlever le </a:t>
            </a:r>
            <a:r>
              <a:rPr lang="fr-FR" sz="1200" dirty="0" smtClean="0">
                <a:solidFill>
                  <a:srgbClr val="000000"/>
                </a:solidFill>
              </a:rPr>
              <a:t>stress 			</a:t>
            </a:r>
            <a:r>
              <a:rPr lang="fr-FR" sz="1200" dirty="0" smtClean="0"/>
              <a:t>Muriel </a:t>
            </a:r>
            <a:r>
              <a:rPr lang="fr-FR" sz="1200" dirty="0" err="1" smtClean="0"/>
              <a:t>Montay</a:t>
            </a:r>
            <a:r>
              <a:rPr lang="fr-FR" sz="1200" dirty="0" smtClean="0"/>
              <a:t>-Mula</a:t>
            </a:r>
          </a:p>
          <a:p>
            <a:pPr marL="742950" lvl="1" indent="-285750">
              <a:buFont typeface="Wingdings" panose="05000000000000000000" pitchFamily="2" charset="2"/>
              <a:buChar char="§"/>
            </a:pPr>
            <a:r>
              <a:rPr lang="fr-FR" sz="1200" dirty="0" smtClean="0"/>
              <a:t>Sommeil, </a:t>
            </a:r>
            <a:r>
              <a:rPr lang="fr-FR" sz="1200" dirty="0"/>
              <a:t>Une bonne nuit se prépare </a:t>
            </a:r>
            <a:r>
              <a:rPr lang="fr-FR" sz="1200" dirty="0" smtClean="0"/>
              <a:t>la journée 		Muriel </a:t>
            </a:r>
            <a:r>
              <a:rPr lang="fr-FR" sz="1200" dirty="0" err="1" smtClean="0"/>
              <a:t>Montay</a:t>
            </a:r>
            <a:r>
              <a:rPr lang="fr-FR" sz="1200" dirty="0" smtClean="0"/>
              <a:t>-Mula</a:t>
            </a:r>
          </a:p>
        </p:txBody>
      </p:sp>
    </p:spTree>
    <p:extLst>
      <p:ext uri="{BB962C8B-B14F-4D97-AF65-F5344CB8AC3E}">
        <p14:creationId xmlns:p14="http://schemas.microsoft.com/office/powerpoint/2010/main" val="505651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ALIMENTATION</a:t>
            </a:r>
            <a:endParaRPr lang="fr-FR" sz="3200" dirty="0">
              <a:solidFill>
                <a:schemeClr val="bg1"/>
              </a:solidFill>
            </a:endParaRPr>
          </a:p>
        </p:txBody>
      </p:sp>
      <p:sp>
        <p:nvSpPr>
          <p:cNvPr id="4" name="ZoneTexte 3"/>
          <p:cNvSpPr txBox="1"/>
          <p:nvPr/>
        </p:nvSpPr>
        <p:spPr>
          <a:xfrm>
            <a:off x="548524" y="677810"/>
            <a:ext cx="6939412" cy="1015663"/>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u="sng" dirty="0">
                <a:solidFill>
                  <a:srgbClr val="000000"/>
                </a:solidFill>
              </a:rPr>
              <a:t>Adapter son alimentation au fil des saisons aide le corps à résister au changement </a:t>
            </a:r>
          </a:p>
          <a:p>
            <a:pPr lvl="0">
              <a:defRPr sz="1800" b="0" i="0" u="none" strike="noStrike" kern="0" cap="none" spc="0" baseline="0">
                <a:solidFill>
                  <a:srgbClr val="000000"/>
                </a:solidFill>
                <a:uFillTx/>
              </a:defRPr>
            </a:pPr>
            <a:r>
              <a:rPr lang="fr-FR" sz="2000" b="1" u="sng" dirty="0">
                <a:solidFill>
                  <a:srgbClr val="000000"/>
                </a:solidFill>
              </a:rPr>
              <a:t>Les recommandations </a:t>
            </a:r>
            <a:r>
              <a:rPr lang="fr-FR" sz="2000" b="1" u="sng" dirty="0" smtClean="0">
                <a:solidFill>
                  <a:srgbClr val="000000"/>
                </a:solidFill>
              </a:rPr>
              <a:t>alimentaires en </a:t>
            </a:r>
            <a:r>
              <a:rPr lang="fr-FR" sz="2000" b="1" u="sng" dirty="0">
                <a:solidFill>
                  <a:srgbClr val="000000"/>
                </a:solidFill>
              </a:rPr>
              <a:t>hiver</a:t>
            </a:r>
          </a:p>
        </p:txBody>
      </p:sp>
      <p:sp>
        <p:nvSpPr>
          <p:cNvPr id="3" name="ZoneTexte 2"/>
          <p:cNvSpPr txBox="1"/>
          <p:nvPr/>
        </p:nvSpPr>
        <p:spPr>
          <a:xfrm>
            <a:off x="7487936" y="6293563"/>
            <a:ext cx="4367542" cy="276999"/>
          </a:xfrm>
          <a:prstGeom prst="rect">
            <a:avLst/>
          </a:prstGeom>
          <a:noFill/>
        </p:spPr>
        <p:txBody>
          <a:bodyPr wrap="none" rtlCol="0">
            <a:spAutoFit/>
          </a:bodyPr>
          <a:lstStyle/>
          <a:p>
            <a:pPr algn="r"/>
            <a:r>
              <a:rPr lang="fr-FR" altLang="fr-FR" sz="1200" i="1" dirty="0" smtClean="0"/>
              <a:t>Magalie Richardin, Praticienne en Médecine Traditionnelle Chinoise</a:t>
            </a:r>
            <a:endParaRPr lang="fr-FR" altLang="fr-FR" sz="1200" i="1" dirty="0"/>
          </a:p>
        </p:txBody>
      </p:sp>
      <p:sp>
        <p:nvSpPr>
          <p:cNvPr id="7" name="ZoneTexte 4"/>
          <p:cNvSpPr txBox="1"/>
          <p:nvPr/>
        </p:nvSpPr>
        <p:spPr>
          <a:xfrm>
            <a:off x="548524" y="1811173"/>
            <a:ext cx="6661581" cy="1600438"/>
          </a:xfrm>
          <a:prstGeom prst="rect">
            <a:avLst/>
          </a:prstGeom>
          <a:noFill/>
          <a:ln cap="flat">
            <a:noFill/>
          </a:ln>
        </p:spPr>
        <p:txBody>
          <a:bodyPr vert="horz" wrap="square" lIns="91440" tIns="45720" rIns="91440" bIns="45720" anchor="t" anchorCtr="0" compatLnSpc="1">
            <a:spAutoFit/>
          </a:bodyPr>
          <a:lstStyle/>
          <a:p>
            <a:r>
              <a:rPr lang="fr-FR" sz="1400" dirty="0"/>
              <a:t>1. Chaque matin boire une tasse d’eau tiède (sur le principe yin –yang) afin  de relancer l’énergie du système hépatique après votre nuit de repos. Votre corps vous dira MERCI. </a:t>
            </a:r>
          </a:p>
          <a:p>
            <a:r>
              <a:rPr lang="fr-FR" sz="1400" dirty="0"/>
              <a:t>Attendre 15mn pour prendre le petit déjeune du roi </a:t>
            </a:r>
          </a:p>
          <a:p>
            <a:r>
              <a:rPr lang="fr-FR" sz="1400" dirty="0"/>
              <a:t>2. La nature hivernale est moins </a:t>
            </a:r>
            <a:r>
              <a:rPr lang="fr-FR" sz="1400" dirty="0" smtClean="0"/>
              <a:t>abondante </a:t>
            </a:r>
            <a:r>
              <a:rPr lang="fr-FR" sz="1400" dirty="0"/>
              <a:t>en </a:t>
            </a:r>
            <a:r>
              <a:rPr lang="fr-FR" sz="1400" dirty="0" smtClean="0"/>
              <a:t>fruits. Cependant, </a:t>
            </a:r>
            <a:r>
              <a:rPr lang="fr-FR" sz="1400" dirty="0"/>
              <a:t>elle propose encore des plats colorés. Manger des fruits et des légumes </a:t>
            </a:r>
            <a:r>
              <a:rPr lang="fr-FR" sz="1400" dirty="0" smtClean="0"/>
              <a:t>de saisons.</a:t>
            </a:r>
          </a:p>
          <a:p>
            <a:endParaRPr lang="fr-FR" sz="1400" dirty="0"/>
          </a:p>
          <a:p>
            <a:r>
              <a:rPr lang="fr-FR" sz="1400" dirty="0"/>
              <a:t>Purées de citrouilles et potimarron, patates douces, betteraves, (variez les </a:t>
            </a:r>
            <a:r>
              <a:rPr lang="fr-FR" sz="1400" dirty="0" smtClean="0"/>
              <a:t>plaisirs).</a:t>
            </a:r>
            <a:endParaRPr lang="fr-FR" sz="1400"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6555" y="719183"/>
            <a:ext cx="4278923" cy="285261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162" y="3571798"/>
            <a:ext cx="4324944" cy="2883760"/>
          </a:xfrm>
          <a:prstGeom prst="rect">
            <a:avLst/>
          </a:prstGeom>
        </p:spPr>
      </p:pic>
      <p:sp>
        <p:nvSpPr>
          <p:cNvPr id="9" name="ZoneTexte 4"/>
          <p:cNvSpPr txBox="1"/>
          <p:nvPr/>
        </p:nvSpPr>
        <p:spPr>
          <a:xfrm>
            <a:off x="5960699" y="3671163"/>
            <a:ext cx="5435417" cy="2462213"/>
          </a:xfrm>
          <a:prstGeom prst="rect">
            <a:avLst/>
          </a:prstGeom>
          <a:noFill/>
          <a:ln cap="flat">
            <a:noFill/>
          </a:ln>
        </p:spPr>
        <p:txBody>
          <a:bodyPr vert="horz" wrap="square" lIns="91440" tIns="45720" rIns="91440" bIns="45720" anchor="t" anchorCtr="0" compatLnSpc="1">
            <a:spAutoFit/>
          </a:bodyPr>
          <a:lstStyle/>
          <a:p>
            <a:r>
              <a:rPr lang="fr-FR" sz="1400" dirty="0" smtClean="0"/>
              <a:t>Choux, </a:t>
            </a:r>
            <a:r>
              <a:rPr lang="fr-FR" sz="1400" dirty="0"/>
              <a:t>toutes les variétés sont </a:t>
            </a:r>
            <a:r>
              <a:rPr lang="fr-FR" sz="1400" dirty="0" smtClean="0"/>
              <a:t>possibles. </a:t>
            </a:r>
            <a:r>
              <a:rPr lang="fr-FR" sz="1400" dirty="0"/>
              <a:t>Céleri rave, endives, carottes, navet, topinambours, oignons, panais, fenouil, mâche, courges, </a:t>
            </a:r>
            <a:r>
              <a:rPr lang="fr-FR" sz="1400" dirty="0" err="1"/>
              <a:t>butternut</a:t>
            </a:r>
            <a:r>
              <a:rPr lang="fr-FR" sz="1400" dirty="0"/>
              <a:t>, </a:t>
            </a:r>
            <a:r>
              <a:rPr lang="fr-FR" sz="1400" dirty="0" smtClean="0"/>
              <a:t>salsifis. </a:t>
            </a:r>
            <a:r>
              <a:rPr lang="fr-FR" sz="1400" dirty="0"/>
              <a:t>P</a:t>
            </a:r>
            <a:r>
              <a:rPr lang="fr-FR" sz="1400" dirty="0" smtClean="0"/>
              <a:t>rivilégier </a:t>
            </a:r>
            <a:r>
              <a:rPr lang="fr-FR" sz="1400" dirty="0"/>
              <a:t>les légumes racine pour l’énergie du rein.</a:t>
            </a:r>
          </a:p>
          <a:p>
            <a:r>
              <a:rPr lang="fr-FR" sz="1400" dirty="0"/>
              <a:t>Vous pouvez varier avec </a:t>
            </a:r>
            <a:r>
              <a:rPr lang="fr-FR" sz="1400" dirty="0" smtClean="0"/>
              <a:t>des </a:t>
            </a:r>
            <a:r>
              <a:rPr lang="fr-FR" sz="1400" dirty="0"/>
              <a:t>cakes sucrés ou </a:t>
            </a:r>
            <a:r>
              <a:rPr lang="fr-FR" sz="1400" dirty="0" smtClean="0"/>
              <a:t>salés, </a:t>
            </a:r>
            <a:r>
              <a:rPr lang="fr-FR" sz="1400" dirty="0"/>
              <a:t>à la farine de châtaignes, noix et noisettes, dattes. Pommes, poires avec quelques pincées de curcuma. Soyez créatif…</a:t>
            </a:r>
          </a:p>
          <a:p>
            <a:r>
              <a:rPr lang="fr-FR" sz="1400" dirty="0"/>
              <a:t>Quelques soupes et purées </a:t>
            </a:r>
            <a:r>
              <a:rPr lang="fr-FR" sz="1400" dirty="0" smtClean="0"/>
              <a:t>agrémentées </a:t>
            </a:r>
            <a:r>
              <a:rPr lang="fr-FR" sz="1400" dirty="0"/>
              <a:t>de gingembre, persil, tisane de cannelle.</a:t>
            </a:r>
          </a:p>
          <a:p>
            <a:r>
              <a:rPr lang="fr-FR" sz="1400" dirty="0"/>
              <a:t>Quelques céréales sarrasin, avoine, épeautre…</a:t>
            </a:r>
          </a:p>
          <a:p>
            <a:r>
              <a:rPr lang="fr-FR" sz="1400" dirty="0" smtClean="0"/>
              <a:t>Eviter </a:t>
            </a:r>
            <a:r>
              <a:rPr lang="fr-FR" sz="1400" dirty="0"/>
              <a:t>de manger des aliments froids ou de nature </a:t>
            </a:r>
            <a:r>
              <a:rPr lang="fr-FR" sz="1400" dirty="0" smtClean="0"/>
              <a:t>froide, </a:t>
            </a:r>
            <a:r>
              <a:rPr lang="fr-FR" sz="1400" dirty="0"/>
              <a:t>afin d’éviter la dispersion de l’énergie.</a:t>
            </a:r>
          </a:p>
        </p:txBody>
      </p:sp>
    </p:spTree>
    <p:extLst>
      <p:ext uri="{BB962C8B-B14F-4D97-AF65-F5344CB8AC3E}">
        <p14:creationId xmlns:p14="http://schemas.microsoft.com/office/powerpoint/2010/main" val="48378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ALIMENTATION</a:t>
            </a:r>
            <a:endParaRPr lang="fr-FR" sz="3200" dirty="0">
              <a:solidFill>
                <a:schemeClr val="bg1"/>
              </a:solidFill>
            </a:endParaRPr>
          </a:p>
        </p:txBody>
      </p:sp>
      <p:sp>
        <p:nvSpPr>
          <p:cNvPr id="3" name="ZoneTexte 2"/>
          <p:cNvSpPr txBox="1"/>
          <p:nvPr/>
        </p:nvSpPr>
        <p:spPr>
          <a:xfrm>
            <a:off x="439932" y="6304692"/>
            <a:ext cx="4367542" cy="276999"/>
          </a:xfrm>
          <a:prstGeom prst="rect">
            <a:avLst/>
          </a:prstGeom>
          <a:noFill/>
        </p:spPr>
        <p:txBody>
          <a:bodyPr wrap="none" rtlCol="0">
            <a:spAutoFit/>
          </a:bodyPr>
          <a:lstStyle/>
          <a:p>
            <a:pPr algn="r"/>
            <a:r>
              <a:rPr lang="fr-FR" altLang="fr-FR" sz="1200" i="1" dirty="0" smtClean="0"/>
              <a:t>Magalie Richardin, Praticienne en Médecine Traditionnelle Chinoise</a:t>
            </a:r>
            <a:endParaRPr lang="fr-FR" altLang="fr-FR" sz="1200" i="1" dirty="0"/>
          </a:p>
        </p:txBody>
      </p:sp>
      <p:sp>
        <p:nvSpPr>
          <p:cNvPr id="7" name="ZoneTexte 4"/>
          <p:cNvSpPr txBox="1"/>
          <p:nvPr/>
        </p:nvSpPr>
        <p:spPr>
          <a:xfrm>
            <a:off x="508738" y="1534155"/>
            <a:ext cx="5552093" cy="4216539"/>
          </a:xfrm>
          <a:prstGeom prst="rect">
            <a:avLst/>
          </a:prstGeom>
          <a:noFill/>
          <a:ln cap="flat">
            <a:noFill/>
          </a:ln>
        </p:spPr>
        <p:txBody>
          <a:bodyPr vert="horz" wrap="square" lIns="91440" tIns="45720" rIns="91440" bIns="45720" anchor="t" anchorCtr="0" compatLnSpc="1">
            <a:spAutoFit/>
          </a:bodyPr>
          <a:lstStyle/>
          <a:p>
            <a:r>
              <a:rPr lang="fr-FR" sz="1400" b="1" i="1" dirty="0"/>
              <a:t> </a:t>
            </a:r>
            <a:r>
              <a:rPr lang="fr-FR" sz="1400" b="1" i="1" u="sng" dirty="0" smtClean="0"/>
              <a:t>Tous </a:t>
            </a:r>
            <a:r>
              <a:rPr lang="fr-FR" sz="1400" b="1" i="1" u="sng" dirty="0"/>
              <a:t>les </a:t>
            </a:r>
            <a:r>
              <a:rPr lang="fr-FR" sz="1400" b="1" i="1" u="sng" dirty="0" smtClean="0"/>
              <a:t>matins, pendant </a:t>
            </a:r>
            <a:r>
              <a:rPr lang="fr-FR" sz="1400" b="1" i="1" u="sng" dirty="0"/>
              <a:t>1 semaine ou 1 fois par </a:t>
            </a:r>
            <a:r>
              <a:rPr lang="fr-FR" sz="1400" b="1" i="1" u="sng" dirty="0" smtClean="0"/>
              <a:t>semaine, </a:t>
            </a:r>
            <a:r>
              <a:rPr lang="fr-FR" sz="1400" b="1" i="1" u="sng" dirty="0"/>
              <a:t>cet hiver</a:t>
            </a:r>
            <a:endParaRPr lang="fr-FR" sz="1400" dirty="0"/>
          </a:p>
          <a:p>
            <a:r>
              <a:rPr lang="fr-FR" sz="1400" b="1" i="1" dirty="0"/>
              <a:t> </a:t>
            </a:r>
            <a:endParaRPr lang="fr-FR" sz="1400" dirty="0"/>
          </a:p>
          <a:p>
            <a:r>
              <a:rPr lang="fr-FR" sz="1200" dirty="0"/>
              <a:t>50 gr de riz cuit avec 20 gr de (chair) moule, quelques brins de persil et 1 oignon, 1 gousse d’ail.</a:t>
            </a:r>
          </a:p>
          <a:p>
            <a:endParaRPr lang="fr-FR" sz="1200" b="1" i="1" u="sng" dirty="0" smtClean="0"/>
          </a:p>
          <a:p>
            <a:r>
              <a:rPr lang="fr-FR" sz="1200" b="1" i="1" u="sng" dirty="0" smtClean="0"/>
              <a:t>Fonction</a:t>
            </a:r>
            <a:r>
              <a:rPr lang="fr-FR" sz="1200" b="1" i="1" u="sng" dirty="0"/>
              <a:t> :</a:t>
            </a:r>
            <a:r>
              <a:rPr lang="fr-FR" sz="1200" dirty="0"/>
              <a:t> </a:t>
            </a:r>
            <a:endParaRPr lang="fr-FR" sz="1200" dirty="0" smtClean="0"/>
          </a:p>
          <a:p>
            <a:endParaRPr lang="fr-FR" sz="1200" dirty="0"/>
          </a:p>
          <a:p>
            <a:r>
              <a:rPr lang="fr-FR" sz="1200" dirty="0"/>
              <a:t>N</a:t>
            </a:r>
            <a:r>
              <a:rPr lang="fr-FR" sz="1200" dirty="0" smtClean="0"/>
              <a:t>ourrit </a:t>
            </a:r>
            <a:r>
              <a:rPr lang="fr-FR" sz="1200" dirty="0"/>
              <a:t>le </a:t>
            </a:r>
            <a:r>
              <a:rPr lang="fr-FR" sz="1200" dirty="0" smtClean="0"/>
              <a:t>Yin </a:t>
            </a:r>
            <a:r>
              <a:rPr lang="fr-FR" sz="1200" dirty="0"/>
              <a:t>des reins (en hiver), enrichit le sang du foie, action sur le goitre, dans l’hypertension artérielle, sur </a:t>
            </a:r>
            <a:r>
              <a:rPr lang="fr-FR" sz="1200" dirty="0" smtClean="0"/>
              <a:t>l’artériosclérose</a:t>
            </a:r>
            <a:endParaRPr lang="fr-FR" sz="1200" dirty="0"/>
          </a:p>
          <a:p>
            <a:r>
              <a:rPr lang="fr-FR" sz="1200" dirty="0"/>
              <a:t>Contre-indication : intoxication aux moules, sinon rajouter du gingembre frais, laurier ou clou de girofle</a:t>
            </a:r>
          </a:p>
          <a:p>
            <a:r>
              <a:rPr lang="fr-FR" sz="1200" dirty="0"/>
              <a:t>Pour renforcer le </a:t>
            </a:r>
            <a:r>
              <a:rPr lang="fr-FR" sz="1200" dirty="0" smtClean="0"/>
              <a:t>Yin </a:t>
            </a:r>
            <a:r>
              <a:rPr lang="fr-FR" sz="1200" dirty="0"/>
              <a:t>du rein, un verre de bière ou de cidre à </a:t>
            </a:r>
            <a:r>
              <a:rPr lang="fr-FR" sz="1200" dirty="0" smtClean="0"/>
              <a:t>17 heures solaires.</a:t>
            </a:r>
            <a:endParaRPr lang="fr-FR" sz="1200" dirty="0"/>
          </a:p>
          <a:p>
            <a:r>
              <a:rPr lang="fr-FR" sz="1200" dirty="0"/>
              <a:t> </a:t>
            </a:r>
          </a:p>
          <a:p>
            <a:r>
              <a:rPr lang="fr-FR" sz="1200" b="1" u="sng" dirty="0"/>
              <a:t> GRUAU au </a:t>
            </a:r>
            <a:r>
              <a:rPr lang="fr-FR" sz="1200" b="1" u="sng" dirty="0" smtClean="0"/>
              <a:t>poulet</a:t>
            </a:r>
          </a:p>
          <a:p>
            <a:endParaRPr lang="fr-FR" sz="1200" dirty="0"/>
          </a:p>
          <a:p>
            <a:r>
              <a:rPr lang="fr-FR" sz="1200" dirty="0" smtClean="0"/>
              <a:t>50 gr </a:t>
            </a:r>
            <a:r>
              <a:rPr lang="fr-FR" sz="1200" dirty="0"/>
              <a:t>de riz </a:t>
            </a:r>
            <a:r>
              <a:rPr lang="fr-FR" sz="1200" dirty="0" smtClean="0"/>
              <a:t>cuit, 25 gr </a:t>
            </a:r>
            <a:r>
              <a:rPr lang="fr-FR" sz="1200" dirty="0"/>
              <a:t>de sésame noir et du foie de poulet, 1 pincée de sel, quelques gousses d’ail à votre </a:t>
            </a:r>
            <a:r>
              <a:rPr lang="fr-FR" sz="1200" dirty="0" smtClean="0"/>
              <a:t>convenance, </a:t>
            </a:r>
            <a:r>
              <a:rPr lang="fr-FR" sz="1200" dirty="0"/>
              <a:t>2 rondelles de gingembre à laisser mijoter (+1 verre d’eau si trop compact).</a:t>
            </a:r>
          </a:p>
          <a:p>
            <a:endParaRPr lang="fr-FR" sz="1200" b="1" i="1" dirty="0" smtClean="0"/>
          </a:p>
          <a:p>
            <a:r>
              <a:rPr lang="fr-FR" sz="1200" b="1" i="1" dirty="0" smtClean="0"/>
              <a:t>Fonction</a:t>
            </a:r>
            <a:r>
              <a:rPr lang="fr-FR" sz="1200" b="1" i="1" dirty="0"/>
              <a:t> :</a:t>
            </a:r>
            <a:r>
              <a:rPr lang="fr-FR" sz="1200" dirty="0"/>
              <a:t> Nourrit le sang du foie et améliore la vue, tonifie le Qi des reins dans le cadre d’impuissance et d’énurésie. </a:t>
            </a:r>
          </a:p>
          <a:p>
            <a:r>
              <a:rPr lang="fr-FR" sz="1200" dirty="0"/>
              <a:t>Pas de </a:t>
            </a:r>
            <a:r>
              <a:rPr lang="fr-FR" sz="1200" dirty="0" smtClean="0"/>
              <a:t>contre-indication.</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814" y="927842"/>
            <a:ext cx="4968797" cy="2983839"/>
          </a:xfrm>
          <a:prstGeom prst="rect">
            <a:avLst/>
          </a:prstGeom>
        </p:spPr>
      </p:pic>
      <p:sp>
        <p:nvSpPr>
          <p:cNvPr id="6" name="ZoneTexte 5"/>
          <p:cNvSpPr txBox="1"/>
          <p:nvPr/>
        </p:nvSpPr>
        <p:spPr>
          <a:xfrm>
            <a:off x="6373696" y="3627036"/>
            <a:ext cx="5392615" cy="2677656"/>
          </a:xfrm>
          <a:prstGeom prst="rect">
            <a:avLst/>
          </a:prstGeom>
          <a:noFill/>
        </p:spPr>
        <p:txBody>
          <a:bodyPr wrap="square" rtlCol="0">
            <a:spAutoFit/>
          </a:bodyPr>
          <a:lstStyle/>
          <a:p>
            <a:r>
              <a:rPr lang="fr-FR" sz="1200" b="1" u="sng" dirty="0"/>
              <a:t>Gruau aux noix</a:t>
            </a:r>
          </a:p>
          <a:p>
            <a:endParaRPr lang="fr-FR" sz="1200" dirty="0"/>
          </a:p>
          <a:p>
            <a:r>
              <a:rPr lang="fr-FR" sz="1200" dirty="0"/>
              <a:t>15 gr de </a:t>
            </a:r>
            <a:r>
              <a:rPr lang="fr-FR" sz="1200" dirty="0" err="1"/>
              <a:t>poria</a:t>
            </a:r>
            <a:r>
              <a:rPr lang="fr-FR" sz="1200" dirty="0"/>
              <a:t> (chair) de coco, 15 gr de noix, 50 gr de riz cuit. A avec un peu de gourmandise vous pourrez ajouter des raisins secs et un filet d’huile de noisette. Ou de noix (faire mijoter)</a:t>
            </a:r>
          </a:p>
          <a:p>
            <a:r>
              <a:rPr lang="fr-FR" sz="1200" dirty="0"/>
              <a:t> </a:t>
            </a:r>
          </a:p>
          <a:p>
            <a:r>
              <a:rPr lang="fr-FR" sz="1200" b="1" i="1" u="sng" dirty="0" smtClean="0"/>
              <a:t>Fonction</a:t>
            </a:r>
            <a:r>
              <a:rPr lang="fr-FR" sz="1200" dirty="0"/>
              <a:t> : </a:t>
            </a:r>
          </a:p>
          <a:p>
            <a:endParaRPr lang="fr-FR" sz="1200" dirty="0"/>
          </a:p>
          <a:p>
            <a:r>
              <a:rPr lang="fr-FR" sz="1200" dirty="0"/>
              <a:t>Tonifie le Qi des reins, renforce les lombes, tiédie les poumons et les reins, calme la toux et l’asthme, humidifie les intestins, tonifie le cerveau et soutient l’intelligence.</a:t>
            </a:r>
          </a:p>
          <a:p>
            <a:r>
              <a:rPr lang="fr-FR" sz="1200" dirty="0"/>
              <a:t>Attention pour les personnes sensibles : la peau des noix peut provoquer des aphtes.</a:t>
            </a:r>
          </a:p>
          <a:p>
            <a:r>
              <a:rPr lang="fr-FR" sz="1200" dirty="0"/>
              <a:t>Contre-indication en cas de chaleur humidité : selles molles ou diarrhée, saignement de nez chronique éviter les noix</a:t>
            </a:r>
            <a:r>
              <a:rPr lang="fr-FR" sz="1200" dirty="0" smtClean="0"/>
              <a:t>.</a:t>
            </a:r>
            <a:endParaRPr lang="fr-FR" sz="1200" dirty="0"/>
          </a:p>
        </p:txBody>
      </p:sp>
      <p:sp>
        <p:nvSpPr>
          <p:cNvPr id="4" name="ZoneTexte 3"/>
          <p:cNvSpPr txBox="1"/>
          <p:nvPr/>
        </p:nvSpPr>
        <p:spPr>
          <a:xfrm>
            <a:off x="548524" y="727787"/>
            <a:ext cx="7600394" cy="40011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000" b="1" u="sng" dirty="0" smtClean="0">
                <a:solidFill>
                  <a:srgbClr val="000000"/>
                </a:solidFill>
              </a:rPr>
              <a:t>En hiver, </a:t>
            </a:r>
            <a:r>
              <a:rPr lang="fr-FR" sz="2000" b="1" i="1" u="sng" dirty="0"/>
              <a:t>Quelques idées recettes pour bien commencer la journée ! </a:t>
            </a:r>
            <a:endParaRPr lang="fr-FR" sz="2000" dirty="0"/>
          </a:p>
        </p:txBody>
      </p:sp>
    </p:spTree>
    <p:extLst>
      <p:ext uri="{BB962C8B-B14F-4D97-AF65-F5344CB8AC3E}">
        <p14:creationId xmlns:p14="http://schemas.microsoft.com/office/powerpoint/2010/main" val="3945698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rPr>
              <a:t>AROMATHERAPIE</a:t>
            </a:r>
            <a:endParaRPr lang="fr-FR" sz="3200"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528" y="483314"/>
            <a:ext cx="9014672" cy="6374686"/>
          </a:xfrm>
          <a:prstGeom prst="rect">
            <a:avLst/>
          </a:prstGeom>
        </p:spPr>
      </p:pic>
      <p:sp>
        <p:nvSpPr>
          <p:cNvPr id="4" name="ZoneTexte 3"/>
          <p:cNvSpPr txBox="1"/>
          <p:nvPr/>
        </p:nvSpPr>
        <p:spPr>
          <a:xfrm>
            <a:off x="548524" y="774679"/>
            <a:ext cx="10520529" cy="40011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2000" b="1" u="sng" dirty="0" smtClean="0">
                <a:solidFill>
                  <a:srgbClr val="000000"/>
                </a:solidFill>
              </a:rPr>
              <a:t>Rester de bonne </a:t>
            </a:r>
            <a:r>
              <a:rPr lang="fr-FR" sz="2000" b="1" u="sng" dirty="0">
                <a:solidFill>
                  <a:srgbClr val="000000"/>
                </a:solidFill>
              </a:rPr>
              <a:t>humeur Rester de bonne humeur et garder le moral au beau fixe </a:t>
            </a:r>
          </a:p>
        </p:txBody>
      </p:sp>
      <p:sp>
        <p:nvSpPr>
          <p:cNvPr id="3" name="ZoneTexte 2"/>
          <p:cNvSpPr txBox="1"/>
          <p:nvPr/>
        </p:nvSpPr>
        <p:spPr>
          <a:xfrm>
            <a:off x="596879" y="6197600"/>
            <a:ext cx="3247684" cy="276999"/>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a:p>
        </p:txBody>
      </p:sp>
    </p:spTree>
    <p:extLst>
      <p:ext uri="{BB962C8B-B14F-4D97-AF65-F5344CB8AC3E}">
        <p14:creationId xmlns:p14="http://schemas.microsoft.com/office/powerpoint/2010/main" val="2113626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44508</TotalTime>
  <Words>3590</Words>
  <Application>Microsoft Office PowerPoint</Application>
  <PresentationFormat>Grand écran</PresentationFormat>
  <Paragraphs>652</Paragraphs>
  <Slides>36</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Calibri</vt:lpstr>
      <vt:lpstr>Calibri Light</vt:lpstr>
      <vt:lpstr>Source Sans Pro</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ALIMENTATION</vt:lpstr>
      <vt:lpstr>ALIMENTATION</vt:lpstr>
      <vt:lpstr>AROMATHERAPIE</vt:lpstr>
      <vt:lpstr>AROMATHERAPIE</vt:lpstr>
      <vt:lpstr>AROMATHERAPIE (en Mtc*)</vt:lpstr>
      <vt:lpstr>BIORESONANCE ET THERAPIE FREQUENTIELLE</vt:lpstr>
      <vt:lpstr>BIORESONANCE ET THERAPIE FREQUENTIELLE</vt:lpstr>
      <vt:lpstr>COHERENCE CARDIAQUE</vt:lpstr>
      <vt:lpstr>COMPLEMENTS NUTRITIONNELS</vt:lpstr>
      <vt:lpstr>COMPLEMENTS NUTRITIONNELS</vt:lpstr>
      <vt:lpstr>EFT (Emotional Freedom Techniques)</vt:lpstr>
      <vt:lpstr>FLEURS DE  BACH</vt:lpstr>
      <vt:lpstr>KINESIOLOGIE ET DO IN</vt:lpstr>
      <vt:lpstr>MEDECINE TRADITIONNELLE CHINOISE (Mtc)</vt:lpstr>
      <vt:lpstr>MEDECINE TRADITIONNELLE CHINOISE (Mtc)</vt:lpstr>
      <vt:lpstr>MEDECINE TRADITIONNELLE CHINOISE (Mtc)</vt:lpstr>
      <vt:lpstr>MOXIBUSTION</vt:lpstr>
      <vt:lpstr>NATUROPATHIE</vt:lpstr>
      <vt:lpstr>PHARMACOPEE CHINOISE</vt:lpstr>
      <vt:lpstr>PHYTOTHERAPIE</vt:lpstr>
      <vt:lpstr>PHYTOTHERAPIE</vt:lpstr>
      <vt:lpstr>QI GONG</vt:lpstr>
      <vt:lpstr>REFLEXOLOGIE</vt:lpstr>
      <vt:lpstr>REFLEXOLOGIE</vt:lpstr>
      <vt:lpstr>SOPHROLOGIE</vt:lpstr>
      <vt:lpstr>SOPHROLOGIE</vt:lpstr>
      <vt:lpstr>SOPHROLOGIE</vt:lpstr>
      <vt:lpstr>EN SYNTHESE</vt:lpstr>
      <vt:lpstr>EN SYNTHESE</vt:lpstr>
      <vt:lpstr>Besoin d’aide pour vous orienter vers la pratique qui vous sera la plus adaptée ?  Et pour des conseils plus précis et individualisés sans sortir de chez soi, la télé-consultation est possible.  Si vous avez des questions n’hésitez pas !  Contactez le 01 84 25 22 87   Retrouvez tous les praticiens sur : www.kheprisante.fr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Utilisateur Windows</cp:lastModifiedBy>
  <cp:revision>249</cp:revision>
  <cp:lastPrinted>2020-12-30T12:21:05Z</cp:lastPrinted>
  <dcterms:created xsi:type="dcterms:W3CDTF">2020-10-20T17:41:29Z</dcterms:created>
  <dcterms:modified xsi:type="dcterms:W3CDTF">2021-01-20T10:16:45Z</dcterms:modified>
</cp:coreProperties>
</file>