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66" r:id="rId2"/>
    <p:sldId id="261" r:id="rId3"/>
  </p:sldIdLst>
  <p:sldSz cx="5489575" cy="7704138"/>
  <p:notesSz cx="9939338" cy="6805613"/>
  <p:defaultTextStyle>
    <a:defPPr>
      <a:defRPr lang="fr-FR"/>
    </a:defPPr>
    <a:lvl1pPr marL="0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79162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58324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3748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16649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395811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674973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1954135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233297" algn="l" defTabSz="55832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6" userDrawn="1">
          <p15:clr>
            <a:srgbClr val="A4A3A4"/>
          </p15:clr>
        </p15:guide>
        <p15:guide id="2" pos="2438" userDrawn="1">
          <p15:clr>
            <a:srgbClr val="A4A3A4"/>
          </p15:clr>
        </p15:guide>
        <p15:guide id="3" orient="horz" pos="2427" userDrawn="1">
          <p15:clr>
            <a:srgbClr val="A4A3A4"/>
          </p15:clr>
        </p15:guide>
        <p15:guide id="4" pos="173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D4CA"/>
    <a:srgbClr val="F4F4F4"/>
    <a:srgbClr val="F3F3F3"/>
    <a:srgbClr val="0085B0"/>
    <a:srgbClr val="0099FF"/>
    <a:srgbClr val="A8A8A8"/>
    <a:srgbClr val="C4BD97"/>
    <a:srgbClr val="EEEC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87" d="100"/>
          <a:sy n="87" d="100"/>
        </p:scale>
        <p:origin x="828" y="-1116"/>
      </p:cViewPr>
      <p:guideLst>
        <p:guide orient="horz" pos="1156"/>
        <p:guide pos="2438"/>
        <p:guide orient="horz" pos="2427"/>
        <p:guide pos="173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5" y="1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t>05/01/2021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4" y="6464184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5" y="6464184"/>
            <a:ext cx="4306021" cy="340335"/>
          </a:xfrm>
          <a:prstGeom prst="rect">
            <a:avLst/>
          </a:prstGeom>
        </p:spPr>
        <p:txBody>
          <a:bodyPr vert="horz" lIns="92515" tIns="46257" rIns="92515" bIns="46257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11721" y="2393278"/>
            <a:ext cx="4666139" cy="165139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23437" y="4365680"/>
            <a:ext cx="3842702" cy="196883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9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58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3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16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958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74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54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2332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05/01/2021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05/01/2021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291841" y="162289"/>
            <a:ext cx="1020719" cy="345081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26826" y="162289"/>
            <a:ext cx="2973519" cy="345081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05/01/2021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05/01/2021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3640" y="4950625"/>
            <a:ext cx="4666139" cy="1530127"/>
          </a:xfrm>
        </p:spPr>
        <p:txBody>
          <a:bodyPr anchor="t"/>
          <a:lstStyle>
            <a:lvl1pPr algn="l">
              <a:defRPr sz="25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33640" y="3265343"/>
            <a:ext cx="4666139" cy="1685280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91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58324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3748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1664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395811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674973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9541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23329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05/01/2021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26828" y="943402"/>
            <a:ext cx="1996642" cy="266969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314960" y="943402"/>
            <a:ext cx="1997596" cy="266969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05/01/2021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4481" y="308524"/>
            <a:ext cx="4940618" cy="1284024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74481" y="1724517"/>
            <a:ext cx="2425515" cy="718695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74481" y="2443210"/>
            <a:ext cx="2425515" cy="4438796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2788630" y="1724517"/>
            <a:ext cx="2426468" cy="718695"/>
          </a:xfrm>
        </p:spPr>
        <p:txBody>
          <a:bodyPr anchor="b"/>
          <a:lstStyle>
            <a:lvl1pPr marL="0" indent="0">
              <a:buNone/>
              <a:defRPr sz="1500" b="1"/>
            </a:lvl1pPr>
            <a:lvl2pPr marL="279162" indent="0">
              <a:buNone/>
              <a:defRPr sz="1200" b="1"/>
            </a:lvl2pPr>
            <a:lvl3pPr marL="558324" indent="0">
              <a:buNone/>
              <a:defRPr sz="1200" b="1"/>
            </a:lvl3pPr>
            <a:lvl4pPr marL="837487" indent="0">
              <a:buNone/>
              <a:defRPr sz="1000" b="1"/>
            </a:lvl4pPr>
            <a:lvl5pPr marL="1116649" indent="0">
              <a:buNone/>
              <a:defRPr sz="1000" b="1"/>
            </a:lvl5pPr>
            <a:lvl6pPr marL="1395811" indent="0">
              <a:buNone/>
              <a:defRPr sz="1000" b="1"/>
            </a:lvl6pPr>
            <a:lvl7pPr marL="1674973" indent="0">
              <a:buNone/>
              <a:defRPr sz="1000" b="1"/>
            </a:lvl7pPr>
            <a:lvl8pPr marL="1954135" indent="0">
              <a:buNone/>
              <a:defRPr sz="1000" b="1"/>
            </a:lvl8pPr>
            <a:lvl9pPr marL="2233297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2788630" y="2443210"/>
            <a:ext cx="2426468" cy="4438796"/>
          </a:xfrm>
        </p:spPr>
        <p:txBody>
          <a:bodyPr/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05/01/2021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05/01/2021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05/01/2021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4480" y="306740"/>
            <a:ext cx="1806032" cy="1305423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6272" y="306740"/>
            <a:ext cx="3068825" cy="6575268"/>
          </a:xfrm>
        </p:spPr>
        <p:txBody>
          <a:bodyPr/>
          <a:lstStyle>
            <a:lvl1pPr>
              <a:defRPr sz="1900"/>
            </a:lvl1pPr>
            <a:lvl2pPr>
              <a:defRPr sz="1800"/>
            </a:lvl2pPr>
            <a:lvl3pPr>
              <a:defRPr sz="15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74480" y="1612163"/>
            <a:ext cx="1806032" cy="5269844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05/01/2021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995" y="5392899"/>
            <a:ext cx="3293745" cy="636661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75995" y="688380"/>
            <a:ext cx="3293745" cy="4622483"/>
          </a:xfrm>
        </p:spPr>
        <p:txBody>
          <a:bodyPr/>
          <a:lstStyle>
            <a:lvl1pPr marL="0" indent="0">
              <a:buNone/>
              <a:defRPr sz="1900"/>
            </a:lvl1pPr>
            <a:lvl2pPr marL="279162" indent="0">
              <a:buNone/>
              <a:defRPr sz="1800"/>
            </a:lvl2pPr>
            <a:lvl3pPr marL="558324" indent="0">
              <a:buNone/>
              <a:defRPr sz="1500"/>
            </a:lvl3pPr>
            <a:lvl4pPr marL="837487" indent="0">
              <a:buNone/>
              <a:defRPr sz="1200"/>
            </a:lvl4pPr>
            <a:lvl5pPr marL="1116649" indent="0">
              <a:buNone/>
              <a:defRPr sz="1200"/>
            </a:lvl5pPr>
            <a:lvl6pPr marL="1395811" indent="0">
              <a:buNone/>
              <a:defRPr sz="1200"/>
            </a:lvl6pPr>
            <a:lvl7pPr marL="1674973" indent="0">
              <a:buNone/>
              <a:defRPr sz="1200"/>
            </a:lvl7pPr>
            <a:lvl8pPr marL="1954135" indent="0">
              <a:buNone/>
              <a:defRPr sz="1200"/>
            </a:lvl8pPr>
            <a:lvl9pPr marL="2233297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75995" y="6029560"/>
            <a:ext cx="3293745" cy="904167"/>
          </a:xfrm>
        </p:spPr>
        <p:txBody>
          <a:bodyPr/>
          <a:lstStyle>
            <a:lvl1pPr marL="0" indent="0">
              <a:buNone/>
              <a:defRPr sz="900"/>
            </a:lvl1pPr>
            <a:lvl2pPr marL="279162" indent="0">
              <a:buNone/>
              <a:defRPr sz="700"/>
            </a:lvl2pPr>
            <a:lvl3pPr marL="558324" indent="0">
              <a:buNone/>
              <a:defRPr sz="600"/>
            </a:lvl3pPr>
            <a:lvl4pPr marL="837487" indent="0">
              <a:buNone/>
              <a:defRPr sz="500"/>
            </a:lvl4pPr>
            <a:lvl5pPr marL="1116649" indent="0">
              <a:buNone/>
              <a:defRPr sz="500"/>
            </a:lvl5pPr>
            <a:lvl6pPr marL="1395811" indent="0">
              <a:buNone/>
              <a:defRPr sz="500"/>
            </a:lvl6pPr>
            <a:lvl7pPr marL="1674973" indent="0">
              <a:buNone/>
              <a:defRPr sz="500"/>
            </a:lvl7pPr>
            <a:lvl8pPr marL="1954135" indent="0">
              <a:buNone/>
              <a:defRPr sz="500"/>
            </a:lvl8pPr>
            <a:lvl9pPr marL="2233297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05/01/2021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274481" y="308524"/>
            <a:ext cx="4940618" cy="1284024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74481" y="1797634"/>
            <a:ext cx="4940618" cy="5084376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274481" y="7140597"/>
            <a:ext cx="1280901" cy="410175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05/01/2021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1875608" y="7140597"/>
            <a:ext cx="1738365" cy="410175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934197" y="7140597"/>
            <a:ext cx="1280901" cy="410175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58324" rtl="0" eaLnBrk="1" latinLnBrk="0" hangingPunct="1"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9372" indent="-209372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3639" indent="-174477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97906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977068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56230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35392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14555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717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72879" indent="-139581" algn="l" defTabSz="558324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79162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58324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3748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16649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395811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4973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54135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233297" algn="l" defTabSz="558324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7766" y="69489"/>
            <a:ext cx="5471258" cy="12251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646" y="100329"/>
            <a:ext cx="2110081" cy="442288"/>
          </a:xfrm>
          <a:prstGeom prst="rect">
            <a:avLst/>
          </a:prstGeom>
        </p:spPr>
      </p:pic>
      <p:sp>
        <p:nvSpPr>
          <p:cNvPr id="39" name="ZoneTexte 38"/>
          <p:cNvSpPr txBox="1"/>
          <p:nvPr/>
        </p:nvSpPr>
        <p:spPr>
          <a:xfrm>
            <a:off x="265355" y="2639342"/>
            <a:ext cx="50687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1377D4"/>
                </a:solidFill>
                <a:latin typeface="Lucida Console" panose="020B0609040504020204" pitchFamily="49" charset="0"/>
              </a:rPr>
              <a:t>Et si nous parlions prévention ?</a:t>
            </a:r>
            <a:endParaRPr lang="fr-FR" sz="1600" b="1" dirty="0">
              <a:solidFill>
                <a:srgbClr val="1377D4"/>
              </a:solidFill>
              <a:latin typeface="Lucida Console" panose="020B0609040504020204" pitchFamily="49" charset="0"/>
            </a:endParaRPr>
          </a:p>
        </p:txBody>
      </p:sp>
      <p:cxnSp>
        <p:nvCxnSpPr>
          <p:cNvPr id="41" name="Connecteur droit 40"/>
          <p:cNvCxnSpPr/>
          <p:nvPr/>
        </p:nvCxnSpPr>
        <p:spPr>
          <a:xfrm flipV="1">
            <a:off x="1268622" y="2998532"/>
            <a:ext cx="2952328" cy="109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659685" y="3977565"/>
            <a:ext cx="442902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100" dirty="0" smtClean="0"/>
              <a:t>Quoi faire pour que votre mental contrôle favorablement </a:t>
            </a:r>
          </a:p>
          <a:p>
            <a:r>
              <a:rPr lang="fr-FR" sz="1100" dirty="0" smtClean="0"/>
              <a:t>      votre système immunitaire ? et non l’inverse</a:t>
            </a:r>
            <a:endParaRPr lang="fr-FR" sz="1100" dirty="0" smtClean="0"/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100" dirty="0" smtClean="0"/>
              <a:t>Comment </a:t>
            </a:r>
            <a:r>
              <a:rPr lang="fr-FR" sz="1100" dirty="0" smtClean="0"/>
              <a:t>le </a:t>
            </a:r>
            <a:r>
              <a:rPr lang="fr-FR" sz="1100" dirty="0" smtClean="0"/>
              <a:t>faire de façon efficace au quotidien ?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100" dirty="0" smtClean="0"/>
              <a:t>Comment aider votre organisme à s’adapter en toute circonstance ?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100" dirty="0" smtClean="0"/>
              <a:t>Quelles routines vous seront les plus favorables pour faire </a:t>
            </a:r>
            <a:r>
              <a:rPr lang="fr-FR" sz="1100" dirty="0" smtClean="0"/>
              <a:t>face</a:t>
            </a:r>
          </a:p>
          <a:p>
            <a:r>
              <a:rPr lang="fr-FR" sz="1100" dirty="0"/>
              <a:t> </a:t>
            </a:r>
            <a:r>
              <a:rPr lang="fr-FR" sz="1100" dirty="0" smtClean="0"/>
              <a:t>     </a:t>
            </a:r>
            <a:r>
              <a:rPr lang="fr-FR" sz="1100" dirty="0" smtClean="0"/>
              <a:t>à </a:t>
            </a:r>
            <a:r>
              <a:rPr lang="fr-FR" sz="1100" dirty="0" smtClean="0"/>
              <a:t>toutes les situations ?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100" dirty="0"/>
              <a:t>Quelles sont les disciplines à votre disposition pour vous aider </a:t>
            </a:r>
            <a:r>
              <a:rPr lang="fr-FR" sz="1100" dirty="0" smtClean="0"/>
              <a:t>à</a:t>
            </a:r>
          </a:p>
          <a:p>
            <a:r>
              <a:rPr lang="fr-FR" sz="1100" dirty="0"/>
              <a:t> </a:t>
            </a:r>
            <a:r>
              <a:rPr lang="fr-FR" sz="1100" dirty="0" smtClean="0"/>
              <a:t>    </a:t>
            </a:r>
            <a:r>
              <a:rPr lang="fr-FR" sz="1100" dirty="0" smtClean="0"/>
              <a:t>mettre </a:t>
            </a:r>
            <a:r>
              <a:rPr lang="fr-FR" sz="1100" dirty="0"/>
              <a:t>en place les bons réflexes ?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100" dirty="0"/>
              <a:t>Comment stimuler les défenses naturelles de votre corps ?</a:t>
            </a: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FR" sz="1100" dirty="0"/>
              <a:t>Comment catalyser le processus d’auto-guérison du métabolisme </a:t>
            </a:r>
            <a:r>
              <a:rPr lang="fr-FR" sz="1100" dirty="0" smtClean="0"/>
              <a:t>?</a:t>
            </a:r>
            <a:endParaRPr lang="fr-FR" sz="1100" dirty="0"/>
          </a:p>
        </p:txBody>
      </p:sp>
      <p:sp>
        <p:nvSpPr>
          <p:cNvPr id="46" name="ZoneTexte 45"/>
          <p:cNvSpPr txBox="1"/>
          <p:nvPr/>
        </p:nvSpPr>
        <p:spPr>
          <a:xfrm>
            <a:off x="438822" y="650415"/>
            <a:ext cx="477327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>
                <a:latin typeface="Trebuchet MS" panose="020B0603020202020204" pitchFamily="34" charset="0"/>
              </a:rPr>
              <a:t>Réalisé par un collectif </a:t>
            </a:r>
            <a:r>
              <a:rPr lang="fr-FR" sz="1200" b="1" dirty="0">
                <a:latin typeface="Trebuchet MS" panose="020B0603020202020204" pitchFamily="34" charset="0"/>
              </a:rPr>
              <a:t>de </a:t>
            </a:r>
            <a:r>
              <a:rPr lang="fr-FR" sz="1200" b="1" dirty="0" smtClean="0">
                <a:latin typeface="Trebuchet MS" panose="020B0603020202020204" pitchFamily="34" charset="0"/>
              </a:rPr>
              <a:t>praticiens</a:t>
            </a:r>
          </a:p>
          <a:p>
            <a:pPr algn="ctr"/>
            <a:r>
              <a:rPr lang="fr-FR" sz="1200" b="1" dirty="0" smtClean="0">
                <a:latin typeface="Trebuchet MS" panose="020B0603020202020204" pitchFamily="34" charset="0"/>
              </a:rPr>
              <a:t>spécialisés </a:t>
            </a:r>
            <a:r>
              <a:rPr lang="fr-FR" sz="1200" b="1" dirty="0">
                <a:latin typeface="Trebuchet MS" panose="020B0603020202020204" pitchFamily="34" charset="0"/>
              </a:rPr>
              <a:t>en approche </a:t>
            </a:r>
            <a:r>
              <a:rPr lang="fr-FR" sz="1200" b="1" dirty="0" smtClean="0">
                <a:latin typeface="Trebuchet MS" panose="020B0603020202020204" pitchFamily="34" charset="0"/>
              </a:rPr>
              <a:t>holistique</a:t>
            </a:r>
            <a:endParaRPr lang="fr-FR" sz="1200" b="1" dirty="0" smtClean="0">
              <a:latin typeface="Trebuchet MS" panose="020B0603020202020204" pitchFamily="34" charset="0"/>
            </a:endParaRPr>
          </a:p>
          <a:p>
            <a:pPr algn="ctr"/>
            <a:endParaRPr lang="fr-FR" b="1" dirty="0" smtClean="0">
              <a:latin typeface="Trebuchet MS" panose="020B0603020202020204" pitchFamily="34" charset="0"/>
            </a:endParaRPr>
          </a:p>
          <a:p>
            <a:pPr algn="ctr"/>
            <a:r>
              <a:rPr lang="fr-FR" b="1" dirty="0" smtClean="0">
                <a:latin typeface="Trebuchet MS" panose="020B0603020202020204" pitchFamily="34" charset="0"/>
              </a:rPr>
              <a:t>Comment </a:t>
            </a:r>
            <a:r>
              <a:rPr lang="fr-FR" sz="1200" b="1" dirty="0" smtClean="0">
                <a:latin typeface="Trebuchet MS" panose="020B0603020202020204" pitchFamily="34" charset="0"/>
              </a:rPr>
              <a:t>renforcer son </a:t>
            </a:r>
            <a:r>
              <a:rPr lang="fr-FR" sz="1200" b="1" dirty="0" smtClean="0">
                <a:latin typeface="Trebuchet MS" panose="020B0603020202020204" pitchFamily="34" charset="0"/>
              </a:rPr>
              <a:t>système </a:t>
            </a:r>
            <a:r>
              <a:rPr lang="fr-FR" sz="1200" b="1" dirty="0" smtClean="0">
                <a:latin typeface="Trebuchet MS" panose="020B0603020202020204" pitchFamily="34" charset="0"/>
              </a:rPr>
              <a:t>immunitaire sur </a:t>
            </a:r>
            <a:r>
              <a:rPr lang="fr-FR" sz="1200" b="1" dirty="0" smtClean="0">
                <a:latin typeface="Trebuchet MS" panose="020B0603020202020204" pitchFamily="34" charset="0"/>
              </a:rPr>
              <a:t>le </a:t>
            </a:r>
            <a:r>
              <a:rPr lang="fr-FR" sz="1200" b="1" dirty="0" smtClean="0">
                <a:latin typeface="Trebuchet MS" panose="020B0603020202020204" pitchFamily="34" charset="0"/>
              </a:rPr>
              <a:t>plan</a:t>
            </a:r>
            <a:endParaRPr lang="fr-FR" b="1" dirty="0" smtClean="0">
              <a:latin typeface="Trebuchet MS" panose="020B0603020202020204" pitchFamily="34" charset="0"/>
            </a:endParaRPr>
          </a:p>
          <a:p>
            <a:pPr algn="ctr"/>
            <a:r>
              <a:rPr lang="fr-FR" sz="1200" dirty="0" smtClean="0">
                <a:latin typeface="Trebuchet MS" panose="020B0603020202020204" pitchFamily="34" charset="0"/>
              </a:rPr>
              <a:t>Physique - Mental - Emotionnel - Energétique</a:t>
            </a:r>
            <a:endParaRPr lang="fr-FR" sz="1200" dirty="0">
              <a:latin typeface="Trebuchet MS" panose="020B0603020202020204" pitchFamily="34" charset="0"/>
            </a:endParaRPr>
          </a:p>
          <a:p>
            <a:endParaRPr lang="fr-FR" sz="1200" b="1" dirty="0" smtClean="0">
              <a:latin typeface="Trebuchet MS" panose="020B0603020202020204" pitchFamily="34" charset="0"/>
            </a:endParaRPr>
          </a:p>
          <a:p>
            <a:pPr algn="ctr"/>
            <a:r>
              <a:rPr lang="fr-FR" sz="1200" dirty="0" smtClean="0">
                <a:latin typeface="Trebuchet MS" panose="020B0603020202020204" pitchFamily="34" charset="0"/>
              </a:rPr>
              <a:t>En intervenant </a:t>
            </a:r>
            <a:r>
              <a:rPr lang="fr-FR" sz="1200" dirty="0">
                <a:latin typeface="Trebuchet MS" panose="020B0603020202020204" pitchFamily="34" charset="0"/>
              </a:rPr>
              <a:t>de façon globale </a:t>
            </a:r>
            <a:r>
              <a:rPr lang="fr-FR" sz="1200" dirty="0" smtClean="0">
                <a:latin typeface="Trebuchet MS" panose="020B0603020202020204" pitchFamily="34" charset="0"/>
              </a:rPr>
              <a:t>pour</a:t>
            </a:r>
          </a:p>
          <a:p>
            <a:pPr algn="ctr"/>
            <a:r>
              <a:rPr lang="fr-FR" sz="1200" dirty="0" smtClean="0">
                <a:latin typeface="Trebuchet MS" panose="020B0603020202020204" pitchFamily="34" charset="0"/>
              </a:rPr>
              <a:t>prendre sa </a:t>
            </a:r>
            <a:r>
              <a:rPr lang="fr-FR" sz="1200" dirty="0">
                <a:latin typeface="Trebuchet MS" panose="020B0603020202020204" pitchFamily="34" charset="0"/>
              </a:rPr>
              <a:t>santé en </a:t>
            </a:r>
            <a:r>
              <a:rPr lang="fr-FR" sz="1200" dirty="0" smtClean="0">
                <a:latin typeface="Trebuchet MS" panose="020B0603020202020204" pitchFamily="34" charset="0"/>
              </a:rPr>
              <a:t>main de </a:t>
            </a:r>
            <a:r>
              <a:rPr lang="fr-FR" sz="1200" dirty="0">
                <a:latin typeface="Trebuchet MS" panose="020B0603020202020204" pitchFamily="34" charset="0"/>
              </a:rPr>
              <a:t>façon </a:t>
            </a:r>
            <a:r>
              <a:rPr lang="fr-FR" sz="1200" dirty="0" smtClean="0">
                <a:latin typeface="Trebuchet MS" panose="020B0603020202020204" pitchFamily="34" charset="0"/>
              </a:rPr>
              <a:t>autonome</a:t>
            </a:r>
            <a:endParaRPr lang="fr-FR" sz="1200" dirty="0">
              <a:latin typeface="Trebuchet MS" panose="020B0603020202020204" pitchFamily="34" charset="0"/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152499" y="3052126"/>
            <a:ext cx="5184575" cy="277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1377D4"/>
                </a:solidFill>
                <a:latin typeface="Lucida Console" panose="020B0609040504020204" pitchFamily="49" charset="0"/>
              </a:rPr>
              <a:t>GUIDE POUR AUGMENTER </a:t>
            </a:r>
            <a:r>
              <a:rPr lang="fr-FR" b="1" dirty="0" smtClean="0">
                <a:solidFill>
                  <a:srgbClr val="1377D4"/>
                </a:solidFill>
                <a:latin typeface="Lucida Console" panose="020B0609040504020204" pitchFamily="49" charset="0"/>
              </a:rPr>
              <a:t>ses </a:t>
            </a:r>
            <a:r>
              <a:rPr lang="fr-FR" b="1" dirty="0" smtClean="0">
                <a:solidFill>
                  <a:srgbClr val="1377D4"/>
                </a:solidFill>
                <a:latin typeface="Lucida Console" panose="020B0609040504020204" pitchFamily="49" charset="0"/>
              </a:rPr>
              <a:t>DEFENSES IMMUNITAIRES</a:t>
            </a:r>
            <a:endParaRPr lang="fr-FR" b="1" dirty="0">
              <a:solidFill>
                <a:srgbClr val="1377D4"/>
              </a:solidFill>
              <a:latin typeface="Lucida Console" panose="020B0609040504020204" pitchFamily="49" charset="0"/>
            </a:endParaRPr>
          </a:p>
        </p:txBody>
      </p:sp>
      <p:sp>
        <p:nvSpPr>
          <p:cNvPr id="49" name="Espace réservé du contenu 2"/>
          <p:cNvSpPr txBox="1">
            <a:spLocks/>
          </p:cNvSpPr>
          <p:nvPr/>
        </p:nvSpPr>
        <p:spPr>
          <a:xfrm>
            <a:off x="0" y="6915250"/>
            <a:ext cx="5489024" cy="806340"/>
          </a:xfrm>
          <a:prstGeom prst="rect">
            <a:avLst/>
          </a:prstGeom>
          <a:solidFill>
            <a:srgbClr val="33241F"/>
          </a:solidFill>
          <a:ln>
            <a:solidFill>
              <a:schemeClr val="bg1"/>
            </a:solidFill>
          </a:ln>
        </p:spPr>
        <p:txBody>
          <a:bodyPr lIns="110231" tIns="55116" rIns="110231" bIns="55116">
            <a:norm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fr-FR" sz="1515" b="1" dirty="0">
              <a:solidFill>
                <a:schemeClr val="bg1"/>
              </a:solidFill>
            </a:endParaRPr>
          </a:p>
        </p:txBody>
      </p:sp>
      <p:pic>
        <p:nvPicPr>
          <p:cNvPr id="25" name="Image 24" descr="C:\Users\PC\Dropbox\01-Sophrokhépri\Marketing et Communication\Cocooning Day\Telethon 7 et 8 décembre\logo VMAPI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180" y="6915250"/>
            <a:ext cx="1145695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Eon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73" y="6915250"/>
            <a:ext cx="1321874" cy="61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Image 4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109" y="6780863"/>
            <a:ext cx="865596" cy="865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oneTexte 9"/>
          <p:cNvSpPr txBox="1"/>
          <p:nvPr/>
        </p:nvSpPr>
        <p:spPr>
          <a:xfrm>
            <a:off x="512539" y="7020421"/>
            <a:ext cx="46705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/>
              <a:t>Les accompagnements que nous proposons ne peuvent en aucun cas se substituer à une prise en charge médicale. Aucun professionnel du centre ne vous encouragera à abandonner un traitement en cours. En cas d’hésitation, n’hésitez pas à en parler à votre médecin traitant.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3426" y="35647"/>
            <a:ext cx="5364163" cy="12251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9" name="Imag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4851" y="6516365"/>
            <a:ext cx="1905947" cy="399500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338" y="79819"/>
            <a:ext cx="4400972" cy="2371155"/>
          </a:xfrm>
          <a:prstGeom prst="rect">
            <a:avLst/>
          </a:prstGeom>
        </p:spPr>
      </p:pic>
      <p:sp>
        <p:nvSpPr>
          <p:cNvPr id="30" name="ZoneTexte 29"/>
          <p:cNvSpPr txBox="1"/>
          <p:nvPr/>
        </p:nvSpPr>
        <p:spPr>
          <a:xfrm>
            <a:off x="928003" y="2569648"/>
            <a:ext cx="3901884" cy="1661993"/>
          </a:xfrm>
          <a:prstGeom prst="rect">
            <a:avLst/>
          </a:prstGeom>
          <a:solidFill>
            <a:srgbClr val="13D4CA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1</a:t>
            </a:r>
            <a:r>
              <a:rPr lang="fr-FR" sz="1400" b="1" baseline="30000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er</a:t>
            </a:r>
            <a:r>
              <a:rPr lang="fr-FR" sz="1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 Espac</a:t>
            </a:r>
            <a:r>
              <a:rPr lang="fr-FR" sz="1400" b="1" dirty="0">
                <a:solidFill>
                  <a:schemeClr val="bg1"/>
                </a:solidFill>
                <a:latin typeface="Trebuchet MS" panose="020B0603020202020204" pitchFamily="34" charset="0"/>
              </a:rPr>
              <a:t>e</a:t>
            </a:r>
            <a:r>
              <a:rPr lang="fr-FR" sz="1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 de Santé Intégrative</a:t>
            </a:r>
          </a:p>
          <a:p>
            <a:pPr algn="ctr">
              <a:lnSpc>
                <a:spcPct val="150000"/>
              </a:lnSpc>
            </a:pPr>
            <a:r>
              <a:rPr lang="fr-FR" sz="1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 </a:t>
            </a:r>
            <a:r>
              <a:rPr lang="fr-FR" sz="1400" b="1" dirty="0">
                <a:solidFill>
                  <a:schemeClr val="bg1"/>
                </a:solidFill>
                <a:latin typeface="Trebuchet MS" panose="020B0603020202020204" pitchFamily="34" charset="0"/>
              </a:rPr>
              <a:t>créé </a:t>
            </a:r>
            <a:r>
              <a:rPr lang="fr-FR" sz="1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en France il y a 5 </a:t>
            </a:r>
            <a:r>
              <a:rPr lang="fr-FR" sz="1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ans</a:t>
            </a:r>
            <a:endParaRPr lang="fr-FR" sz="1400" b="1" dirty="0" smtClean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FR" sz="1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8000 usagers depuis </a:t>
            </a:r>
            <a:r>
              <a:rPr lang="fr-FR" sz="1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l’ouverture</a:t>
            </a:r>
            <a:endParaRPr lang="fr-FR" sz="14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fr-FR" b="1" dirty="0">
                <a:solidFill>
                  <a:schemeClr val="bg1"/>
                </a:solidFill>
                <a:latin typeface="Trebuchet MS" panose="020B0603020202020204" pitchFamily="34" charset="0"/>
              </a:rPr>
              <a:t>Coordination de soins &amp; Thérapie </a:t>
            </a:r>
            <a:r>
              <a:rPr lang="fr-FR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Fréquentielle</a:t>
            </a:r>
          </a:p>
          <a:p>
            <a:pPr algn="ctr">
              <a:lnSpc>
                <a:spcPct val="150000"/>
              </a:lnSpc>
            </a:pPr>
            <a:r>
              <a:rPr lang="fr-FR" sz="1400" b="1" dirty="0" smtClean="0">
                <a:solidFill>
                  <a:schemeClr val="bg1"/>
                </a:solidFill>
                <a:latin typeface="Trebuchet MS" panose="020B0603020202020204" pitchFamily="34" charset="0"/>
              </a:rPr>
              <a:t>www.kheprisante.fr</a:t>
            </a:r>
            <a:endParaRPr lang="fr-FR" sz="1400" b="1" dirty="0">
              <a:solidFill>
                <a:schemeClr val="bg1"/>
              </a:solidFill>
              <a:latin typeface="Trebuchet MS" panose="020B0603020202020204" pitchFamily="34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854520" y="4404507"/>
            <a:ext cx="4048849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b="1" dirty="0"/>
              <a:t>Spécialisations </a:t>
            </a:r>
            <a:r>
              <a:rPr lang="fr-FR" b="1" dirty="0" smtClean="0"/>
              <a:t>en prévention </a:t>
            </a:r>
            <a:r>
              <a:rPr lang="fr-FR" b="1" dirty="0" smtClean="0"/>
              <a:t>et </a:t>
            </a:r>
            <a:r>
              <a:rPr lang="fr-FR" b="1" dirty="0" smtClean="0"/>
              <a:t>soutien pour :</a:t>
            </a:r>
          </a:p>
          <a:p>
            <a:r>
              <a:rPr lang="fr-FR" dirty="0" smtClean="0"/>
              <a:t> </a:t>
            </a:r>
            <a:endParaRPr lang="fr-FR" dirty="0"/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r-FR" sz="1200" dirty="0"/>
              <a:t>Douleurs chroniques musculaires et/ou articulaires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r-FR" sz="1200" dirty="0"/>
              <a:t>Fibromyalgie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r-FR" sz="1200" dirty="0"/>
              <a:t>Fatigue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r-FR" sz="1200" dirty="0"/>
              <a:t>Stress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r-FR" sz="1200" dirty="0"/>
              <a:t>Migraine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r-FR" sz="1200" dirty="0"/>
              <a:t>Troubles psychiques, dépression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r-FR" sz="1200" dirty="0"/>
              <a:t>Anxiété</a:t>
            </a: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fr-FR" sz="1200" dirty="0"/>
              <a:t>Troubles du </a:t>
            </a:r>
            <a:r>
              <a:rPr lang="fr-FR" sz="1200" dirty="0" smtClean="0"/>
              <a:t>sommeil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05827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18321</TotalTime>
  <Words>235</Words>
  <Application>Microsoft Office PowerPoint</Application>
  <PresentationFormat>Personnalisé</PresentationFormat>
  <Paragraphs>36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Lucida Console</vt:lpstr>
      <vt:lpstr>Trebuchet MS</vt:lpstr>
      <vt:lpstr>Wingdings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Utilisateur Windows</cp:lastModifiedBy>
  <cp:revision>193</cp:revision>
  <cp:lastPrinted>2019-11-22T07:31:56Z</cp:lastPrinted>
  <dcterms:created xsi:type="dcterms:W3CDTF">2015-06-22T10:33:01Z</dcterms:created>
  <dcterms:modified xsi:type="dcterms:W3CDTF">2021-01-05T01:51:47Z</dcterms:modified>
</cp:coreProperties>
</file>