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564" y="1011527"/>
            <a:ext cx="10847048" cy="119461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929" y="5283805"/>
            <a:ext cx="10855683" cy="1220234"/>
          </a:xfrm>
        </p:spPr>
        <p:txBody>
          <a:bodyPr anchor="b" anchorCtr="0"/>
          <a:lstStyle>
            <a:lvl1pPr marL="0" indent="0" algn="l">
              <a:buNone/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630" y="225241"/>
            <a:ext cx="2087795" cy="8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1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18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99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60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014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55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1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99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36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06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0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5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1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16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19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77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EA57-E262-419F-98A5-58871271DF3C}" type="datetimeFigureOut">
              <a:rPr lang="fr-FR" smtClean="0"/>
              <a:t>21/01/2019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E1D271-073E-45E7-B97C-C16C384470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73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utiresoutupointes.com/formulaire-patien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utiresoutupointes.com/listing/doe-cecilia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Site </a:t>
            </a:r>
            <a:r>
              <a:rPr lang="fr-FR" b="1" dirty="0" err="1" smtClean="0"/>
              <a:t>Visiapy</a:t>
            </a:r>
            <a:r>
              <a:rPr lang="fr-FR" b="1" dirty="0" smtClean="0"/>
              <a:t>, principe de fonctionnement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8929" y="2477730"/>
            <a:ext cx="10855683" cy="40263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Veuillez trouver ici le principe de fonctionnement du site visiapy.com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Principe de Fonctionnement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Portail Entreprise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Sélection du Thérapeute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Prise de RDV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Visioconférence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55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949" y="5431288"/>
            <a:ext cx="8951912" cy="122023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 smtClean="0"/>
              <a:t>Confirmation du rendez-Vous et Tarif</a:t>
            </a:r>
            <a:br>
              <a:rPr lang="fr-FR" b="1" dirty="0" smtClean="0"/>
            </a:br>
            <a:r>
              <a:rPr lang="fr-FR" b="1" dirty="0" smtClean="0"/>
              <a:t>Authentification du collaborateur</a:t>
            </a:r>
            <a:br>
              <a:rPr lang="fr-FR" b="1" dirty="0" smtClean="0"/>
            </a:br>
            <a:r>
              <a:rPr lang="fr-FR" b="1" dirty="0" smtClean="0"/>
              <a:t>Qui va créer son compte ou s’</a:t>
            </a:r>
            <a:r>
              <a:rPr lang="fr-FR" b="1" dirty="0" err="1" smtClean="0"/>
              <a:t>autentiier</a:t>
            </a:r>
            <a:r>
              <a:rPr lang="fr-FR" dirty="0" smtClean="0"/>
              <a:t> si déjà enregistré</a:t>
            </a:r>
            <a:endParaRPr lang="fr-FR" b="1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218215"/>
              </p:ext>
            </p:extLst>
          </p:nvPr>
        </p:nvGraphicFramePr>
        <p:xfrm>
          <a:off x="471948" y="206472"/>
          <a:ext cx="8951912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" r:id="rId3" imgW="8952120" imgH="5282280" progId="Photoshop.Image.12">
                  <p:embed/>
                </p:oleObj>
              </mc:Choice>
              <mc:Fallback>
                <p:oleObj name="Image" r:id="rId3" imgW="8952120" imgH="52822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948" y="206472"/>
                        <a:ext cx="8951912" cy="528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21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949" y="5431288"/>
            <a:ext cx="8951912" cy="122023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 smtClean="0"/>
              <a:t>En rentrant son code de réduction (fourni par Mail lors de son enregistrement)</a:t>
            </a:r>
            <a:br>
              <a:rPr lang="fr-FR" b="1" dirty="0" smtClean="0"/>
            </a:br>
            <a:r>
              <a:rPr lang="fr-FR" b="1" dirty="0" smtClean="0"/>
              <a:t>Le collabor</a:t>
            </a:r>
            <a:r>
              <a:rPr lang="fr-FR" dirty="0"/>
              <a:t>a</a:t>
            </a:r>
            <a:r>
              <a:rPr lang="fr-FR" b="1" dirty="0" smtClean="0"/>
              <a:t>teur va profiter de l’abondement de sa société</a:t>
            </a:r>
            <a:br>
              <a:rPr lang="fr-FR" b="1" dirty="0" smtClean="0"/>
            </a:br>
            <a:r>
              <a:rPr lang="fr-FR" b="1" dirty="0" smtClean="0"/>
              <a:t>et ne devoir payer que le solde</a:t>
            </a:r>
            <a:endParaRPr lang="fr-FR" b="1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48174"/>
              </p:ext>
            </p:extLst>
          </p:nvPr>
        </p:nvGraphicFramePr>
        <p:xfrm>
          <a:off x="433849" y="492228"/>
          <a:ext cx="8990012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Image" r:id="rId3" imgW="8990280" imgH="4456800" progId="Photoshop.Image.12">
                  <p:embed/>
                </p:oleObj>
              </mc:Choice>
              <mc:Fallback>
                <p:oleObj name="Image" r:id="rId3" imgW="8990280" imgH="44568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849" y="492228"/>
                        <a:ext cx="8990012" cy="445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14618"/>
              </p:ext>
            </p:extLst>
          </p:nvPr>
        </p:nvGraphicFramePr>
        <p:xfrm>
          <a:off x="433849" y="492228"/>
          <a:ext cx="8901112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Image" r:id="rId5" imgW="8901360" imgH="3187080" progId="Photoshop.Image.12">
                  <p:embed/>
                </p:oleObj>
              </mc:Choice>
              <mc:Fallback>
                <p:oleObj name="Image" r:id="rId5" imgW="8901360" imgH="3187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849" y="492228"/>
                        <a:ext cx="8901112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64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42554" y="1206312"/>
            <a:ext cx="3259394" cy="535672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 smtClean="0"/>
              <a:t>Fin du processus de réservation</a:t>
            </a:r>
          </a:p>
          <a:p>
            <a:pPr algn="ctr"/>
            <a:r>
              <a:rPr lang="fr-FR" dirty="0" smtClean="0"/>
              <a:t>Envoi du lien de consultation par Mail</a:t>
            </a:r>
            <a:endParaRPr lang="fr-FR" b="1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874939"/>
              </p:ext>
            </p:extLst>
          </p:nvPr>
        </p:nvGraphicFramePr>
        <p:xfrm>
          <a:off x="3052916" y="1"/>
          <a:ext cx="4557252" cy="222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Image" r:id="rId3" imgW="10184040" imgH="4964760" progId="Photoshop.Image.12">
                  <p:embed/>
                </p:oleObj>
              </mc:Choice>
              <mc:Fallback>
                <p:oleObj name="Image" r:id="rId3" imgW="10184040" imgH="4964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2916" y="1"/>
                        <a:ext cx="4557252" cy="2221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337494"/>
              </p:ext>
            </p:extLst>
          </p:nvPr>
        </p:nvGraphicFramePr>
        <p:xfrm>
          <a:off x="657564" y="2527779"/>
          <a:ext cx="6216010" cy="4330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Image" r:id="rId5" imgW="6818760" imgH="4749120" progId="Photoshop.Image.12">
                  <p:embed/>
                </p:oleObj>
              </mc:Choice>
              <mc:Fallback>
                <p:oleObj name="Image" r:id="rId5" imgW="6818760" imgH="47491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564" y="2527779"/>
                        <a:ext cx="6216010" cy="4330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2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949" y="5431288"/>
            <a:ext cx="8951912" cy="122023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 smtClean="0"/>
              <a:t>Confirmation du rendez-Vous et Tarif</a:t>
            </a:r>
            <a:br>
              <a:rPr lang="fr-FR" b="1" dirty="0" smtClean="0"/>
            </a:br>
            <a:r>
              <a:rPr lang="fr-FR" b="1" dirty="0" smtClean="0"/>
              <a:t>Authentification du collaborateur</a:t>
            </a:r>
            <a:br>
              <a:rPr lang="fr-FR" b="1" dirty="0" smtClean="0"/>
            </a:br>
            <a:r>
              <a:rPr lang="fr-FR" b="1" dirty="0" smtClean="0"/>
              <a:t>Qui va créer son compte ou s’</a:t>
            </a:r>
            <a:r>
              <a:rPr lang="fr-FR" b="1" dirty="0" err="1" smtClean="0"/>
              <a:t>autentifier</a:t>
            </a:r>
            <a:r>
              <a:rPr lang="fr-FR" dirty="0"/>
              <a:t> </a:t>
            </a:r>
            <a:r>
              <a:rPr lang="fr-FR" dirty="0" smtClean="0"/>
              <a:t>si déjà enregistré</a:t>
            </a:r>
            <a:endParaRPr lang="fr-FR" b="1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471948" y="206472"/>
          <a:ext cx="8951912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Image" r:id="rId3" imgW="8952120" imgH="5282280" progId="Photoshop.Image.12">
                  <p:embed/>
                </p:oleObj>
              </mc:Choice>
              <mc:Fallback>
                <p:oleObj name="Image" r:id="rId3" imgW="8952120" imgH="52822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948" y="206472"/>
                        <a:ext cx="8951912" cy="528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5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949" y="5431288"/>
            <a:ext cx="8951912" cy="122023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 smtClean="0"/>
              <a:t>Confirmation du rendez-Vous et Tarif</a:t>
            </a:r>
            <a:br>
              <a:rPr lang="fr-FR" b="1" dirty="0" smtClean="0"/>
            </a:br>
            <a:r>
              <a:rPr lang="fr-FR" b="1" dirty="0" smtClean="0"/>
              <a:t>Authentification du collaborateur</a:t>
            </a:r>
            <a:br>
              <a:rPr lang="fr-FR" b="1" dirty="0" smtClean="0"/>
            </a:br>
            <a:r>
              <a:rPr lang="fr-FR" b="1" dirty="0" smtClean="0"/>
              <a:t>Qui va créer son compte ou s’</a:t>
            </a:r>
            <a:r>
              <a:rPr lang="fr-FR" b="1" dirty="0" err="1" smtClean="0"/>
              <a:t>autentifier</a:t>
            </a:r>
            <a:r>
              <a:rPr lang="fr-FR" dirty="0"/>
              <a:t> </a:t>
            </a:r>
            <a:r>
              <a:rPr lang="fr-FR" dirty="0" smtClean="0"/>
              <a:t>si déjà enregistré</a:t>
            </a:r>
            <a:endParaRPr lang="fr-FR" b="1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471948" y="206472"/>
          <a:ext cx="8951912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Image" r:id="rId3" imgW="8952120" imgH="5282280" progId="Photoshop.Image.12">
                  <p:embed/>
                </p:oleObj>
              </mc:Choice>
              <mc:Fallback>
                <p:oleObj name="Image" r:id="rId3" imgW="8952120" imgH="52822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948" y="206472"/>
                        <a:ext cx="8951912" cy="528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4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L</a:t>
            </a:r>
            <a:r>
              <a:rPr lang="fr-FR" b="1" dirty="0" smtClean="0"/>
              <a:t>’entreprise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8929" y="2831690"/>
            <a:ext cx="10855683" cy="36723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L’entreprise passe un contrat avec </a:t>
            </a:r>
            <a:r>
              <a:rPr lang="fr-FR" b="1" dirty="0" err="1" smtClean="0"/>
              <a:t>Visiapy</a:t>
            </a:r>
            <a:endParaRPr lang="fr-FR" b="1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Définit les Thérapies bénéficiant d’un abondement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Définit le montant ou pourcentage de cet abondement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Définit son budget annuel ainsi que l’abondement maximum par collaborateur (par année glissante)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Communique l’adresse web de son portail </a:t>
            </a:r>
            <a:r>
              <a:rPr lang="fr-FR" b="1" dirty="0" err="1" smtClean="0">
                <a:solidFill>
                  <a:schemeClr val="tx1"/>
                </a:solidFill>
              </a:rPr>
              <a:t>visiapy</a:t>
            </a:r>
            <a:r>
              <a:rPr lang="fr-FR" b="1" dirty="0" smtClean="0">
                <a:solidFill>
                  <a:schemeClr val="tx1"/>
                </a:solidFill>
              </a:rPr>
              <a:t> et le code entreprise</a:t>
            </a:r>
          </a:p>
        </p:txBody>
      </p:sp>
    </p:spTree>
    <p:extLst>
      <p:ext uri="{BB962C8B-B14F-4D97-AF65-F5344CB8AC3E}">
        <p14:creationId xmlns:p14="http://schemas.microsoft.com/office/powerpoint/2010/main" val="32807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0" y="0"/>
            <a:ext cx="12213668" cy="5648632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648632"/>
            <a:ext cx="12213668" cy="1220234"/>
          </a:xfrm>
        </p:spPr>
        <p:txBody>
          <a:bodyPr/>
          <a:lstStyle/>
          <a:p>
            <a:r>
              <a:rPr lang="fr-FR" b="1" dirty="0" smtClean="0"/>
              <a:t>Chaque entreprise, Partenaire de </a:t>
            </a:r>
            <a:r>
              <a:rPr lang="fr-FR" b="1" dirty="0" err="1" smtClean="0"/>
              <a:t>Visiapy</a:t>
            </a:r>
            <a:r>
              <a:rPr lang="fr-FR" b="1" dirty="0" smtClean="0"/>
              <a:t> aura sa page personnalisée à ses couleurs,</a:t>
            </a:r>
            <a:br>
              <a:rPr lang="fr-FR" b="1" dirty="0" smtClean="0"/>
            </a:br>
            <a:r>
              <a:rPr lang="fr-FR" b="1" dirty="0" smtClean="0"/>
              <a:t>Protégée par un code qui sera diffusé aux collaborateurs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128" y="560439"/>
            <a:ext cx="1455825" cy="61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Une fois le code entreprise entré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Présentation du principe aux collaborateurs , mots du président,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Pas d’identification du collaborateur à ce niveau.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14545" r="1291" b="8480"/>
          <a:stretch/>
        </p:blipFill>
        <p:spPr>
          <a:xfrm>
            <a:off x="157316" y="0"/>
            <a:ext cx="12034684" cy="52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37" y="176980"/>
            <a:ext cx="10117394" cy="514017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948" y="5431288"/>
            <a:ext cx="10855683" cy="1220234"/>
          </a:xfrm>
          <a:solidFill>
            <a:schemeClr val="bg1"/>
          </a:solidFill>
        </p:spPr>
        <p:txBody>
          <a:bodyPr/>
          <a:lstStyle/>
          <a:p>
            <a:r>
              <a:rPr lang="fr-FR" b="1" dirty="0" smtClean="0"/>
              <a:t>Tout d’abord prise de renseignements du collaborateur  pour que notre système expert puisse lui proposer les meilleurs intervenants </a:t>
            </a:r>
            <a:r>
              <a:rPr lang="fr-FR" b="1" dirty="0" smtClean="0">
                <a:hlinkClick r:id="rId3"/>
              </a:rPr>
              <a:t>voir ici en live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849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89290" y="1011527"/>
            <a:ext cx="5015322" cy="5492512"/>
          </a:xfrm>
        </p:spPr>
        <p:txBody>
          <a:bodyPr/>
          <a:lstStyle/>
          <a:p>
            <a:r>
              <a:rPr lang="fr-FR" dirty="0" smtClean="0"/>
              <a:t>En fonction des renseignements précédemment entrés, le système présent les intervenants correspondant le mieux aux besoins détectés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277249"/>
              </p:ext>
            </p:extLst>
          </p:nvPr>
        </p:nvGraphicFramePr>
        <p:xfrm>
          <a:off x="-41898" y="577486"/>
          <a:ext cx="6137898" cy="628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5396760" imgH="5523480" progId="Photoshop.Image.12">
                  <p:embed/>
                </p:oleObj>
              </mc:Choice>
              <mc:Fallback>
                <p:oleObj name="Image" r:id="rId3" imgW="5396760" imgH="55234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1898" y="577486"/>
                        <a:ext cx="6137898" cy="6280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7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948" y="5431288"/>
            <a:ext cx="10855683" cy="122023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 smtClean="0"/>
              <a:t>En cliquant sur un Thérapeute, </a:t>
            </a:r>
            <a:r>
              <a:rPr lang="fr-FR" dirty="0" smtClean="0"/>
              <a:t>affichage de sa présentation</a:t>
            </a:r>
            <a:br>
              <a:rPr lang="fr-FR" dirty="0" smtClean="0"/>
            </a:br>
            <a:r>
              <a:rPr lang="fr-FR" dirty="0" smtClean="0"/>
              <a:t>et possibilité de prendre rendez-vous             </a:t>
            </a:r>
            <a:r>
              <a:rPr lang="fr-FR" b="1" dirty="0" smtClean="0">
                <a:hlinkClick r:id="rId3"/>
              </a:rPr>
              <a:t>voir ici en live</a:t>
            </a:r>
            <a:endParaRPr lang="fr-FR" b="1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516035"/>
              </p:ext>
            </p:extLst>
          </p:nvPr>
        </p:nvGraphicFramePr>
        <p:xfrm>
          <a:off x="657564" y="121060"/>
          <a:ext cx="9008901" cy="4790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4" imgW="10387080" imgH="5523480" progId="Photoshop.Image.12">
                  <p:embed/>
                </p:oleObj>
              </mc:Choice>
              <mc:Fallback>
                <p:oleObj name="Image" r:id="rId4" imgW="10387080" imgH="55234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7564" y="121060"/>
                        <a:ext cx="9008901" cy="4790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7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7563" y="5431288"/>
            <a:ext cx="9294813" cy="122023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 smtClean="0"/>
              <a:t>En</a:t>
            </a:r>
            <a:r>
              <a:rPr lang="fr-FR" b="1" dirty="0" smtClean="0"/>
              <a:t>suite sélection de la Discipline exercé par le Thérapeute</a:t>
            </a:r>
            <a:br>
              <a:rPr lang="fr-FR" b="1" dirty="0" smtClean="0"/>
            </a:br>
            <a:r>
              <a:rPr lang="fr-FR" b="1" dirty="0" smtClean="0"/>
              <a:t>Pour rentrer dans le processus de réservation.</a:t>
            </a:r>
            <a:endParaRPr lang="fr-FR" b="1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209083"/>
              </p:ext>
            </p:extLst>
          </p:nvPr>
        </p:nvGraphicFramePr>
        <p:xfrm>
          <a:off x="657563" y="1300626"/>
          <a:ext cx="9323644" cy="385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3" imgW="9079200" imgH="3758400" progId="Photoshop.Image.12">
                  <p:embed/>
                </p:oleObj>
              </mc:Choice>
              <mc:Fallback>
                <p:oleObj name="Image" r:id="rId3" imgW="9079200" imgH="37584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563" y="1300626"/>
                        <a:ext cx="9323644" cy="385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7563" y="5431288"/>
            <a:ext cx="8786813" cy="122023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 smtClean="0"/>
              <a:t>Affichage du Calendrier du Thérapeute avec ses plages disponibles</a:t>
            </a:r>
            <a:br>
              <a:rPr lang="fr-FR" b="1" dirty="0" smtClean="0"/>
            </a:br>
            <a:r>
              <a:rPr lang="fr-FR" b="1" dirty="0" smtClean="0"/>
              <a:t>N.B. ce calendrier s’affiche en heure locale (cas des expatriés)</a:t>
            </a:r>
            <a:endParaRPr lang="fr-FR" b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93422"/>
              </p:ext>
            </p:extLst>
          </p:nvPr>
        </p:nvGraphicFramePr>
        <p:xfrm>
          <a:off x="657564" y="286569"/>
          <a:ext cx="8786812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Image" r:id="rId3" imgW="8787240" imgH="5015520" progId="Photoshop.Image.12">
                  <p:embed/>
                </p:oleObj>
              </mc:Choice>
              <mc:Fallback>
                <p:oleObj name="Image" r:id="rId3" imgW="8787240" imgH="50155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564" y="286569"/>
                        <a:ext cx="8786812" cy="501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4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</TotalTime>
  <Words>199</Words>
  <Application>Microsoft Office PowerPoint</Application>
  <PresentationFormat>Grand écran</PresentationFormat>
  <Paragraphs>27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 3</vt:lpstr>
      <vt:lpstr>Brin</vt:lpstr>
      <vt:lpstr>Adobe Photoshop Image</vt:lpstr>
      <vt:lpstr>Site Visiapy, principe de fonctionnement</vt:lpstr>
      <vt:lpstr>L’entreprise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17</cp:revision>
  <dcterms:created xsi:type="dcterms:W3CDTF">2019-01-21T16:56:12Z</dcterms:created>
  <dcterms:modified xsi:type="dcterms:W3CDTF">2019-01-22T01:07:50Z</dcterms:modified>
</cp:coreProperties>
</file>