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4"/>
  </p:notesMasterIdLst>
  <p:handoutMasterIdLst>
    <p:handoutMasterId r:id="rId25"/>
  </p:handoutMasterIdLst>
  <p:sldIdLst>
    <p:sldId id="256" r:id="rId2"/>
    <p:sldId id="257" r:id="rId3"/>
    <p:sldId id="278" r:id="rId4"/>
    <p:sldId id="279" r:id="rId5"/>
    <p:sldId id="283" r:id="rId6"/>
    <p:sldId id="280" r:id="rId7"/>
    <p:sldId id="281" r:id="rId8"/>
    <p:sldId id="282" r:id="rId9"/>
    <p:sldId id="276" r:id="rId10"/>
    <p:sldId id="277" r:id="rId11"/>
    <p:sldId id="265" r:id="rId12"/>
    <p:sldId id="261" r:id="rId13"/>
    <p:sldId id="262" r:id="rId14"/>
    <p:sldId id="263" r:id="rId15"/>
    <p:sldId id="267" r:id="rId16"/>
    <p:sldId id="268" r:id="rId17"/>
    <p:sldId id="269" r:id="rId18"/>
    <p:sldId id="270" r:id="rId19"/>
    <p:sldId id="275" r:id="rId20"/>
    <p:sldId id="271" r:id="rId21"/>
    <p:sldId id="272" r:id="rId22"/>
    <p:sldId id="273" r:id="rId23"/>
  </p:sldIdLst>
  <p:sldSz cx="12192000" cy="6858000"/>
  <p:notesSz cx="6805613"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51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394"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B0D1A89-7A4C-46D4-A648-6ECD3CA64FE5}" type="datetimeFigureOut">
              <a:rPr lang="fr-FR" smtClean="0"/>
              <a:t>10/03/2019</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32F1907-8D80-4935-A32E-7092D02717DF}" type="slidenum">
              <a:rPr lang="fr-FR" smtClean="0"/>
              <a:t>‹N°›</a:t>
            </a:fld>
            <a:endParaRPr lang="fr-FR"/>
          </a:p>
        </p:txBody>
      </p:sp>
    </p:spTree>
    <p:extLst>
      <p:ext uri="{BB962C8B-B14F-4D97-AF65-F5344CB8AC3E}">
        <p14:creationId xmlns:p14="http://schemas.microsoft.com/office/powerpoint/2010/main" val="94049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9098" cy="49696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4939" y="0"/>
            <a:ext cx="2949098" cy="496967"/>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0562" y="4721186"/>
            <a:ext cx="5444489" cy="447270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0646"/>
            <a:ext cx="2949098" cy="496967"/>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6531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4755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p:txBody>
      </p:sp>
      <p:sp>
        <p:nvSpPr>
          <p:cNvPr id="242" name="Shape 24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2117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Notre service consiste à concevoir des outils en terme de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Ingénierie et animation de formations : formation à la gestion des émotions, confiance en soi, comment être mieux au travail, formation managériale, préparation à la retraite…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Formation en inter ou en intra avec une ingénierie personnalisée en fonction des besoins exprimés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Soutien psychologique : entretien individuel ou session collective pour mieux vivre des évènements difficiles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Echanges de pratiques : échanger autour de son métier, de ses pratiques professionnelles pour donner du sens, s’enrichir grâce à l’effet miroir, la possibilité de donner et recevoir.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Groupes d’expression : favoriser la prise de parole, créer des moments d’expression pour rompre l’isolement, les rumeurs, les incompréhensions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Evènement, séminaire autour d’une question d’entreprise : OST/Forum Ouvert, Coaching. </a:t>
            </a:r>
          </a:p>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Quels sont les avantages compétitifs de nos services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La valeur ajoutée pour les collectivités et les bénéfices qu'elles pourront tirer de l'usage des méthodes pour améliorer le quotidien passe par la réalisation de certaines actions qui s'insèrent directement dans la relation sociale de l'entreprise. </a:t>
            </a:r>
          </a:p>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Notre démarche d'accompagnement du changement est donc une technologie sociale innovante intégrant 4 éléments : </a:t>
            </a:r>
          </a:p>
          <a:p>
            <a:pPr marL="0" marR="0" lvl="0" indent="0" algn="l" rtl="0">
              <a:spcBef>
                <a:spcPts val="0"/>
              </a:spcBef>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a:t>
            </a:r>
            <a:r>
              <a:rPr lang="fr-FR" sz="1000" b="1" i="0" u="none" strike="noStrike" cap="none" dirty="0">
                <a:solidFill>
                  <a:schemeClr val="dk1"/>
                </a:solidFill>
                <a:latin typeface="Calibri"/>
                <a:ea typeface="Calibri"/>
                <a:cs typeface="Calibri"/>
                <a:sym typeface="Calibri"/>
              </a:rPr>
              <a:t>Les méthodes </a:t>
            </a:r>
            <a:r>
              <a:rPr lang="fr-FR" sz="1000" b="0" i="0" u="none" strike="noStrike" cap="none" dirty="0">
                <a:solidFill>
                  <a:schemeClr val="dk1"/>
                </a:solidFill>
                <a:latin typeface="Calibri"/>
                <a:ea typeface="Calibri"/>
                <a:cs typeface="Calibri"/>
                <a:sym typeface="Calibri"/>
              </a:rPr>
              <a:t>: technique à médiation corporelle, </a:t>
            </a:r>
            <a:r>
              <a:rPr lang="fr-FR" sz="1000" b="1" i="0" u="none" strike="noStrike" cap="none" dirty="0">
                <a:solidFill>
                  <a:schemeClr val="dk1"/>
                </a:solidFill>
                <a:latin typeface="Calibri"/>
                <a:ea typeface="Calibri"/>
                <a:cs typeface="Calibri"/>
                <a:sym typeface="Calibri"/>
              </a:rPr>
              <a:t>Les neurosciences , </a:t>
            </a:r>
            <a:r>
              <a:rPr lang="fr-FR" sz="1000" b="0" i="0" u="none" strike="noStrike" cap="none" dirty="0">
                <a:solidFill>
                  <a:schemeClr val="dk1"/>
                </a:solidFill>
                <a:latin typeface="Calibri"/>
                <a:ea typeface="Calibri"/>
                <a:cs typeface="Calibri"/>
                <a:sym typeface="Calibri"/>
              </a:rPr>
              <a:t>démarche de communication participative dynamique</a:t>
            </a:r>
          </a:p>
          <a:p>
            <a:pPr marL="0" marR="0" lvl="0" indent="0" algn="l" rtl="0">
              <a:spcBef>
                <a:spcPts val="0"/>
              </a:spcBef>
              <a:buSzPct val="25000"/>
              <a:buNone/>
            </a:pPr>
            <a:r>
              <a:rPr lang="fr-FR" sz="1000" b="1" i="0" u="none" strike="noStrike" cap="none" dirty="0">
                <a:solidFill>
                  <a:schemeClr val="dk1"/>
                </a:solidFill>
                <a:latin typeface="Calibri"/>
                <a:ea typeface="Calibri"/>
                <a:cs typeface="Calibri"/>
                <a:sym typeface="Calibri"/>
              </a:rPr>
              <a:t>Comment notre offre s'insère-t-elle dans la vie de nos clients ? </a:t>
            </a:r>
          </a:p>
          <a:p>
            <a:pPr marL="0" marR="0" lvl="0" indent="0" algn="l" rtl="0">
              <a:spcBef>
                <a:spcPts val="0"/>
              </a:spcBef>
              <a:buSzPct val="25000"/>
              <a:buNone/>
            </a:pPr>
            <a:r>
              <a:rPr lang="fr-FR" sz="1000" b="0" i="0" u="none" strike="noStrike" cap="none" dirty="0">
                <a:solidFill>
                  <a:schemeClr val="dk1"/>
                </a:solidFill>
                <a:latin typeface="Calibri"/>
                <a:ea typeface="Calibri"/>
                <a:cs typeface="Calibri"/>
                <a:sym typeface="Calibri"/>
              </a:rPr>
              <a:t>Dans la vie des clients, </a:t>
            </a:r>
            <a:r>
              <a:rPr lang="fr-FR" sz="1000" b="1" i="0" u="none" strike="noStrike" cap="none" dirty="0">
                <a:solidFill>
                  <a:schemeClr val="dk1"/>
                </a:solidFill>
                <a:latin typeface="Calibri"/>
                <a:ea typeface="Calibri"/>
                <a:cs typeface="Calibri"/>
                <a:sym typeface="Calibri"/>
              </a:rPr>
              <a:t>nos techniques </a:t>
            </a:r>
            <a:r>
              <a:rPr lang="fr-FR" sz="1000" b="0" i="0" u="none" strike="noStrike" cap="none" dirty="0">
                <a:solidFill>
                  <a:schemeClr val="dk1"/>
                </a:solidFill>
                <a:latin typeface="Calibri"/>
                <a:ea typeface="Calibri"/>
                <a:cs typeface="Calibri"/>
                <a:sym typeface="Calibri"/>
              </a:rPr>
              <a:t>aides les collaborateurs à comprendre leur histoire personnelle et les conflits qui les animent. Semaine après semaine, les techniques de sophrologie permettent de "faire descendre la parole" dans le corps de façon à créer une sorte de basculement profond qui donnera au corps d'autres informations permettant d'autres réactions. Ils arrivent peu à peu à se libérer des conflits parfois profondément inscrits dans le corps. Ainsi, la personne qui pratique la sophrologie verra son comportement changer, se libérer de ce qui l'entrave pour inventer d'autres façons d'agir et de réagir. </a:t>
            </a:r>
          </a:p>
          <a:p>
            <a:pPr marL="0" marR="0" lvl="0" indent="0" algn="l" rtl="0">
              <a:spcBef>
                <a:spcPts val="0"/>
              </a:spcBef>
              <a:buSzPct val="25000"/>
              <a:buNone/>
            </a:pPr>
            <a:endParaRPr sz="1000" b="0" i="0" u="none" strike="noStrike" cap="none" dirty="0">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7235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2" name="Shape 26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2486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Chiffres sur la Qualité de Vie au Travail selon les résultats de l’enquête 2013 de l’ANACT:</a:t>
            </a:r>
          </a:p>
          <a:p>
            <a:pPr marL="0" marR="0" lvl="0" indent="0" algn="l" rtl="0">
              <a:spcBef>
                <a:spcPts val="0"/>
              </a:spcBef>
              <a:spcAft>
                <a:spcPts val="0"/>
              </a:spcAft>
              <a:buClr>
                <a:schemeClr val="dk1"/>
              </a:buClr>
              <a:buSzPct val="25000"/>
              <a:buFont typeface="Calibri"/>
              <a:buNone/>
            </a:pPr>
            <a:r>
              <a:rPr lang="fr-FR" sz="1200" b="0" i="1" u="none" strike="noStrike" cap="none" dirty="0">
                <a:solidFill>
                  <a:schemeClr val="dk1"/>
                </a:solidFill>
                <a:latin typeface="Calibri"/>
                <a:ea typeface="Calibri"/>
                <a:cs typeface="Calibri"/>
                <a:sym typeface="Calibri"/>
              </a:rPr>
              <a:t>(L'Agence nationale pour l'amélioration des conditions de travail (</a:t>
            </a:r>
            <a:r>
              <a:rPr lang="fr-FR" sz="1200" b="1" i="1" u="none" strike="noStrike" cap="none" dirty="0">
                <a:solidFill>
                  <a:schemeClr val="dk1"/>
                </a:solidFill>
                <a:latin typeface="Calibri"/>
                <a:ea typeface="Calibri"/>
                <a:cs typeface="Calibri"/>
                <a:sym typeface="Calibri"/>
              </a:rPr>
              <a:t>ANACT</a:t>
            </a:r>
            <a:r>
              <a:rPr lang="fr-FR" sz="1200" b="0" i="1" u="none" strike="noStrike" cap="none" dirty="0">
                <a:solidFill>
                  <a:schemeClr val="dk1"/>
                </a:solidFill>
                <a:latin typeface="Calibri"/>
                <a:ea typeface="Calibri"/>
                <a:cs typeface="Calibri"/>
                <a:sym typeface="Calibri"/>
              </a:rPr>
              <a:t>) est un établissement public à caractère administratif français créé en 1973, et placé sous la tutelle du ministère du Travail, de l'Emploi et de la Santé.)</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Enjeux de la Qualité de Vie au travail </a:t>
            </a: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1200" b="0" i="0" u="none" strike="noStrike" cap="none" dirty="0">
                <a:solidFill>
                  <a:srgbClr val="FF0000"/>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pour plus de compétitivité au regard des économies de budget</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0812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Selon le Ministère du travail, les risques psychosociaux, appelés communément RPS, désignent un ensemble de risques professionnels qui touchent l’intégrité physique et psychologique des salariés. De ce fait, ces derniers ont un réel impact sur le fonctionnement des entreprises. </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On parle de «risques» pour désigner l’éventualité de l’apparition d’un trouble, et de «psychosociaux» pour indiquer le lien qu’il existe entre la personne, «psycho», et son environnement professionnel qui est caractérisé par les relations avec autrui (collègues, responsables…) autrement dit le «social».</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Il existe en réalité différentes formes de risques psychosociaux. Parmi eux, on trouve le stress, la dépression, les risques suicidaires au travail, la conduite addictive, l’épuisement professionnel, le harcèlement moral ou sexuel, ou encore les violences au travail.</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En général, on assimile souvent les risques psychosociaux au stress. Seulement, il faudra bien garder à l’esprit que le stress n’est qu’une fraction de ce qu’englobe réellement ce terme de risques psychosociaux.</a:t>
            </a:r>
          </a:p>
        </p:txBody>
      </p:sp>
      <p:sp>
        <p:nvSpPr>
          <p:cNvPr id="282" name="Shape 2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305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8726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508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Le socle de l’offre</a:t>
            </a:r>
          </a:p>
        </p:txBody>
      </p:sp>
      <p:sp>
        <p:nvSpPr>
          <p:cNvPr id="198" name="Shape 19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963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fr-FR" sz="1200" b="0" i="0" u="none" strike="noStrike" cap="none" dirty="0" err="1">
                <a:solidFill>
                  <a:schemeClr val="tx1"/>
                </a:solidFill>
                <a:latin typeface="Calibri"/>
                <a:ea typeface="Calibri"/>
                <a:cs typeface="Calibri"/>
                <a:sym typeface="Calibri"/>
              </a:rPr>
              <a:t>Sophrokhepri</a:t>
            </a:r>
            <a:r>
              <a:rPr lang="fr-FR" sz="1200" b="0" i="0" u="none" strike="noStrike" cap="none" dirty="0">
                <a:solidFill>
                  <a:schemeClr val="tx1"/>
                </a:solidFill>
                <a:latin typeface="Calibri"/>
                <a:ea typeface="Calibri"/>
                <a:cs typeface="Calibri"/>
                <a:sym typeface="Calibri"/>
              </a:rPr>
              <a:t>: centre de santé </a:t>
            </a:r>
            <a:r>
              <a:rPr lang="fr-FR" sz="1200" b="0" i="0" u="none" strike="noStrike" cap="none" dirty="0" smtClean="0">
                <a:solidFill>
                  <a:schemeClr val="tx1"/>
                </a:solidFill>
                <a:latin typeface="Calibri"/>
                <a:ea typeface="Calibri"/>
                <a:cs typeface="Calibri"/>
                <a:sym typeface="Calibri"/>
              </a:rPr>
              <a:t>paramédical innovant </a:t>
            </a:r>
            <a:r>
              <a:rPr lang="fr-FR" sz="1200" b="0" i="0" u="none" strike="noStrike" cap="none" dirty="0">
                <a:solidFill>
                  <a:schemeClr val="tx1"/>
                </a:solidFill>
                <a:latin typeface="Calibri"/>
                <a:ea typeface="Calibri"/>
                <a:cs typeface="Calibri"/>
                <a:sym typeface="Calibri"/>
              </a:rPr>
              <a:t>à Nogent, à quelques pas d’ici, dont l’action s’inscrit dans le marché décrit plus haut</a:t>
            </a:r>
            <a:r>
              <a:rPr lang="fr-FR" sz="1200" b="0" i="0" u="none" strike="noStrike" cap="none" dirty="0" smtClean="0">
                <a:solidFill>
                  <a:schemeClr val="tx1"/>
                </a:solidFill>
                <a:latin typeface="Calibri"/>
                <a:ea typeface="Calibri"/>
                <a:cs typeface="Calibri"/>
                <a:sym typeface="Calibri"/>
              </a:rPr>
              <a:t>.</a:t>
            </a:r>
          </a:p>
          <a:p>
            <a:r>
              <a:rPr lang="fr-FR" dirty="0"/>
              <a:t>Centre paramédical de santé, de soins et de mieux-être psychique et physique. Centre des champs de référence intégrant une vingtaine de thérapies complémentaires légales. C’est un lieu d’ancrage où peuvent exercer 60 thérapeutes.</a:t>
            </a:r>
          </a:p>
          <a:p>
            <a:r>
              <a:rPr lang="fr-FR" dirty="0" smtClean="0"/>
              <a:t>Ils sont sélectionnés : </a:t>
            </a:r>
            <a:r>
              <a:rPr lang="fr-FR" b="1" dirty="0"/>
              <a:t>REQUIS POUR REJOINDRE </a:t>
            </a:r>
            <a:r>
              <a:rPr lang="fr-FR" b="1" dirty="0" smtClean="0"/>
              <a:t>L’EQUIPE</a:t>
            </a:r>
            <a:r>
              <a:rPr lang="fr-FR" dirty="0"/>
              <a:t> </a:t>
            </a:r>
          </a:p>
          <a:p>
            <a:pPr lvl="0"/>
            <a:r>
              <a:rPr lang="fr-FR" dirty="0"/>
              <a:t>Attestation d’assurance professionnelle,</a:t>
            </a:r>
          </a:p>
          <a:p>
            <a:pPr lvl="0"/>
            <a:r>
              <a:rPr lang="fr-FR" dirty="0"/>
              <a:t>Justificatif de domicile,</a:t>
            </a:r>
          </a:p>
          <a:p>
            <a:pPr lvl="0"/>
            <a:r>
              <a:rPr lang="fr-FR" dirty="0"/>
              <a:t>CNI,</a:t>
            </a:r>
          </a:p>
          <a:p>
            <a:pPr lvl="0"/>
            <a:r>
              <a:rPr lang="fr-FR" dirty="0"/>
              <a:t>Photo d’identité,</a:t>
            </a:r>
          </a:p>
          <a:p>
            <a:pPr lvl="0"/>
            <a:r>
              <a:rPr lang="fr-FR" dirty="0"/>
              <a:t>Diplômes et certifications,</a:t>
            </a:r>
          </a:p>
          <a:p>
            <a:pPr lvl="0"/>
            <a:r>
              <a:rPr lang="fr-FR" dirty="0"/>
              <a:t>Certifications</a:t>
            </a:r>
            <a:r>
              <a:rPr lang="fr-FR" dirty="0" smtClean="0"/>
              <a:t>.</a:t>
            </a:r>
            <a:endParaRPr lang="fr-FR" dirty="0"/>
          </a:p>
          <a:p>
            <a:r>
              <a:rPr lang="fr-FR" dirty="0"/>
              <a:t>- Nous mettons tout en œuvre pour le bien-être des thérapeutes dans la fluidité et l’harmonie.</a:t>
            </a:r>
          </a:p>
          <a:p>
            <a:r>
              <a:rPr lang="fr-FR" dirty="0"/>
              <a:t>- Chaque thérapeute travail à son rythme, il ne paie que ce qu’il consomme, ses frais de fonctionnement sont proportionnels à son chiffre d’affaire. </a:t>
            </a:r>
          </a:p>
          <a:p>
            <a:r>
              <a:rPr lang="fr-FR" dirty="0"/>
              <a:t>- Le Centre a été créé pour que les personnes (les thérapeutes et leurs clients) se sentent bien dès qu’ils y rentrent.</a:t>
            </a:r>
          </a:p>
          <a:p>
            <a:r>
              <a:rPr lang="fr-FR" dirty="0" smtClean="0"/>
              <a:t>- </a:t>
            </a:r>
            <a:r>
              <a:rPr lang="fr-FR" dirty="0"/>
              <a:t>Chacun est bien accueilli et traité avec égard, ce qui contribue à la fidélisation des clients.</a:t>
            </a:r>
          </a:p>
          <a:p>
            <a:r>
              <a:rPr lang="fr-FR" dirty="0"/>
              <a:t>- Tout est centré sur l’accompagnement des thérapeutes dans leur activité et le « bien travailler ensemble »</a:t>
            </a:r>
          </a:p>
          <a:p>
            <a:pPr marL="0" marR="0" lvl="0" indent="0" algn="l" rtl="0">
              <a:lnSpc>
                <a:spcPct val="100000"/>
              </a:lnSpc>
              <a:spcBef>
                <a:spcPts val="0"/>
              </a:spcBef>
              <a:spcAft>
                <a:spcPts val="0"/>
              </a:spcAft>
              <a:buClr>
                <a:srgbClr val="FF0000"/>
              </a:buClr>
              <a:buSzPct val="25000"/>
              <a:buFont typeface="Calibri"/>
              <a:buNone/>
            </a:pPr>
            <a:endParaRPr lang="fr-FR" sz="1200" b="0" i="0" u="none" strike="noStrike" cap="none" dirty="0">
              <a:solidFill>
                <a:schemeClr val="tx1"/>
              </a:solidFill>
              <a:latin typeface="Calibri"/>
              <a:ea typeface="Calibri"/>
              <a:cs typeface="Calibri"/>
              <a:sym typeface="Calibri"/>
            </a:endParaRPr>
          </a:p>
        </p:txBody>
      </p:sp>
      <p:sp>
        <p:nvSpPr>
          <p:cNvPr id="150" name="Shape 15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4665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r-FR" sz="1100" b="0" i="0" u="none" strike="noStrike" cap="none" dirty="0">
                <a:solidFill>
                  <a:schemeClr val="dk1"/>
                </a:solidFill>
                <a:latin typeface="Calibri"/>
                <a:ea typeface="Calibri"/>
                <a:cs typeface="Calibri"/>
                <a:sym typeface="Calibri"/>
              </a:rPr>
              <a:t>Principe de mise en relation pour faire matcher les caractéristiques des motifs de consultation et les profils de compétence des experts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Le cœur de ce système réside dans des algorithmes et moyens pour mettre en relation le bon thérapeute en fonction du patient et de sa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 système de qualification très complexe calcule l'adéquation entre Thérapeute et chaque patient pour chaque type de patient et chaque type de thérapie.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patient, le résultat est de guider le patient  vers le thérapeute le mieux adapté pour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Thérapeute, le résultat est de lui proposer des consultations uniquement avec des patients qu'il saura traiter au mieux car c’est son domaine de prédilection.</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Par exemple si un adolescent a des problèmes d'obésité, les thérapeutes affichés en premier seront ceux qui traitent particulièrement ce type de patients avec cette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Lors de sa recherche de thérapeute plutôt que de demander au patient un type de thérapie dont il ignore bien souvent les bénéfices,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Nous préférons lui demander de se décrire un minimum son motif de consultation (par ex un salarié souffrant de </a:t>
            </a:r>
            <a:r>
              <a:rPr lang="fr-FR" sz="1100" b="0" i="0" u="none" strike="noStrike" cap="none" dirty="0" err="1">
                <a:solidFill>
                  <a:schemeClr val="dk1"/>
                </a:solidFill>
                <a:latin typeface="Calibri"/>
                <a:ea typeface="Calibri"/>
                <a:cs typeface="Calibri"/>
                <a:sym typeface="Calibri"/>
              </a:rPr>
              <a:t>burn</a:t>
            </a:r>
            <a:r>
              <a:rPr lang="fr-FR" sz="1100" b="0" i="0" u="none" strike="noStrike" cap="none" dirty="0">
                <a:solidFill>
                  <a:schemeClr val="dk1"/>
                </a:solidFill>
                <a:latin typeface="Calibri"/>
                <a:ea typeface="Calibri"/>
                <a:cs typeface="Calibri"/>
                <a:sym typeface="Calibri"/>
              </a:rPr>
              <a:t> out) et de décrire ses troubles.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Une courte liste de thérapeutes lui sera présentée triée en commençant par le meilleur en ce domaine.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place au premier plan l'adéquation du patient , les caractéristiques de son besoin, en phase avec le Thérapeute et ses spécialisations.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l’usagé, bien souvent néophyte  dans le domaine des médecines douces ne peut savoir quelle spécialisation peut traiter au mieux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L'équipe sera toujours joignable pour guider ces patients si besoin.</a:t>
            </a:r>
          </a:p>
          <a:p>
            <a:pPr marL="0" marR="0" lvl="0" indent="0" algn="l" rtl="0">
              <a:spcBef>
                <a:spcPts val="0"/>
              </a:spcBef>
              <a:spcAft>
                <a:spcPts val="0"/>
              </a:spcAft>
              <a:buClr>
                <a:schemeClr val="dk1"/>
              </a:buClr>
              <a:buSzPct val="25000"/>
              <a:buFont typeface="Calibri"/>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de mise en relation, unique dans le milieu de la santé et du mieux-être, est notre atout majeur nous démarquant de tout ce qui a pu se faire jusque là.</a:t>
            </a:r>
          </a:p>
        </p:txBody>
      </p:sp>
      <p:sp>
        <p:nvSpPr>
          <p:cNvPr id="172" name="Shape 1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869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Le concept : La </a:t>
            </a:r>
            <a:r>
              <a:rPr lang="fr-FR" sz="1050" b="1" i="0" u="none" strike="noStrike" cap="none" dirty="0" err="1">
                <a:solidFill>
                  <a:schemeClr val="dk1"/>
                </a:solidFill>
                <a:latin typeface="Calibri"/>
                <a:ea typeface="Calibri"/>
                <a:cs typeface="Calibri"/>
                <a:sym typeface="Calibri"/>
              </a:rPr>
              <a:t>visiothérapie</a:t>
            </a:r>
            <a:r>
              <a:rPr lang="fr-FR" sz="1050" b="1" i="0" u="none" strike="noStrike" cap="none" dirty="0">
                <a:solidFill>
                  <a:schemeClr val="dk1"/>
                </a:solidFill>
                <a:latin typeface="Calibri"/>
                <a:ea typeface="Calibri"/>
                <a:cs typeface="Calibri"/>
                <a:sym typeface="Calibri"/>
              </a:rPr>
              <a:t> pourquoi?</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Beaucoup de patients n'ont pas accès à l’accompagnement qu’il souhaiterait pour diverse raisons parfois insoupçonnables.</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Trouvez ci-dessous quelques causes qui empêchent certaines personnes de recourir à nos services.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Éloignement physique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déserts médicaux sont une réalité en France et de part le monde.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expatriés et leur famille qui se trouvent dans un pays où l'on ne parle pas leur langue, de culture si différente</a:t>
            </a:r>
            <a:br>
              <a:rPr lang="fr-FR" sz="1050" b="0" i="0" u="none" strike="noStrike" cap="none" dirty="0">
                <a:solidFill>
                  <a:schemeClr val="dk1"/>
                </a:solidFill>
                <a:latin typeface="Calibri"/>
                <a:ea typeface="Calibri"/>
                <a:cs typeface="Calibri"/>
                <a:sym typeface="Calibri"/>
              </a:rPr>
            </a:br>
            <a:r>
              <a:rPr lang="fr-FR" sz="1050" b="0" i="1" u="none" strike="noStrike" cap="none" dirty="0">
                <a:solidFill>
                  <a:schemeClr val="dk1"/>
                </a:solidFill>
                <a:latin typeface="Calibri"/>
                <a:ea typeface="Calibri"/>
                <a:cs typeface="Calibri"/>
                <a:sym typeface="Calibri"/>
              </a:rPr>
              <a:t>Où iriez vous consulter en tant qu'expatrié dans une lointaine province chinoise?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handicapés dont le déplacement est souvent compliqué ou mobilise un proche.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Problèmes de transports, temps de trajet qui double ou triple parfois le temps de consultation en Ile de France comme en province</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Timidité,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Faire la démarche d'aller "consulter" est souvent un pas difficile à franchir pour bon nombre de personnes.</a:t>
            </a:r>
            <a:br>
              <a:rPr lang="fr-FR" sz="1050" b="0" i="0" u="none" strike="noStrike" cap="none" dirty="0">
                <a:solidFill>
                  <a:schemeClr val="dk1"/>
                </a:solidFill>
                <a:latin typeface="Calibri"/>
                <a:ea typeface="Calibri"/>
                <a:cs typeface="Calibri"/>
                <a:sym typeface="Calibri"/>
              </a:rPr>
            </a:br>
            <a:r>
              <a:rPr lang="fr-FR" sz="1050" b="0" i="0" u="none" strike="noStrike" cap="none" dirty="0">
                <a:solidFill>
                  <a:schemeClr val="dk1"/>
                </a:solidFill>
                <a:latin typeface="Calibri"/>
                <a:ea typeface="Calibri"/>
                <a:cs typeface="Calibri"/>
                <a:sym typeface="Calibri"/>
              </a:rPr>
              <a:t>La </a:t>
            </a:r>
            <a:r>
              <a:rPr lang="fr-FR" sz="1050" b="0" i="0" u="none" strike="noStrike" cap="none" dirty="0" err="1">
                <a:solidFill>
                  <a:schemeClr val="dk1"/>
                </a:solidFill>
                <a:latin typeface="Calibri"/>
                <a:ea typeface="Calibri"/>
                <a:cs typeface="Calibri"/>
                <a:sym typeface="Calibri"/>
              </a:rPr>
              <a:t>visio</a:t>
            </a:r>
            <a:r>
              <a:rPr lang="fr-FR" sz="1050" b="0" i="0" u="none" strike="noStrike" cap="none" dirty="0">
                <a:solidFill>
                  <a:schemeClr val="dk1"/>
                </a:solidFill>
                <a:latin typeface="Calibri"/>
                <a:ea typeface="Calibri"/>
                <a:cs typeface="Calibri"/>
                <a:sym typeface="Calibri"/>
              </a:rPr>
              <a:t>-thérapie apporte une distance et une certain sentiment de confidentialité à ces personnes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Confidentialité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Certaines personnes ne veulent pas que leurs proches sachent qu'elles vont consulter.</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Pire, parfois coincées voir recluses, elles ne peuvent consulter car elles n'ont pas "l'autorisation" de leur milieu familial</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Difficile par exemple de consulter un sexologue sans avoir à se justifier auprès de son conjoint.</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Manque de temps ou obligation de rester chez soi</a:t>
            </a:r>
          </a:p>
          <a:p>
            <a:pPr marL="279117" marR="0" lvl="1" indent="-12416" algn="l" rtl="0">
              <a:spcBef>
                <a:spcPts val="0"/>
              </a:spcBef>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Pas facile pour une mère au foyer d'avoir du temps libre en dehors de chez elle aux heures classiques de consultations.</a:t>
            </a:r>
          </a:p>
        </p:txBody>
      </p:sp>
      <p:sp>
        <p:nvSpPr>
          <p:cNvPr id="182" name="Shape 1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384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l’intermédiaire de notre plateforme, notre système permet un accompagnement des besoins des collaborateurs sans qu’ils aient à parler en interne dans leur environnement professionnel de leurs difficultés.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Ils leur faut ont utiliser un code remis par leur employer, pour s’identifier sur la plateforme et ainsi avoir accès aux divers types d’accompagnement.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Préalablement, l’employeur choisi un forfait prépayé englobant les différents types d’accompagnement bien-être,  présélectionnés dans le cadre de leur dispositif SQVT.</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Ainsi, les salariés peuvent être guidés sans que l’employeur puisse connaître les motifs de consultations du plus grave lié ou pas à son contexte professionnel pouvant être un facteur de démotivation et de baisse de productivité.</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exemple : bien gérer son divorce, dépression, harcèlement ou burn out, coaching pour son adolescent en situation difficile… préparation pour se remettre en selle après une longue absence ou juste prendre soin de lui en venant profiter  des pratiques corporelles pour son confort et rester en forme…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24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0"/>
              </a:spcBef>
              <a:spcAft>
                <a:spcPts val="0"/>
              </a:spcAft>
              <a:buClr>
                <a:schemeClr val="dk1"/>
              </a:buClr>
              <a:buSzPct val="250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Possibilité de respecter efficacement la réglementation en vigueur</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Gain de temps face dans la mise en place face à la complexité des prestations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Déontologie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Respect de la confidentialité</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S’appuyer sur un savoir-faire,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Plus économique de passer par des experts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Atteindre un meilleur taux d’engagement (baisse % absentéisme)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807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7285038" y="1828800"/>
            <a:ext cx="5851525" cy="27432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rot="5400000">
            <a:off x="1697038" y="-812800"/>
            <a:ext cx="5851525" cy="80263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23392" y="1340769"/>
            <a:ext cx="11041225" cy="576062"/>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24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
        <p:nvSpPr>
          <p:cNvPr id="27" name="Shape 27"/>
          <p:cNvSpPr txBox="1">
            <a:spLocks noGrp="1"/>
          </p:cNvSpPr>
          <p:nvPr>
            <p:ph type="body" idx="1"/>
          </p:nvPr>
        </p:nvSpPr>
        <p:spPr>
          <a:xfrm>
            <a:off x="609601" y="1927374"/>
            <a:ext cx="11055017" cy="438194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re et contenu">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963083" y="4406901"/>
            <a:ext cx="103632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963083" y="2906713"/>
            <a:ext cx="103632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609601" y="1600201"/>
            <a:ext cx="53847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6197601" y="1600201"/>
            <a:ext cx="53847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609601" y="1535112"/>
            <a:ext cx="5386916"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609601" y="2174875"/>
            <a:ext cx="5386916"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6193367" y="1535112"/>
            <a:ext cx="5389032"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6193367" y="2174875"/>
            <a:ext cx="5389032"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09601" y="273051"/>
            <a:ext cx="4011084"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4766733" y="273050"/>
            <a:ext cx="6815667"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609601" y="1435101"/>
            <a:ext cx="4011084"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2389718" y="4800601"/>
            <a:ext cx="73151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a:spLocks noGrp="1"/>
          </p:cNvSpPr>
          <p:nvPr>
            <p:ph type="pic" idx="2"/>
          </p:nvPr>
        </p:nvSpPr>
        <p:spPr>
          <a:xfrm>
            <a:off x="2389718" y="612775"/>
            <a:ext cx="73151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2389718" y="5367338"/>
            <a:ext cx="73151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rot="5400000">
            <a:off x="3833019" y="-1623218"/>
            <a:ext cx="4525963" cy="10972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smtClean="0">
                <a:solidFill>
                  <a:srgbClr val="888888"/>
                </a:solidFill>
                <a:latin typeface="Calibri"/>
                <a:ea typeface="Calibri"/>
                <a:cs typeface="Calibri"/>
                <a:sym typeface="Calibri"/>
              </a:rPr>
              <a:pPr algn="r">
                <a:buSzPct val="25000"/>
              </a:pPr>
              <a:t>‹N°›</a:t>
            </a:fld>
            <a:endParaRPr lang="fr-FR" sz="1200">
              <a:solidFill>
                <a:srgbClr val="888888"/>
              </a:solidFill>
              <a:latin typeface="Calibri"/>
              <a:ea typeface="Calibri"/>
              <a:cs typeface="Calibri"/>
              <a:sym typeface="Calibri"/>
            </a:endParaRPr>
          </a:p>
        </p:txBody>
      </p:sp>
      <p:sp>
        <p:nvSpPr>
          <p:cNvPr id="15" name="Shape 15"/>
          <p:cNvSpPr/>
          <p:nvPr/>
        </p:nvSpPr>
        <p:spPr>
          <a:xfrm>
            <a:off x="1" y="0"/>
            <a:ext cx="12192001" cy="1321688"/>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7" name="Shape 17"/>
          <p:cNvSpPr txBox="1"/>
          <p:nvPr/>
        </p:nvSpPr>
        <p:spPr>
          <a:xfrm>
            <a:off x="8026400" y="260451"/>
            <a:ext cx="3605489" cy="646331"/>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fr-FR" sz="2400" b="1" i="0" u="none" strike="noStrike" cap="none" dirty="0" smtClean="0">
                <a:solidFill>
                  <a:schemeClr val="tx1"/>
                </a:solidFill>
                <a:latin typeface="Calibri"/>
                <a:ea typeface="Calibri"/>
                <a:cs typeface="Calibri"/>
                <a:sym typeface="Calibri"/>
              </a:rPr>
              <a:t>www.visiapy.com</a:t>
            </a:r>
            <a:endParaRPr lang="fr-FR" sz="2400" b="1" i="0" u="none" strike="noStrike" cap="none" dirty="0">
              <a:solidFill>
                <a:schemeClr val="tx1"/>
              </a:solidFill>
              <a:latin typeface="Calibri"/>
              <a:ea typeface="Calibri"/>
              <a:cs typeface="Calibri"/>
              <a:sym typeface="Calibri"/>
            </a:endParaRPr>
          </a:p>
        </p:txBody>
      </p:sp>
      <p:pic>
        <p:nvPicPr>
          <p:cNvPr id="2" name="Image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1344" y="177237"/>
            <a:ext cx="2306935" cy="967214"/>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onction-publique.gouv.f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30" name="Picture 6" descr="RÃ©sultat de recherche d'images pour &quot;ciel&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9130"/>
            <a:ext cx="12192000" cy="5548870"/>
          </a:xfrm>
          <a:prstGeom prst="rect">
            <a:avLst/>
          </a:prstGeom>
          <a:noFill/>
          <a:extLst>
            <a:ext uri="{909E8E84-426E-40DD-AFC4-6F175D3DCCD1}">
              <a14:hiddenFill xmlns:a14="http://schemas.microsoft.com/office/drawing/2010/main">
                <a:solidFill>
                  <a:srgbClr val="FFFFFF"/>
                </a:solidFill>
              </a14:hiddenFill>
            </a:ext>
          </a:extLst>
        </p:spPr>
      </p:pic>
      <p:sp>
        <p:nvSpPr>
          <p:cNvPr id="102" name="Shape 102"/>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a:t>14/11/2016</a:t>
            </a:r>
          </a:p>
        </p:txBody>
      </p:sp>
      <p:sp>
        <p:nvSpPr>
          <p:cNvPr id="103" name="Shape 103"/>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a:t>Mairie-SophroKhepri-21-11-2016</a:t>
            </a:r>
          </a:p>
        </p:txBody>
      </p:sp>
      <p:sp>
        <p:nvSpPr>
          <p:cNvPr id="104" name="Shape 104"/>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a:t>
            </a:fld>
            <a:endParaRPr lang="fr-FR" sz="1200">
              <a:solidFill>
                <a:srgbClr val="888888"/>
              </a:solidFill>
              <a:latin typeface="Calibri"/>
              <a:ea typeface="Calibri"/>
              <a:cs typeface="Calibri"/>
              <a:sym typeface="Calibri"/>
            </a:endParaRPr>
          </a:p>
        </p:txBody>
      </p:sp>
      <p:pic>
        <p:nvPicPr>
          <p:cNvPr id="105" name="Shape 105" descr="C:\Users\Dell\Dropbox\Sophrokhepri-Charte graphique\Envoi charte graphique\Biotiful Design--3.jpg"/>
          <p:cNvPicPr preferRelativeResize="0"/>
          <p:nvPr/>
        </p:nvPicPr>
        <p:blipFill rotWithShape="1">
          <a:blip r:embed="rId4">
            <a:alphaModFix/>
          </a:blip>
          <a:srcRect/>
          <a:stretch/>
        </p:blipFill>
        <p:spPr>
          <a:xfrm>
            <a:off x="0" y="2636912"/>
            <a:ext cx="7680176" cy="4221088"/>
          </a:xfrm>
          <a:prstGeom prst="rect">
            <a:avLst/>
          </a:prstGeom>
          <a:noFill/>
          <a:ln>
            <a:noFill/>
          </a:ln>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4999" y="1507096"/>
            <a:ext cx="6697001" cy="5350904"/>
          </a:xfrm>
          <a:prstGeom prst="rect">
            <a:avLst/>
          </a:prstGeom>
        </p:spPr>
      </p:pic>
      <p:sp>
        <p:nvSpPr>
          <p:cNvPr id="6" name="ZoneTexte 5"/>
          <p:cNvSpPr txBox="1"/>
          <p:nvPr/>
        </p:nvSpPr>
        <p:spPr>
          <a:xfrm>
            <a:off x="501584" y="3044279"/>
            <a:ext cx="4680520" cy="769441"/>
          </a:xfrm>
          <a:prstGeom prst="rect">
            <a:avLst/>
          </a:prstGeom>
          <a:noFill/>
        </p:spPr>
        <p:txBody>
          <a:bodyPr wrap="square" rtlCol="0">
            <a:spAutoFit/>
          </a:bodyPr>
          <a:lstStyle/>
          <a:p>
            <a:r>
              <a:rPr lang="fr-FR" sz="4400" dirty="0" smtClean="0">
                <a:latin typeface="Bahnschrift SemiBold" panose="020B0502040204020203" pitchFamily="34" charset="0"/>
                <a:ea typeface="Adobe Gothic Std B" panose="020B0800000000000000" pitchFamily="34" charset="-128"/>
              </a:rPr>
              <a:t>Au-delà des murs</a:t>
            </a:r>
            <a:endParaRPr lang="fr-FR" sz="4400" dirty="0">
              <a:latin typeface="Bahnschrift SemiBold" panose="020B0502040204020203" pitchFamily="34" charset="0"/>
              <a:ea typeface="Adobe Gothic Std B" panose="020B08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a:t>SOMMAIRE: Partie 2</a:t>
            </a:r>
          </a:p>
        </p:txBody>
      </p:sp>
      <p:sp>
        <p:nvSpPr>
          <p:cNvPr id="115" name="Shape 115"/>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10</a:t>
            </a:fld>
            <a:endParaRPr lang="fr-FR" sz="1200">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marL="0" indent="0">
              <a:spcBef>
                <a:spcPts val="0"/>
              </a:spcBef>
              <a:buNone/>
            </a:pPr>
            <a:r>
              <a:rPr lang="fr-FR" sz="2000" dirty="0"/>
              <a:t>	</a:t>
            </a:r>
            <a:r>
              <a:rPr lang="fr-FR" sz="2000" b="1" dirty="0"/>
              <a:t>SOUTIEN PSYCHO-SOCIAL DES SALARIES</a:t>
            </a:r>
          </a:p>
          <a:p>
            <a:pPr indent="-342900">
              <a:spcBef>
                <a:spcPts val="0"/>
              </a:spcBef>
            </a:pPr>
            <a:endParaRPr lang="fr-FR" sz="2000" dirty="0"/>
          </a:p>
          <a:p>
            <a:pPr indent="-342900">
              <a:spcBef>
                <a:spcPts val="0"/>
              </a:spcBef>
            </a:pPr>
            <a:r>
              <a:rPr lang="fr-FR" sz="2000" dirty="0"/>
              <a:t>Santé et Qualité de Vie au Travail (SQVT)</a:t>
            </a:r>
          </a:p>
          <a:p>
            <a:pPr indent="-342900">
              <a:spcBef>
                <a:spcPts val="0"/>
              </a:spcBef>
            </a:pPr>
            <a:r>
              <a:rPr lang="fr-FR" sz="2000" dirty="0" err="1"/>
              <a:t>KhepriSanté</a:t>
            </a:r>
            <a:r>
              <a:rPr lang="fr-FR" sz="2000" dirty="0"/>
              <a:t>: Un Centre de santé de proximité</a:t>
            </a:r>
          </a:p>
          <a:p>
            <a:pPr indent="-342900">
              <a:spcBef>
                <a:spcPts val="0"/>
              </a:spcBef>
            </a:pPr>
            <a:r>
              <a:rPr lang="fr-FR" sz="2000" dirty="0" err="1"/>
              <a:t>Visiapy</a:t>
            </a:r>
            <a:r>
              <a:rPr lang="fr-FR" sz="2000" dirty="0"/>
              <a:t>: une plateforme innovante</a:t>
            </a:r>
          </a:p>
          <a:p>
            <a:pPr indent="-342900">
              <a:spcBef>
                <a:spcPts val="0"/>
              </a:spcBef>
            </a:pPr>
            <a:r>
              <a:rPr lang="fr-FR" sz="2000" dirty="0"/>
              <a:t>Le concept de </a:t>
            </a:r>
            <a:r>
              <a:rPr lang="fr-FR" sz="2000" dirty="0" err="1"/>
              <a:t>Visiapy</a:t>
            </a:r>
            <a:endParaRPr lang="fr-FR" sz="2000" dirty="0"/>
          </a:p>
          <a:p>
            <a:pPr indent="-342900">
              <a:spcBef>
                <a:spcPts val="0"/>
              </a:spcBef>
            </a:pPr>
            <a:r>
              <a:rPr lang="fr-FR" sz="2000" dirty="0"/>
              <a:t>Avantages pour l’employeur</a:t>
            </a:r>
          </a:p>
          <a:p>
            <a:pPr indent="-342900">
              <a:spcBef>
                <a:spcPts val="0"/>
              </a:spcBef>
            </a:pPr>
            <a:r>
              <a:rPr lang="fr-FR" sz="2000" dirty="0"/>
              <a:t>Avantages pour les salariés</a:t>
            </a:r>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4224424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1752963" y="4357262"/>
            <a:ext cx="2182904" cy="551748"/>
          </a:xfrm>
          <a:prstGeom prst="rect">
            <a:avLst/>
          </a:prstGeom>
          <a:solidFill>
            <a:srgbClr val="0085B0"/>
          </a:solidFill>
          <a:ln>
            <a:noFill/>
          </a:ln>
        </p:spPr>
        <p:txBody>
          <a:bodyPr lIns="107375" tIns="53675" rIns="107375" bIns="53675" anchor="t" anchorCtr="0">
            <a:noAutofit/>
          </a:bodyPr>
          <a:lstStyle/>
          <a:p>
            <a:pPr algn="ctr">
              <a:buClr>
                <a:schemeClr val="dk1"/>
              </a:buClr>
            </a:pPr>
            <a:endParaRPr b="1">
              <a:solidFill>
                <a:schemeClr val="lt1"/>
              </a:solidFill>
              <a:latin typeface="Calibri"/>
              <a:ea typeface="Calibri"/>
              <a:cs typeface="Calibri"/>
              <a:sym typeface="Calibri"/>
            </a:endParaRPr>
          </a:p>
          <a:p>
            <a:pPr algn="ctr">
              <a:buClr>
                <a:schemeClr val="dk1"/>
              </a:buClr>
            </a:pPr>
            <a:endParaRPr b="1">
              <a:solidFill>
                <a:schemeClr val="lt1"/>
              </a:solidFill>
              <a:latin typeface="Calibri"/>
              <a:ea typeface="Calibri"/>
              <a:cs typeface="Calibri"/>
              <a:sym typeface="Calibri"/>
            </a:endParaRPr>
          </a:p>
        </p:txBody>
      </p:sp>
      <p:sp>
        <p:nvSpPr>
          <p:cNvPr id="201" name="Shape 201"/>
          <p:cNvSpPr txBox="1"/>
          <p:nvPr/>
        </p:nvSpPr>
        <p:spPr>
          <a:xfrm>
            <a:off x="1982066" y="4355366"/>
            <a:ext cx="2001452" cy="551750"/>
          </a:xfrm>
          <a:prstGeom prst="rect">
            <a:avLst/>
          </a:prstGeom>
          <a:noFill/>
          <a:ln>
            <a:noFill/>
          </a:ln>
        </p:spPr>
        <p:txBody>
          <a:bodyPr lIns="107375" tIns="53675" rIns="107375" bIns="53675" anchor="t" anchorCtr="0">
            <a:noAutofit/>
          </a:bodyPr>
          <a:lstStyle/>
          <a:p>
            <a:pPr algn="ctr">
              <a:buClr>
                <a:schemeClr val="lt1"/>
              </a:buClr>
              <a:buSzPct val="25000"/>
            </a:pPr>
            <a:r>
              <a:rPr lang="fr-FR" b="1">
                <a:solidFill>
                  <a:schemeClr val="lt1"/>
                </a:solidFill>
                <a:latin typeface="Calibri"/>
                <a:ea typeface="Calibri"/>
                <a:cs typeface="Calibri"/>
                <a:sym typeface="Calibri"/>
              </a:rPr>
              <a:t>Discrétion et confidentialité assurées</a:t>
            </a:r>
          </a:p>
        </p:txBody>
      </p:sp>
      <p:pic>
        <p:nvPicPr>
          <p:cNvPr id="206" name="Shape 206" descr="C:\Users\Dell\Dropbox\Sophrokhépri\PHOTOS du Centre\Photo B-Design\Biotiful Design--2.jpg"/>
          <p:cNvPicPr preferRelativeResize="0"/>
          <p:nvPr/>
        </p:nvPicPr>
        <p:blipFill rotWithShape="1">
          <a:blip r:embed="rId3">
            <a:alphaModFix/>
          </a:blip>
          <a:srcRect t="17389" b="5473"/>
          <a:stretch/>
        </p:blipFill>
        <p:spPr>
          <a:xfrm>
            <a:off x="0" y="1408630"/>
            <a:ext cx="12192000" cy="5449369"/>
          </a:xfrm>
          <a:prstGeom prst="rect">
            <a:avLst/>
          </a:prstGeom>
          <a:noFill/>
          <a:ln>
            <a:noFill/>
          </a:ln>
        </p:spPr>
      </p:pic>
      <p:sp>
        <p:nvSpPr>
          <p:cNvPr id="207" name="Shape 207"/>
          <p:cNvSpPr/>
          <p:nvPr/>
        </p:nvSpPr>
        <p:spPr>
          <a:xfrm>
            <a:off x="0" y="1408630"/>
            <a:ext cx="12192000" cy="5449370"/>
          </a:xfrm>
          <a:prstGeom prst="rect">
            <a:avLst/>
          </a:prstGeom>
          <a:solidFill>
            <a:schemeClr val="lt1">
              <a:alpha val="91000"/>
            </a:schemeClr>
          </a:solidFill>
          <a:ln>
            <a:noFill/>
          </a:ln>
        </p:spPr>
        <p:txBody>
          <a:bodyPr lIns="107375" tIns="53675" rIns="107375" bIns="53675" anchor="ctr" anchorCtr="0">
            <a:noAutofit/>
          </a:bodyPr>
          <a:lstStyle/>
          <a:p>
            <a:pPr algn="ctr">
              <a:buSzPct val="25000"/>
            </a:pPr>
            <a:r>
              <a:rPr lang="fr-FR" sz="1800">
                <a:solidFill>
                  <a:schemeClr val="lt1"/>
                </a:solidFill>
                <a:latin typeface="Calibri"/>
                <a:ea typeface="Calibri"/>
                <a:cs typeface="Calibri"/>
                <a:sym typeface="Calibri"/>
              </a:rPr>
              <a:t>²</a:t>
            </a:r>
          </a:p>
        </p:txBody>
      </p:sp>
      <p:sp>
        <p:nvSpPr>
          <p:cNvPr id="208" name="Shape 208"/>
          <p:cNvSpPr txBox="1"/>
          <p:nvPr/>
        </p:nvSpPr>
        <p:spPr>
          <a:xfrm>
            <a:off x="1932056" y="1588980"/>
            <a:ext cx="8341401" cy="3320031"/>
          </a:xfrm>
          <a:prstGeom prst="rect">
            <a:avLst/>
          </a:prstGeom>
          <a:noFill/>
          <a:ln>
            <a:noFill/>
          </a:ln>
        </p:spPr>
        <p:txBody>
          <a:bodyPr lIns="107375" tIns="53675" rIns="107375" bIns="53675" anchor="t" anchorCtr="0">
            <a:noAutofit/>
          </a:bodyPr>
          <a:lstStyle/>
          <a:p>
            <a:pPr algn="just">
              <a:buSzPct val="25000"/>
            </a:pPr>
            <a:r>
              <a:rPr lang="fr-FR" sz="1800" b="1" dirty="0">
                <a:solidFill>
                  <a:srgbClr val="0085B0"/>
                </a:solidFill>
                <a:latin typeface="Calibri"/>
                <a:ea typeface="Calibri"/>
                <a:cs typeface="Calibri"/>
                <a:sym typeface="Calibri"/>
              </a:rPr>
              <a:t>Dans le cadre de la Santé et la Qualité de Vie au Travail (SQVT)</a:t>
            </a:r>
          </a:p>
          <a:p>
            <a:pPr marL="201351" indent="-201351" algn="just">
              <a:spcBef>
                <a:spcPts val="705"/>
              </a:spcBef>
              <a:buClr>
                <a:srgbClr val="0085B0"/>
              </a:buClr>
              <a:buSzPct val="100000"/>
              <a:buFont typeface="Calibri"/>
              <a:buChar char="-"/>
            </a:pPr>
            <a:r>
              <a:rPr lang="fr-FR" sz="1800" b="1" dirty="0">
                <a:solidFill>
                  <a:srgbClr val="0085B0"/>
                </a:solidFill>
                <a:latin typeface="Calibri"/>
                <a:ea typeface="Calibri"/>
                <a:cs typeface="Calibri"/>
                <a:sym typeface="Calibri"/>
              </a:rPr>
              <a:t>ECOUTE :</a:t>
            </a:r>
            <a:r>
              <a:rPr lang="fr-FR" sz="1800" dirty="0">
                <a:solidFill>
                  <a:schemeClr val="dk1"/>
                </a:solidFill>
                <a:latin typeface="Calibri"/>
                <a:ea typeface="Calibri"/>
                <a:cs typeface="Calibri"/>
                <a:sym typeface="Calibri"/>
              </a:rPr>
              <a:t> avec accompagnement global et ciblé en toute confidentialité,</a:t>
            </a:r>
          </a:p>
          <a:p>
            <a:pPr marL="201351" indent="-201351" algn="just">
              <a:spcBef>
                <a:spcPts val="705"/>
              </a:spcBef>
              <a:buClr>
                <a:srgbClr val="0085B0"/>
              </a:buClr>
              <a:buSzPct val="100000"/>
              <a:buFont typeface="Calibri"/>
              <a:buChar char="-"/>
            </a:pPr>
            <a:r>
              <a:rPr lang="fr-FR" sz="1800" b="1" dirty="0">
                <a:solidFill>
                  <a:srgbClr val="0085B0"/>
                </a:solidFill>
                <a:latin typeface="Calibri"/>
                <a:ea typeface="Calibri"/>
                <a:cs typeface="Calibri"/>
                <a:sym typeface="Calibri"/>
              </a:rPr>
              <a:t>PEDAGOGIE :</a:t>
            </a:r>
            <a:r>
              <a:rPr lang="fr-FR" sz="1800" dirty="0">
                <a:solidFill>
                  <a:schemeClr val="dk1"/>
                </a:solidFill>
                <a:latin typeface="Calibri"/>
                <a:ea typeface="Calibri"/>
                <a:cs typeface="Calibri"/>
                <a:sym typeface="Calibri"/>
              </a:rPr>
              <a:t> Apprendre des moyens simples pour travailler mieux en prenant soin de soi avec des experts en SQVT,</a:t>
            </a:r>
          </a:p>
          <a:p>
            <a:pPr marL="201351" indent="-201351" algn="just">
              <a:spcBef>
                <a:spcPts val="705"/>
              </a:spcBef>
              <a:buClr>
                <a:srgbClr val="0085B0"/>
              </a:buClr>
              <a:buSzPct val="100000"/>
              <a:buFont typeface="Calibri"/>
              <a:buChar char="-"/>
            </a:pPr>
            <a:r>
              <a:rPr lang="fr-FR" sz="1800" b="1" dirty="0">
                <a:solidFill>
                  <a:srgbClr val="0085B0"/>
                </a:solidFill>
                <a:latin typeface="Calibri"/>
                <a:ea typeface="Calibri"/>
                <a:cs typeface="Calibri"/>
                <a:sym typeface="Calibri"/>
              </a:rPr>
              <a:t>PREVENTION :</a:t>
            </a:r>
            <a:r>
              <a:rPr lang="fr-FR" sz="1800" dirty="0">
                <a:solidFill>
                  <a:schemeClr val="dk1"/>
                </a:solidFill>
                <a:latin typeface="Calibri"/>
                <a:ea typeface="Calibri"/>
                <a:cs typeface="Calibri"/>
                <a:sym typeface="Calibri"/>
              </a:rPr>
              <a:t> Prévenir les effets du stress en trouvant les clefs d'un bon équilibre travail-santé-vie personnelle, vivre pleinement et sereinement votre vie professionnelle grâce à des pratiques thérapeutiques pluridisciplinaires ayant fait la preuve de leur efficacité,</a:t>
            </a:r>
          </a:p>
          <a:p>
            <a:pPr marL="201351" indent="-201351" algn="just">
              <a:spcBef>
                <a:spcPts val="705"/>
              </a:spcBef>
              <a:buClr>
                <a:srgbClr val="0085B0"/>
              </a:buClr>
              <a:buSzPct val="100000"/>
              <a:buFont typeface="Calibri"/>
              <a:buChar char="-"/>
            </a:pPr>
            <a:r>
              <a:rPr lang="fr-FR" sz="1800" b="1" dirty="0">
                <a:solidFill>
                  <a:srgbClr val="0085B0"/>
                </a:solidFill>
                <a:latin typeface="Calibri"/>
                <a:ea typeface="Calibri"/>
                <a:cs typeface="Calibri"/>
                <a:sym typeface="Calibri"/>
              </a:rPr>
              <a:t>PREPARATION :</a:t>
            </a:r>
            <a:r>
              <a:rPr lang="fr-FR" sz="1800" dirty="0">
                <a:solidFill>
                  <a:schemeClr val="dk1"/>
                </a:solidFill>
                <a:latin typeface="Calibri"/>
                <a:ea typeface="Calibri"/>
                <a:cs typeface="Calibri"/>
                <a:sym typeface="Calibri"/>
              </a:rPr>
              <a:t> Au retour au travail après une absence longue durée de l’entreprise</a:t>
            </a:r>
          </a:p>
        </p:txBody>
      </p:sp>
      <p:sp>
        <p:nvSpPr>
          <p:cNvPr id="205" name="Shape 205"/>
          <p:cNvSpPr txBox="1"/>
          <p:nvPr/>
        </p:nvSpPr>
        <p:spPr>
          <a:xfrm>
            <a:off x="1524001" y="5229200"/>
            <a:ext cx="9161063" cy="1412776"/>
          </a:xfrm>
          <a:prstGeom prst="rect">
            <a:avLst/>
          </a:prstGeom>
          <a:noFill/>
          <a:ln>
            <a:noFill/>
          </a:ln>
        </p:spPr>
        <p:txBody>
          <a:bodyPr lIns="107375" tIns="53675" rIns="107375" bIns="53675" anchor="t" anchorCtr="0">
            <a:noAutofit/>
          </a:bodyPr>
          <a:lstStyle/>
          <a:p>
            <a:pPr algn="ctr">
              <a:buSzPct val="25000"/>
            </a:pPr>
            <a:r>
              <a:rPr lang="fr-FR" dirty="0">
                <a:solidFill>
                  <a:srgbClr val="1D1B10"/>
                </a:solidFill>
                <a:latin typeface="Calibri"/>
                <a:ea typeface="Calibri"/>
                <a:cs typeface="Calibri"/>
                <a:sym typeface="Calibri"/>
              </a:rPr>
              <a:t>Addictions, Phobies, Dépression, </a:t>
            </a:r>
            <a:r>
              <a:rPr lang="fr-FR" dirty="0" err="1">
                <a:solidFill>
                  <a:srgbClr val="1D1B10"/>
                </a:solidFill>
                <a:latin typeface="Calibri"/>
                <a:ea typeface="Calibri"/>
                <a:cs typeface="Calibri"/>
                <a:sym typeface="Calibri"/>
              </a:rPr>
              <a:t>Burn</a:t>
            </a:r>
            <a:r>
              <a:rPr lang="fr-FR" dirty="0">
                <a:solidFill>
                  <a:srgbClr val="1D1B10"/>
                </a:solidFill>
                <a:latin typeface="Calibri"/>
                <a:ea typeface="Calibri"/>
                <a:cs typeface="Calibri"/>
                <a:sym typeface="Calibri"/>
              </a:rPr>
              <a:t> out, Stress post-traumatique</a:t>
            </a:r>
          </a:p>
          <a:p>
            <a:pPr algn="ctr">
              <a:buSzPct val="25000"/>
            </a:pPr>
            <a:r>
              <a:rPr lang="fr-FR" dirty="0">
                <a:solidFill>
                  <a:srgbClr val="1D1B10"/>
                </a:solidFill>
                <a:latin typeface="Calibri"/>
                <a:ea typeface="Calibri"/>
                <a:cs typeface="Calibri"/>
                <a:sym typeface="Calibri"/>
              </a:rPr>
              <a:t>Douleurs chroniques, Pathologies invalidantes, Oncologie, Acouphènes</a:t>
            </a:r>
          </a:p>
          <a:p>
            <a:pPr algn="ctr">
              <a:buSzPct val="25000"/>
            </a:pPr>
            <a:r>
              <a:rPr lang="fr-FR" dirty="0">
                <a:solidFill>
                  <a:schemeClr val="dk1"/>
                </a:solidFill>
                <a:latin typeface="Calibri"/>
                <a:ea typeface="Calibri"/>
                <a:cs typeface="Calibri"/>
                <a:sym typeface="Calibri"/>
              </a:rPr>
              <a:t>Maternité, Parentalité, </a:t>
            </a:r>
            <a:r>
              <a:rPr lang="fr-FR" dirty="0">
                <a:solidFill>
                  <a:srgbClr val="1D1B10"/>
                </a:solidFill>
                <a:latin typeface="Calibri"/>
                <a:ea typeface="Calibri"/>
                <a:cs typeface="Calibri"/>
                <a:sym typeface="Calibri"/>
              </a:rPr>
              <a:t>Précocité Intellectuelle, </a:t>
            </a:r>
            <a:r>
              <a:rPr lang="fr-FR" dirty="0" err="1">
                <a:solidFill>
                  <a:srgbClr val="1D1B10"/>
                </a:solidFill>
                <a:latin typeface="Calibri"/>
                <a:ea typeface="Calibri"/>
                <a:cs typeface="Calibri"/>
                <a:sym typeface="Calibri"/>
              </a:rPr>
              <a:t>Surdouance</a:t>
            </a:r>
            <a:r>
              <a:rPr lang="fr-FR" dirty="0">
                <a:solidFill>
                  <a:srgbClr val="1D1B10"/>
                </a:solidFill>
                <a:latin typeface="Calibri"/>
                <a:ea typeface="Calibri"/>
                <a:cs typeface="Calibri"/>
                <a:sym typeface="Calibri"/>
              </a:rPr>
              <a:t>, TDA-H </a:t>
            </a:r>
          </a:p>
          <a:p>
            <a:pPr algn="ctr">
              <a:buSzPct val="25000"/>
            </a:pPr>
            <a:r>
              <a:rPr lang="fr-FR" dirty="0">
                <a:solidFill>
                  <a:srgbClr val="1D1B10"/>
                </a:solidFill>
                <a:latin typeface="Calibri"/>
                <a:ea typeface="Calibri"/>
                <a:cs typeface="Calibri"/>
                <a:sym typeface="Calibri"/>
              </a:rPr>
              <a:t>Difficultés scolaires, Sommeil, Mal être au travail, Harcèlement </a:t>
            </a:r>
          </a:p>
          <a:p>
            <a:pPr algn="ctr">
              <a:buSzPct val="25000"/>
            </a:pPr>
            <a:r>
              <a:rPr lang="fr-FR" dirty="0">
                <a:solidFill>
                  <a:srgbClr val="1D1B10"/>
                </a:solidFill>
                <a:latin typeface="Calibri"/>
                <a:ea typeface="Calibri"/>
                <a:cs typeface="Calibri"/>
                <a:sym typeface="Calibri"/>
              </a:rPr>
              <a:t>Surcharge pondérale, Troubles </a:t>
            </a:r>
            <a:r>
              <a:rPr lang="fr-FR" dirty="0">
                <a:solidFill>
                  <a:schemeClr val="dk1"/>
                </a:solidFill>
                <a:latin typeface="Calibri"/>
                <a:ea typeface="Calibri"/>
                <a:cs typeface="Calibri"/>
                <a:sym typeface="Calibri"/>
              </a:rPr>
              <a:t>alimentaires, Coaching</a:t>
            </a:r>
          </a:p>
          <a:p>
            <a:pPr algn="ctr">
              <a:buSzPct val="25000"/>
            </a:pPr>
            <a:r>
              <a:rPr lang="fr-FR" dirty="0">
                <a:solidFill>
                  <a:schemeClr val="dk1"/>
                </a:solidFill>
                <a:latin typeface="Calibri"/>
                <a:ea typeface="Calibri"/>
                <a:cs typeface="Calibri"/>
                <a:sym typeface="Calibri"/>
              </a:rPr>
              <a:t>Orientation  scolaire, Evaluation, Bilan de compétences professionnel</a:t>
            </a:r>
          </a:p>
          <a:p>
            <a:pPr algn="ctr"/>
            <a:endParaRPr sz="1200"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grpId="0" nodeType="withEffect">
                                  <p:stCondLst>
                                    <p:cond delay="750"/>
                                  </p:stCondLst>
                                  <p:childTnLst>
                                    <p:animMotion origin="layout" path="M 3.88889E-6 -2.59259E-6 L 0.00607 -0.11875 " pathEditMode="relative" rAng="0" ptsTypes="AA">
                                      <p:cBhvr>
                                        <p:cTn id="6" dur="17000" fill="hold"/>
                                        <p:tgtEl>
                                          <p:spTgt spid="205"/>
                                        </p:tgtEl>
                                        <p:attrNameLst>
                                          <p:attrName>ppt_x</p:attrName>
                                          <p:attrName>ppt_y</p:attrName>
                                        </p:attrNameLst>
                                      </p:cBhvr>
                                      <p:rCtr x="295" y="-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descr="C:\Users\Dell\Dropbox\Sophrokhépri\PHOTOS du Centre\Photo B-Design\Biotiful Design--18.jpg"/>
          <p:cNvPicPr preferRelativeResize="0"/>
          <p:nvPr/>
        </p:nvPicPr>
        <p:blipFill rotWithShape="1">
          <a:blip r:embed="rId3">
            <a:alphaModFix/>
          </a:blip>
          <a:srcRect/>
          <a:stretch/>
        </p:blipFill>
        <p:spPr>
          <a:xfrm>
            <a:off x="8241815" y="1317242"/>
            <a:ext cx="2288505" cy="4632037"/>
          </a:xfrm>
          <a:prstGeom prst="rect">
            <a:avLst/>
          </a:prstGeom>
          <a:noFill/>
          <a:ln>
            <a:noFill/>
          </a:ln>
        </p:spPr>
      </p:pic>
      <p:sp>
        <p:nvSpPr>
          <p:cNvPr id="153" name="Shape 153"/>
          <p:cNvSpPr/>
          <p:nvPr/>
        </p:nvSpPr>
        <p:spPr>
          <a:xfrm>
            <a:off x="8250229" y="5373216"/>
            <a:ext cx="2280089" cy="576064"/>
          </a:xfrm>
          <a:prstGeom prst="rect">
            <a:avLst/>
          </a:prstGeom>
          <a:solidFill>
            <a:srgbClr val="EEECE1">
              <a:alpha val="80000"/>
            </a:srgbClr>
          </a:solidFill>
          <a:ln>
            <a:noFill/>
          </a:ln>
        </p:spPr>
        <p:txBody>
          <a:bodyPr lIns="115450" tIns="57725" rIns="115450" bIns="57725" anchor="ctr" anchorCtr="0">
            <a:noAutofit/>
          </a:bodyPr>
          <a:lstStyle/>
          <a:p>
            <a:pPr algn="ctr"/>
            <a:endParaRPr sz="1200">
              <a:solidFill>
                <a:schemeClr val="lt1"/>
              </a:solidFill>
              <a:latin typeface="Calibri"/>
              <a:ea typeface="Calibri"/>
              <a:cs typeface="Calibri"/>
              <a:sym typeface="Calibri"/>
            </a:endParaRPr>
          </a:p>
        </p:txBody>
      </p:sp>
      <p:sp>
        <p:nvSpPr>
          <p:cNvPr id="156" name="Shape 156"/>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12</a:t>
            </a:fld>
            <a:endParaRPr lang="fr-FR" sz="1200">
              <a:solidFill>
                <a:srgbClr val="888888"/>
              </a:solidFill>
              <a:latin typeface="Calibri"/>
              <a:ea typeface="Calibri"/>
              <a:cs typeface="Calibri"/>
              <a:sym typeface="Calibri"/>
            </a:endParaRPr>
          </a:p>
        </p:txBody>
      </p:sp>
      <p:sp>
        <p:nvSpPr>
          <p:cNvPr id="157" name="Shape 157"/>
          <p:cNvSpPr txBox="1"/>
          <p:nvPr/>
        </p:nvSpPr>
        <p:spPr>
          <a:xfrm>
            <a:off x="5184771" y="1484783"/>
            <a:ext cx="3038610" cy="2894818"/>
          </a:xfrm>
          <a:prstGeom prst="rect">
            <a:avLst/>
          </a:prstGeom>
          <a:noFill/>
          <a:ln>
            <a:noFill/>
          </a:ln>
        </p:spPr>
        <p:txBody>
          <a:bodyPr lIns="42850" tIns="21400" rIns="42850" bIns="21400" anchor="t" anchorCtr="0">
            <a:noAutofit/>
          </a:bodyPr>
          <a:lstStyle/>
          <a:p>
            <a:pPr algn="ctr">
              <a:buClr>
                <a:srgbClr val="0085B0"/>
              </a:buClr>
              <a:buSzPct val="25000"/>
            </a:pPr>
            <a:r>
              <a:rPr lang="fr-FR" sz="1900" b="1" dirty="0">
                <a:solidFill>
                  <a:srgbClr val="0085B0"/>
                </a:solidFill>
                <a:latin typeface="Calibri"/>
                <a:ea typeface="Calibri"/>
                <a:cs typeface="Calibri"/>
                <a:sym typeface="Calibri"/>
              </a:rPr>
              <a:t>Centre Paramédical </a:t>
            </a:r>
          </a:p>
          <a:p>
            <a:pPr algn="ctr">
              <a:buClr>
                <a:srgbClr val="0085B0"/>
              </a:buClr>
              <a:buSzPct val="25000"/>
            </a:pPr>
            <a:r>
              <a:rPr lang="fr-FR" sz="1300" b="1" dirty="0">
                <a:solidFill>
                  <a:srgbClr val="0085B0"/>
                </a:solidFill>
                <a:latin typeface="Calibri"/>
                <a:ea typeface="Calibri"/>
                <a:cs typeface="Calibri"/>
                <a:sym typeface="Calibri"/>
              </a:rPr>
              <a:t>De Thérapies complémentaires </a:t>
            </a:r>
          </a:p>
          <a:p>
            <a:pPr algn="ctr">
              <a:buClr>
                <a:srgbClr val="0085B0"/>
              </a:buClr>
              <a:buSzPct val="25000"/>
            </a:pPr>
            <a:r>
              <a:rPr lang="fr-FR" sz="1300" b="1" dirty="0">
                <a:solidFill>
                  <a:srgbClr val="0085B0"/>
                </a:solidFill>
                <a:latin typeface="Calibri"/>
                <a:ea typeface="Calibri"/>
                <a:cs typeface="Calibri"/>
                <a:sym typeface="Calibri"/>
              </a:rPr>
              <a:t>Et Soutien psychologique</a:t>
            </a:r>
          </a:p>
          <a:p>
            <a:pPr algn="ctr">
              <a:buClr>
                <a:schemeClr val="dk1"/>
              </a:buClr>
            </a:pPr>
            <a:endParaRPr sz="900" b="1" dirty="0">
              <a:solidFill>
                <a:srgbClr val="0085B0"/>
              </a:solidFill>
              <a:latin typeface="Calibri"/>
              <a:ea typeface="Calibri"/>
              <a:cs typeface="Calibri"/>
              <a:sym typeface="Calibri"/>
            </a:endParaRPr>
          </a:p>
          <a:p>
            <a:pPr algn="ctr">
              <a:buClr>
                <a:schemeClr val="dk1"/>
              </a:buClr>
            </a:pPr>
            <a:endParaRPr sz="900" b="1" dirty="0">
              <a:solidFill>
                <a:srgbClr val="0085B0"/>
              </a:solidFill>
              <a:latin typeface="Calibri"/>
              <a:ea typeface="Calibri"/>
              <a:cs typeface="Calibri"/>
              <a:sym typeface="Calibri"/>
            </a:endParaRPr>
          </a:p>
          <a:p>
            <a:pPr algn="ctr">
              <a:buClr>
                <a:srgbClr val="0085B0"/>
              </a:buClr>
              <a:buSzPct val="25000"/>
            </a:pPr>
            <a:r>
              <a:rPr lang="fr-FR" sz="1300" b="1" dirty="0">
                <a:solidFill>
                  <a:srgbClr val="0085B0"/>
                </a:solidFill>
                <a:latin typeface="Calibri"/>
                <a:ea typeface="Calibri"/>
                <a:cs typeface="Calibri"/>
                <a:sym typeface="Calibri"/>
              </a:rPr>
              <a:t>Développement personnel</a:t>
            </a:r>
          </a:p>
          <a:p>
            <a:pPr algn="ctr">
              <a:buClr>
                <a:srgbClr val="0085B0"/>
              </a:buClr>
              <a:buSzPct val="25000"/>
            </a:pPr>
            <a:r>
              <a:rPr lang="fr-FR" sz="1300" b="1" dirty="0">
                <a:solidFill>
                  <a:srgbClr val="0085B0"/>
                </a:solidFill>
                <a:latin typeface="Calibri"/>
                <a:ea typeface="Calibri"/>
                <a:cs typeface="Calibri"/>
                <a:sym typeface="Calibri"/>
              </a:rPr>
              <a:t>Et mieux être de la personne</a:t>
            </a:r>
          </a:p>
          <a:p>
            <a:pPr algn="ctr">
              <a:buClr>
                <a:schemeClr val="dk1"/>
              </a:buClr>
            </a:pPr>
            <a:endParaRPr sz="900" b="1" dirty="0">
              <a:solidFill>
                <a:srgbClr val="0085B0"/>
              </a:solidFill>
              <a:latin typeface="Calibri"/>
              <a:ea typeface="Calibri"/>
              <a:cs typeface="Calibri"/>
              <a:sym typeface="Calibri"/>
            </a:endParaRPr>
          </a:p>
          <a:p>
            <a:pPr algn="ctr">
              <a:buClr>
                <a:schemeClr val="dk1"/>
              </a:buClr>
            </a:pPr>
            <a:endParaRPr sz="900" b="1" dirty="0">
              <a:solidFill>
                <a:srgbClr val="0085B0"/>
              </a:solidFill>
              <a:latin typeface="Calibri"/>
              <a:ea typeface="Calibri"/>
              <a:cs typeface="Calibri"/>
              <a:sym typeface="Calibri"/>
            </a:endParaRPr>
          </a:p>
          <a:p>
            <a:pPr algn="ctr">
              <a:buClr>
                <a:srgbClr val="0085B0"/>
              </a:buClr>
              <a:buSzPct val="25000"/>
            </a:pPr>
            <a:r>
              <a:rPr lang="fr-FR" sz="1300" b="1" dirty="0">
                <a:solidFill>
                  <a:srgbClr val="0085B0"/>
                </a:solidFill>
                <a:latin typeface="Calibri"/>
                <a:ea typeface="Calibri"/>
                <a:cs typeface="Calibri"/>
                <a:sym typeface="Calibri"/>
              </a:rPr>
              <a:t>Prendre rendez-vous </a:t>
            </a:r>
          </a:p>
          <a:p>
            <a:pPr algn="ctr">
              <a:buClr>
                <a:srgbClr val="0085B0"/>
              </a:buClr>
              <a:buSzPct val="25000"/>
            </a:pPr>
            <a:r>
              <a:rPr lang="fr-FR" sz="1300" b="1" dirty="0">
                <a:solidFill>
                  <a:srgbClr val="0085B0"/>
                </a:solidFill>
                <a:latin typeface="Calibri"/>
                <a:ea typeface="Calibri"/>
                <a:cs typeface="Calibri"/>
                <a:sym typeface="Calibri"/>
              </a:rPr>
              <a:t>avec nos spécialistes</a:t>
            </a:r>
            <a:br>
              <a:rPr lang="fr-FR" sz="1300" b="1" dirty="0">
                <a:solidFill>
                  <a:srgbClr val="0085B0"/>
                </a:solidFill>
                <a:latin typeface="Calibri"/>
                <a:ea typeface="Calibri"/>
                <a:cs typeface="Calibri"/>
                <a:sym typeface="Calibri"/>
              </a:rPr>
            </a:br>
            <a:endParaRPr lang="fr-FR" sz="1300" b="1" dirty="0">
              <a:solidFill>
                <a:srgbClr val="0085B0"/>
              </a:solidFill>
              <a:latin typeface="Calibri"/>
              <a:ea typeface="Calibri"/>
              <a:cs typeface="Calibri"/>
              <a:sym typeface="Calibri"/>
            </a:endParaRPr>
          </a:p>
          <a:p>
            <a:pPr algn="ctr">
              <a:buClr>
                <a:srgbClr val="0085B0"/>
              </a:buClr>
              <a:buSzPct val="25000"/>
            </a:pPr>
            <a:r>
              <a:rPr lang="fr-FR" sz="1300" b="1" dirty="0">
                <a:solidFill>
                  <a:srgbClr val="0085B0"/>
                </a:solidFill>
                <a:latin typeface="Calibri"/>
                <a:ea typeface="Calibri"/>
                <a:cs typeface="Calibri"/>
                <a:sym typeface="Calibri"/>
              </a:rPr>
              <a:t>09 73 67 35 45</a:t>
            </a:r>
          </a:p>
          <a:p>
            <a:pPr algn="ctr">
              <a:buClr>
                <a:srgbClr val="0085B0"/>
              </a:buClr>
              <a:buSzPct val="25000"/>
            </a:pPr>
            <a:r>
              <a:rPr lang="fr-FR" sz="1300" b="1" dirty="0">
                <a:solidFill>
                  <a:srgbClr val="0085B0"/>
                </a:solidFill>
                <a:latin typeface="Calibri"/>
                <a:ea typeface="Calibri"/>
                <a:cs typeface="Calibri"/>
                <a:sym typeface="Calibri"/>
              </a:rPr>
              <a:t>06 60 47 71 64</a:t>
            </a:r>
          </a:p>
          <a:p>
            <a:pPr algn="ctr">
              <a:buClr>
                <a:srgbClr val="0085B0"/>
              </a:buClr>
              <a:buSzPct val="25000"/>
            </a:pPr>
            <a:r>
              <a:rPr lang="fr-FR" sz="1300" b="1" dirty="0">
                <a:solidFill>
                  <a:srgbClr val="0085B0"/>
                </a:solidFill>
                <a:latin typeface="Calibri"/>
                <a:ea typeface="Calibri"/>
                <a:cs typeface="Calibri"/>
                <a:sym typeface="Calibri"/>
              </a:rPr>
              <a:t>www.rdv.sophrokhepri.fr</a:t>
            </a:r>
          </a:p>
          <a:p>
            <a:pPr algn="ctr">
              <a:buClr>
                <a:schemeClr val="dk1"/>
              </a:buClr>
            </a:pPr>
            <a:endParaRPr sz="1300" b="1" dirty="0">
              <a:solidFill>
                <a:srgbClr val="0085B0"/>
              </a:solidFill>
              <a:latin typeface="Calibri"/>
              <a:ea typeface="Calibri"/>
              <a:cs typeface="Calibri"/>
              <a:sym typeface="Calibri"/>
            </a:endParaRPr>
          </a:p>
          <a:p>
            <a:pPr algn="ctr">
              <a:buClr>
                <a:schemeClr val="dk1"/>
              </a:buClr>
            </a:pPr>
            <a:endParaRPr sz="1300" b="1" dirty="0">
              <a:solidFill>
                <a:srgbClr val="0085B0"/>
              </a:solidFill>
              <a:latin typeface="Calibri"/>
              <a:ea typeface="Calibri"/>
              <a:cs typeface="Calibri"/>
              <a:sym typeface="Calibri"/>
            </a:endParaRPr>
          </a:p>
          <a:p>
            <a:pPr algn="ctr">
              <a:buClr>
                <a:schemeClr val="dk1"/>
              </a:buClr>
            </a:pPr>
            <a:endParaRPr sz="1300" b="1" dirty="0">
              <a:solidFill>
                <a:srgbClr val="0085B0"/>
              </a:solidFill>
              <a:latin typeface="Calibri"/>
              <a:ea typeface="Calibri"/>
              <a:cs typeface="Calibri"/>
              <a:sym typeface="Calibri"/>
            </a:endParaRPr>
          </a:p>
          <a:p>
            <a:pPr algn="ctr">
              <a:buClr>
                <a:schemeClr val="dk1"/>
              </a:buClr>
            </a:pPr>
            <a:endParaRPr sz="1500" b="1" dirty="0">
              <a:solidFill>
                <a:srgbClr val="0085B0"/>
              </a:solidFill>
              <a:latin typeface="Calibri"/>
              <a:ea typeface="Calibri"/>
              <a:cs typeface="Calibri"/>
              <a:sym typeface="Calibri"/>
            </a:endParaRPr>
          </a:p>
        </p:txBody>
      </p:sp>
      <p:sp>
        <p:nvSpPr>
          <p:cNvPr id="158" name="Shape 158"/>
          <p:cNvSpPr txBox="1"/>
          <p:nvPr/>
        </p:nvSpPr>
        <p:spPr>
          <a:xfrm>
            <a:off x="8503010" y="5371317"/>
            <a:ext cx="1751314" cy="253164"/>
          </a:xfrm>
          <a:prstGeom prst="rect">
            <a:avLst/>
          </a:prstGeom>
          <a:noFill/>
          <a:ln>
            <a:noFill/>
          </a:ln>
        </p:spPr>
        <p:txBody>
          <a:bodyPr lIns="98300" tIns="49150" rIns="98300" bIns="49150" anchor="t" anchorCtr="0">
            <a:noAutofit/>
          </a:bodyPr>
          <a:lstStyle/>
          <a:p>
            <a:pPr algn="ctr">
              <a:buSzPct val="25000"/>
            </a:pPr>
            <a:r>
              <a:rPr lang="fr-FR" sz="1000">
                <a:solidFill>
                  <a:schemeClr val="dk1"/>
                </a:solidFill>
                <a:latin typeface="Calibri"/>
                <a:ea typeface="Calibri"/>
                <a:cs typeface="Calibri"/>
                <a:sym typeface="Calibri"/>
              </a:rPr>
              <a:t>Edition </a:t>
            </a:r>
            <a:r>
              <a:rPr lang="fr-FR" sz="1000" b="1">
                <a:solidFill>
                  <a:schemeClr val="dk1"/>
                </a:solidFill>
                <a:latin typeface="Calibri"/>
                <a:ea typeface="Calibri"/>
                <a:cs typeface="Calibri"/>
                <a:sym typeface="Calibri"/>
              </a:rPr>
              <a:t>2016/2017</a:t>
            </a:r>
          </a:p>
        </p:txBody>
      </p:sp>
      <p:sp>
        <p:nvSpPr>
          <p:cNvPr id="159" name="Shape 159"/>
          <p:cNvSpPr txBox="1"/>
          <p:nvPr/>
        </p:nvSpPr>
        <p:spPr>
          <a:xfrm>
            <a:off x="8503011" y="5436955"/>
            <a:ext cx="1766111" cy="499386"/>
          </a:xfrm>
          <a:prstGeom prst="rect">
            <a:avLst/>
          </a:prstGeom>
          <a:noFill/>
          <a:ln>
            <a:noFill/>
          </a:ln>
        </p:spPr>
        <p:txBody>
          <a:bodyPr lIns="98300" tIns="49150" rIns="98300" bIns="49150" anchor="t" anchorCtr="0">
            <a:noAutofit/>
          </a:bodyPr>
          <a:lstStyle/>
          <a:p>
            <a:pPr algn="ctr">
              <a:lnSpc>
                <a:spcPct val="150000"/>
              </a:lnSpc>
              <a:buSzPct val="25000"/>
            </a:pPr>
            <a:r>
              <a:rPr lang="fr-FR" sz="1300" b="1">
                <a:solidFill>
                  <a:schemeClr val="dk1"/>
                </a:solidFill>
                <a:latin typeface="Times New Roman"/>
                <a:ea typeface="Times New Roman"/>
                <a:cs typeface="Times New Roman"/>
                <a:sym typeface="Times New Roman"/>
              </a:rPr>
              <a:t>Paru au </a:t>
            </a:r>
          </a:p>
          <a:p>
            <a:pPr algn="ctr">
              <a:lnSpc>
                <a:spcPct val="50000"/>
              </a:lnSpc>
              <a:buSzPct val="25000"/>
            </a:pPr>
            <a:r>
              <a:rPr lang="fr-FR" sz="1300" b="1">
                <a:solidFill>
                  <a:schemeClr val="dk1"/>
                </a:solidFill>
                <a:latin typeface="Times New Roman"/>
                <a:ea typeface="Times New Roman"/>
                <a:cs typeface="Times New Roman"/>
                <a:sym typeface="Times New Roman"/>
              </a:rPr>
              <a:t>Guide des hôpitaux</a:t>
            </a:r>
          </a:p>
        </p:txBody>
      </p:sp>
      <p:sp>
        <p:nvSpPr>
          <p:cNvPr id="160" name="Shape 160"/>
          <p:cNvSpPr txBox="1"/>
          <p:nvPr/>
        </p:nvSpPr>
        <p:spPr>
          <a:xfrm>
            <a:off x="5188374" y="4593853"/>
            <a:ext cx="3043873" cy="1113048"/>
          </a:xfrm>
          <a:prstGeom prst="rect">
            <a:avLst/>
          </a:prstGeom>
          <a:noFill/>
          <a:ln>
            <a:noFill/>
          </a:ln>
        </p:spPr>
        <p:txBody>
          <a:bodyPr lIns="74925" tIns="37450" rIns="74925" bIns="37450" anchor="t" anchorCtr="0">
            <a:noAutofit/>
          </a:bodyPr>
          <a:lstStyle/>
          <a:p>
            <a:pPr algn="ctr">
              <a:buClr>
                <a:srgbClr val="0085B0"/>
              </a:buClr>
              <a:buSzPct val="25000"/>
            </a:pPr>
            <a:r>
              <a:rPr lang="fr-FR" b="1">
                <a:solidFill>
                  <a:srgbClr val="0085B0"/>
                </a:solidFill>
                <a:latin typeface="Calibri"/>
                <a:ea typeface="Calibri"/>
                <a:cs typeface="Calibri"/>
                <a:sym typeface="Calibri"/>
              </a:rPr>
              <a:t>Coaching</a:t>
            </a:r>
          </a:p>
          <a:p>
            <a:pPr algn="ctr">
              <a:spcBef>
                <a:spcPts val="280"/>
              </a:spcBef>
              <a:buClr>
                <a:srgbClr val="0085B0"/>
              </a:buClr>
              <a:buSzPct val="25000"/>
            </a:pPr>
            <a:r>
              <a:rPr lang="fr-FR" b="1">
                <a:solidFill>
                  <a:srgbClr val="0085B0"/>
                </a:solidFill>
                <a:latin typeface="Calibri"/>
                <a:ea typeface="Calibri"/>
                <a:cs typeface="Calibri"/>
                <a:sym typeface="Calibri"/>
              </a:rPr>
              <a:t>Orientation  scolaire</a:t>
            </a:r>
          </a:p>
          <a:p>
            <a:pPr algn="ctr">
              <a:spcBef>
                <a:spcPts val="280"/>
              </a:spcBef>
              <a:buClr>
                <a:srgbClr val="0085B0"/>
              </a:buClr>
              <a:buSzPct val="25000"/>
            </a:pPr>
            <a:r>
              <a:rPr lang="fr-FR" b="1">
                <a:solidFill>
                  <a:srgbClr val="0085B0"/>
                </a:solidFill>
                <a:latin typeface="Calibri"/>
                <a:ea typeface="Calibri"/>
                <a:cs typeface="Calibri"/>
                <a:sym typeface="Calibri"/>
              </a:rPr>
              <a:t>Evaluation psychologique</a:t>
            </a:r>
          </a:p>
          <a:p>
            <a:pPr algn="ctr">
              <a:spcBef>
                <a:spcPts val="280"/>
              </a:spcBef>
              <a:buClr>
                <a:srgbClr val="0085B0"/>
              </a:buClr>
              <a:buSzPct val="25000"/>
            </a:pPr>
            <a:r>
              <a:rPr lang="fr-FR" b="1">
                <a:solidFill>
                  <a:srgbClr val="0085B0"/>
                </a:solidFill>
                <a:latin typeface="Calibri"/>
                <a:ea typeface="Calibri"/>
                <a:cs typeface="Calibri"/>
                <a:sym typeface="Calibri"/>
              </a:rPr>
              <a:t>Bilan de compétences professionnel</a:t>
            </a:r>
          </a:p>
        </p:txBody>
      </p:sp>
      <p:sp>
        <p:nvSpPr>
          <p:cNvPr id="161" name="Shape 161"/>
          <p:cNvSpPr txBox="1"/>
          <p:nvPr/>
        </p:nvSpPr>
        <p:spPr>
          <a:xfrm>
            <a:off x="1800544" y="3830728"/>
            <a:ext cx="3431358" cy="1830518"/>
          </a:xfrm>
          <a:prstGeom prst="rect">
            <a:avLst/>
          </a:prstGeom>
          <a:noFill/>
          <a:ln>
            <a:noFill/>
          </a:ln>
        </p:spPr>
        <p:txBody>
          <a:bodyPr lIns="98300" tIns="49150" rIns="98300" bIns="49150" anchor="t" anchorCtr="0">
            <a:noAutofit/>
          </a:bodyPr>
          <a:lstStyle/>
          <a:p>
            <a:pPr algn="ctr">
              <a:lnSpc>
                <a:spcPct val="107500"/>
              </a:lnSpc>
              <a:buSzPct val="25000"/>
            </a:pPr>
            <a:r>
              <a:rPr lang="fr-FR" b="1" dirty="0">
                <a:solidFill>
                  <a:schemeClr val="dk1"/>
                </a:solidFill>
                <a:latin typeface="Calibri"/>
                <a:ea typeface="Calibri"/>
                <a:cs typeface="Calibri"/>
                <a:sym typeface="Calibri"/>
              </a:rPr>
              <a:t>Aromathérapie, Chiropraxie, Coaching, EFT, EMDR, Etiopathie, Gestalt, </a:t>
            </a:r>
            <a:r>
              <a:rPr lang="fr-FR" b="1" dirty="0" err="1">
                <a:solidFill>
                  <a:schemeClr val="dk1"/>
                </a:solidFill>
                <a:latin typeface="Calibri"/>
                <a:ea typeface="Calibri"/>
                <a:cs typeface="Calibri"/>
                <a:sym typeface="Calibri"/>
              </a:rPr>
              <a:t>Hirudothérapie</a:t>
            </a:r>
            <a:r>
              <a:rPr lang="fr-FR" b="1" dirty="0">
                <a:solidFill>
                  <a:schemeClr val="dk1"/>
                </a:solidFill>
                <a:latin typeface="Calibri"/>
                <a:ea typeface="Calibri"/>
                <a:cs typeface="Calibri"/>
                <a:sym typeface="Calibri"/>
              </a:rPr>
              <a:t>, Hypnose, Iridologie, Kinésiologie,  Massages, Méditation, Naturopathie, Ostéopathie, Phytothérapie, </a:t>
            </a:r>
            <a:br>
              <a:rPr lang="fr-FR" b="1" dirty="0">
                <a:solidFill>
                  <a:schemeClr val="dk1"/>
                </a:solidFill>
                <a:latin typeface="Calibri"/>
                <a:ea typeface="Calibri"/>
                <a:cs typeface="Calibri"/>
                <a:sym typeface="Calibri"/>
              </a:rPr>
            </a:br>
            <a:r>
              <a:rPr lang="fr-FR" b="1" dirty="0">
                <a:solidFill>
                  <a:schemeClr val="dk1"/>
                </a:solidFill>
                <a:latin typeface="Calibri"/>
                <a:ea typeface="Calibri"/>
                <a:cs typeface="Calibri"/>
                <a:sym typeface="Calibri"/>
              </a:rPr>
              <a:t>Pédicure-Podologie, Psychothérapie, Réflexologie plantaire, Remédiation cognitive, Sophrologie, Tests d’évaluation psychologiques…</a:t>
            </a:r>
          </a:p>
        </p:txBody>
      </p:sp>
      <p:cxnSp>
        <p:nvCxnSpPr>
          <p:cNvPr id="162" name="Shape 162"/>
          <p:cNvCxnSpPr/>
          <p:nvPr/>
        </p:nvCxnSpPr>
        <p:spPr>
          <a:xfrm>
            <a:off x="5768516" y="2371321"/>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3" name="Shape 163"/>
          <p:cNvCxnSpPr/>
          <p:nvPr/>
        </p:nvCxnSpPr>
        <p:spPr>
          <a:xfrm>
            <a:off x="5768516" y="3080094"/>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4" name="Shape 164"/>
          <p:cNvCxnSpPr/>
          <p:nvPr/>
        </p:nvCxnSpPr>
        <p:spPr>
          <a:xfrm>
            <a:off x="5768516" y="4511848"/>
            <a:ext cx="1853386" cy="0"/>
          </a:xfrm>
          <a:prstGeom prst="straightConnector1">
            <a:avLst/>
          </a:prstGeom>
          <a:noFill/>
          <a:ln w="9525" cap="flat" cmpd="sng">
            <a:solidFill>
              <a:srgbClr val="0085B0"/>
            </a:solidFill>
            <a:prstDash val="solid"/>
            <a:round/>
            <a:headEnd type="none" w="med" len="med"/>
            <a:tailEnd type="none" w="med" len="med"/>
          </a:ln>
        </p:spPr>
      </p:cxnSp>
      <p:pic>
        <p:nvPicPr>
          <p:cNvPr id="165" name="Shape 165" descr="C:\Users\Dell\Dropbox\Sophrokhépri\PHOTOS du Centre\Photo B-Design\Biotiful Design--6.jpg"/>
          <p:cNvPicPr preferRelativeResize="0"/>
          <p:nvPr/>
        </p:nvPicPr>
        <p:blipFill rotWithShape="1">
          <a:blip r:embed="rId4">
            <a:alphaModFix/>
          </a:blip>
          <a:srcRect/>
          <a:stretch/>
        </p:blipFill>
        <p:spPr>
          <a:xfrm>
            <a:off x="1872554" y="1317241"/>
            <a:ext cx="3292685" cy="2382898"/>
          </a:xfrm>
          <a:prstGeom prst="rect">
            <a:avLst/>
          </a:prstGeom>
          <a:noFill/>
          <a:ln>
            <a:noFill/>
          </a:ln>
        </p:spPr>
      </p:pic>
      <p:sp>
        <p:nvSpPr>
          <p:cNvPr id="166" name="Shape 166"/>
          <p:cNvSpPr txBox="1"/>
          <p:nvPr/>
        </p:nvSpPr>
        <p:spPr>
          <a:xfrm>
            <a:off x="1872553" y="5949280"/>
            <a:ext cx="8327902" cy="430886"/>
          </a:xfrm>
          <a:prstGeom prst="rect">
            <a:avLst/>
          </a:prstGeom>
          <a:noFill/>
          <a:ln>
            <a:noFill/>
          </a:ln>
        </p:spPr>
        <p:txBody>
          <a:bodyPr lIns="91425" tIns="45700" rIns="91425" bIns="45700" anchor="t" anchorCtr="0">
            <a:noAutofit/>
          </a:bodyPr>
          <a:lstStyle/>
          <a:p>
            <a:pPr algn="ctr">
              <a:buSzPct val="25000"/>
            </a:pPr>
            <a:r>
              <a:rPr lang="fr-FR" sz="1100" b="1" i="1">
                <a:solidFill>
                  <a:schemeClr val="dk1"/>
                </a:solidFill>
                <a:latin typeface="Calibri"/>
                <a:ea typeface="Calibri"/>
                <a:cs typeface="Calibri"/>
                <a:sym typeface="Calibri"/>
              </a:rPr>
              <a:t>Les accompagnements que nous proposons ne peuvent en aucun cas se substituer à une prise en charge médicale. Aucun professionnel du </a:t>
            </a:r>
          </a:p>
          <a:p>
            <a:pPr algn="ctr">
              <a:buSzPct val="25000"/>
            </a:pPr>
            <a:r>
              <a:rPr lang="fr-FR" sz="1100" b="1" i="1">
                <a:solidFill>
                  <a:schemeClr val="dk1"/>
                </a:solidFill>
                <a:latin typeface="Calibri"/>
                <a:ea typeface="Calibri"/>
                <a:cs typeface="Calibri"/>
                <a:sym typeface="Calibri"/>
              </a:rPr>
              <a:t>centre ne vous encouragera à abandonner un traitement en cours. En cas d’hésitation, n’hésitez pas à en parler à votre médecin traitant.</a:t>
            </a:r>
          </a:p>
        </p:txBody>
      </p:sp>
      <p:cxnSp>
        <p:nvCxnSpPr>
          <p:cNvPr id="167" name="Shape 167"/>
          <p:cNvCxnSpPr/>
          <p:nvPr/>
        </p:nvCxnSpPr>
        <p:spPr>
          <a:xfrm rot="10800000">
            <a:off x="5155992" y="1145188"/>
            <a:ext cx="28778" cy="4804092"/>
          </a:xfrm>
          <a:prstGeom prst="straightConnector1">
            <a:avLst/>
          </a:prstGeom>
          <a:noFill/>
          <a:ln w="9525" cap="flat" cmpd="sng">
            <a:solidFill>
              <a:srgbClr val="4A7DBA"/>
            </a:solidFill>
            <a:prstDash val="solid"/>
            <a:round/>
            <a:headEnd type="none" w="med" len="med"/>
            <a:tailEnd type="none" w="med" len="med"/>
          </a:ln>
        </p:spPr>
      </p:cxnSp>
      <p:cxnSp>
        <p:nvCxnSpPr>
          <p:cNvPr id="168" name="Shape 168"/>
          <p:cNvCxnSpPr/>
          <p:nvPr/>
        </p:nvCxnSpPr>
        <p:spPr>
          <a:xfrm rot="10800000">
            <a:off x="8230841" y="1145188"/>
            <a:ext cx="19388" cy="4804092"/>
          </a:xfrm>
          <a:prstGeom prst="straightConnector1">
            <a:avLst/>
          </a:prstGeom>
          <a:noFill/>
          <a:ln w="9525" cap="flat" cmpd="sng">
            <a:solidFill>
              <a:srgbClr val="4A7DBA"/>
            </a:solidFill>
            <a:prstDash val="solid"/>
            <a:round/>
            <a:headEnd type="none" w="med" len="med"/>
            <a:tailEnd type="none" w="med" len="med"/>
          </a:ln>
        </p:spPr>
      </p:cxnSp>
      <p:sp>
        <p:nvSpPr>
          <p:cNvPr id="19"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20"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a:t>La Plateforme </a:t>
            </a:r>
            <a:r>
              <a:rPr lang="fr-FR" dirty="0" err="1"/>
              <a:t>Visiapy</a:t>
            </a:r>
            <a:r>
              <a:rPr lang="fr-FR" dirty="0"/>
              <a:t> : un système expert</a:t>
            </a:r>
          </a:p>
        </p:txBody>
      </p:sp>
      <p:sp>
        <p:nvSpPr>
          <p:cNvPr id="177" name="Shape 17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13</a:t>
            </a:fld>
            <a:endParaRPr lang="fr-FR" sz="1200">
              <a:solidFill>
                <a:srgbClr val="888888"/>
              </a:solidFill>
              <a:latin typeface="Calibri"/>
              <a:ea typeface="Calibri"/>
              <a:cs typeface="Calibri"/>
              <a:sym typeface="Calibri"/>
            </a:endParaRPr>
          </a:p>
        </p:txBody>
      </p:sp>
      <p:sp>
        <p:nvSpPr>
          <p:cNvPr id="178" name="Shape 17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spcBef>
                <a:spcPts val="0"/>
              </a:spcBef>
              <a:buSzPct val="100909"/>
            </a:pPr>
            <a:r>
              <a:rPr lang="fr-FR" sz="2220" dirty="0"/>
              <a:t>Quel usagé, souvent néophyte, saurait dire quel spécialiste choisir dans le domaine des thérapies complémentaires ?</a:t>
            </a:r>
          </a:p>
          <a:p>
            <a:pPr indent="-342900">
              <a:spcBef>
                <a:spcPts val="444"/>
              </a:spcBef>
              <a:buSzPct val="100909"/>
            </a:pPr>
            <a:r>
              <a:rPr lang="fr-FR" sz="2220" dirty="0"/>
              <a:t>Pour répondre à cette demande: Un système expert avec des algorithmes mettant en relation les expertises de nos intervenants et les motifs de consultations de leurs clients/patients</a:t>
            </a:r>
          </a:p>
          <a:p>
            <a:pPr indent="-342900">
              <a:spcBef>
                <a:spcPts val="444"/>
              </a:spcBef>
              <a:buSzPct val="100909"/>
            </a:pPr>
            <a:r>
              <a:rPr lang="fr-FR" sz="2220" dirty="0"/>
              <a:t>Un système de qualification calcule l'adéquation entre les professionnels et les types de demandes de chaque patient pour bien l’orienter vers le type de prise en charge adapté à sa situation.</a:t>
            </a:r>
          </a:p>
          <a:p>
            <a:pPr indent="-342900">
              <a:spcBef>
                <a:spcPts val="444"/>
              </a:spcBef>
              <a:buSzPct val="100909"/>
            </a:pPr>
            <a:r>
              <a:rPr lang="fr-FR" sz="2220" b="1" dirty="0"/>
              <a:t>Résultats :</a:t>
            </a:r>
            <a:r>
              <a:rPr lang="fr-FR" sz="2220" dirty="0"/>
              <a:t> </a:t>
            </a:r>
          </a:p>
          <a:p>
            <a:pPr lvl="1" indent="-285750">
              <a:spcBef>
                <a:spcPts val="370"/>
              </a:spcBef>
              <a:buSzPct val="97368"/>
            </a:pPr>
            <a:r>
              <a:rPr lang="fr-FR" b="0" i="0" u="none" strike="noStrike" cap="none" dirty="0">
                <a:solidFill>
                  <a:schemeClr val="dk1"/>
                </a:solidFill>
                <a:latin typeface="Calibri"/>
                <a:ea typeface="Calibri"/>
                <a:cs typeface="Calibri"/>
                <a:sym typeface="Calibri"/>
              </a:rPr>
              <a:t>le patient, est guidé vers le professionnel le </a:t>
            </a:r>
            <a:r>
              <a:rPr lang="fr-FR" b="0" i="0" u="none" strike="noStrike" cap="none" dirty="0" smtClean="0">
                <a:solidFill>
                  <a:schemeClr val="dk1"/>
                </a:solidFill>
                <a:latin typeface="Calibri"/>
                <a:ea typeface="Calibri"/>
                <a:cs typeface="Calibri"/>
                <a:sym typeface="Calibri"/>
              </a:rPr>
              <a:t>plus compétent pour sa demande,</a:t>
            </a:r>
            <a:endParaRPr lang="fr-FR" b="0" i="0" u="none" strike="noStrike" cap="none" dirty="0">
              <a:solidFill>
                <a:schemeClr val="dk1"/>
              </a:solidFill>
              <a:latin typeface="Calibri"/>
              <a:ea typeface="Calibri"/>
              <a:cs typeface="Calibri"/>
              <a:sym typeface="Calibri"/>
            </a:endParaRPr>
          </a:p>
          <a:p>
            <a:pPr lvl="1" indent="-285750">
              <a:spcBef>
                <a:spcPts val="370"/>
              </a:spcBef>
              <a:buSzPct val="97368"/>
            </a:pPr>
            <a:r>
              <a:rPr lang="fr-FR" b="0" i="0" u="none" strike="noStrike" cap="none" dirty="0">
                <a:solidFill>
                  <a:schemeClr val="dk1"/>
                </a:solidFill>
                <a:latin typeface="Calibri"/>
                <a:ea typeface="Calibri"/>
                <a:cs typeface="Calibri"/>
                <a:sym typeface="Calibri"/>
              </a:rPr>
              <a:t>le professionnel, est sélectionné pour ses domaines </a:t>
            </a:r>
            <a:r>
              <a:rPr lang="fr-FR" b="0" i="0" u="none" strike="noStrike" cap="none" dirty="0" smtClean="0">
                <a:solidFill>
                  <a:schemeClr val="dk1"/>
                </a:solidFill>
                <a:latin typeface="Calibri"/>
                <a:ea typeface="Calibri"/>
                <a:cs typeface="Calibri"/>
                <a:sym typeface="Calibri"/>
              </a:rPr>
              <a:t>d’expertise</a:t>
            </a:r>
            <a:endParaRPr lang="fr-FR" b="0" i="0" u="none" strike="noStrike" cap="none" dirty="0">
              <a:solidFill>
                <a:schemeClr val="dk1"/>
              </a:solidFill>
              <a:latin typeface="Calibri"/>
              <a:ea typeface="Calibri"/>
              <a:cs typeface="Calibri"/>
              <a:sym typeface="Calibri"/>
            </a:endParaRPr>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a:t>Le concept </a:t>
            </a:r>
            <a:r>
              <a:rPr lang="fr-FR" dirty="0" err="1"/>
              <a:t>Visiapy</a:t>
            </a:r>
            <a:r>
              <a:rPr lang="fr-FR" dirty="0"/>
              <a:t>: La </a:t>
            </a:r>
            <a:r>
              <a:rPr lang="fr-FR" dirty="0" err="1"/>
              <a:t>visiothérapie</a:t>
            </a:r>
            <a:r>
              <a:rPr lang="fr-FR" dirty="0"/>
              <a:t> pourquoi?</a:t>
            </a:r>
          </a:p>
        </p:txBody>
      </p:sp>
      <p:sp>
        <p:nvSpPr>
          <p:cNvPr id="187" name="Shape 18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14</a:t>
            </a:fld>
            <a:endParaRPr lang="fr-FR" sz="1200">
              <a:solidFill>
                <a:srgbClr val="888888"/>
              </a:solidFill>
              <a:latin typeface="Calibri"/>
              <a:ea typeface="Calibri"/>
              <a:cs typeface="Calibri"/>
              <a:sym typeface="Calibri"/>
            </a:endParaRPr>
          </a:p>
        </p:txBody>
      </p:sp>
      <p:sp>
        <p:nvSpPr>
          <p:cNvPr id="188" name="Shape 18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spcBef>
                <a:spcPts val="0"/>
              </a:spcBef>
            </a:pPr>
            <a:r>
              <a:rPr lang="fr-FR" b="1" dirty="0"/>
              <a:t>Plusieurs raisons :</a:t>
            </a:r>
          </a:p>
          <a:p>
            <a:pPr lvl="1" indent="-285750"/>
            <a:r>
              <a:rPr lang="fr-FR" dirty="0"/>
              <a:t>Éloignement physique</a:t>
            </a:r>
          </a:p>
          <a:p>
            <a:pPr lvl="1" indent="-285750"/>
            <a:r>
              <a:rPr lang="fr-FR" dirty="0"/>
              <a:t>Pudeur ou Timidité,</a:t>
            </a:r>
          </a:p>
          <a:p>
            <a:pPr lvl="1" indent="-285750"/>
            <a:r>
              <a:rPr lang="fr-FR" dirty="0"/>
              <a:t>Confidentialité</a:t>
            </a:r>
          </a:p>
          <a:p>
            <a:pPr lvl="1" indent="-285750"/>
            <a:r>
              <a:rPr lang="fr-FR" dirty="0"/>
              <a:t>Manque de temps ou obligation de rester chez soi</a:t>
            </a:r>
          </a:p>
          <a:p>
            <a:pPr indent="-342900"/>
            <a:r>
              <a:rPr lang="fr-FR" b="1" dirty="0"/>
              <a:t>Sécurité de nos systèmes :</a:t>
            </a:r>
          </a:p>
          <a:p>
            <a:pPr lvl="1" indent="-285750"/>
            <a:r>
              <a:rPr lang="fr-FR" dirty="0"/>
              <a:t>Sécurisation des données</a:t>
            </a:r>
          </a:p>
          <a:p>
            <a:pPr lvl="1" indent="-285750"/>
            <a:r>
              <a:rPr lang="fr-FR" dirty="0"/>
              <a:t>Stockage des informations chez </a:t>
            </a:r>
            <a:r>
              <a:rPr lang="fr-FR" dirty="0">
                <a:solidFill>
                  <a:schemeClr val="tx1"/>
                </a:solidFill>
              </a:rPr>
              <a:t>OVH :</a:t>
            </a:r>
            <a:r>
              <a:rPr lang="fr-FR" dirty="0"/>
              <a:t> leader de l’hébergement en Europe</a:t>
            </a:r>
            <a:endParaRPr lang="fr-FR" i="1" dirty="0"/>
          </a:p>
          <a:p>
            <a:pPr lvl="1" indent="-285750"/>
            <a:r>
              <a:rPr lang="fr-FR" dirty="0"/>
              <a:t>Système de vision conférence propriétaire qui permet la confidentialité des échanges, la stabilité de la qualité de l’image et du son.</a:t>
            </a:r>
          </a:p>
          <a:p>
            <a:pPr lvl="1" indent="-285750">
              <a:buNone/>
            </a:pPr>
            <a:endParaRPr b="1" dirty="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1991544" y="1412778"/>
            <a:ext cx="8280919" cy="576062"/>
          </a:xfrm>
          <a:prstGeom prst="rect">
            <a:avLst/>
          </a:prstGeom>
          <a:noFill/>
          <a:ln>
            <a:noFill/>
          </a:ln>
        </p:spPr>
        <p:txBody>
          <a:bodyPr lIns="91425" tIns="45700" rIns="91425" bIns="45700" anchor="ctr" anchorCtr="0">
            <a:noAutofit/>
          </a:bodyPr>
          <a:lstStyle/>
          <a:p>
            <a:pPr>
              <a:buSzPct val="25000"/>
            </a:pPr>
            <a:r>
              <a:rPr lang="fr-FR" dirty="0"/>
              <a:t>Offre pour les collectivités et les entreprises au regard de la réglementation SQVT</a:t>
            </a:r>
          </a:p>
        </p:txBody>
      </p:sp>
      <p:sp>
        <p:nvSpPr>
          <p:cNvPr id="227" name="Shape 22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15</a:t>
            </a:fld>
            <a:endParaRPr lang="fr-FR" sz="1200">
              <a:solidFill>
                <a:srgbClr val="888888"/>
              </a:solidFill>
              <a:latin typeface="Calibri"/>
              <a:ea typeface="Calibri"/>
              <a:cs typeface="Calibri"/>
              <a:sym typeface="Calibri"/>
            </a:endParaRPr>
          </a:p>
        </p:txBody>
      </p:sp>
      <p:sp>
        <p:nvSpPr>
          <p:cNvPr id="228" name="Shape 228"/>
          <p:cNvSpPr txBox="1">
            <a:spLocks noGrp="1"/>
          </p:cNvSpPr>
          <p:nvPr>
            <p:ph type="body" idx="1"/>
          </p:nvPr>
        </p:nvSpPr>
        <p:spPr>
          <a:xfrm>
            <a:off x="1981201" y="2071390"/>
            <a:ext cx="8291263" cy="4165923"/>
          </a:xfrm>
          <a:prstGeom prst="rect">
            <a:avLst/>
          </a:prstGeom>
          <a:noFill/>
          <a:ln>
            <a:noFill/>
          </a:ln>
        </p:spPr>
        <p:txBody>
          <a:bodyPr lIns="91425" tIns="45700" rIns="91425" bIns="45700" anchor="t" anchorCtr="0">
            <a:noAutofit/>
          </a:bodyPr>
          <a:lstStyle/>
          <a:p>
            <a:pPr indent="-342900">
              <a:lnSpc>
                <a:spcPct val="80000"/>
              </a:lnSpc>
              <a:spcBef>
                <a:spcPts val="0"/>
              </a:spcBef>
              <a:buSzPct val="100909"/>
            </a:pPr>
            <a:r>
              <a:rPr lang="fr-FR" sz="2220" b="1" dirty="0"/>
              <a:t>Quels services pouvons-nous proposer aux collectivités ?</a:t>
            </a:r>
          </a:p>
          <a:p>
            <a:pPr indent="-342900">
              <a:lnSpc>
                <a:spcPct val="80000"/>
              </a:lnSpc>
              <a:spcBef>
                <a:spcPts val="444"/>
              </a:spcBef>
              <a:buSzPct val="100909"/>
            </a:pPr>
            <a:r>
              <a:rPr lang="fr-FR" sz="2220" b="1" dirty="0"/>
              <a:t>Un système expert: </a:t>
            </a:r>
          </a:p>
          <a:p>
            <a:pPr lvl="1" indent="-285750" algn="just">
              <a:lnSpc>
                <a:spcPct val="80000"/>
              </a:lnSpc>
              <a:spcBef>
                <a:spcPts val="370"/>
              </a:spcBef>
              <a:buSzPct val="97368"/>
            </a:pPr>
            <a:r>
              <a:rPr lang="fr-FR" sz="1850" dirty="0"/>
              <a:t>permet d’accompagner les besoins des collaborateurs sans qu’ils aient à parler en interne dans leur environnement professionnel, de leurs difficultés. Ils utilisent un code remis par leur employeur, pour s’identifier sur la plateforme et avoir accès aux différents types d’accompagnement.</a:t>
            </a:r>
          </a:p>
          <a:p>
            <a:pPr indent="-342900">
              <a:lnSpc>
                <a:spcPct val="80000"/>
              </a:lnSpc>
              <a:spcBef>
                <a:spcPts val="444"/>
              </a:spcBef>
              <a:buSzPct val="100909"/>
            </a:pPr>
            <a:r>
              <a:rPr lang="fr-FR" sz="2220" b="1" dirty="0"/>
              <a:t>Un budget prévisionnel:</a:t>
            </a:r>
          </a:p>
          <a:p>
            <a:pPr lvl="1" indent="-285750">
              <a:lnSpc>
                <a:spcPct val="80000"/>
              </a:lnSpc>
              <a:spcBef>
                <a:spcPts val="370"/>
              </a:spcBef>
              <a:buSzPct val="97368"/>
            </a:pPr>
            <a:r>
              <a:rPr lang="fr-FR" sz="1850" dirty="0"/>
              <a:t>par l’employeur, qui englobe les différents types d’accompagnement bien-être, présélectionnés dans le cadre de leur dispositif SQVT.</a:t>
            </a:r>
          </a:p>
          <a:p>
            <a:pPr indent="-342900">
              <a:lnSpc>
                <a:spcPct val="80000"/>
              </a:lnSpc>
              <a:spcBef>
                <a:spcPts val="444"/>
              </a:spcBef>
              <a:buSzPct val="100909"/>
            </a:pPr>
            <a:r>
              <a:rPr lang="fr-FR" sz="2220" b="1" dirty="0"/>
              <a:t>Guidance des salariés: </a:t>
            </a:r>
          </a:p>
          <a:p>
            <a:pPr lvl="1" indent="-285750" algn="just">
              <a:lnSpc>
                <a:spcPct val="80000"/>
              </a:lnSpc>
              <a:spcBef>
                <a:spcPts val="370"/>
              </a:spcBef>
              <a:buSzPct val="97368"/>
            </a:pPr>
            <a:r>
              <a:rPr lang="fr-FR" sz="1850" dirty="0"/>
              <a:t>Les salariés sont guidés sans que l’employeur puisse connaître les motifs de consultations, lié ou pas à son contexte professionnel pouvant être un facteur de démotivation, de baisse de productivité ou d’accident du travail.</a:t>
            </a:r>
          </a:p>
          <a:p>
            <a:pPr indent="-342900">
              <a:lnSpc>
                <a:spcPct val="80000"/>
              </a:lnSpc>
              <a:spcBef>
                <a:spcPts val="444"/>
              </a:spcBef>
              <a:buSzPct val="100909"/>
              <a:buNone/>
            </a:pPr>
            <a:endParaRPr lang="fr-FR" sz="2220" dirty="0"/>
          </a:p>
          <a:p>
            <a:pPr indent="-342900">
              <a:lnSpc>
                <a:spcPct val="80000"/>
              </a:lnSpc>
              <a:spcBef>
                <a:spcPts val="444"/>
              </a:spcBef>
              <a:buSzPct val="100909"/>
              <a:buNone/>
            </a:pPr>
            <a:r>
              <a:rPr lang="fr-FR" sz="2000" dirty="0"/>
              <a:t>(Annexes 1 et 2 Réglementation SQVT)</a:t>
            </a:r>
            <a:endParaRPr sz="2220" b="1" dirty="0"/>
          </a:p>
          <a:p>
            <a:pPr indent="-342900">
              <a:lnSpc>
                <a:spcPct val="80000"/>
              </a:lnSpc>
              <a:spcBef>
                <a:spcPts val="444"/>
              </a:spcBef>
              <a:buSzPct val="100909"/>
              <a:buNone/>
            </a:pPr>
            <a:endParaRPr sz="2220" dirty="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a:t>Pourquoi externaliser l’approche SQVT?</a:t>
            </a:r>
          </a:p>
        </p:txBody>
      </p:sp>
      <p:sp>
        <p:nvSpPr>
          <p:cNvPr id="237" name="Shape 23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16</a:t>
            </a:fld>
            <a:endParaRPr lang="fr-FR" sz="1200">
              <a:solidFill>
                <a:srgbClr val="888888"/>
              </a:solidFill>
              <a:latin typeface="Calibri"/>
              <a:ea typeface="Calibri"/>
              <a:cs typeface="Calibri"/>
              <a:sym typeface="Calibri"/>
            </a:endParaRPr>
          </a:p>
        </p:txBody>
      </p:sp>
      <p:sp>
        <p:nvSpPr>
          <p:cNvPr id="238" name="Shape 23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spcBef>
                <a:spcPts val="0"/>
              </a:spcBef>
            </a:pPr>
            <a:r>
              <a:rPr lang="fr-FR" b="1" dirty="0"/>
              <a:t>Avantages pour une collectivité d’externaliser la mise en place d’une approche SQVT:</a:t>
            </a:r>
          </a:p>
          <a:p>
            <a:pPr marL="0" indent="0">
              <a:buSzPct val="25000"/>
              <a:buNone/>
            </a:pPr>
            <a:endParaRPr b="1" dirty="0"/>
          </a:p>
          <a:p>
            <a:pPr lvl="1" indent="-285750"/>
            <a:r>
              <a:rPr lang="fr-FR" dirty="0"/>
              <a:t>Respect efficace de la réglementation en vigueur</a:t>
            </a:r>
          </a:p>
          <a:p>
            <a:pPr lvl="1" indent="-285750"/>
            <a:r>
              <a:rPr lang="fr-FR" dirty="0"/>
              <a:t>Gain de temps dans la mise en place face à la complexité des prestations</a:t>
            </a:r>
          </a:p>
          <a:p>
            <a:pPr lvl="1" indent="-285750"/>
            <a:r>
              <a:rPr lang="fr-FR" dirty="0"/>
              <a:t>Déontologie (objectivité et partialité de la démarche)</a:t>
            </a:r>
          </a:p>
          <a:p>
            <a:pPr lvl="1" indent="-285750"/>
            <a:r>
              <a:rPr lang="fr-FR" dirty="0"/>
              <a:t>Respect de la confidentialité</a:t>
            </a:r>
          </a:p>
          <a:p>
            <a:pPr lvl="1" indent="-285750"/>
            <a:r>
              <a:rPr lang="fr-FR" dirty="0"/>
              <a:t>S’appuyer sur un savoir-faire </a:t>
            </a:r>
            <a:r>
              <a:rPr lang="fr-FR" dirty="0" smtClean="0"/>
              <a:t>solide</a:t>
            </a:r>
            <a:endParaRPr lang="fr-FR" dirty="0"/>
          </a:p>
          <a:p>
            <a:pPr lvl="1" indent="-285750"/>
            <a:r>
              <a:rPr lang="fr-FR" dirty="0"/>
              <a:t>Budget maîtrisé en travaillant avec des experts compétents</a:t>
            </a:r>
          </a:p>
          <a:p>
            <a:pPr lvl="1" indent="-285750"/>
            <a:r>
              <a:rPr lang="fr-FR" dirty="0"/>
              <a:t>Obtenir un meilleur taux d’engagement professionnel (absentéisme, arrêt de travail, </a:t>
            </a:r>
            <a:r>
              <a:rPr lang="fr-FR" dirty="0" err="1"/>
              <a:t>turn</a:t>
            </a:r>
            <a:r>
              <a:rPr lang="fr-FR" dirty="0"/>
              <a:t> over)</a:t>
            </a:r>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a:t>Pourquoi externaliser l’approche SQVT?</a:t>
            </a:r>
          </a:p>
        </p:txBody>
      </p:sp>
      <p:sp>
        <p:nvSpPr>
          <p:cNvPr id="247" name="Shape 24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17</a:t>
            </a:fld>
            <a:endParaRPr lang="fr-FR" sz="1200">
              <a:solidFill>
                <a:srgbClr val="888888"/>
              </a:solidFill>
              <a:latin typeface="Calibri"/>
              <a:ea typeface="Calibri"/>
              <a:cs typeface="Calibri"/>
              <a:sym typeface="Calibri"/>
            </a:endParaRPr>
          </a:p>
        </p:txBody>
      </p:sp>
      <p:sp>
        <p:nvSpPr>
          <p:cNvPr id="248" name="Shape 248"/>
          <p:cNvSpPr txBox="1">
            <a:spLocks noGrp="1"/>
          </p:cNvSpPr>
          <p:nvPr>
            <p:ph type="body" idx="1"/>
          </p:nvPr>
        </p:nvSpPr>
        <p:spPr>
          <a:xfrm>
            <a:off x="1981201" y="1772817"/>
            <a:ext cx="8291263" cy="3805883"/>
          </a:xfrm>
          <a:prstGeom prst="rect">
            <a:avLst/>
          </a:prstGeom>
          <a:noFill/>
          <a:ln>
            <a:noFill/>
          </a:ln>
        </p:spPr>
        <p:txBody>
          <a:bodyPr lIns="91425" tIns="45700" rIns="91425" bIns="45700" anchor="t" anchorCtr="0">
            <a:noAutofit/>
          </a:bodyPr>
          <a:lstStyle/>
          <a:p>
            <a:pPr indent="-342900">
              <a:lnSpc>
                <a:spcPct val="90000"/>
              </a:lnSpc>
              <a:spcBef>
                <a:spcPts val="0"/>
              </a:spcBef>
            </a:pPr>
            <a:r>
              <a:rPr lang="fr-FR" b="1" dirty="0"/>
              <a:t>Autres intérêts :</a:t>
            </a:r>
          </a:p>
          <a:p>
            <a:pPr lvl="1" indent="-285750">
              <a:lnSpc>
                <a:spcPct val="90000"/>
              </a:lnSpc>
            </a:pPr>
            <a:r>
              <a:rPr lang="fr-FR" dirty="0"/>
              <a:t>Regard nouveau porté sur l’activité d’une structure favorisant l’innovation et la différenciation auprès des Ministères du travail, de la santé…</a:t>
            </a:r>
          </a:p>
          <a:p>
            <a:pPr lvl="1" indent="-285750">
              <a:lnSpc>
                <a:spcPct val="90000"/>
              </a:lnSpc>
            </a:pPr>
            <a:r>
              <a:rPr lang="fr-FR" dirty="0" smtClean="0"/>
              <a:t>Anticipation et maîtrise des risques professionnels</a:t>
            </a:r>
            <a:endParaRPr lang="fr-FR" dirty="0"/>
          </a:p>
          <a:p>
            <a:pPr lvl="1" indent="-285750">
              <a:lnSpc>
                <a:spcPct val="90000"/>
              </a:lnSpc>
            </a:pPr>
            <a:r>
              <a:rPr lang="fr-FR" dirty="0"/>
              <a:t>Motivation, implication et fidélisation des salariés </a:t>
            </a:r>
          </a:p>
          <a:p>
            <a:pPr lvl="1" indent="-285750">
              <a:lnSpc>
                <a:spcPct val="90000"/>
              </a:lnSpc>
            </a:pPr>
            <a:r>
              <a:rPr lang="fr-FR" dirty="0"/>
              <a:t>Accès à des marchés responsables (publics ou privés) qui sélectionnent les entreprises et ou les produits sur des critères dits ESG </a:t>
            </a:r>
            <a:r>
              <a:rPr lang="fr-FR" sz="1800" i="1" dirty="0"/>
              <a:t>(Environnement, Social, Gouvernance)</a:t>
            </a:r>
          </a:p>
          <a:p>
            <a:pPr lvl="1" indent="-285750">
              <a:lnSpc>
                <a:spcPct val="90000"/>
              </a:lnSpc>
            </a:pPr>
            <a:r>
              <a:rPr lang="fr-FR" dirty="0"/>
              <a:t>Développement d’un capital confiance bénéfique à l’image et aux valeurs de l’entreprise</a:t>
            </a:r>
          </a:p>
          <a:p>
            <a:pPr lvl="1" indent="-285750">
              <a:lnSpc>
                <a:spcPct val="90000"/>
              </a:lnSpc>
            </a:pPr>
            <a:r>
              <a:rPr lang="fr-FR" dirty="0"/>
              <a:t>Fiabilisation des relations commerciales et des partenariats basés sur des valeurs humaines</a:t>
            </a:r>
          </a:p>
          <a:p>
            <a:pPr lvl="1" indent="-285750">
              <a:lnSpc>
                <a:spcPct val="90000"/>
              </a:lnSpc>
            </a:pPr>
            <a:r>
              <a:rPr lang="fr-FR" dirty="0"/>
              <a:t>Accès privilégié à des financements de la part d’organismes publics ou privés</a:t>
            </a:r>
          </a:p>
        </p:txBody>
      </p:sp>
      <p:sp>
        <p:nvSpPr>
          <p:cNvPr id="8"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9"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a:t>Notre démarche d’accompagnement du changement</a:t>
            </a:r>
          </a:p>
        </p:txBody>
      </p:sp>
      <p:sp>
        <p:nvSpPr>
          <p:cNvPr id="257" name="Shape 25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18</a:t>
            </a:fld>
            <a:endParaRPr lang="fr-FR" sz="1200">
              <a:solidFill>
                <a:srgbClr val="888888"/>
              </a:solidFill>
              <a:latin typeface="Calibri"/>
              <a:ea typeface="Calibri"/>
              <a:cs typeface="Calibri"/>
              <a:sym typeface="Calibri"/>
            </a:endParaRPr>
          </a:p>
        </p:txBody>
      </p:sp>
      <p:sp>
        <p:nvSpPr>
          <p:cNvPr id="258" name="Shape 25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lnSpc>
                <a:spcPct val="90000"/>
              </a:lnSpc>
              <a:spcBef>
                <a:spcPts val="0"/>
              </a:spcBef>
              <a:buSzPct val="100909"/>
            </a:pPr>
            <a:r>
              <a:rPr lang="fr-FR" sz="2220" b="1" dirty="0"/>
              <a:t>Concevoir des outils en terme de :</a:t>
            </a:r>
          </a:p>
          <a:p>
            <a:pPr lvl="1" indent="-285750">
              <a:lnSpc>
                <a:spcPct val="90000"/>
              </a:lnSpc>
              <a:spcBef>
                <a:spcPts val="370"/>
              </a:spcBef>
              <a:buSzPct val="97368"/>
            </a:pPr>
            <a:r>
              <a:rPr lang="fr-FR" sz="1850" b="1" dirty="0"/>
              <a:t>Ingénierie et animation de formations :</a:t>
            </a:r>
            <a:r>
              <a:rPr lang="fr-FR" sz="1850" dirty="0"/>
              <a:t> - gestion des émotions – gestion du stress - confiance en soi - mieux être au travail – développement humain du management, préparation à la retraite… </a:t>
            </a:r>
          </a:p>
          <a:p>
            <a:pPr lvl="1" indent="-285750">
              <a:lnSpc>
                <a:spcPct val="90000"/>
              </a:lnSpc>
              <a:spcBef>
                <a:spcPts val="370"/>
              </a:spcBef>
              <a:buSzPct val="97368"/>
            </a:pPr>
            <a:r>
              <a:rPr lang="fr-FR" sz="1850" b="1" dirty="0"/>
              <a:t>Formation personnalisée en fonction des besoins exprimés : </a:t>
            </a:r>
          </a:p>
          <a:p>
            <a:pPr lvl="2" indent="-228600">
              <a:lnSpc>
                <a:spcPct val="90000"/>
              </a:lnSpc>
              <a:spcBef>
                <a:spcPts val="370"/>
              </a:spcBef>
              <a:buSzPct val="97368"/>
            </a:pPr>
            <a:r>
              <a:rPr lang="fr-FR" sz="1850" dirty="0"/>
              <a:t>Soutien psychologique : entretien individuel ou session collective pour mieux vivre des évènements difficiles </a:t>
            </a:r>
          </a:p>
          <a:p>
            <a:pPr lvl="2" indent="-228600">
              <a:lnSpc>
                <a:spcPct val="90000"/>
              </a:lnSpc>
              <a:spcBef>
                <a:spcPts val="370"/>
              </a:spcBef>
              <a:buSzPct val="97368"/>
            </a:pPr>
            <a:r>
              <a:rPr lang="fr-FR" sz="1850" dirty="0"/>
              <a:t>Echanges de pratiques : échanger autour de son métier, de ses pratiques professionnelles pour donner du sens, s’enrichir grâce à l’effet miroir, la possibilité de donner et recevoir. </a:t>
            </a:r>
          </a:p>
          <a:p>
            <a:pPr lvl="2" indent="-228600">
              <a:lnSpc>
                <a:spcPct val="90000"/>
              </a:lnSpc>
              <a:spcBef>
                <a:spcPts val="370"/>
              </a:spcBef>
              <a:buSzPct val="97368"/>
            </a:pPr>
            <a:r>
              <a:rPr lang="fr-FR" sz="1850" dirty="0"/>
              <a:t>Groupes d’expression : favoriser la prise de parole, créer des moments d’expression pour soutenir les personnes en difficulté, les rumeurs, les incompréhensions, gérer les conflits au quotidien</a:t>
            </a:r>
          </a:p>
          <a:p>
            <a:pPr lvl="2" indent="-228600">
              <a:lnSpc>
                <a:spcPct val="90000"/>
              </a:lnSpc>
              <a:spcBef>
                <a:spcPts val="370"/>
              </a:spcBef>
              <a:buSzPct val="97368"/>
            </a:pPr>
            <a:r>
              <a:rPr lang="fr-FR" sz="1850" dirty="0"/>
              <a:t>Evènement, séminaire autour d’une question stratégique</a:t>
            </a:r>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19537" y="5661248"/>
            <a:ext cx="8280919" cy="576062"/>
          </a:xfrm>
        </p:spPr>
        <p:txBody>
          <a:bodyPr/>
          <a:lstStyle/>
          <a:p>
            <a:r>
              <a:rPr lang="fr-FR" sz="1800" b="0" dirty="0"/>
              <a:t>CV de la dirigeante à la demande</a:t>
            </a:r>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19</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marL="152400" indent="0" algn="ctr">
              <a:buNone/>
            </a:pPr>
            <a:endParaRPr lang="fr-FR" b="1" dirty="0" smtClean="0"/>
          </a:p>
          <a:p>
            <a:pPr marL="152400" indent="0" algn="ctr">
              <a:buNone/>
            </a:pPr>
            <a:endParaRPr lang="fr-FR" b="1" dirty="0"/>
          </a:p>
          <a:p>
            <a:pPr marL="152400" indent="0" algn="ctr">
              <a:buNone/>
            </a:pPr>
            <a:endParaRPr lang="fr-FR" b="1" dirty="0" smtClean="0"/>
          </a:p>
          <a:p>
            <a:pPr marL="152400" indent="0" algn="ctr">
              <a:buNone/>
            </a:pPr>
            <a:r>
              <a:rPr lang="fr-FR" sz="2800" b="1" dirty="0"/>
              <a:t>Merci pour votre attention</a:t>
            </a:r>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2639331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1991544" y="1340769"/>
            <a:ext cx="8280919" cy="576062"/>
          </a:xfrm>
          <a:prstGeom prst="rect">
            <a:avLst/>
          </a:prstGeom>
          <a:noFill/>
          <a:ln>
            <a:noFill/>
          </a:ln>
        </p:spPr>
        <p:txBody>
          <a:bodyPr lIns="91425" tIns="45700" rIns="91425" bIns="45700" anchor="ctr" anchorCtr="0">
            <a:noAutofit/>
          </a:bodyPr>
          <a:lstStyle/>
          <a:p>
            <a:pPr>
              <a:buSzPct val="25000"/>
            </a:pPr>
            <a:r>
              <a:rPr lang="fr-FR" dirty="0"/>
              <a:t>SOMMAIRE: Partie 1</a:t>
            </a:r>
          </a:p>
        </p:txBody>
      </p:sp>
      <p:sp>
        <p:nvSpPr>
          <p:cNvPr id="113"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114"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
        <p:nvSpPr>
          <p:cNvPr id="115" name="Shape 115"/>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2</a:t>
            </a:fld>
            <a:endParaRPr lang="fr-FR" sz="1200">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marL="0" indent="0">
              <a:spcBef>
                <a:spcPts val="0"/>
              </a:spcBef>
              <a:buNone/>
            </a:pPr>
            <a:r>
              <a:rPr lang="fr-FR" sz="2000" dirty="0"/>
              <a:t>	</a:t>
            </a:r>
            <a:r>
              <a:rPr lang="fr-FR" sz="2000" b="1" dirty="0"/>
              <a:t>SOUTIEN PSYCHO-SOCIAL DES SALARIES</a:t>
            </a:r>
          </a:p>
          <a:p>
            <a:pPr indent="-342900">
              <a:spcBef>
                <a:spcPts val="0"/>
              </a:spcBef>
            </a:pPr>
            <a:endParaRPr lang="fr-FR" sz="2000" dirty="0"/>
          </a:p>
          <a:p>
            <a:pPr indent="-342900">
              <a:spcBef>
                <a:spcPts val="0"/>
              </a:spcBef>
            </a:pPr>
            <a:r>
              <a:rPr lang="fr-FR" sz="2000" dirty="0"/>
              <a:t>Un Partenariat </a:t>
            </a:r>
          </a:p>
          <a:p>
            <a:pPr indent="-342900">
              <a:spcBef>
                <a:spcPts val="0"/>
              </a:spcBef>
            </a:pPr>
            <a:r>
              <a:rPr lang="fr-FR" sz="2000" dirty="0"/>
              <a:t>L’engagement réciproque des partenaires</a:t>
            </a:r>
          </a:p>
          <a:p>
            <a:pPr indent="-342900">
              <a:spcBef>
                <a:spcPts val="0"/>
              </a:spcBef>
            </a:pPr>
            <a:r>
              <a:rPr lang="fr-FR" sz="2000" dirty="0"/>
              <a:t>Prestations proposées  </a:t>
            </a:r>
            <a:r>
              <a:rPr lang="fr-FR" sz="2000" dirty="0">
                <a:sym typeface="Wingdings" panose="05000000000000000000" pitchFamily="2" charset="2"/>
              </a:rPr>
              <a:t> le pack santé et bien-être clé en main</a:t>
            </a:r>
          </a:p>
          <a:p>
            <a:pPr indent="-342900">
              <a:spcBef>
                <a:spcPts val="0"/>
              </a:spcBef>
            </a:pPr>
            <a:r>
              <a:rPr lang="fr-FR" sz="2000" dirty="0">
                <a:sym typeface="Wingdings" panose="05000000000000000000" pitchFamily="2" charset="2"/>
              </a:rPr>
              <a:t>Maîtrise de la confidentialité</a:t>
            </a:r>
            <a:endParaRPr lang="fr-FR" sz="2000" dirty="0"/>
          </a:p>
          <a:p>
            <a:pPr indent="-342900">
              <a:spcBef>
                <a:spcPts val="0"/>
              </a:spcBef>
            </a:pPr>
            <a:r>
              <a:rPr lang="fr-FR" sz="2000" dirty="0"/>
              <a:t>Conditions financières</a:t>
            </a:r>
          </a:p>
          <a:p>
            <a:pPr indent="-342900">
              <a:spcBef>
                <a:spcPts val="0"/>
              </a:spcBef>
            </a:pPr>
            <a:r>
              <a:rPr lang="fr-FR" sz="2000" dirty="0"/>
              <a:t>Avantages pour l’employeur</a:t>
            </a:r>
          </a:p>
          <a:p>
            <a:pPr indent="-342900">
              <a:spcBef>
                <a:spcPts val="0"/>
              </a:spcBef>
            </a:pPr>
            <a:r>
              <a:rPr lang="fr-FR" sz="2000" dirty="0"/>
              <a:t>Avantages pour les salariés</a:t>
            </a:r>
          </a:p>
          <a:p>
            <a:pPr indent="-342900">
              <a:spcBef>
                <a:spcPts val="0"/>
              </a:spcBef>
            </a:pPr>
            <a:r>
              <a:rPr lang="fr-FR" sz="2000" dirty="0"/>
              <a:t>Le concept </a:t>
            </a:r>
            <a:r>
              <a:rPr lang="fr-FR" sz="2000" dirty="0" err="1"/>
              <a:t>Visiapy</a:t>
            </a:r>
            <a:endParaRPr lang="fr-FR" sz="2000" dirty="0"/>
          </a:p>
          <a:p>
            <a:pPr marL="0" indent="0" algn="ctr">
              <a:spcBef>
                <a:spcPts val="0"/>
              </a:spcBef>
              <a:buNone/>
            </a:pPr>
            <a:r>
              <a:rPr lang="fr-FR" sz="2000" b="1" dirty="0"/>
              <a:t>Objectif:</a:t>
            </a:r>
            <a:r>
              <a:rPr lang="fr-FR" sz="2000" dirty="0"/>
              <a:t> </a:t>
            </a:r>
          </a:p>
          <a:p>
            <a:pPr lvl="1" indent="-342900">
              <a:spcBef>
                <a:spcPts val="0"/>
              </a:spcBef>
            </a:pPr>
            <a:r>
              <a:rPr lang="fr-FR" sz="1600" b="1" dirty="0"/>
              <a:t>Entretenir l’engagement des salariés, leur enthousiasme, leur motivation, leur autonomie et ainsi maintenir leur niveau de performance, de productivité, et  leur bien-être au travail</a:t>
            </a:r>
            <a:endParaRPr lang="fr-FR"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ctrTitle"/>
          </p:nvPr>
        </p:nvSpPr>
        <p:spPr>
          <a:xfrm>
            <a:off x="1991543" y="1340769"/>
            <a:ext cx="8496944" cy="576062"/>
          </a:xfrm>
          <a:prstGeom prst="rect">
            <a:avLst/>
          </a:prstGeom>
          <a:noFill/>
          <a:ln>
            <a:noFill/>
          </a:ln>
        </p:spPr>
        <p:txBody>
          <a:bodyPr lIns="91425" tIns="45700" rIns="91425" bIns="45700" anchor="ctr" anchorCtr="0">
            <a:noAutofit/>
          </a:bodyPr>
          <a:lstStyle/>
          <a:p>
            <a:pPr>
              <a:buSzPct val="25000"/>
            </a:pPr>
            <a:r>
              <a:rPr lang="fr-FR"/>
              <a:t>Annexe 1. Règlementation sur Santé et Qualité de Vie au Travail:</a:t>
            </a:r>
          </a:p>
        </p:txBody>
      </p:sp>
      <p:sp>
        <p:nvSpPr>
          <p:cNvPr id="267" name="Shape 26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20</a:t>
            </a:fld>
            <a:endParaRPr lang="fr-FR" sz="1200">
              <a:solidFill>
                <a:srgbClr val="888888"/>
              </a:solidFill>
              <a:latin typeface="Calibri"/>
              <a:ea typeface="Calibri"/>
              <a:cs typeface="Calibri"/>
              <a:sym typeface="Calibri"/>
            </a:endParaRPr>
          </a:p>
        </p:txBody>
      </p:sp>
      <p:sp>
        <p:nvSpPr>
          <p:cNvPr id="268" name="Shape 268"/>
          <p:cNvSpPr txBox="1">
            <a:spLocks noGrp="1"/>
          </p:cNvSpPr>
          <p:nvPr>
            <p:ph type="body" idx="1"/>
          </p:nvPr>
        </p:nvSpPr>
        <p:spPr>
          <a:xfrm>
            <a:off x="1981201" y="1927374"/>
            <a:ext cx="8291263" cy="4381947"/>
          </a:xfrm>
          <a:prstGeom prst="rect">
            <a:avLst/>
          </a:prstGeom>
          <a:noFill/>
          <a:ln>
            <a:noFill/>
          </a:ln>
        </p:spPr>
        <p:txBody>
          <a:bodyPr lIns="91425" tIns="45700" rIns="91425" bIns="45700" anchor="t" anchorCtr="0">
            <a:noAutofit/>
          </a:bodyPr>
          <a:lstStyle/>
          <a:p>
            <a:pPr indent="-342900">
              <a:lnSpc>
                <a:spcPct val="80000"/>
              </a:lnSpc>
              <a:spcBef>
                <a:spcPts val="0"/>
              </a:spcBef>
            </a:pPr>
            <a:r>
              <a:rPr lang="fr-FR" sz="1500"/>
              <a:t>Le ministère du travail. En application de l'accord relatif à la prévention des risques psychosociaux (RPS) dans la fonction publique, signé le 22 octobre 2013, chaque employeur public doit élaborer un plan d’évaluation et de prévention des RPS d’ici 2015.Une circulaire du Premier ministre du 20 mars 2014 fixe les conditions de mise en œuvre du plan national d'action pour la prévention des risques psychosociaux dans les trois versants de la fonction publique. Plus d’information en suivant ce lien : </a:t>
            </a:r>
            <a:r>
              <a:rPr lang="fr-FR" sz="1500" u="sng">
                <a:solidFill>
                  <a:schemeClr val="hlink"/>
                </a:solidFill>
                <a:hlinkClick r:id="rId3"/>
              </a:rPr>
              <a:t>http://www.fonction-publique.gouv.fr/</a:t>
            </a:r>
            <a:r>
              <a:rPr lang="fr-FR" sz="1500"/>
              <a:t>.</a:t>
            </a:r>
          </a:p>
          <a:p>
            <a:pPr indent="-342900">
              <a:lnSpc>
                <a:spcPct val="80000"/>
              </a:lnSpc>
              <a:spcBef>
                <a:spcPts val="300"/>
              </a:spcBef>
              <a:buSzPct val="25000"/>
            </a:pPr>
            <a:r>
              <a:rPr lang="fr-FR" sz="1500"/>
              <a:t>En France nous pouvons citer l’article L.4121-1 du Code du travail « l’employeur prend les mesures nécessaires pour assurer la sécurité et protéger la santé physique et mentale des travailleurs » ou encore le récent décret d’application de la loi du 9 novembre 2010 sur la réforme des retraites qui « prévoit que les entreprises d’au moins 50 salariés, dont au moins 50 % des effectifs sont exposés à certains facteurs de risques, doivent être couvertes par un accord ou un plan d’action de prévention de la pénibilité ».</a:t>
            </a:r>
          </a:p>
          <a:p>
            <a:pPr indent="-342900">
              <a:lnSpc>
                <a:spcPct val="80000"/>
              </a:lnSpc>
              <a:spcBef>
                <a:spcPts val="300"/>
              </a:spcBef>
              <a:buSzPct val="25000"/>
              <a:buNone/>
            </a:pPr>
            <a:endParaRPr sz="1500"/>
          </a:p>
          <a:p>
            <a:pPr indent="-342900">
              <a:lnSpc>
                <a:spcPct val="80000"/>
              </a:lnSpc>
              <a:spcBef>
                <a:spcPts val="300"/>
              </a:spcBef>
              <a:buSzPct val="25000"/>
            </a:pPr>
            <a:r>
              <a:rPr lang="fr-FR" sz="1500" b="1"/>
              <a:t>Les entreprises ou les collectivités </a:t>
            </a:r>
            <a:r>
              <a:rPr lang="fr-FR" sz="1500"/>
              <a:t>sont depuis peu soumises à l'obligation de remplir le Document Unique concernant les risques professionnels. </a:t>
            </a:r>
          </a:p>
          <a:p>
            <a:pPr indent="-342900">
              <a:lnSpc>
                <a:spcPct val="80000"/>
              </a:lnSpc>
              <a:spcBef>
                <a:spcPts val="300"/>
              </a:spcBef>
              <a:buSzPct val="25000"/>
            </a:pPr>
            <a:r>
              <a:rPr lang="fr-FR" sz="1500"/>
              <a:t>Quels que soient la taille de l’entreprise et son secteur d’activité, l’employeur doit transcrire dans un document unique, les résultats de l’évaluation des risques à laquelle il a procédé dans le cadre de son obligation générale de prévention des risques professionnels. </a:t>
            </a:r>
          </a:p>
          <a:p>
            <a:pPr indent="-342900">
              <a:lnSpc>
                <a:spcPct val="80000"/>
              </a:lnSpc>
              <a:spcBef>
                <a:spcPts val="300"/>
              </a:spcBef>
              <a:buSzPct val="25000"/>
            </a:pPr>
            <a:r>
              <a:rPr lang="fr-FR" sz="1500"/>
              <a:t>Donc, le nombre d'entreprises en demande de nos services va augmenter compte tenu des pressions légales. </a:t>
            </a:r>
          </a:p>
          <a:p>
            <a:pPr indent="-342900">
              <a:lnSpc>
                <a:spcPct val="80000"/>
              </a:lnSpc>
              <a:spcBef>
                <a:spcPts val="300"/>
              </a:spcBef>
              <a:buNone/>
            </a:pPr>
            <a:endParaRPr sz="150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ctrTitle"/>
          </p:nvPr>
        </p:nvSpPr>
        <p:spPr>
          <a:xfrm>
            <a:off x="1991544" y="1340769"/>
            <a:ext cx="8280919" cy="936103"/>
          </a:xfrm>
          <a:prstGeom prst="rect">
            <a:avLst/>
          </a:prstGeom>
          <a:noFill/>
          <a:ln>
            <a:noFill/>
          </a:ln>
        </p:spPr>
        <p:txBody>
          <a:bodyPr lIns="91425" tIns="45700" rIns="91425" bIns="45700" anchor="ctr" anchorCtr="0">
            <a:noAutofit/>
          </a:bodyPr>
          <a:lstStyle/>
          <a:p>
            <a:pPr lvl="0">
              <a:buSzPct val="25000"/>
            </a:pPr>
            <a:r>
              <a:rPr lang="fr-FR" dirty="0"/>
              <a:t>Annexe 2. Chiffre sur la Qualité de Vie au Travail selon les résultats de l’enquête 2013 de l’ANACT </a:t>
            </a:r>
            <a:r>
              <a:rPr lang="fr-FR" b="0" i="1" dirty="0"/>
              <a:t>(</a:t>
            </a:r>
            <a:r>
              <a:rPr lang="fr-FR" b="0" i="1" dirty="0" smtClean="0"/>
              <a:t>Agence </a:t>
            </a:r>
            <a:r>
              <a:rPr lang="fr-FR" b="0" i="1" dirty="0"/>
              <a:t>nationale pour l'amélioration des conditions de </a:t>
            </a:r>
            <a:r>
              <a:rPr lang="fr-FR" b="0" i="1" dirty="0" smtClean="0"/>
              <a:t>travail) :</a:t>
            </a:r>
            <a:endParaRPr lang="fr-FR" dirty="0"/>
          </a:p>
        </p:txBody>
      </p:sp>
      <p:sp>
        <p:nvSpPr>
          <p:cNvPr id="277" name="Shape 27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21</a:t>
            </a:fld>
            <a:endParaRPr lang="fr-FR" sz="1200">
              <a:solidFill>
                <a:srgbClr val="888888"/>
              </a:solidFill>
              <a:latin typeface="Calibri"/>
              <a:ea typeface="Calibri"/>
              <a:cs typeface="Calibri"/>
              <a:sym typeface="Calibri"/>
            </a:endParaRPr>
          </a:p>
        </p:txBody>
      </p:sp>
      <p:sp>
        <p:nvSpPr>
          <p:cNvPr id="278" name="Shape 278"/>
          <p:cNvSpPr txBox="1">
            <a:spLocks noGrp="1"/>
          </p:cNvSpPr>
          <p:nvPr>
            <p:ph type="body" idx="1"/>
          </p:nvPr>
        </p:nvSpPr>
        <p:spPr>
          <a:xfrm>
            <a:off x="1981201" y="2287413"/>
            <a:ext cx="8291263" cy="3661867"/>
          </a:xfrm>
          <a:prstGeom prst="rect">
            <a:avLst/>
          </a:prstGeom>
          <a:noFill/>
          <a:ln>
            <a:noFill/>
          </a:ln>
        </p:spPr>
        <p:txBody>
          <a:bodyPr lIns="91425" tIns="45700" rIns="91425" bIns="45700" anchor="t" anchorCtr="0">
            <a:noAutofit/>
          </a:bodyPr>
          <a:lstStyle/>
          <a:p>
            <a:pPr indent="-342900">
              <a:spcBef>
                <a:spcPts val="0"/>
              </a:spcBef>
              <a:buNone/>
            </a:pPr>
            <a:endParaRPr b="1" dirty="0"/>
          </a:p>
          <a:p>
            <a:pPr indent="-342900"/>
            <a:r>
              <a:rPr lang="fr-FR" b="1" dirty="0"/>
              <a:t>58% des salariés pensent que leurs conditions de travail se sont dégradées depuis 5 ans</a:t>
            </a:r>
          </a:p>
          <a:p>
            <a:pPr indent="-342900"/>
            <a:r>
              <a:rPr lang="fr-FR" b="1" dirty="0"/>
              <a:t>Enjeux de la Qualité de Vie au travail:</a:t>
            </a:r>
          </a:p>
          <a:p>
            <a:pPr lvl="1" indent="-285750"/>
            <a:r>
              <a:rPr lang="fr-FR" dirty="0"/>
              <a:t>Concilier de bonnes conditions de travail et la performance de l’entreprise ou de la collectivité</a:t>
            </a:r>
            <a:r>
              <a:rPr lang="fr-FR" dirty="0">
                <a:solidFill>
                  <a:srgbClr val="FF0000"/>
                </a:solidFill>
              </a:rPr>
              <a:t> </a:t>
            </a:r>
            <a:r>
              <a:rPr lang="fr-FR" dirty="0"/>
              <a:t>pour plus de compétitivité au regard des économies de budget</a:t>
            </a:r>
          </a:p>
          <a:p>
            <a:pPr lvl="1" indent="-285750"/>
            <a:r>
              <a:rPr lang="fr-FR" dirty="0"/>
              <a:t>La qualité de vie ne concerne plus seulement la santé physique et mentale mais un ensemble de facteurs liés au travail et à l’environnement d’un individu.</a:t>
            </a:r>
            <a:endParaRPr sz="2400" b="1" dirty="0"/>
          </a:p>
          <a:p>
            <a:pPr indent="-342900">
              <a:buNone/>
            </a:pPr>
            <a:endParaRPr dirty="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ctrTitle"/>
          </p:nvPr>
        </p:nvSpPr>
        <p:spPr>
          <a:xfrm>
            <a:off x="2135561" y="1340770"/>
            <a:ext cx="8280919" cy="576062"/>
          </a:xfrm>
          <a:prstGeom prst="rect">
            <a:avLst/>
          </a:prstGeom>
          <a:noFill/>
          <a:ln>
            <a:noFill/>
          </a:ln>
        </p:spPr>
        <p:txBody>
          <a:bodyPr lIns="91425" tIns="45700" rIns="91425" bIns="45700" anchor="ctr" anchorCtr="0">
            <a:noAutofit/>
          </a:bodyPr>
          <a:lstStyle/>
          <a:p>
            <a:pPr>
              <a:buSzPct val="25000"/>
            </a:pPr>
            <a:r>
              <a:rPr lang="fr-FR" dirty="0"/>
              <a:t>Annexe 3. Qu’entend-on par “risques psychosociaux” ?</a:t>
            </a:r>
          </a:p>
        </p:txBody>
      </p:sp>
      <p:sp>
        <p:nvSpPr>
          <p:cNvPr id="287" name="Shape 287"/>
          <p:cNvSpPr txBox="1">
            <a:spLocks noGrp="1"/>
          </p:cNvSpPr>
          <p:nvPr>
            <p:ph type="sldNum" idx="12"/>
          </p:nvPr>
        </p:nvSpPr>
        <p:spPr>
          <a:xfrm>
            <a:off x="8077201" y="6356351"/>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22</a:t>
            </a:fld>
            <a:endParaRPr lang="fr-FR" sz="1200">
              <a:solidFill>
                <a:srgbClr val="888888"/>
              </a:solidFill>
              <a:latin typeface="Calibri"/>
              <a:ea typeface="Calibri"/>
              <a:cs typeface="Calibri"/>
              <a:sym typeface="Calibri"/>
            </a:endParaRPr>
          </a:p>
        </p:txBody>
      </p:sp>
      <p:sp>
        <p:nvSpPr>
          <p:cNvPr id="288" name="Shape 288"/>
          <p:cNvSpPr txBox="1">
            <a:spLocks noGrp="1"/>
          </p:cNvSpPr>
          <p:nvPr>
            <p:ph type="body" idx="1"/>
          </p:nvPr>
        </p:nvSpPr>
        <p:spPr>
          <a:xfrm>
            <a:off x="1981201" y="2215406"/>
            <a:ext cx="8291263" cy="3229818"/>
          </a:xfrm>
          <a:prstGeom prst="rect">
            <a:avLst/>
          </a:prstGeom>
          <a:noFill/>
          <a:ln>
            <a:noFill/>
          </a:ln>
        </p:spPr>
        <p:txBody>
          <a:bodyPr lIns="91425" tIns="45700" rIns="91425" bIns="45700" anchor="t" anchorCtr="0">
            <a:noAutofit/>
          </a:bodyPr>
          <a:lstStyle/>
          <a:p>
            <a:pPr indent="-342900">
              <a:spcBef>
                <a:spcPts val="0"/>
              </a:spcBef>
            </a:pPr>
            <a:r>
              <a:rPr lang="fr-FR" dirty="0"/>
              <a:t>Désignent un ensemble de risques professionnels qui touchent l’intégrité physique et psychologique des salariés.</a:t>
            </a:r>
          </a:p>
          <a:p>
            <a:pPr indent="-342900"/>
            <a:r>
              <a:rPr lang="fr-FR" dirty="0"/>
              <a:t>«Risques» désignent l’apparition possible d’un trouble</a:t>
            </a:r>
          </a:p>
          <a:p>
            <a:pPr indent="-342900"/>
            <a:r>
              <a:rPr lang="fr-FR" dirty="0"/>
              <a:t>«psycho» indique le lien qu’il existe entre la personne</a:t>
            </a:r>
          </a:p>
          <a:p>
            <a:pPr indent="-342900"/>
            <a:r>
              <a:rPr lang="fr-FR" dirty="0"/>
              <a:t>«social » et son environnement professionnel qui est caractérisé par les relations avec autrui (collègues, responsables…)</a:t>
            </a:r>
          </a:p>
          <a:p>
            <a:pPr indent="-342900">
              <a:buNone/>
            </a:pPr>
            <a:endParaRPr dirty="0"/>
          </a:p>
        </p:txBody>
      </p:sp>
      <p:sp>
        <p:nvSpPr>
          <p:cNvPr id="7"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8"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 partenariat</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3</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Un contrat de partenariat </a:t>
            </a:r>
          </a:p>
          <a:p>
            <a:r>
              <a:rPr lang="fr-FR" dirty="0" smtClean="0"/>
              <a:t>Un an d’engagement </a:t>
            </a:r>
          </a:p>
          <a:p>
            <a:r>
              <a:rPr lang="fr-FR" dirty="0" smtClean="0"/>
              <a:t>Un budget prévisionnel d’utilisation des services en fonction du nombre de salariés</a:t>
            </a:r>
          </a:p>
          <a:p>
            <a:r>
              <a:rPr lang="fr-FR" dirty="0" smtClean="0"/>
              <a:t>La préparation du message à délivrer aux collaborateurs par VISIAPY et l’employeur</a:t>
            </a:r>
          </a:p>
          <a:p>
            <a:r>
              <a:rPr lang="fr-FR" dirty="0"/>
              <a:t>E</a:t>
            </a:r>
            <a:r>
              <a:rPr lang="fr-FR" dirty="0" smtClean="0"/>
              <a:t>ngagement de l’entreprise d’assurer la communication interne auprès des salariés</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245387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pack des prestations, clé en main comprend:</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4</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1981200" y="1927374"/>
            <a:ext cx="8507288" cy="4381947"/>
          </a:xfrm>
        </p:spPr>
        <p:txBody>
          <a:bodyPr/>
          <a:lstStyle/>
          <a:p>
            <a:r>
              <a:rPr lang="fr-FR" sz="1800" dirty="0"/>
              <a:t>Un entretien de diagnostic et d’orientation pour la coordination des soins de support</a:t>
            </a:r>
          </a:p>
          <a:p>
            <a:r>
              <a:rPr lang="fr-FR" sz="1800" dirty="0"/>
              <a:t>Un cellule d’urgence pour intervenir en situation de crise</a:t>
            </a:r>
          </a:p>
          <a:p>
            <a:r>
              <a:rPr lang="fr-FR" sz="1800" dirty="0"/>
              <a:t>Des prestations concernant les pôles santé suivant:</a:t>
            </a:r>
          </a:p>
          <a:p>
            <a:pPr lvl="1"/>
            <a:r>
              <a:rPr lang="fr-FR" sz="1800" dirty="0"/>
              <a:t> Sommeil</a:t>
            </a:r>
          </a:p>
          <a:p>
            <a:pPr lvl="1"/>
            <a:r>
              <a:rPr lang="fr-FR" sz="1800" dirty="0"/>
              <a:t> Alimentaire </a:t>
            </a:r>
          </a:p>
          <a:p>
            <a:pPr lvl="1"/>
            <a:r>
              <a:rPr lang="fr-FR" sz="1800" dirty="0"/>
              <a:t> Addictions</a:t>
            </a:r>
          </a:p>
          <a:p>
            <a:pPr lvl="1"/>
            <a:r>
              <a:rPr lang="fr-FR" sz="1800" dirty="0"/>
              <a:t> Stress (stress aigus, stress post traumatique, dépression, </a:t>
            </a:r>
            <a:r>
              <a:rPr lang="fr-FR" sz="1800" dirty="0" err="1"/>
              <a:t>burn</a:t>
            </a:r>
            <a:r>
              <a:rPr lang="fr-FR" sz="1800" dirty="0"/>
              <a:t> out)</a:t>
            </a:r>
          </a:p>
          <a:p>
            <a:pPr lvl="1"/>
            <a:r>
              <a:rPr lang="fr-FR" sz="1800" dirty="0"/>
              <a:t> Douleurs chroniques</a:t>
            </a:r>
          </a:p>
          <a:p>
            <a:pPr lvl="1"/>
            <a:r>
              <a:rPr lang="fr-FR" sz="1800" dirty="0"/>
              <a:t> Périnatalité </a:t>
            </a:r>
          </a:p>
          <a:p>
            <a:pPr lvl="1"/>
            <a:r>
              <a:rPr lang="fr-FR" sz="1800" dirty="0"/>
              <a:t> Parentalité</a:t>
            </a:r>
          </a:p>
          <a:p>
            <a:pPr lvl="1"/>
            <a:r>
              <a:rPr lang="fr-FR" sz="1800" dirty="0"/>
              <a:t> Préparation à la retraite</a:t>
            </a:r>
          </a:p>
          <a:p>
            <a:pPr lvl="1"/>
            <a:r>
              <a:rPr lang="fr-FR" sz="1800" dirty="0"/>
              <a:t> Soutien aux aidants familiaux</a:t>
            </a:r>
          </a:p>
          <a:p>
            <a:pPr lvl="1"/>
            <a:r>
              <a:rPr lang="fr-FR" sz="1800" dirty="0"/>
              <a:t> Concilier vie privée et vie professionnelle</a:t>
            </a:r>
          </a:p>
          <a:p>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396046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prestations comprennent:</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5</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Des bilans énergétiques </a:t>
            </a:r>
          </a:p>
          <a:p>
            <a:r>
              <a:rPr lang="fr-FR" sz="2000" dirty="0">
                <a:latin typeface="Lobster Two"/>
                <a:cs typeface="Arial" panose="020B0604020202020204" pitchFamily="34" charset="0"/>
              </a:rPr>
              <a:t>Des programmes d’optimisation de la récupération et du sommeil</a:t>
            </a:r>
          </a:p>
          <a:p>
            <a:r>
              <a:rPr lang="fr-FR" sz="2000" dirty="0">
                <a:latin typeface="Lobster Two"/>
                <a:cs typeface="Arial" panose="020B0604020202020204" pitchFamily="34" charset="0"/>
              </a:rPr>
              <a:t>Des programmes d’optimisation de la concentration et de la performance</a:t>
            </a:r>
          </a:p>
          <a:p>
            <a:r>
              <a:rPr lang="fr-FR" sz="2000" dirty="0">
                <a:latin typeface="Lobster Two"/>
                <a:cs typeface="Arial" panose="020B0604020202020204" pitchFamily="34" charset="0"/>
              </a:rPr>
              <a:t>Des parcours de préparation à la reprise au travail après une absence longue pour maladie, congé de maternité, congé parental.</a:t>
            </a:r>
          </a:p>
          <a:p>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60482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1" y="1340769"/>
            <a:ext cx="9143999" cy="576062"/>
          </a:xfrm>
        </p:spPr>
        <p:txBody>
          <a:bodyPr/>
          <a:lstStyle/>
          <a:p>
            <a:pPr algn="ctr"/>
            <a:r>
              <a:rPr lang="fr-FR" sz="2000" dirty="0"/>
              <a:t>Liste des pratiques utilisées pour assurer les missions de soutien</a:t>
            </a:r>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6</a:t>
            </a:fld>
            <a:endParaRPr lang="fr-FR" sz="1200">
              <a:solidFill>
                <a:srgbClr val="888888"/>
              </a:solidFill>
              <a:latin typeface="Calibri"/>
              <a:ea typeface="Calibri"/>
              <a:cs typeface="Calibri"/>
              <a:sym typeface="Calibri"/>
            </a:endParaRPr>
          </a:p>
        </p:txBody>
      </p:sp>
      <p:graphicFrame>
        <p:nvGraphicFramePr>
          <p:cNvPr id="8" name="Tableau 7"/>
          <p:cNvGraphicFramePr>
            <a:graphicFrameLocks noGrp="1"/>
          </p:cNvGraphicFramePr>
          <p:nvPr>
            <p:extLst>
              <p:ext uri="{D42A27DB-BD31-4B8C-83A1-F6EECF244321}">
                <p14:modId xmlns:p14="http://schemas.microsoft.com/office/powerpoint/2010/main" val="2492594220"/>
              </p:ext>
            </p:extLst>
          </p:nvPr>
        </p:nvGraphicFramePr>
        <p:xfrm>
          <a:off x="1631504" y="2054784"/>
          <a:ext cx="8964490" cy="4068228"/>
        </p:xfrm>
        <a:graphic>
          <a:graphicData uri="http://schemas.openxmlformats.org/drawingml/2006/table">
            <a:tbl>
              <a:tblPr firstRow="1" bandRow="1">
                <a:tableStyleId>{5C22544A-7EE6-4342-B048-85BDC9FD1C3A}</a:tableStyleId>
              </a:tblPr>
              <a:tblGrid>
                <a:gridCol w="896449"/>
                <a:gridCol w="896449"/>
                <a:gridCol w="896449"/>
                <a:gridCol w="896449"/>
                <a:gridCol w="896449"/>
                <a:gridCol w="896449"/>
                <a:gridCol w="896449"/>
                <a:gridCol w="896449"/>
                <a:gridCol w="896449"/>
                <a:gridCol w="896449"/>
              </a:tblGrid>
              <a:tr h="649050">
                <a:tc>
                  <a:txBody>
                    <a:bodyPr/>
                    <a:lstStyle/>
                    <a:p>
                      <a:r>
                        <a:rPr lang="fr-FR" sz="1200" dirty="0" smtClean="0"/>
                        <a:t>Coach conseil</a:t>
                      </a:r>
                      <a:endParaRPr lang="fr-FR" sz="1200" dirty="0"/>
                    </a:p>
                  </a:txBody>
                  <a:tcPr/>
                </a:tc>
                <a:tc>
                  <a:txBody>
                    <a:bodyPr/>
                    <a:lstStyle/>
                    <a:p>
                      <a:r>
                        <a:rPr lang="fr-FR" sz="1100" dirty="0" smtClean="0"/>
                        <a:t>Paramédical/médical</a:t>
                      </a:r>
                      <a:endParaRPr lang="fr-FR" sz="1100" dirty="0"/>
                    </a:p>
                  </a:txBody>
                  <a:tcPr/>
                </a:tc>
                <a:tc>
                  <a:txBody>
                    <a:bodyPr/>
                    <a:lstStyle/>
                    <a:p>
                      <a:r>
                        <a:rPr lang="fr-FR" sz="1100" dirty="0" smtClean="0"/>
                        <a:t>Masseur bien-être</a:t>
                      </a:r>
                      <a:endParaRPr lang="fr-FR" sz="1100" dirty="0"/>
                    </a:p>
                  </a:txBody>
                  <a:tcPr/>
                </a:tc>
                <a:tc>
                  <a:txBody>
                    <a:bodyPr/>
                    <a:lstStyle/>
                    <a:p>
                      <a:r>
                        <a:rPr lang="fr-FR" sz="1100" dirty="0" smtClean="0"/>
                        <a:t>Psychologue</a:t>
                      </a:r>
                      <a:endParaRPr lang="fr-FR" sz="1100" dirty="0"/>
                    </a:p>
                  </a:txBody>
                  <a:tcPr/>
                </a:tc>
                <a:tc>
                  <a:txBody>
                    <a:bodyPr/>
                    <a:lstStyle/>
                    <a:p>
                      <a:r>
                        <a:rPr lang="fr-FR" sz="1200" b="1" dirty="0" smtClean="0"/>
                        <a:t>Sophrologue</a:t>
                      </a:r>
                      <a:endParaRPr lang="fr-FR" sz="1200" b="1" dirty="0"/>
                    </a:p>
                  </a:txBody>
                  <a:tcPr/>
                </a:tc>
                <a:tc>
                  <a:txBody>
                    <a:bodyPr/>
                    <a:lstStyle/>
                    <a:p>
                      <a:r>
                        <a:rPr lang="fr-FR" sz="1200" dirty="0" smtClean="0"/>
                        <a:t>Hypnose</a:t>
                      </a:r>
                      <a:endParaRPr lang="fr-FR" sz="1200" dirty="0"/>
                    </a:p>
                  </a:txBody>
                  <a:tcPr/>
                </a:tc>
                <a:tc>
                  <a:txBody>
                    <a:bodyPr/>
                    <a:lstStyle/>
                    <a:p>
                      <a:r>
                        <a:rPr lang="fr-FR" sz="1200" dirty="0" smtClean="0"/>
                        <a:t>Psycho </a:t>
                      </a:r>
                      <a:r>
                        <a:rPr lang="fr-FR" sz="1200" dirty="0" err="1" smtClean="0"/>
                        <a:t>pratitien</a:t>
                      </a:r>
                      <a:endParaRPr lang="fr-FR" sz="1200" dirty="0"/>
                    </a:p>
                  </a:txBody>
                  <a:tcPr/>
                </a:tc>
                <a:tc>
                  <a:txBody>
                    <a:bodyPr/>
                    <a:lstStyle/>
                    <a:p>
                      <a:r>
                        <a:rPr lang="fr-FR" sz="1200" dirty="0" smtClean="0"/>
                        <a:t>Soins</a:t>
                      </a:r>
                      <a:r>
                        <a:rPr lang="fr-FR" sz="1200" baseline="0" dirty="0" smtClean="0"/>
                        <a:t> </a:t>
                      </a:r>
                      <a:r>
                        <a:rPr lang="fr-FR" sz="1200" dirty="0" err="1" smtClean="0"/>
                        <a:t>énergéti</a:t>
                      </a:r>
                      <a:endParaRPr lang="fr-FR" sz="1200" dirty="0" smtClean="0"/>
                    </a:p>
                    <a:p>
                      <a:r>
                        <a:rPr lang="fr-FR" sz="1200" dirty="0" err="1" smtClean="0"/>
                        <a:t>ques</a:t>
                      </a:r>
                      <a:endParaRPr lang="fr-FR" sz="1200" dirty="0"/>
                    </a:p>
                  </a:txBody>
                  <a:tcPr/>
                </a:tc>
                <a:tc>
                  <a:txBody>
                    <a:bodyPr/>
                    <a:lstStyle/>
                    <a:p>
                      <a:r>
                        <a:rPr lang="fr-FR" sz="1200" dirty="0" smtClean="0"/>
                        <a:t>Soins naturels</a:t>
                      </a:r>
                      <a:endParaRPr lang="fr-FR" sz="1200" dirty="0"/>
                    </a:p>
                  </a:txBody>
                  <a:tcPr/>
                </a:tc>
                <a:tc>
                  <a:txBody>
                    <a:bodyPr/>
                    <a:lstStyle/>
                    <a:p>
                      <a:r>
                        <a:rPr lang="fr-FR" sz="1200" dirty="0" smtClean="0"/>
                        <a:t>Soins manuels</a:t>
                      </a:r>
                      <a:endParaRPr lang="fr-FR" sz="1200" dirty="0"/>
                    </a:p>
                  </a:txBody>
                  <a:tcPr/>
                </a:tc>
              </a:tr>
              <a:tr h="649050">
                <a:tc>
                  <a:txBody>
                    <a:bodyPr/>
                    <a:lstStyle/>
                    <a:p>
                      <a:r>
                        <a:rPr lang="fr-FR" sz="1050" dirty="0" smtClean="0">
                          <a:latin typeface="Calibri" panose="020F0502020204030204" pitchFamily="34" charset="0"/>
                          <a:cs typeface="Calibri" panose="020F0502020204030204" pitchFamily="34" charset="0"/>
                        </a:rPr>
                        <a:t>Orientation scolaire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Pédicure podologue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shiatsu</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psychothérapie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Méditation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En 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Bilan énergétique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Aroma </a:t>
                      </a:r>
                      <a:r>
                        <a:rPr lang="fr-FR" sz="1050" dirty="0" err="1" smtClean="0">
                          <a:latin typeface="Calibri" panose="020F0502020204030204" pitchFamily="34" charset="0"/>
                          <a:cs typeface="Calibri" panose="020F0502020204030204" pitchFamily="34" charset="0"/>
                        </a:rPr>
                        <a:t>théraphie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chiropraxie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profession</a:t>
                      </a:r>
                    </a:p>
                    <a:p>
                      <a:r>
                        <a:rPr lang="fr-FR" sz="1050" dirty="0" err="1" smtClean="0">
                          <a:latin typeface="Calibri" panose="020F0502020204030204" pitchFamily="34" charset="0"/>
                          <a:cs typeface="Calibri" panose="020F0502020204030204" pitchFamily="34" charset="0"/>
                        </a:rPr>
                        <a:t>nel</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Diététique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Massage</a:t>
                      </a:r>
                      <a:r>
                        <a:rPr lang="fr-FR" sz="1050" baseline="0" dirty="0" smtClean="0">
                          <a:latin typeface="Calibri" panose="020F0502020204030204" pitchFamily="34" charset="0"/>
                          <a:cs typeface="Calibri" panose="020F0502020204030204" pitchFamily="34" charset="0"/>
                        </a:rPr>
                        <a:t>s  du monde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Remédia</a:t>
                      </a:r>
                    </a:p>
                    <a:p>
                      <a:r>
                        <a:rPr lang="fr-FR" sz="1050" dirty="0" err="1" smtClean="0">
                          <a:latin typeface="Calibri" panose="020F0502020204030204" pitchFamily="34" charset="0"/>
                          <a:cs typeface="Calibri" panose="020F0502020204030204" pitchFamily="34" charset="0"/>
                        </a:rPr>
                        <a:t>tion</a:t>
                      </a:r>
                      <a:r>
                        <a:rPr lang="fr-FR" sz="1050" baseline="0" dirty="0" smtClean="0">
                          <a:latin typeface="Calibri" panose="020F0502020204030204" pitchFamily="34" charset="0"/>
                          <a:cs typeface="Calibri" panose="020F0502020204030204" pitchFamily="34" charset="0"/>
                        </a:rPr>
                        <a:t> cognitive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relaxation</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EFT</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Feng shui</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Hyrudo</a:t>
                      </a:r>
                      <a:r>
                        <a:rPr lang="fr-FR" sz="1050" dirty="0" smtClean="0">
                          <a:latin typeface="Calibri" panose="020F0502020204030204" pitchFamily="34" charset="0"/>
                          <a:cs typeface="Calibri" panose="020F0502020204030204" pitchFamily="34" charset="0"/>
                        </a:rPr>
                        <a:t> 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Etiopathie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de compétence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Nutrition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Digipuncture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EMDR</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sophrologie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Gestalt thérapie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Iridologie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Kinésiologie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Sage Femme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Formation des aidants familiaux</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Evaluation</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psycholo</a:t>
                      </a:r>
                      <a:endParaRPr lang="fr-FR" sz="1050" baseline="0" smtClean="0">
                        <a:latin typeface="Calibri" panose="020F0502020204030204" pitchFamily="34" charset="0"/>
                        <a:cs typeface="Calibri" panose="020F0502020204030204" pitchFamily="34" charset="0"/>
                      </a:endParaRPr>
                    </a:p>
                    <a:p>
                      <a:r>
                        <a:rPr lang="fr-FR" sz="1050" baseline="0" smtClean="0">
                          <a:latin typeface="Calibri" panose="020F0502020204030204" pitchFamily="34" charset="0"/>
                          <a:cs typeface="Calibri" panose="020F0502020204030204" pitchFamily="34" charset="0"/>
                        </a:rPr>
                        <a:t>gique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Technique </a:t>
                      </a:r>
                      <a:r>
                        <a:rPr lang="fr-FR" sz="1050" dirty="0" err="1" smtClean="0">
                          <a:latin typeface="Calibri" panose="020F0502020204030204" pitchFamily="34" charset="0"/>
                          <a:cs typeface="Calibri" panose="020F0502020204030204" pitchFamily="34" charset="0"/>
                        </a:rPr>
                        <a:t>debriefing</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indiv</a:t>
                      </a:r>
                      <a:r>
                        <a:rPr lang="fr-FR" sz="1050" baseline="0" dirty="0" smtClean="0">
                          <a:latin typeface="Calibri" panose="020F0502020204030204" pitchFamily="34" charset="0"/>
                          <a:cs typeface="Calibri" panose="020F0502020204030204" pitchFamily="34" charset="0"/>
                        </a:rPr>
                        <a:t>. Et collective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Naturo</a:t>
                      </a:r>
                      <a:endParaRPr lang="fr-FR" sz="1050" dirty="0" smtClean="0">
                        <a:latin typeface="Calibri" panose="020F0502020204030204" pitchFamily="34" charset="0"/>
                        <a:cs typeface="Calibri" panose="020F0502020204030204" pitchFamily="34" charset="0"/>
                      </a:endParaRP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ostéopathie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Médecin</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Cohérence cardiaque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Phyto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Réflexologie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Homéo</a:t>
                      </a: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Auriculo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r>
            </a:tbl>
          </a:graphicData>
        </a:graphic>
      </p:graphicFrame>
    </p:spTree>
    <p:extLst>
      <p:ext uri="{BB962C8B-B14F-4D97-AF65-F5344CB8AC3E}">
        <p14:creationId xmlns:p14="http://schemas.microsoft.com/office/powerpoint/2010/main" val="15261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Où et Comment?</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7</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a:t>Le choix de consulter sur la plateforme ou dans le Centre</a:t>
            </a:r>
          </a:p>
          <a:p>
            <a:pPr marL="152400" indent="0">
              <a:buNone/>
            </a:pPr>
            <a:endParaRPr lang="fr-FR" dirty="0" smtClean="0"/>
          </a:p>
          <a:p>
            <a:r>
              <a:rPr lang="fr-FR" dirty="0" smtClean="0"/>
              <a:t>Selon les pratiques et leur choix, les collaborateurs ont la liberté d’être accompagner:</a:t>
            </a:r>
          </a:p>
          <a:p>
            <a:pPr marL="152400" indent="0">
              <a:buNone/>
            </a:pPr>
            <a:r>
              <a:rPr lang="fr-FR" dirty="0"/>
              <a:t>	</a:t>
            </a:r>
            <a:r>
              <a:rPr lang="fr-FR" dirty="0" smtClean="0"/>
              <a:t>- en visioconférence</a:t>
            </a:r>
          </a:p>
          <a:p>
            <a:pPr marL="152400" indent="0">
              <a:buNone/>
            </a:pPr>
            <a:r>
              <a:rPr lang="fr-FR" dirty="0"/>
              <a:t>	</a:t>
            </a:r>
            <a:r>
              <a:rPr lang="fr-FR" dirty="0" smtClean="0"/>
              <a:t>- au téléphone</a:t>
            </a:r>
          </a:p>
          <a:p>
            <a:pPr marL="152400" indent="0">
              <a:buNone/>
            </a:pPr>
            <a:r>
              <a:rPr lang="fr-FR" dirty="0"/>
              <a:t>	</a:t>
            </a:r>
            <a:r>
              <a:rPr lang="fr-FR" dirty="0" smtClean="0"/>
              <a:t>- au Centre</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36565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Garanties</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8</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Suivi et pérennité des activités: </a:t>
            </a:r>
          </a:p>
          <a:p>
            <a:pPr lvl="1"/>
            <a:r>
              <a:rPr lang="fr-FR" dirty="0"/>
              <a:t> </a:t>
            </a:r>
            <a:r>
              <a:rPr lang="fr-FR" dirty="0" smtClean="0"/>
              <a:t>Grâce à notre organisation et à nos </a:t>
            </a:r>
            <a:r>
              <a:rPr lang="fr-FR" dirty="0"/>
              <a:t>5</a:t>
            </a:r>
            <a:r>
              <a:rPr lang="fr-FR" dirty="0" smtClean="0"/>
              <a:t>0 professionnels </a:t>
            </a:r>
            <a:br>
              <a:rPr lang="fr-FR" dirty="0" smtClean="0"/>
            </a:br>
            <a:r>
              <a:rPr lang="fr-FR" dirty="0" smtClean="0"/>
              <a:t>validés et à votre disposition. Nos professionnels sont thérapeutes, coach ou formateurs  en hygiène de vie, bien-être et santé</a:t>
            </a:r>
          </a:p>
          <a:p>
            <a:r>
              <a:rPr lang="fr-FR" dirty="0" smtClean="0"/>
              <a:t>Confidentialité:</a:t>
            </a:r>
          </a:p>
          <a:p>
            <a:pPr lvl="1"/>
            <a:r>
              <a:rPr lang="fr-FR" dirty="0"/>
              <a:t> </a:t>
            </a:r>
            <a:r>
              <a:rPr lang="fr-FR" dirty="0" smtClean="0"/>
              <a:t>Préserver les collaborateurs: Les motifs de consultation et le choix des prestations ne seront jamais communiqués à l’employeur </a:t>
            </a:r>
          </a:p>
          <a:p>
            <a:r>
              <a:rPr lang="fr-FR" dirty="0" smtClean="0"/>
              <a:t>Adaptation des soins sur mesure de façon individualisée par collaborateur:</a:t>
            </a:r>
          </a:p>
          <a:p>
            <a:pPr lvl="1"/>
            <a:r>
              <a:rPr lang="fr-FR" dirty="0"/>
              <a:t> </a:t>
            </a:r>
            <a:r>
              <a:rPr lang="fr-FR" dirty="0" smtClean="0"/>
              <a:t>Chaque collaborateur bénéficie d’un spécialiste santé référent pour l’aider à la mises en œuvre de son plan de soutien personnalisé.</a:t>
            </a:r>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154136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D’abord un partenariat</a:t>
            </a:r>
            <a:endParaRPr lang="fr-FR" dirty="0"/>
          </a:p>
        </p:txBody>
      </p:sp>
      <p:sp>
        <p:nvSpPr>
          <p:cNvPr id="3" name="Espace réservé du numéro de diapositive 2"/>
          <p:cNvSpPr>
            <a:spLocks noGrp="1"/>
          </p:cNvSpPr>
          <p:nvPr>
            <p:ph type="sldNum" idx="12"/>
          </p:nvPr>
        </p:nvSpPr>
        <p:spPr/>
        <p:txBody>
          <a:bodyPr/>
          <a:lstStyle/>
          <a:p>
            <a:pPr algn="r">
              <a:buSzPct val="25000"/>
            </a:pPr>
            <a:fld id="{00000000-1234-1234-1234-123412341234}" type="slidenum">
              <a:rPr lang="fr-FR" sz="1200">
                <a:solidFill>
                  <a:srgbClr val="888888"/>
                </a:solidFill>
                <a:latin typeface="Calibri"/>
                <a:ea typeface="Calibri"/>
                <a:cs typeface="Calibri"/>
                <a:sym typeface="Calibri"/>
              </a:rPr>
              <a:pPr algn="r">
                <a:buSzPct val="25000"/>
              </a:pPr>
              <a:t>9</a:t>
            </a:fld>
            <a:endParaRPr lang="fr-FR" sz="1200">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lvl="0"/>
            <a:r>
              <a:rPr lang="fr-FR" dirty="0"/>
              <a:t>Un Partenariat entre </a:t>
            </a:r>
            <a:r>
              <a:rPr lang="fr-FR" dirty="0" err="1"/>
              <a:t>Visiapy</a:t>
            </a:r>
            <a:r>
              <a:rPr lang="fr-FR" dirty="0"/>
              <a:t>, plateforme de soins et d’accompagnement à distance </a:t>
            </a:r>
            <a:r>
              <a:rPr lang="fr-FR" dirty="0" smtClean="0"/>
              <a:t>et les entreprises,</a:t>
            </a:r>
          </a:p>
          <a:p>
            <a:pPr lvl="0"/>
            <a:r>
              <a:rPr lang="fr-FR" dirty="0" smtClean="0"/>
              <a:t>La volonté de réussite des deux  parties pour un succès du programme.</a:t>
            </a:r>
            <a:endParaRPr lang="fr-FR" dirty="0"/>
          </a:p>
          <a:p>
            <a:endParaRPr lang="fr-FR" dirty="0"/>
          </a:p>
        </p:txBody>
      </p:sp>
      <p:sp>
        <p:nvSpPr>
          <p:cNvPr id="5" name="Shape 113"/>
          <p:cNvSpPr txBox="1">
            <a:spLocks noGrp="1"/>
          </p:cNvSpPr>
          <p:nvPr>
            <p:ph type="dt" idx="10"/>
          </p:nvPr>
        </p:nvSpPr>
        <p:spPr>
          <a:xfrm>
            <a:off x="1981201" y="6356351"/>
            <a:ext cx="2133599" cy="365125"/>
          </a:xfrm>
          <a:prstGeom prst="rect">
            <a:avLst/>
          </a:prstGeom>
          <a:noFill/>
          <a:ln>
            <a:noFill/>
          </a:ln>
        </p:spPr>
        <p:txBody>
          <a:bodyPr lIns="91425" tIns="45700" rIns="91425" bIns="45700" anchor="ctr" anchorCtr="0">
            <a:noAutofit/>
          </a:bodyPr>
          <a:lstStyle/>
          <a:p>
            <a:pPr>
              <a:buSzPct val="25000"/>
            </a:pPr>
            <a:r>
              <a:rPr lang="fr-FR" dirty="0"/>
              <a:t>10/03/2019</a:t>
            </a:r>
          </a:p>
        </p:txBody>
      </p:sp>
      <p:sp>
        <p:nvSpPr>
          <p:cNvPr id="6" name="Shape 114"/>
          <p:cNvSpPr txBox="1">
            <a:spLocks noGrp="1"/>
          </p:cNvSpPr>
          <p:nvPr>
            <p:ph type="ftr" idx="11"/>
          </p:nvPr>
        </p:nvSpPr>
        <p:spPr>
          <a:xfrm>
            <a:off x="4648200" y="6356351"/>
            <a:ext cx="2895600" cy="365125"/>
          </a:xfrm>
          <a:prstGeom prst="rect">
            <a:avLst/>
          </a:prstGeom>
          <a:noFill/>
          <a:ln>
            <a:noFill/>
          </a:ln>
        </p:spPr>
        <p:txBody>
          <a:bodyPr lIns="91425" tIns="45700" rIns="91425" bIns="45700" anchor="ctr" anchorCtr="0">
            <a:noAutofit/>
          </a:bodyPr>
          <a:lstStyle/>
          <a:p>
            <a:pPr>
              <a:buSzPct val="25000"/>
            </a:pPr>
            <a:r>
              <a:rPr lang="fr-FR" dirty="0"/>
              <a:t>VISIAPY-10-03-2019</a:t>
            </a:r>
          </a:p>
        </p:txBody>
      </p:sp>
    </p:spTree>
    <p:extLst>
      <p:ext uri="{BB962C8B-B14F-4D97-AF65-F5344CB8AC3E}">
        <p14:creationId xmlns:p14="http://schemas.microsoft.com/office/powerpoint/2010/main" val="4184717225"/>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7113</TotalTime>
  <Words>2934</Words>
  <Application>Microsoft Office PowerPoint</Application>
  <PresentationFormat>Grand écran</PresentationFormat>
  <Paragraphs>417</Paragraphs>
  <Slides>22</Slides>
  <Notes>14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22</vt:i4>
      </vt:variant>
    </vt:vector>
  </HeadingPairs>
  <TitlesOfParts>
    <vt:vector size="30" baseType="lpstr">
      <vt:lpstr>Adobe Gothic Std B</vt:lpstr>
      <vt:lpstr>Arial</vt:lpstr>
      <vt:lpstr>Bahnschrift SemiBold</vt:lpstr>
      <vt:lpstr>Calibri</vt:lpstr>
      <vt:lpstr>Lobster Two</vt:lpstr>
      <vt:lpstr>Times New Roman</vt:lpstr>
      <vt:lpstr>Wingdings</vt:lpstr>
      <vt:lpstr>Thème Office</vt:lpstr>
      <vt:lpstr>Présentation PowerPoint</vt:lpstr>
      <vt:lpstr>SOMMAIRE: Partie 1</vt:lpstr>
      <vt:lpstr>Un partenariat</vt:lpstr>
      <vt:lpstr>Le pack des prestations, clé en main comprend:</vt:lpstr>
      <vt:lpstr>Les prestations comprennent:</vt:lpstr>
      <vt:lpstr>Liste des pratiques utilisées pour assurer les missions de soutien</vt:lpstr>
      <vt:lpstr>Où et Comment?</vt:lpstr>
      <vt:lpstr>Garanties</vt:lpstr>
      <vt:lpstr>D’abord un partenariat</vt:lpstr>
      <vt:lpstr>SOMMAIRE: Partie 2</vt:lpstr>
      <vt:lpstr>Présentation PowerPoint</vt:lpstr>
      <vt:lpstr>Présentation PowerPoint</vt:lpstr>
      <vt:lpstr>La Plateforme Visiapy : un système expert</vt:lpstr>
      <vt:lpstr>Le concept Visiapy: La visiothérapie pourquoi?</vt:lpstr>
      <vt:lpstr>Offre pour les collectivités et les entreprises au regard de la réglementation SQVT</vt:lpstr>
      <vt:lpstr>Pourquoi externaliser l’approche SQVT?</vt:lpstr>
      <vt:lpstr>Pourquoi externaliser l’approche SQVT?</vt:lpstr>
      <vt:lpstr>Notre démarche d’accompagnement du changement</vt:lpstr>
      <vt:lpstr>CV de la dirigeante à la demande</vt:lpstr>
      <vt:lpstr>Annexe 1. Règlementation sur Santé et Qualité de Vie au Travail:</vt:lpstr>
      <vt:lpstr>Annexe 2. Chiffre sur la Qualité de Vie au Travail selon les résultats de l’enquête 2013 de l’ANACT (Agence nationale pour l'amélioration des conditions de travail) :</vt:lpstr>
      <vt:lpstr>Annexe 3. Qu’entend-on par “risques psychosociaux”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Utilisateur Windows</cp:lastModifiedBy>
  <cp:revision>74</cp:revision>
  <cp:lastPrinted>2016-11-20T17:08:59Z</cp:lastPrinted>
  <dcterms:modified xsi:type="dcterms:W3CDTF">2019-03-10T19:59:04Z</dcterms:modified>
</cp:coreProperties>
</file>