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handoutMasterIdLst>
    <p:handoutMasterId r:id="rId25"/>
  </p:handoutMasterIdLst>
  <p:sldIdLst>
    <p:sldId id="256" r:id="rId2"/>
    <p:sldId id="257" r:id="rId3"/>
    <p:sldId id="278" r:id="rId4"/>
    <p:sldId id="279" r:id="rId5"/>
    <p:sldId id="283" r:id="rId6"/>
    <p:sldId id="280" r:id="rId7"/>
    <p:sldId id="281" r:id="rId8"/>
    <p:sldId id="282" r:id="rId9"/>
    <p:sldId id="276" r:id="rId10"/>
    <p:sldId id="277" r:id="rId11"/>
    <p:sldId id="265" r:id="rId12"/>
    <p:sldId id="261" r:id="rId13"/>
    <p:sldId id="262" r:id="rId14"/>
    <p:sldId id="263" r:id="rId15"/>
    <p:sldId id="267" r:id="rId16"/>
    <p:sldId id="268" r:id="rId17"/>
    <p:sldId id="269" r:id="rId18"/>
    <p:sldId id="270" r:id="rId19"/>
    <p:sldId id="275" r:id="rId20"/>
    <p:sldId id="271" r:id="rId21"/>
    <p:sldId id="272" r:id="rId22"/>
    <p:sldId id="273" r:id="rId23"/>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10/03/2019</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5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11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723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248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081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05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872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08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63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6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69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4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07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smtClean="0">
                <a:solidFill>
                  <a:srgbClr val="0070C0"/>
                </a:solidFill>
                <a:latin typeface="Calibri"/>
                <a:ea typeface="Calibri"/>
                <a:cs typeface="Calibri"/>
                <a:sym typeface="Calibri"/>
              </a:rPr>
              <a:t>VISIAPY</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2</a:t>
            </a:r>
            <a:endParaRPr lang="fr-FR" sz="2400" b="1" i="0" u="none" strike="noStrike" cap="none"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Santé et Qualité de Vie au Travail (SQVT)</a:t>
            </a:r>
          </a:p>
          <a:p>
            <a:pPr marL="342900" marR="0" lvl="0" indent="-342900" algn="l" rtl="0">
              <a:spcBef>
                <a:spcPts val="0"/>
              </a:spcBef>
              <a:spcAft>
                <a:spcPts val="0"/>
              </a:spcAft>
              <a:buClr>
                <a:schemeClr val="dk1"/>
              </a:buClr>
              <a:buSzPct val="100000"/>
              <a:buFont typeface="Arial"/>
              <a:buChar char="•"/>
            </a:pPr>
            <a:r>
              <a:rPr lang="fr-FR" sz="2000" dirty="0" err="1" smtClean="0"/>
              <a:t>KhepriSanté</a:t>
            </a:r>
            <a:r>
              <a:rPr lang="fr-FR" sz="2000" dirty="0" smtClean="0"/>
              <a:t>: Un Centre de santé de proximité</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err="1" smtClean="0">
                <a:solidFill>
                  <a:schemeClr val="dk1"/>
                </a:solidFill>
                <a:latin typeface="Calibri"/>
                <a:ea typeface="Calibri"/>
                <a:cs typeface="Calibri"/>
                <a:sym typeface="Calibri"/>
              </a:rPr>
              <a:t>Visiapy</a:t>
            </a:r>
            <a:r>
              <a:rPr lang="fr-FR" sz="2000" b="0" i="0" u="none" strike="noStrike" cap="none" dirty="0" smtClean="0">
                <a:solidFill>
                  <a:schemeClr val="dk1"/>
                </a:solidFill>
                <a:latin typeface="Calibri"/>
                <a:ea typeface="Calibri"/>
                <a:cs typeface="Calibri"/>
                <a:sym typeface="Calibri"/>
              </a:rPr>
              <a:t>: une plateforme innovante</a:t>
            </a:r>
          </a:p>
          <a:p>
            <a:pPr marL="342900" marR="0" lvl="0" indent="-342900" algn="l" rtl="0">
              <a:spcBef>
                <a:spcPts val="0"/>
              </a:spcBef>
              <a:spcAft>
                <a:spcPts val="0"/>
              </a:spcAft>
              <a:buClr>
                <a:schemeClr val="dk1"/>
              </a:buClr>
              <a:buSzPct val="100000"/>
              <a:buFont typeface="Arial"/>
              <a:buChar char="•"/>
            </a:pPr>
            <a:r>
              <a:rPr lang="fr-FR" sz="2000" dirty="0" smtClean="0"/>
              <a:t>Le concept de </a:t>
            </a:r>
            <a:r>
              <a:rPr lang="fr-FR" sz="2000" dirty="0" err="1" smtClean="0"/>
              <a:t>Visiapy</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l’entreprise</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Coaching</a:t>
            </a:r>
            <a:endParaRPr lang="fr-FR"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12</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
        <p:nvSpPr>
          <p:cNvPr id="19"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20"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 un système expert</a:t>
            </a: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a:t>
            </a:r>
            <a:r>
              <a:rPr lang="fr-FR" sz="2220" b="0" i="0" u="none" strike="noStrike" cap="none" dirty="0" smtClean="0">
                <a:solidFill>
                  <a:schemeClr val="dk1"/>
                </a:solidFill>
                <a:latin typeface="Calibri"/>
                <a:ea typeface="Calibri"/>
                <a:cs typeface="Calibri"/>
                <a:sym typeface="Calibri"/>
              </a:rPr>
              <a:t>prise en charge </a:t>
            </a:r>
            <a:r>
              <a:rPr lang="fr-FR" sz="2220" b="0" i="0" u="none" strike="noStrike" cap="none" dirty="0">
                <a:solidFill>
                  <a:schemeClr val="dk1"/>
                </a:solidFill>
                <a:latin typeface="Calibri"/>
                <a:ea typeface="Calibri"/>
                <a:cs typeface="Calibri"/>
                <a:sym typeface="Calibri"/>
              </a:rPr>
              <a:t>adapté 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Europe</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412778"/>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Offre pour les collectivités </a:t>
            </a:r>
            <a:r>
              <a:rPr lang="fr-FR" sz="2400" b="1" i="0" u="none" strike="noStrike" cap="none" dirty="0" smtClean="0">
                <a:solidFill>
                  <a:schemeClr val="dk1"/>
                </a:solidFill>
                <a:latin typeface="Calibri"/>
                <a:ea typeface="Calibri"/>
                <a:cs typeface="Calibri"/>
                <a:sym typeface="Calibri"/>
              </a:rPr>
              <a:t>et les entreprises au </a:t>
            </a:r>
            <a:r>
              <a:rPr lang="fr-FR" sz="2400" b="1" i="0" u="none" strike="noStrike" cap="none" dirty="0">
                <a:solidFill>
                  <a:schemeClr val="dk1"/>
                </a:solidFill>
                <a:latin typeface="Calibri"/>
                <a:ea typeface="Calibri"/>
                <a:cs typeface="Calibri"/>
                <a:sym typeface="Calibri"/>
              </a:rPr>
              <a:t>regard de la réglementation SQVT</a:t>
            </a: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457200" y="2071389"/>
            <a:ext cx="8291263" cy="416592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pouvons-nous proposer aux collectivités ?</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a:t>
            </a:r>
            <a:r>
              <a:rPr lang="fr-FR" sz="2220" b="1" i="0" u="none" strike="noStrike" cap="none" dirty="0" smtClean="0">
                <a:solidFill>
                  <a:schemeClr val="dk1"/>
                </a:solidFill>
                <a:latin typeface="Calibri"/>
                <a:ea typeface="Calibri"/>
                <a:cs typeface="Calibri"/>
                <a:sym typeface="Calibri"/>
              </a:rPr>
              <a:t>budget prévisionnel:</a:t>
            </a:r>
            <a:endParaRPr lang="fr-FR" sz="2220" b="1"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par </a:t>
            </a:r>
            <a:r>
              <a:rPr lang="fr-FR" sz="1850" b="0" i="0" u="none" strike="noStrike" cap="none" dirty="0">
                <a:solidFill>
                  <a:schemeClr val="dk1"/>
                </a:solidFill>
                <a:latin typeface="Calibri"/>
                <a:ea typeface="Calibri"/>
                <a:cs typeface="Calibri"/>
                <a:sym typeface="Calibri"/>
              </a:rPr>
              <a:t>l’employeur, </a:t>
            </a:r>
            <a:r>
              <a:rPr lang="fr-FR" sz="1850" b="0" i="0" u="none" strike="noStrike" cap="none" dirty="0" smtClean="0">
                <a:solidFill>
                  <a:schemeClr val="dk1"/>
                </a:solidFill>
                <a:latin typeface="Calibri"/>
                <a:ea typeface="Calibri"/>
                <a:cs typeface="Calibri"/>
                <a:sym typeface="Calibri"/>
              </a:rPr>
              <a:t>qui 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bien-être</a:t>
            </a:r>
            <a:r>
              <a:rPr lang="fr-FR" sz="1850" b="0" i="0" u="none" strike="noStrike" cap="none" dirty="0">
                <a:solidFill>
                  <a:schemeClr val="dk1"/>
                </a:solidFill>
                <a:latin typeface="Calibri"/>
                <a:ea typeface="Calibri"/>
                <a:cs typeface="Calibri"/>
                <a:sym typeface="Calibri"/>
              </a:rPr>
              <a:t>, présélectionnés dans le cadre de leur dispositif SQVT.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salariés: </a:t>
            </a: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salariés 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Pourquoi externaliser l’approche SQVT?</a:t>
            </a: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(absentéisme, arrêt de travail, </a:t>
            </a:r>
            <a:r>
              <a:rPr lang="fr-FR" sz="2000" b="0" i="0" u="none" strike="noStrike" cap="none" dirty="0" err="1" smtClean="0">
                <a:solidFill>
                  <a:schemeClr val="dk1"/>
                </a:solidFill>
                <a:latin typeface="Calibri"/>
                <a:ea typeface="Calibri"/>
                <a:cs typeface="Calibri"/>
                <a:sym typeface="Calibri"/>
              </a:rPr>
              <a:t>turn</a:t>
            </a:r>
            <a:r>
              <a:rPr lang="fr-FR" sz="2000" b="0" i="0" u="none" strike="noStrike" cap="none" dirty="0" smtClean="0">
                <a:solidFill>
                  <a:schemeClr val="dk1"/>
                </a:solidFill>
                <a:latin typeface="Calibri"/>
                <a:ea typeface="Calibri"/>
                <a:cs typeface="Calibri"/>
                <a:sym typeface="Calibri"/>
              </a:rPr>
              <a:t> over)</a:t>
            </a: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57200" y="1772816"/>
            <a:ext cx="8291263" cy="380588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travail, de la santé…</a:t>
            </a: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des </a:t>
            </a:r>
            <a:r>
              <a:rPr lang="fr-FR" sz="2000" b="0" i="0" u="none" strike="noStrike" cap="none" dirty="0" smtClean="0">
                <a:solidFill>
                  <a:schemeClr val="dk1"/>
                </a:solidFill>
                <a:latin typeface="Calibri"/>
                <a:ea typeface="Calibri"/>
                <a:cs typeface="Calibri"/>
                <a:sym typeface="Calibri"/>
              </a:rPr>
              <a:t>salariés </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Accès </a:t>
            </a:r>
            <a:r>
              <a:rPr lang="fr-FR" sz="2000" b="0" i="0" u="none" strike="noStrike" cap="none" dirty="0">
                <a:solidFill>
                  <a:schemeClr val="dk1"/>
                </a:solidFill>
                <a:latin typeface="Calibri"/>
                <a:ea typeface="Calibri"/>
                <a:cs typeface="Calibri"/>
                <a:sym typeface="Calibri"/>
              </a:rPr>
              <a:t>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l’entreprise</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humaines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privilégié à des financements de la part d’organismes publics ou </a:t>
            </a:r>
            <a:r>
              <a:rPr lang="fr-FR" sz="2000" b="0" i="0" u="none" strike="noStrike" cap="none" dirty="0" smtClean="0">
                <a:solidFill>
                  <a:schemeClr val="dk1"/>
                </a:solidFill>
                <a:latin typeface="Calibri"/>
                <a:ea typeface="Calibri"/>
                <a:cs typeface="Calibri"/>
                <a:sym typeface="Calibri"/>
              </a:rPr>
              <a:t>privés</a:t>
            </a:r>
            <a:endParaRPr lang="fr-FR" sz="2000" b="0" i="0" u="none" strike="noStrike" cap="none" dirty="0">
              <a:solidFill>
                <a:schemeClr val="dk1"/>
              </a:solidFill>
              <a:latin typeface="Calibri"/>
              <a:ea typeface="Calibri"/>
              <a:cs typeface="Calibri"/>
              <a:sym typeface="Calibri"/>
            </a:endParaRPr>
          </a:p>
        </p:txBody>
      </p:sp>
      <p:sp>
        <p:nvSpPr>
          <p:cNvPr id="8"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9"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Notre démarche d’accompagnement du changement</a:t>
            </a:r>
          </a:p>
        </p:txBody>
      </p:sp>
      <p:sp>
        <p:nvSpPr>
          <p:cNvPr id="257" name="Shape 2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Concevoir des outils en terme de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sym typeface="Calibri"/>
              </a:rPr>
              <a:t>Ingénierie et animation de formations </a:t>
            </a:r>
            <a:r>
              <a:rPr lang="fr-FR" sz="1850" b="1" dirty="0" smtClean="0"/>
              <a:t>:</a:t>
            </a:r>
            <a:r>
              <a:rPr lang="fr-FR" sz="1850" dirty="0" smtClean="0"/>
              <a:t> -</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gestion des </a:t>
            </a:r>
            <a:r>
              <a:rPr lang="fr-FR" sz="1850" b="0" i="0" u="none" strike="noStrike" cap="none" dirty="0" smtClean="0">
                <a:solidFill>
                  <a:schemeClr val="dk1"/>
                </a:solidFill>
                <a:latin typeface="Calibri"/>
                <a:ea typeface="Calibri"/>
                <a:cs typeface="Calibri"/>
                <a:sym typeface="Calibri"/>
              </a:rPr>
              <a:t>émotions – gestion du stress - confiance </a:t>
            </a:r>
            <a:r>
              <a:rPr lang="fr-FR" sz="1850" b="0" i="0" u="none" strike="noStrike" cap="none" dirty="0">
                <a:solidFill>
                  <a:schemeClr val="dk1"/>
                </a:solidFill>
                <a:latin typeface="Calibri"/>
                <a:ea typeface="Calibri"/>
                <a:cs typeface="Calibri"/>
                <a:sym typeface="Calibri"/>
              </a:rPr>
              <a:t>en </a:t>
            </a:r>
            <a:r>
              <a:rPr lang="fr-FR" sz="1850" b="0" i="0" u="none" strike="noStrike" cap="none" dirty="0" smtClean="0">
                <a:solidFill>
                  <a:schemeClr val="dk1"/>
                </a:solidFill>
                <a:latin typeface="Calibri"/>
                <a:ea typeface="Calibri"/>
                <a:cs typeface="Calibri"/>
                <a:sym typeface="Calibri"/>
              </a:rPr>
              <a:t>soi - mieux être au travail – développement humain du management, préparation </a:t>
            </a:r>
            <a:r>
              <a:rPr lang="fr-FR" sz="1850" b="0" i="0" u="none" strike="noStrike" cap="none" dirty="0">
                <a:solidFill>
                  <a:schemeClr val="dk1"/>
                </a:solidFill>
                <a:latin typeface="Calibri"/>
                <a:ea typeface="Calibri"/>
                <a:cs typeface="Calibri"/>
                <a:sym typeface="Calibri"/>
              </a:rPr>
              <a:t>à la retraite…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latin typeface="Calibri"/>
                <a:ea typeface="Calibri"/>
                <a:cs typeface="Calibri"/>
                <a:sym typeface="Calibri"/>
              </a:rPr>
              <a:t>Formation personnalisée en fonction des besoins exprimés :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Soutien psychologique : entretien individuel ou session collective pour mieux vivre des évènements difficiles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Echanges de pratiques : échanger autour de son métier, de ses pratiques professionnelles pour donner du sens, s’enrichir grâce à l’effet miroir, la possibilité de donner et recevoir.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Groupes d’expression : favoriser la prise de parole, créer des moments d’expression pour </a:t>
            </a:r>
            <a:r>
              <a:rPr lang="fr-FR" sz="1850" dirty="0" smtClean="0"/>
              <a:t>soutenir les personnes en difficulté</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les rumeurs, les </a:t>
            </a:r>
            <a:r>
              <a:rPr lang="fr-FR" sz="1850" b="0" i="0" u="none" strike="noStrike" cap="none" dirty="0" smtClean="0">
                <a:solidFill>
                  <a:schemeClr val="dk1"/>
                </a:solidFill>
                <a:latin typeface="Calibri"/>
                <a:ea typeface="Calibri"/>
                <a:cs typeface="Calibri"/>
                <a:sym typeface="Calibri"/>
              </a:rPr>
              <a:t>incompréhensions, gérer les conflits au quotidien</a:t>
            </a:r>
            <a:endParaRPr lang="fr-FR" sz="1850" b="0" i="0" u="none" strike="noStrike" cap="none" dirty="0">
              <a:solidFill>
                <a:schemeClr val="dk1"/>
              </a:solidFill>
              <a:latin typeface="Calibri"/>
              <a:ea typeface="Calibri"/>
              <a:cs typeface="Calibri"/>
              <a:sym typeface="Calibri"/>
            </a:endParaRPr>
          </a:p>
          <a:p>
            <a:pPr marL="1143000" marR="0" lvl="2" indent="-228600" algn="l" rtl="0">
              <a:lnSpc>
                <a:spcPct val="90000"/>
              </a:lnSpc>
              <a:spcBef>
                <a:spcPts val="370"/>
              </a:spcBef>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Evènement, séminaire autour d’une question stratégique</a:t>
            </a: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661248"/>
            <a:ext cx="8280919" cy="576062"/>
          </a:xfrm>
        </p:spPr>
        <p:txBody>
          <a:bodyPr/>
          <a:lstStyle/>
          <a:p>
            <a:r>
              <a:rPr lang="fr-FR" sz="1800" b="0" dirty="0" smtClean="0"/>
              <a:t>CV de la dirigeante à la demande</a:t>
            </a:r>
            <a:endParaRPr lang="fr-FR" sz="1800" b="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1</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Un Partenariat </a:t>
            </a:r>
          </a:p>
          <a:p>
            <a:pPr marL="342900" marR="0" lvl="0" indent="-342900" algn="l" rtl="0">
              <a:spcBef>
                <a:spcPts val="0"/>
              </a:spcBef>
              <a:spcAft>
                <a:spcPts val="0"/>
              </a:spcAft>
              <a:buClr>
                <a:schemeClr val="dk1"/>
              </a:buClr>
              <a:buSzPct val="100000"/>
              <a:buFont typeface="Arial"/>
              <a:buChar char="•"/>
            </a:pPr>
            <a:r>
              <a:rPr lang="fr-FR" sz="2000" dirty="0" smtClean="0"/>
              <a:t>L’engagement réciproque des partenaires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Prestations proposées  </a:t>
            </a:r>
            <a:r>
              <a:rPr lang="fr-FR" sz="2000" dirty="0" smtClean="0">
                <a:sym typeface="Wingdings" panose="05000000000000000000" pitchFamily="2" charset="2"/>
              </a:rPr>
              <a:t> le pack santé et bien-être clé en main</a:t>
            </a:r>
          </a:p>
          <a:p>
            <a:pPr marL="342900" marR="0" lvl="0" indent="-342900" algn="l" rtl="0">
              <a:spcBef>
                <a:spcPts val="0"/>
              </a:spcBef>
              <a:spcAft>
                <a:spcPts val="0"/>
              </a:spcAft>
              <a:buClr>
                <a:schemeClr val="dk1"/>
              </a:buClr>
              <a:buSzPct val="100000"/>
              <a:buFont typeface="Arial"/>
              <a:buChar char="•"/>
            </a:pPr>
            <a:r>
              <a:rPr lang="fr-FR" sz="2000" dirty="0" smtClean="0">
                <a:sym typeface="Wingdings" panose="05000000000000000000" pitchFamily="2" charset="2"/>
              </a:rPr>
              <a:t>Maîtrise de la confidentialité</a:t>
            </a:r>
            <a:endParaRPr lang="fr-FR" sz="2000" dirty="0" smtClean="0"/>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Conditions financières</a:t>
            </a: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a:p>
            <a:pPr marL="342900" marR="0" lvl="0" indent="-342900" algn="l" rtl="0">
              <a:spcBef>
                <a:spcPts val="0"/>
              </a:spcBef>
              <a:spcAft>
                <a:spcPts val="0"/>
              </a:spcAft>
              <a:buClr>
                <a:schemeClr val="dk1"/>
              </a:buClr>
              <a:buSzPct val="100000"/>
              <a:buFont typeface="Arial"/>
              <a:buChar char="•"/>
            </a:pPr>
            <a:r>
              <a:rPr lang="fr-FR" sz="2000" dirty="0" smtClean="0"/>
              <a:t>Le concept </a:t>
            </a:r>
            <a:r>
              <a:rPr lang="fr-FR" sz="2000" dirty="0" err="1" smtClean="0"/>
              <a:t>Visiapy</a:t>
            </a:r>
            <a:endParaRPr lang="fr-FR" sz="2000" b="0" i="0" u="none" strike="noStrike" cap="none" dirty="0">
              <a:solidFill>
                <a:schemeClr val="dk1"/>
              </a:solidFill>
              <a:latin typeface="Calibri"/>
              <a:ea typeface="Calibri"/>
              <a:cs typeface="Calibri"/>
              <a:sym typeface="Calibri"/>
            </a:endParaRPr>
          </a:p>
          <a:p>
            <a:pPr marL="0" lvl="0" indent="0" algn="ctr">
              <a:spcBef>
                <a:spcPts val="0"/>
              </a:spcBef>
              <a:buNone/>
            </a:pPr>
            <a:r>
              <a:rPr lang="fr-FR" sz="2000" b="1" dirty="0" smtClean="0"/>
              <a:t>Objectif:</a:t>
            </a:r>
            <a:r>
              <a:rPr lang="fr-FR" sz="2000" dirty="0" smtClean="0"/>
              <a:t> </a:t>
            </a:r>
          </a:p>
          <a:p>
            <a:pPr lvl="1" indent="-342900">
              <a:spcBef>
                <a:spcPts val="0"/>
              </a:spcBef>
            </a:pPr>
            <a:r>
              <a:rPr lang="fr-FR" sz="1600" b="1" dirty="0" smtClean="0"/>
              <a:t>Entretenir l’engagement </a:t>
            </a:r>
            <a:r>
              <a:rPr lang="fr-FR" sz="1600" b="1" dirty="0"/>
              <a:t>des </a:t>
            </a:r>
            <a:r>
              <a:rPr lang="fr-FR" sz="1600" b="1" dirty="0" smtClean="0"/>
              <a:t>salariés, leur enthousiasme</a:t>
            </a:r>
            <a:r>
              <a:rPr lang="fr-FR" sz="1600" b="1" dirty="0"/>
              <a:t>, </a:t>
            </a:r>
            <a:r>
              <a:rPr lang="fr-FR" sz="1600" b="1" dirty="0" smtClean="0"/>
              <a:t>leur </a:t>
            </a:r>
            <a:r>
              <a:rPr lang="fr-FR" sz="1600" b="1" dirty="0"/>
              <a:t>motivation, </a:t>
            </a:r>
            <a:r>
              <a:rPr lang="fr-FR" sz="1600" b="1" dirty="0" smtClean="0"/>
              <a:t>leur autonomie et ainsi maintenir leur niveau de performance, de productivité, et  leur </a:t>
            </a:r>
            <a:r>
              <a:rPr lang="fr-FR" sz="1600" b="1" dirty="0"/>
              <a:t>bien-être au </a:t>
            </a:r>
            <a:r>
              <a:rPr lang="fr-FR" sz="1600" b="1" dirty="0" smtClean="0"/>
              <a:t>travail</a:t>
            </a:r>
            <a:endParaRPr lang="fr-F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21</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366186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r>
              <a:rPr lang="fr-FR" sz="2000" b="0" i="0" u="none" strike="noStrike" cap="none" dirty="0" smtClean="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611560" y="974276"/>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22</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8"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a:t>
            </a:r>
          </a:p>
          <a:p>
            <a:r>
              <a:rPr lang="fr-FR" dirty="0" smtClean="0"/>
              <a:t>Un </a:t>
            </a:r>
            <a:r>
              <a:rPr lang="fr-FR" dirty="0" smtClean="0"/>
              <a:t>budget prévisionnel d’utilisation des services en fonction du nombre de salariés</a:t>
            </a:r>
          </a:p>
          <a:p>
            <a:r>
              <a:rPr lang="fr-FR" dirty="0" smtClean="0"/>
              <a:t>La préparation du message à délivrer aux collaborateurs par </a:t>
            </a:r>
            <a:r>
              <a:rPr lang="fr-FR" dirty="0" smtClean="0"/>
              <a:t>VISIAPY </a:t>
            </a:r>
            <a:r>
              <a:rPr lang="fr-FR" dirty="0" smtClean="0"/>
              <a:t>et l’employeur</a:t>
            </a:r>
          </a:p>
          <a:p>
            <a:r>
              <a:rPr lang="fr-FR" dirty="0"/>
              <a:t>E</a:t>
            </a:r>
            <a:r>
              <a:rPr lang="fr-FR" dirty="0" smtClean="0"/>
              <a:t>ngagement de l’entreprise d’assurer la communication interne auprès des salariés</a:t>
            </a:r>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 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Soutien aux aidants familiaux</a:t>
            </a:r>
          </a:p>
          <a:p>
            <a:pPr lvl="1"/>
            <a:r>
              <a:rPr lang="fr-FR" sz="1800" dirty="0"/>
              <a:t> </a:t>
            </a:r>
            <a:r>
              <a:rPr lang="fr-FR" sz="1800" dirty="0" smtClean="0"/>
              <a:t>Concilier vie privée et vie professionnelle</a:t>
            </a:r>
            <a:endParaRPr lang="fr-FR" sz="1800" dirty="0"/>
          </a:p>
          <a:p>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récupération et du </a:t>
            </a:r>
            <a:r>
              <a:rPr lang="fr-FR" sz="2000" dirty="0" smtClean="0">
                <a:latin typeface="Lobster Two"/>
                <a:cs typeface="Arial" panose="020B0604020202020204" pitchFamily="34" charset="0"/>
              </a:rPr>
              <a:t>sommeil</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concentration et de la </a:t>
            </a:r>
            <a:r>
              <a:rPr lang="fr-FR" sz="2000" dirty="0" smtClean="0">
                <a:latin typeface="Lobster Two"/>
                <a:cs typeface="Arial" panose="020B0604020202020204" pitchFamily="34" charset="0"/>
              </a:rPr>
              <a:t>performance</a:t>
            </a:r>
          </a:p>
          <a:p>
            <a:r>
              <a:rPr lang="fr-FR" sz="2000" dirty="0" smtClean="0">
                <a:latin typeface="Lobster Two"/>
                <a:cs typeface="Arial" panose="020B0604020202020204" pitchFamily="34" charset="0"/>
              </a:rPr>
              <a:t>Des parcours de préparation à la reprise au travail après une absence longue pour maladie, congé de maternité, congé parental.</a:t>
            </a:r>
            <a:endParaRPr lang="fr-FR" sz="2000" dirty="0">
              <a:latin typeface="Lobster Two"/>
              <a:cs typeface="Arial" panose="020B0604020202020204" pitchFamily="34" charset="0"/>
            </a:endParaRPr>
          </a:p>
          <a:p>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smtClean="0">
                        <a:latin typeface="Calibri" panose="020F0502020204030204" pitchFamily="34" charset="0"/>
                        <a:cs typeface="Calibri" panose="020F0502020204030204" pitchFamily="34" charset="0"/>
                      </a:endParaRPr>
                    </a:p>
                    <a:p>
                      <a:r>
                        <a:rPr lang="fr-FR" sz="1050" baseline="0"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a:t>
            </a:r>
            <a:r>
              <a:rPr lang="fr-FR" dirty="0"/>
              <a:t>5</a:t>
            </a:r>
            <a:r>
              <a:rPr lang="fr-FR" dirty="0" smtClean="0"/>
              <a:t>0 </a:t>
            </a:r>
            <a:r>
              <a:rPr lang="fr-FR" dirty="0" smtClean="0"/>
              <a:t>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a:t>
            </a:r>
            <a:r>
              <a:rPr lang="fr-FR" dirty="0" smtClean="0"/>
              <a:t>et les entreprises,</a:t>
            </a:r>
            <a:endParaRPr lang="fr-FR" dirty="0" smtClean="0"/>
          </a:p>
          <a:p>
            <a:pPr lvl="0"/>
            <a:r>
              <a:rPr lang="fr-FR" dirty="0" smtClean="0"/>
              <a:t>La </a:t>
            </a:r>
            <a:r>
              <a:rPr lang="fr-FR" dirty="0" smtClean="0"/>
              <a:t>volonté de réussite des deux  parties pour un succès du programme.</a:t>
            </a:r>
            <a:endParaRPr lang="fr-FR" dirty="0"/>
          </a:p>
          <a:p>
            <a:endParaRPr lang="fr-FR" dirty="0"/>
          </a:p>
        </p:txBody>
      </p:sp>
      <p:sp>
        <p:nvSpPr>
          <p:cNvPr id="5"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dirty="0" smtClean="0">
                <a:solidFill>
                  <a:srgbClr val="888888"/>
                </a:solidFill>
                <a:latin typeface="Calibri"/>
                <a:ea typeface="Calibri"/>
                <a:cs typeface="Calibri"/>
                <a:sym typeface="Calibri"/>
              </a:rPr>
              <a:t>10/03/2019</a:t>
            </a:r>
          </a:p>
        </p:txBody>
      </p:sp>
      <p:sp>
        <p:nvSpPr>
          <p:cNvPr id="6"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dirty="0" smtClean="0">
                <a:solidFill>
                  <a:srgbClr val="888888"/>
                </a:solidFill>
                <a:latin typeface="Calibri"/>
                <a:ea typeface="Calibri"/>
                <a:cs typeface="Calibri"/>
                <a:sym typeface="Calibri"/>
              </a:rPr>
              <a:t>VISIAPY-10-03-2019</a:t>
            </a:r>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7051</TotalTime>
  <Words>2939</Words>
  <Application>Microsoft Office PowerPoint</Application>
  <PresentationFormat>Affichage à l'écran (4:3)</PresentationFormat>
  <Paragraphs>420</Paragraphs>
  <Slides>22</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Lobster Two</vt:lpstr>
      <vt:lpstr>Times New Roman</vt:lpstr>
      <vt:lpstr>Wingdings</vt: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69</cp:revision>
  <cp:lastPrinted>2016-11-20T17:08:59Z</cp:lastPrinted>
  <dcterms:modified xsi:type="dcterms:W3CDTF">2019-03-10T16:47:19Z</dcterms:modified>
</cp:coreProperties>
</file>