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handoutMasterIdLst>
    <p:handoutMasterId r:id="rId16"/>
  </p:handoutMasterIdLst>
  <p:sldIdLst>
    <p:sldId id="256" r:id="rId2"/>
    <p:sldId id="262" r:id="rId3"/>
    <p:sldId id="267" r:id="rId4"/>
    <p:sldId id="268" r:id="rId5"/>
    <p:sldId id="263" r:id="rId6"/>
    <p:sldId id="278" r:id="rId7"/>
    <p:sldId id="279" r:id="rId8"/>
    <p:sldId id="283" r:id="rId9"/>
    <p:sldId id="281" r:id="rId10"/>
    <p:sldId id="282" r:id="rId11"/>
    <p:sldId id="284" r:id="rId12"/>
    <p:sldId id="275" r:id="rId13"/>
    <p:sldId id="269" r:id="rId14"/>
  </p:sldIdLst>
  <p:sldSz cx="12192000" cy="6858000"/>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94631" autoAdjust="0"/>
  </p:normalViewPr>
  <p:slideViewPr>
    <p:cSldViewPr>
      <p:cViewPr varScale="1">
        <p:scale>
          <a:sx n="75" d="100"/>
          <a:sy n="75" d="100"/>
        </p:scale>
        <p:origin x="234" y="72"/>
      </p:cViewPr>
      <p:guideLst>
        <p:guide orient="horz" pos="2160"/>
        <p:guide pos="3840"/>
      </p:guideLst>
    </p:cSldViewPr>
  </p:slideViewPr>
  <p:outlineViewPr>
    <p:cViewPr>
      <p:scale>
        <a:sx n="33" d="100"/>
        <a:sy n="33" d="100"/>
      </p:scale>
      <p:origin x="0" y="-36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1T14:17:52.671" idx="1">
    <p:pos x="10" y="10"/>
    <p:text>Regard nouveau porté sur l’activité d’une structure favorisant l’innovation et la différenciation auprès des Ministères du travail, de la santé…
Motivation, implication et fidélisation des salariés 
Accès à des marchés responsables (publics ou privés) qui sélectionnent les entreprises et ou les produits sur des critères dits ESG (Environnement, Social, Gouvernance)
Développement d’un capital confiance bénéfique à l’image et aux valeurs de l’entreprise
Fiabilisation des relations commerciales et des partenariats basés sur des valeurs humaines
Accès privilégié à des financements de la part d’organismes publics ou privés
Gain de temps dans la mise en place face à la complexité des prestations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05/03/2020</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11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23392" y="1340769"/>
            <a:ext cx="11041225"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09601" y="1927374"/>
            <a:ext cx="11055017"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15" name="Shape 15"/>
          <p:cNvSpPr/>
          <p:nvPr/>
        </p:nvSpPr>
        <p:spPr>
          <a:xfrm>
            <a:off x="1" y="0"/>
            <a:ext cx="12192001" cy="132168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8026400" y="260451"/>
            <a:ext cx="3605489"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dirty="0" smtClean="0">
                <a:solidFill>
                  <a:schemeClr val="tx1"/>
                </a:solidFill>
                <a:latin typeface="Calibri"/>
                <a:ea typeface="Calibri"/>
                <a:cs typeface="Calibri"/>
                <a:sym typeface="Calibri"/>
              </a:rPr>
              <a:t>www.visiapy.com</a:t>
            </a:r>
            <a:endParaRPr lang="fr-FR" sz="2400" b="1" i="0" u="none" strike="noStrike" cap="none" dirty="0">
              <a:solidFill>
                <a:schemeClr val="tx1"/>
              </a:solidFill>
              <a:latin typeface="Calibri"/>
              <a:ea typeface="Calibri"/>
              <a:cs typeface="Calibri"/>
              <a:sym typeface="Calibri"/>
            </a:endParaRPr>
          </a:p>
        </p:txBody>
      </p:sp>
      <p:pic>
        <p:nvPicPr>
          <p:cNvPr id="2" name="Imag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1344" y="177237"/>
            <a:ext cx="2306935" cy="96721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0" name="Picture 6" descr="RÃ©sultat de recherche d'images pour &quot;ci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130"/>
            <a:ext cx="12192000" cy="5548870"/>
          </a:xfrm>
          <a:prstGeom prst="rect">
            <a:avLst/>
          </a:prstGeom>
          <a:noFill/>
          <a:extLst>
            <a:ext uri="{909E8E84-426E-40DD-AFC4-6F175D3DCCD1}">
              <a14:hiddenFill xmlns:a14="http://schemas.microsoft.com/office/drawing/2010/main">
                <a:solidFill>
                  <a:srgbClr val="FFFFFF"/>
                </a:solidFill>
              </a14:hiddenFill>
            </a:ext>
          </a:extLst>
        </p:spPr>
      </p:pic>
      <p:sp>
        <p:nvSpPr>
          <p:cNvPr id="102" name="Shape 102"/>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a:t>14/11/2016</a:t>
            </a:r>
          </a:p>
        </p:txBody>
      </p:sp>
      <p:sp>
        <p:nvSpPr>
          <p:cNvPr id="103" name="Shape 103"/>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a:t>Mairie-SophroKhepri-21-11-2016</a:t>
            </a:r>
          </a:p>
        </p:txBody>
      </p:sp>
      <p:sp>
        <p:nvSpPr>
          <p:cNvPr id="104" name="Shape 104"/>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a:t>
            </a:fld>
            <a:endParaRPr lang="fr-FR" sz="1200">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4">
            <a:alphaModFix/>
          </a:blip>
          <a:srcRect/>
          <a:stretch/>
        </p:blipFill>
        <p:spPr>
          <a:xfrm>
            <a:off x="0" y="2636912"/>
            <a:ext cx="7680176" cy="4221088"/>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9" y="1507096"/>
            <a:ext cx="6697001" cy="5350904"/>
          </a:xfrm>
          <a:prstGeom prst="rect">
            <a:avLst/>
          </a:prstGeom>
        </p:spPr>
      </p:pic>
      <p:sp>
        <p:nvSpPr>
          <p:cNvPr id="6" name="ZoneTexte 5"/>
          <p:cNvSpPr txBox="1"/>
          <p:nvPr/>
        </p:nvSpPr>
        <p:spPr>
          <a:xfrm>
            <a:off x="124380" y="2996952"/>
            <a:ext cx="5107524" cy="769441"/>
          </a:xfrm>
          <a:prstGeom prst="rect">
            <a:avLst/>
          </a:prstGeom>
          <a:noFill/>
        </p:spPr>
        <p:txBody>
          <a:bodyPr wrap="square" rtlCol="0">
            <a:spAutoFit/>
          </a:bodyPr>
          <a:lstStyle/>
          <a:p>
            <a:r>
              <a:rPr lang="fr-FR" sz="4400" b="1" dirty="0" smtClean="0">
                <a:solidFill>
                  <a:schemeClr val="tx1"/>
                </a:solidFill>
                <a:latin typeface="Trebuchet MS" panose="020B0603020202020204" pitchFamily="34" charset="0"/>
                <a:ea typeface="Adobe Gothic Std B" panose="020B0800000000000000" pitchFamily="34" charset="-128"/>
              </a:rPr>
              <a:t>Au-delà des </a:t>
            </a:r>
            <a:r>
              <a:rPr lang="fr-FR" sz="4400" b="1" dirty="0" smtClean="0">
                <a:solidFill>
                  <a:schemeClr val="tx1"/>
                </a:solidFill>
                <a:latin typeface="Trebuchet MS" panose="020B0603020202020204" pitchFamily="34" charset="0"/>
                <a:ea typeface="Adobe Gothic Std B" panose="020B0800000000000000" pitchFamily="34" charset="-128"/>
              </a:rPr>
              <a:t>murs…</a:t>
            </a:r>
            <a:endParaRPr lang="fr-FR" sz="4400" b="1" dirty="0">
              <a:solidFill>
                <a:schemeClr val="tx1"/>
              </a:solidFill>
              <a:latin typeface="Trebuchet MS" panose="020B0603020202020204" pitchFamily="34" charset="0"/>
              <a:ea typeface="Adobe Gothic Std B" panose="020B0800000000000000" pitchFamily="34"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808" y="329073"/>
            <a:ext cx="3312368" cy="527096"/>
          </a:xfrm>
          <a:prstGeom prst="rect">
            <a:avLst/>
          </a:prstGeom>
          <a:solidFill>
            <a:schemeClr val="bg1"/>
          </a:solidFill>
          <a:ln>
            <a:noFill/>
          </a:ln>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10</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grâce à : </a:t>
            </a:r>
          </a:p>
          <a:p>
            <a:pPr lvl="1"/>
            <a:r>
              <a:rPr lang="fr-FR" dirty="0"/>
              <a:t> </a:t>
            </a:r>
            <a:r>
              <a:rPr lang="fr-FR" dirty="0" smtClean="0"/>
              <a:t>Notre organisation et à nos 70 professionnels dans le Centre pilote</a:t>
            </a:r>
            <a:endParaRPr lang="fr-FR" dirty="0"/>
          </a:p>
          <a:p>
            <a:pPr lvl="1"/>
            <a:r>
              <a:rPr lang="fr-FR" dirty="0" smtClean="0"/>
              <a:t> Notre réseau de professionnels au niveau national,</a:t>
            </a:r>
          </a:p>
          <a:p>
            <a:pPr marL="584200" lvl="1" indent="0">
              <a:buNone/>
            </a:pPr>
            <a:r>
              <a:rPr lang="fr-FR" i="1" dirty="0" smtClean="0"/>
              <a:t>    Nos professionnels sont thérapeutes, coach ou formateurs  en hygiène de vie, bien-être et santé.</a:t>
            </a:r>
          </a:p>
          <a:p>
            <a:r>
              <a:rPr lang="fr-FR" dirty="0" smtClean="0"/>
              <a:t>Confidentialité:</a:t>
            </a:r>
          </a:p>
          <a:p>
            <a:pPr lvl="1"/>
            <a:r>
              <a:rPr lang="fr-FR" dirty="0" smtClean="0"/>
              <a:t> Les motifs de consultation et le choix des prestations ne seront jamais communiqués à l’employeur </a:t>
            </a:r>
          </a:p>
          <a:p>
            <a:r>
              <a:rPr lang="fr-FR" dirty="0" smtClean="0"/>
              <a:t>Adaptation des soins sur mesure de façon individualisée par collaborateur :</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Exemple de grille tarifaire pour 100 salariés pour un Site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11</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Implémentation de l’application mise à disposition des collaborateurs : </a:t>
            </a:r>
          </a:p>
          <a:p>
            <a:pPr lvl="1"/>
            <a:r>
              <a:rPr lang="fr-FR" dirty="0"/>
              <a:t> </a:t>
            </a:r>
            <a:r>
              <a:rPr lang="fr-FR" dirty="0" smtClean="0"/>
              <a:t>499 € par mois à la charge de l’entreprise comprenant </a:t>
            </a:r>
            <a:r>
              <a:rPr lang="fr-FR" dirty="0" smtClean="0">
                <a:sym typeface="Wingdings" panose="05000000000000000000" pitchFamily="2" charset="2"/>
              </a:rPr>
              <a:t> 200,00 € par mois d’abonnement</a:t>
            </a:r>
            <a:endParaRPr lang="fr-FR" dirty="0" smtClean="0"/>
          </a:p>
          <a:p>
            <a:pPr lvl="2"/>
            <a:r>
              <a:rPr lang="fr-FR" dirty="0" smtClean="0"/>
              <a:t> L’installation du dispositif personnalisé à la charte de l’entreprise,</a:t>
            </a:r>
          </a:p>
          <a:p>
            <a:pPr lvl="2"/>
            <a:r>
              <a:rPr lang="fr-FR" dirty="0"/>
              <a:t> </a:t>
            </a:r>
            <a:r>
              <a:rPr lang="fr-FR" dirty="0" smtClean="0"/>
              <a:t>Les tests de mise en route,</a:t>
            </a:r>
          </a:p>
          <a:p>
            <a:pPr lvl="2"/>
            <a:r>
              <a:rPr lang="fr-FR" dirty="0" smtClean="0"/>
              <a:t> Les </a:t>
            </a:r>
            <a:r>
              <a:rPr lang="fr-FR" dirty="0" err="1" smtClean="0"/>
              <a:t>reporting</a:t>
            </a:r>
            <a:r>
              <a:rPr lang="fr-FR" dirty="0" smtClean="0"/>
              <a:t> d’activité anonyme avec remontée d’information </a:t>
            </a:r>
            <a:r>
              <a:rPr lang="fr-FR" dirty="0" smtClean="0"/>
              <a:t>qualitative pour la DRH</a:t>
            </a:r>
            <a:endParaRPr lang="fr-FR" dirty="0" smtClean="0"/>
          </a:p>
          <a:p>
            <a:pPr lvl="2"/>
            <a:r>
              <a:rPr lang="fr-FR" dirty="0"/>
              <a:t> </a:t>
            </a:r>
            <a:r>
              <a:rPr lang="fr-FR" dirty="0" smtClean="0"/>
              <a:t>La hotline technique</a:t>
            </a:r>
          </a:p>
          <a:p>
            <a:pPr lvl="2"/>
            <a:r>
              <a:rPr lang="fr-FR" dirty="0"/>
              <a:t> </a:t>
            </a:r>
            <a:r>
              <a:rPr lang="fr-FR" dirty="0" smtClean="0"/>
              <a:t>Gestion des appels des collaborateurs souhaitant un inventaire de situation avec orientation.</a:t>
            </a:r>
          </a:p>
          <a:p>
            <a:pPr marL="1041400" lvl="2" indent="0">
              <a:buNone/>
            </a:pPr>
            <a:endParaRPr lang="fr-FR" dirty="0"/>
          </a:p>
          <a:p>
            <a:pPr lvl="2">
              <a:buFontTx/>
              <a:buChar char="-"/>
            </a:pPr>
            <a:r>
              <a:rPr lang="fr-FR" dirty="0" smtClean="0"/>
              <a:t>70 € par consultation à la charge du collaborateur</a:t>
            </a:r>
          </a:p>
          <a:p>
            <a:pPr lvl="2">
              <a:buFontTx/>
              <a:buChar char="-"/>
            </a:pPr>
            <a:r>
              <a:rPr lang="fr-FR" dirty="0"/>
              <a:t> </a:t>
            </a:r>
            <a:r>
              <a:rPr lang="fr-FR" dirty="0" smtClean="0"/>
              <a:t>avec en option une participation financière par l’employeur </a:t>
            </a:r>
          </a:p>
          <a:p>
            <a:pPr marL="1041400" lvl="2" indent="0">
              <a:buNone/>
            </a:pPr>
            <a:endParaRPr lang="fr-FR" dirty="0"/>
          </a:p>
          <a:p>
            <a:pPr marL="241300" indent="0">
              <a:buNone/>
            </a:pPr>
            <a:r>
              <a:rPr lang="fr-FR" sz="1400" i="1" dirty="0" smtClean="0"/>
              <a:t>* Prototype fonctionnel</a:t>
            </a:r>
            <a:r>
              <a:rPr lang="fr-FR" sz="1400" i="1" dirty="0"/>
              <a:t>, selon modèle MVP de Stanford (M.V.P. = Minimum Viable Product qui s’enrichit au fur et à mesure des retours clients</a:t>
            </a:r>
            <a:r>
              <a:rPr lang="fr-FR" i="1" dirty="0"/>
              <a:t> </a:t>
            </a:r>
          </a:p>
          <a:p>
            <a:pPr marL="1041400" lvl="2" indent="0">
              <a:buNone/>
            </a:pPr>
            <a:endParaRPr lang="fr-FR" dirty="0"/>
          </a:p>
        </p:txBody>
      </p:sp>
      <p:cxnSp>
        <p:nvCxnSpPr>
          <p:cNvPr id="8" name="Connecteur droit 7"/>
          <p:cNvCxnSpPr/>
          <p:nvPr/>
        </p:nvCxnSpPr>
        <p:spPr>
          <a:xfrm>
            <a:off x="1487488" y="2420888"/>
            <a:ext cx="493713"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69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12</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a:t>Merci pour votre attention</a:t>
            </a:r>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smtClean="0"/>
              <a:t>Annexe 1: Pourquoi </a:t>
            </a:r>
            <a:r>
              <a:rPr lang="fr-FR" dirty="0"/>
              <a:t>externaliser l’approche </a:t>
            </a:r>
            <a:r>
              <a:rPr lang="fr-FR" dirty="0" smtClean="0"/>
              <a:t>QVT ?</a:t>
            </a:r>
            <a:endParaRPr lang="fr-FR" dirty="0"/>
          </a:p>
        </p:txBody>
      </p:sp>
      <p:sp>
        <p:nvSpPr>
          <p:cNvPr id="8"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9"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247" name="Shape 24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13</a:t>
            </a:fld>
            <a:endParaRPr lang="fr-FR" sz="1200">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1981201" y="1772817"/>
            <a:ext cx="8291263" cy="3805883"/>
          </a:xfrm>
          <a:prstGeom prst="rect">
            <a:avLst/>
          </a:prstGeom>
          <a:noFill/>
          <a:ln>
            <a:noFill/>
          </a:ln>
        </p:spPr>
        <p:txBody>
          <a:bodyPr lIns="91425" tIns="45700" rIns="91425" bIns="45700" anchor="t" anchorCtr="0">
            <a:noAutofit/>
          </a:bodyPr>
          <a:lstStyle/>
          <a:p>
            <a:pPr indent="-342900">
              <a:lnSpc>
                <a:spcPct val="90000"/>
              </a:lnSpc>
              <a:spcBef>
                <a:spcPts val="0"/>
              </a:spcBef>
            </a:pPr>
            <a:r>
              <a:rPr lang="fr-FR" b="1" dirty="0"/>
              <a:t>Autres intérêts :</a:t>
            </a:r>
          </a:p>
          <a:p>
            <a:pPr lvl="1" indent="-285750">
              <a:lnSpc>
                <a:spcPct val="90000"/>
              </a:lnSpc>
            </a:pPr>
            <a:r>
              <a:rPr lang="fr-FR" dirty="0"/>
              <a:t>Regard nouveau porté sur l’activité d’une structure favorisant l’innovation et la différenciation auprès des Ministères du travail, de la santé…</a:t>
            </a:r>
          </a:p>
          <a:p>
            <a:pPr lvl="1" indent="-285750">
              <a:lnSpc>
                <a:spcPct val="90000"/>
              </a:lnSpc>
            </a:pPr>
            <a:r>
              <a:rPr lang="fr-FR" dirty="0"/>
              <a:t>Motivation, implication et fidélisation des salariés </a:t>
            </a:r>
          </a:p>
          <a:p>
            <a:pPr lvl="1" indent="-285750">
              <a:lnSpc>
                <a:spcPct val="90000"/>
              </a:lnSpc>
            </a:pPr>
            <a:r>
              <a:rPr lang="fr-FR" dirty="0"/>
              <a:t>Accès à des marchés responsables (publics ou privés) qui sélectionnent les entreprises et ou les produits sur des critères dits ESG </a:t>
            </a:r>
            <a:r>
              <a:rPr lang="fr-FR" sz="1800" i="1" dirty="0"/>
              <a:t>(Environnement, Social, Gouvernance)</a:t>
            </a:r>
          </a:p>
          <a:p>
            <a:pPr lvl="1" indent="-285750">
              <a:lnSpc>
                <a:spcPct val="90000"/>
              </a:lnSpc>
            </a:pPr>
            <a:r>
              <a:rPr lang="fr-FR" dirty="0"/>
              <a:t>Développement d’un capital confiance bénéfique à l’image et aux valeurs de l’entreprise</a:t>
            </a:r>
          </a:p>
          <a:p>
            <a:pPr lvl="1" indent="-285750">
              <a:lnSpc>
                <a:spcPct val="90000"/>
              </a:lnSpc>
            </a:pPr>
            <a:r>
              <a:rPr lang="fr-FR" dirty="0"/>
              <a:t>Fiabilisation des relations commerciales et des partenariats basés sur des valeurs humaines</a:t>
            </a:r>
          </a:p>
          <a:p>
            <a:pPr lvl="1" indent="-285750">
              <a:lnSpc>
                <a:spcPct val="90000"/>
              </a:lnSpc>
            </a:pPr>
            <a:r>
              <a:rPr lang="fr-FR" dirty="0"/>
              <a:t>Accès privilégié à des financements de la part d’organismes publics ou privés</a:t>
            </a:r>
          </a:p>
          <a:p>
            <a:pPr lvl="1" indent="-285750">
              <a:lnSpc>
                <a:spcPct val="90000"/>
              </a:lnSpc>
            </a:pPr>
            <a:r>
              <a:rPr lang="fr-FR" dirty="0"/>
              <a:t>Gain de temps dans la mise en place face à la complexité des prestations</a:t>
            </a:r>
          </a:p>
          <a:p>
            <a:pPr marL="457200" lvl="1" indent="0">
              <a:lnSpc>
                <a:spcPct val="90000"/>
              </a:lnSpc>
              <a:buNone/>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La Plateforme </a:t>
            </a:r>
            <a:r>
              <a:rPr lang="fr-FR" dirty="0" err="1"/>
              <a:t>Visiapy</a:t>
            </a:r>
            <a:r>
              <a:rPr lang="fr-FR" dirty="0"/>
              <a:t> : un système expert</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177" name="Shape 1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a:t>
            </a:fld>
            <a:endParaRPr lang="fr-FR" sz="1200">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buSzPct val="100909"/>
            </a:pPr>
            <a:r>
              <a:rPr lang="fr-FR" sz="2220" dirty="0"/>
              <a:t>Quel usagé, souvent néophyte, saurait dire quel spécialiste choisir dans le domaine des thérapies complémentaires ?</a:t>
            </a:r>
          </a:p>
          <a:p>
            <a:pPr indent="-342900">
              <a:spcBef>
                <a:spcPts val="444"/>
              </a:spcBef>
              <a:buSzPct val="100909"/>
            </a:pPr>
            <a:r>
              <a:rPr lang="fr-FR" sz="2220" dirty="0"/>
              <a:t>Pour répondre à cette demande: Un système expert avec des algorithmes </a:t>
            </a:r>
            <a:r>
              <a:rPr lang="fr-FR" sz="2220" dirty="0" smtClean="0"/>
              <a:t>met </a:t>
            </a:r>
            <a:r>
              <a:rPr lang="fr-FR" sz="2220" dirty="0"/>
              <a:t>en relation les expertises de nos intervenants et les motifs de consultations de leurs </a:t>
            </a:r>
            <a:r>
              <a:rPr lang="fr-FR" sz="2220" dirty="0" smtClean="0"/>
              <a:t>clients</a:t>
            </a:r>
          </a:p>
          <a:p>
            <a:pPr indent="-342900">
              <a:spcBef>
                <a:spcPts val="444"/>
              </a:spcBef>
              <a:buSzPct val="100909"/>
            </a:pPr>
            <a:r>
              <a:rPr lang="fr-FR" sz="2220" dirty="0" smtClean="0"/>
              <a:t>Un </a:t>
            </a:r>
            <a:r>
              <a:rPr lang="fr-FR" sz="2220" dirty="0"/>
              <a:t>système de qualification calcule l'adéquation entre les professionnels et les types de demandes de chaque </a:t>
            </a:r>
            <a:r>
              <a:rPr lang="fr-FR" sz="2220" dirty="0" smtClean="0"/>
              <a:t>salarié </a:t>
            </a:r>
            <a:r>
              <a:rPr lang="fr-FR" sz="2220" dirty="0"/>
              <a:t>pour bien l’orienter vers le type de prise en charge adapté à sa situation.</a:t>
            </a:r>
          </a:p>
          <a:p>
            <a:pPr indent="-342900">
              <a:spcBef>
                <a:spcPts val="444"/>
              </a:spcBef>
              <a:buSzPct val="100909"/>
            </a:pPr>
            <a:r>
              <a:rPr lang="fr-FR" sz="2220" b="1" dirty="0"/>
              <a:t>Résultats :</a:t>
            </a:r>
            <a:r>
              <a:rPr lang="fr-FR" sz="2220" dirty="0"/>
              <a:t> </a:t>
            </a:r>
          </a:p>
          <a:p>
            <a:pPr lvl="1" indent="-285750">
              <a:spcBef>
                <a:spcPts val="370"/>
              </a:spcBef>
              <a:buSzPct val="97368"/>
            </a:pPr>
            <a:r>
              <a:rPr lang="fr-FR" b="0" i="0" u="none" strike="noStrike" cap="none" dirty="0">
                <a:solidFill>
                  <a:schemeClr val="dk1"/>
                </a:solidFill>
                <a:latin typeface="Calibri"/>
                <a:ea typeface="Calibri"/>
                <a:cs typeface="Calibri"/>
                <a:sym typeface="Calibri"/>
              </a:rPr>
              <a:t>le </a:t>
            </a:r>
            <a:r>
              <a:rPr lang="fr-FR" dirty="0" smtClean="0"/>
              <a:t>salarié</a:t>
            </a:r>
            <a:r>
              <a:rPr lang="fr-FR" b="0" i="0" u="none" strike="noStrike" cap="none" dirty="0" smtClean="0">
                <a:solidFill>
                  <a:schemeClr val="dk1"/>
                </a:solidFill>
                <a:latin typeface="Calibri"/>
                <a:ea typeface="Calibri"/>
                <a:cs typeface="Calibri"/>
                <a:sym typeface="Calibri"/>
              </a:rPr>
              <a:t>, </a:t>
            </a:r>
            <a:r>
              <a:rPr lang="fr-FR" b="0" i="0" u="none" strike="noStrike" cap="none" dirty="0">
                <a:solidFill>
                  <a:schemeClr val="dk1"/>
                </a:solidFill>
                <a:latin typeface="Calibri"/>
                <a:ea typeface="Calibri"/>
                <a:cs typeface="Calibri"/>
                <a:sym typeface="Calibri"/>
              </a:rPr>
              <a:t>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lvl="1" indent="-285750">
              <a:spcBef>
                <a:spcPts val="370"/>
              </a:spcBef>
              <a:buSzPct val="97368"/>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991544" y="1412778"/>
            <a:ext cx="8280919" cy="576062"/>
          </a:xfrm>
          <a:prstGeom prst="rect">
            <a:avLst/>
          </a:prstGeom>
          <a:noFill/>
          <a:ln>
            <a:noFill/>
          </a:ln>
        </p:spPr>
        <p:txBody>
          <a:bodyPr lIns="91425" tIns="45700" rIns="91425" bIns="45700" anchor="ctr" anchorCtr="0">
            <a:noAutofit/>
          </a:bodyPr>
          <a:lstStyle/>
          <a:p>
            <a:pPr>
              <a:buSzPct val="25000"/>
            </a:pPr>
            <a:r>
              <a:rPr lang="fr-FR" dirty="0"/>
              <a:t>Offre pour les collectivités et les entreprises au regard de la réglementation </a:t>
            </a:r>
            <a:r>
              <a:rPr lang="fr-FR" dirty="0" smtClean="0"/>
              <a:t>QVT (Santé et Qualité de Vie au Travail)</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227" name="Shape 22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3</a:t>
            </a:fld>
            <a:endParaRPr lang="fr-FR" sz="1200">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1981201" y="2071390"/>
            <a:ext cx="8291263" cy="4165923"/>
          </a:xfrm>
          <a:prstGeom prst="rect">
            <a:avLst/>
          </a:prstGeom>
          <a:noFill/>
          <a:ln>
            <a:noFill/>
          </a:ln>
        </p:spPr>
        <p:txBody>
          <a:bodyPr lIns="91425" tIns="45700" rIns="91425" bIns="45700" anchor="t" anchorCtr="0">
            <a:noAutofit/>
          </a:bodyPr>
          <a:lstStyle/>
          <a:p>
            <a:pPr marL="0" indent="0">
              <a:lnSpc>
                <a:spcPct val="80000"/>
              </a:lnSpc>
              <a:spcBef>
                <a:spcPts val="0"/>
              </a:spcBef>
              <a:buSzPct val="100909"/>
              <a:buNone/>
            </a:pPr>
            <a:endParaRPr lang="fr-FR" sz="2220" b="1" dirty="0" smtClean="0"/>
          </a:p>
          <a:p>
            <a:pPr marL="0" indent="0">
              <a:lnSpc>
                <a:spcPct val="80000"/>
              </a:lnSpc>
              <a:spcBef>
                <a:spcPts val="0"/>
              </a:spcBef>
              <a:buSzPct val="100909"/>
              <a:buNone/>
            </a:pPr>
            <a:r>
              <a:rPr lang="fr-FR" sz="2220" b="1" dirty="0" smtClean="0"/>
              <a:t>Quels </a:t>
            </a:r>
            <a:r>
              <a:rPr lang="fr-FR" sz="2220" b="1" dirty="0"/>
              <a:t>services pouvons-nous </a:t>
            </a:r>
            <a:r>
              <a:rPr lang="fr-FR" sz="2220" b="1" dirty="0" smtClean="0"/>
              <a:t>vous proposer ?</a:t>
            </a:r>
          </a:p>
          <a:p>
            <a:pPr marL="0" indent="0">
              <a:lnSpc>
                <a:spcPct val="80000"/>
              </a:lnSpc>
              <a:spcBef>
                <a:spcPts val="0"/>
              </a:spcBef>
              <a:buSzPct val="100909"/>
              <a:buNone/>
            </a:pPr>
            <a:endParaRPr lang="fr-FR" sz="2220" b="1" dirty="0"/>
          </a:p>
          <a:p>
            <a:pPr indent="-342900">
              <a:lnSpc>
                <a:spcPct val="80000"/>
              </a:lnSpc>
              <a:spcBef>
                <a:spcPts val="444"/>
              </a:spcBef>
              <a:buSzPct val="100909"/>
            </a:pPr>
            <a:r>
              <a:rPr lang="fr-FR" sz="2220" b="1" dirty="0"/>
              <a:t>Un système </a:t>
            </a:r>
            <a:r>
              <a:rPr lang="fr-FR" sz="2220" b="1" dirty="0" smtClean="0"/>
              <a:t>autonome : </a:t>
            </a:r>
            <a:endParaRPr lang="fr-FR" sz="2220" b="1" dirty="0"/>
          </a:p>
          <a:p>
            <a:pPr marL="457200" lvl="1" indent="0" algn="just">
              <a:lnSpc>
                <a:spcPct val="80000"/>
              </a:lnSpc>
              <a:spcBef>
                <a:spcPts val="370"/>
              </a:spcBef>
              <a:buSzPct val="97368"/>
              <a:buNone/>
            </a:pPr>
            <a:r>
              <a:rPr lang="fr-FR" sz="1850" dirty="0"/>
              <a:t>P</a:t>
            </a:r>
            <a:r>
              <a:rPr lang="fr-FR" sz="1850" dirty="0" smtClean="0"/>
              <a:t>ermet </a:t>
            </a:r>
            <a:r>
              <a:rPr lang="fr-FR" sz="1850" dirty="0"/>
              <a:t>d’accompagner les besoins des collaborateurs sans qu’ils aient à parler en interne dans leur environnement professionnel, de leurs difficultés. Ils utilisent un code remis par leur employeur, pour s’identifier sur la plateforme et avoir accès aux différents types d’accompagnement.</a:t>
            </a:r>
          </a:p>
          <a:p>
            <a:pPr indent="-342900">
              <a:lnSpc>
                <a:spcPct val="80000"/>
              </a:lnSpc>
              <a:spcBef>
                <a:spcPts val="444"/>
              </a:spcBef>
              <a:buSzPct val="100909"/>
            </a:pPr>
            <a:r>
              <a:rPr lang="fr-FR" sz="2220" b="1" dirty="0"/>
              <a:t>Un budget </a:t>
            </a:r>
            <a:r>
              <a:rPr lang="fr-FR" sz="2220" b="1" dirty="0" smtClean="0"/>
              <a:t>prévisionnel </a:t>
            </a:r>
            <a:r>
              <a:rPr lang="fr-FR" sz="2220" b="1" dirty="0" err="1" smtClean="0"/>
              <a:t>pré-défini</a:t>
            </a:r>
            <a:r>
              <a:rPr lang="fr-FR" sz="2220" b="1" dirty="0" smtClean="0"/>
              <a:t> :</a:t>
            </a:r>
            <a:endParaRPr lang="fr-FR" sz="2220" b="1" dirty="0"/>
          </a:p>
          <a:p>
            <a:pPr marL="457200" lvl="1" indent="0">
              <a:lnSpc>
                <a:spcPct val="80000"/>
              </a:lnSpc>
              <a:spcBef>
                <a:spcPts val="370"/>
              </a:spcBef>
              <a:buSzPct val="97368"/>
              <a:buNone/>
            </a:pPr>
            <a:r>
              <a:rPr lang="fr-FR" sz="1850" dirty="0"/>
              <a:t>P</a:t>
            </a:r>
            <a:r>
              <a:rPr lang="fr-FR" sz="1850" dirty="0" smtClean="0"/>
              <a:t>ar </a:t>
            </a:r>
            <a:r>
              <a:rPr lang="fr-FR" sz="1850" dirty="0"/>
              <a:t>l’employeur, qui englobe les différents types d’accompagnement bien-être, présélectionnés dans le cadre de leur </a:t>
            </a:r>
            <a:r>
              <a:rPr lang="fr-FR" sz="1850" dirty="0" smtClean="0"/>
              <a:t>dispositif « bien-être au travail ».</a:t>
            </a:r>
            <a:endParaRPr lang="fr-FR" sz="1850" dirty="0"/>
          </a:p>
          <a:p>
            <a:pPr indent="-342900">
              <a:lnSpc>
                <a:spcPct val="80000"/>
              </a:lnSpc>
              <a:spcBef>
                <a:spcPts val="444"/>
              </a:spcBef>
              <a:buSzPct val="100909"/>
            </a:pPr>
            <a:r>
              <a:rPr lang="fr-FR" sz="2220" b="1" dirty="0"/>
              <a:t>Guidance des </a:t>
            </a:r>
            <a:r>
              <a:rPr lang="fr-FR" sz="2220" b="1" dirty="0" smtClean="0"/>
              <a:t>salariés et assurance de la confidentialité : </a:t>
            </a:r>
            <a:endParaRPr lang="fr-FR" sz="2220" b="1" dirty="0"/>
          </a:p>
          <a:p>
            <a:pPr marL="457200" lvl="1" indent="0" algn="just">
              <a:lnSpc>
                <a:spcPct val="80000"/>
              </a:lnSpc>
              <a:spcBef>
                <a:spcPts val="370"/>
              </a:spcBef>
              <a:buSzPct val="97368"/>
              <a:buNone/>
            </a:pPr>
            <a:r>
              <a:rPr lang="fr-FR" sz="1850" dirty="0"/>
              <a:t>Les salariés sont guidés sans que l’employeur puisse connaître les motifs de consultations, lié ou pas à son contexte professionnel pouvant être un facteur de démotivation, de baisse de productivité ou d’accident du travail</a:t>
            </a:r>
            <a:r>
              <a:rPr lang="fr-FR" sz="1850" dirty="0" smtClean="0"/>
              <a:t>.</a:t>
            </a:r>
            <a:endParaRPr lang="fr-FR" sz="1850" dirty="0"/>
          </a:p>
          <a:p>
            <a:pPr indent="-342900">
              <a:lnSpc>
                <a:spcPct val="80000"/>
              </a:lnSpc>
              <a:spcBef>
                <a:spcPts val="444"/>
              </a:spcBef>
              <a:buSzPct val="100909"/>
              <a:buNone/>
            </a:pPr>
            <a:endParaRPr lang="fr-FR" sz="222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a:t>
            </a:r>
            <a:r>
              <a:rPr lang="fr-FR" dirty="0" smtClean="0"/>
              <a:t>QVT ?</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237" name="Shape 23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4</a:t>
            </a:fld>
            <a:endParaRPr lang="fr-FR" sz="1200">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Avantages pour une </a:t>
            </a:r>
            <a:r>
              <a:rPr lang="fr-FR" b="1" dirty="0" smtClean="0"/>
              <a:t>entreprise </a:t>
            </a:r>
            <a:r>
              <a:rPr lang="fr-FR" b="1" dirty="0"/>
              <a:t>d’externaliser la mise en place d’une approche </a:t>
            </a:r>
            <a:r>
              <a:rPr lang="fr-FR" b="1" dirty="0" smtClean="0"/>
              <a:t>QVT:</a:t>
            </a:r>
          </a:p>
          <a:p>
            <a:pPr marL="0" indent="0">
              <a:spcBef>
                <a:spcPts val="0"/>
              </a:spcBef>
              <a:buNone/>
            </a:pPr>
            <a:endParaRPr lang="fr-FR" b="1" dirty="0" smtClean="0"/>
          </a:p>
          <a:p>
            <a:pPr indent="-342900">
              <a:spcBef>
                <a:spcPts val="0"/>
              </a:spcBef>
            </a:pPr>
            <a:r>
              <a:rPr lang="fr-FR" sz="2000" dirty="0" smtClean="0"/>
              <a:t>Prévention </a:t>
            </a:r>
            <a:r>
              <a:rPr lang="fr-FR" sz="2000" dirty="0"/>
              <a:t>et maîtrise des risques </a:t>
            </a:r>
            <a:r>
              <a:rPr lang="fr-FR" sz="2000" dirty="0" smtClean="0"/>
              <a:t>professionnels dans le respect de </a:t>
            </a:r>
            <a:r>
              <a:rPr lang="fr-FR" sz="2000" dirty="0"/>
              <a:t>la réglementation en </a:t>
            </a:r>
            <a:r>
              <a:rPr lang="fr-FR" sz="2000" dirty="0" smtClean="0"/>
              <a:t>vigueur</a:t>
            </a:r>
          </a:p>
          <a:p>
            <a:pPr indent="-342900">
              <a:spcBef>
                <a:spcPts val="0"/>
              </a:spcBef>
            </a:pPr>
            <a:r>
              <a:rPr lang="fr-FR" sz="2000" dirty="0" smtClean="0"/>
              <a:t>Remontée d’information qualitative et anonyme </a:t>
            </a:r>
          </a:p>
          <a:p>
            <a:pPr indent="-342900">
              <a:spcBef>
                <a:spcPts val="0"/>
              </a:spcBef>
            </a:pPr>
            <a:r>
              <a:rPr lang="fr-FR" sz="2000" dirty="0" smtClean="0"/>
              <a:t>Déontologie </a:t>
            </a:r>
            <a:r>
              <a:rPr lang="fr-FR" sz="2000" dirty="0"/>
              <a:t>(objectivité et partialité de la </a:t>
            </a:r>
            <a:r>
              <a:rPr lang="fr-FR" sz="2000" dirty="0" smtClean="0"/>
              <a:t>démarche)</a:t>
            </a:r>
          </a:p>
          <a:p>
            <a:pPr indent="-342900">
              <a:spcBef>
                <a:spcPts val="0"/>
              </a:spcBef>
            </a:pPr>
            <a:r>
              <a:rPr lang="fr-FR" sz="2000" dirty="0" smtClean="0"/>
              <a:t>Respect </a:t>
            </a:r>
            <a:r>
              <a:rPr lang="fr-FR" sz="2000" dirty="0"/>
              <a:t>de la </a:t>
            </a:r>
            <a:r>
              <a:rPr lang="fr-FR" sz="2000" dirty="0" smtClean="0"/>
              <a:t>confidentialité</a:t>
            </a:r>
          </a:p>
          <a:p>
            <a:pPr indent="-342900">
              <a:spcBef>
                <a:spcPts val="0"/>
              </a:spcBef>
            </a:pPr>
            <a:r>
              <a:rPr lang="fr-FR" sz="2000" dirty="0" smtClean="0"/>
              <a:t>Appui </a:t>
            </a:r>
            <a:r>
              <a:rPr lang="fr-FR" sz="2000" dirty="0"/>
              <a:t>sur un savoir-faire </a:t>
            </a:r>
            <a:r>
              <a:rPr lang="fr-FR" sz="2000" dirty="0" smtClean="0"/>
              <a:t>solide de coordination de soins </a:t>
            </a:r>
            <a:endParaRPr lang="fr-FR" sz="2000" dirty="0"/>
          </a:p>
          <a:p>
            <a:pPr indent="-342900">
              <a:spcBef>
                <a:spcPts val="0"/>
              </a:spcBef>
            </a:pPr>
            <a:r>
              <a:rPr lang="fr-FR" sz="2000" dirty="0" smtClean="0"/>
              <a:t>Budget </a:t>
            </a:r>
            <a:r>
              <a:rPr lang="fr-FR" sz="2000" dirty="0"/>
              <a:t>maîtrisé en travaillant avec des experts </a:t>
            </a:r>
            <a:r>
              <a:rPr lang="fr-FR" sz="2000" dirty="0" smtClean="0"/>
              <a:t>de la relation d’aide,</a:t>
            </a:r>
            <a:endParaRPr lang="fr-FR" sz="2000" dirty="0"/>
          </a:p>
          <a:p>
            <a:pPr indent="-342900">
              <a:spcBef>
                <a:spcPts val="0"/>
              </a:spcBef>
            </a:pPr>
            <a:r>
              <a:rPr lang="fr-FR" sz="2000" dirty="0" smtClean="0"/>
              <a:t>Meilleur </a:t>
            </a:r>
            <a:r>
              <a:rPr lang="fr-FR" sz="2000" dirty="0"/>
              <a:t>taux d’engagement professionnel (absentéisme, arrêt de travail, </a:t>
            </a:r>
            <a:r>
              <a:rPr lang="fr-FR" sz="2000" dirty="0" err="1"/>
              <a:t>turn</a:t>
            </a:r>
            <a:r>
              <a:rPr lang="fr-FR" sz="2000" dirty="0"/>
              <a:t> over)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smtClean="0"/>
              <a:t>Pour quelles raisons </a:t>
            </a:r>
            <a:r>
              <a:rPr lang="fr-FR" dirty="0" err="1" smtClean="0"/>
              <a:t>Visiapy</a:t>
            </a:r>
            <a:r>
              <a:rPr lang="fr-FR" dirty="0" smtClean="0"/>
              <a:t> </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187" name="Shape 1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5</a:t>
            </a:fld>
            <a:endParaRPr lang="fr-FR" sz="1200">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smtClean="0"/>
              <a:t>Confort pour l’utilisateur :</a:t>
            </a:r>
            <a:endParaRPr lang="fr-FR" b="1" dirty="0"/>
          </a:p>
          <a:p>
            <a:pPr lvl="1" indent="-285750"/>
            <a:r>
              <a:rPr lang="fr-FR" dirty="0"/>
              <a:t>Éloignement physique</a:t>
            </a:r>
          </a:p>
          <a:p>
            <a:pPr lvl="1" indent="-285750"/>
            <a:r>
              <a:rPr lang="fr-FR" dirty="0"/>
              <a:t>Pudeur ou Timidité,</a:t>
            </a:r>
          </a:p>
          <a:p>
            <a:pPr lvl="1" indent="-285750"/>
            <a:r>
              <a:rPr lang="fr-FR" dirty="0"/>
              <a:t>Confidentialité</a:t>
            </a:r>
          </a:p>
          <a:p>
            <a:pPr lvl="1" indent="-285750"/>
            <a:r>
              <a:rPr lang="fr-FR" dirty="0"/>
              <a:t>Manque de temps ou obligation de rester chez soi</a:t>
            </a:r>
          </a:p>
          <a:p>
            <a:pPr indent="-342900"/>
            <a:r>
              <a:rPr lang="fr-FR" b="1" dirty="0"/>
              <a:t>Sécurité de nos systèmes :</a:t>
            </a:r>
          </a:p>
          <a:p>
            <a:pPr lvl="1" indent="-285750"/>
            <a:r>
              <a:rPr lang="fr-FR" dirty="0"/>
              <a:t>Sécurisation des données</a:t>
            </a:r>
          </a:p>
          <a:p>
            <a:pPr lvl="1" indent="-285750"/>
            <a:r>
              <a:rPr lang="fr-FR" dirty="0"/>
              <a:t>Stockage des informations chez </a:t>
            </a:r>
            <a:r>
              <a:rPr lang="fr-FR" dirty="0">
                <a:solidFill>
                  <a:schemeClr val="tx1"/>
                </a:solidFill>
              </a:rPr>
              <a:t>OVH :</a:t>
            </a:r>
            <a:r>
              <a:rPr lang="fr-FR" dirty="0"/>
              <a:t> leader de l’hébergement en Europe</a:t>
            </a:r>
            <a:endParaRPr lang="fr-FR" i="1" dirty="0"/>
          </a:p>
          <a:p>
            <a:pPr lvl="1" indent="-285750"/>
            <a:r>
              <a:rPr lang="fr-FR" dirty="0"/>
              <a:t>Système de vision conférence propriétaire qui permet la confidentialité des échanges, la stabilité de la qualité de l’image et du son.</a:t>
            </a:r>
          </a:p>
          <a:p>
            <a:pPr lvl="1" indent="-285750">
              <a:buNone/>
            </a:pPr>
            <a:endParaRP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6</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avec </a:t>
            </a:r>
            <a:r>
              <a:rPr lang="fr-FR" dirty="0" smtClean="0"/>
              <a:t>l’entreprise :</a:t>
            </a:r>
            <a:endParaRPr lang="fr-FR" dirty="0" smtClean="0"/>
          </a:p>
          <a:p>
            <a:pPr marL="152400" indent="0">
              <a:buNone/>
            </a:pPr>
            <a:r>
              <a:rPr lang="fr-FR" dirty="0" smtClean="0"/>
              <a:t> </a:t>
            </a:r>
          </a:p>
          <a:p>
            <a:pPr lvl="1"/>
            <a:r>
              <a:rPr lang="fr-FR" dirty="0" smtClean="0"/>
              <a:t> Un an d’engagement </a:t>
            </a:r>
          </a:p>
          <a:p>
            <a:pPr lvl="1"/>
            <a:r>
              <a:rPr lang="fr-FR" dirty="0" smtClean="0"/>
              <a:t> Un budget prévisionnel d’utilisation des services en fonction du nombre de salariés</a:t>
            </a:r>
          </a:p>
          <a:p>
            <a:pPr lvl="1"/>
            <a:r>
              <a:rPr lang="fr-FR" dirty="0" smtClean="0"/>
              <a:t> La préparation du message à délivrer aux collaborateurs par l’employeur</a:t>
            </a:r>
          </a:p>
        </p:txBody>
      </p:sp>
    </p:spTree>
    <p:extLst>
      <p:ext uri="{BB962C8B-B14F-4D97-AF65-F5344CB8AC3E}">
        <p14:creationId xmlns:p14="http://schemas.microsoft.com/office/powerpoint/2010/main" val="24538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a:t>
            </a:r>
            <a:r>
              <a:rPr lang="fr-FR" dirty="0" smtClean="0"/>
              <a:t>comprend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7</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1981200" y="1927374"/>
            <a:ext cx="9875440" cy="4381947"/>
          </a:xfrm>
        </p:spPr>
        <p:txBody>
          <a:bodyPr/>
          <a:lstStyle/>
          <a:p>
            <a:r>
              <a:rPr lang="fr-FR" sz="1800" dirty="0"/>
              <a:t>Un entretien de diagnostic et d’orientation pour la coordination des </a:t>
            </a:r>
            <a:r>
              <a:rPr lang="fr-FR" sz="1800" dirty="0" smtClean="0"/>
              <a:t>pratiques utilisées</a:t>
            </a:r>
            <a:endParaRPr lang="fr-FR" sz="1800" dirty="0"/>
          </a:p>
          <a:p>
            <a:r>
              <a:rPr lang="fr-FR" sz="1800" dirty="0"/>
              <a:t>Un cellule d’urgence pour intervenir en situation de crise</a:t>
            </a:r>
          </a:p>
          <a:p>
            <a:r>
              <a:rPr lang="fr-FR" sz="1800" dirty="0"/>
              <a:t>Des prestations </a:t>
            </a:r>
            <a:r>
              <a:rPr lang="fr-FR" sz="1800" dirty="0" smtClean="0"/>
              <a:t>adaptées au secteur de l’entreprise :</a:t>
            </a:r>
          </a:p>
          <a:p>
            <a:pPr lvl="1"/>
            <a:r>
              <a:rPr lang="fr-FR" sz="1800" dirty="0" smtClean="0"/>
              <a:t> Stress </a:t>
            </a:r>
            <a:r>
              <a:rPr lang="fr-FR" sz="1800" dirty="0"/>
              <a:t>(stress aigus, stress post traumatique, dépression, </a:t>
            </a:r>
            <a:r>
              <a:rPr lang="fr-FR" sz="1800" dirty="0" err="1"/>
              <a:t>burn</a:t>
            </a:r>
            <a:r>
              <a:rPr lang="fr-FR" sz="1800" dirty="0"/>
              <a:t> out</a:t>
            </a:r>
            <a:r>
              <a:rPr lang="fr-FR" sz="1800" dirty="0" smtClean="0"/>
              <a:t>)</a:t>
            </a:r>
            <a:endParaRPr lang="fr-FR" sz="1800" dirty="0"/>
          </a:p>
          <a:p>
            <a:pPr lvl="1"/>
            <a:r>
              <a:rPr lang="fr-FR" sz="1800" dirty="0"/>
              <a:t> Sommeil</a:t>
            </a:r>
          </a:p>
          <a:p>
            <a:pPr lvl="1"/>
            <a:r>
              <a:rPr lang="fr-FR" sz="1800" dirty="0"/>
              <a:t> Alimentaire </a:t>
            </a:r>
          </a:p>
          <a:p>
            <a:pPr lvl="1"/>
            <a:r>
              <a:rPr lang="fr-FR" sz="1800" dirty="0"/>
              <a:t> Addictions</a:t>
            </a:r>
          </a:p>
          <a:p>
            <a:pPr lvl="1"/>
            <a:r>
              <a:rPr lang="fr-FR" sz="1800" dirty="0" smtClean="0"/>
              <a:t> Douleurs </a:t>
            </a:r>
            <a:r>
              <a:rPr lang="fr-FR" sz="1800" dirty="0"/>
              <a:t>chroniques</a:t>
            </a:r>
          </a:p>
          <a:p>
            <a:pPr lvl="1"/>
            <a:r>
              <a:rPr lang="fr-FR" sz="1800" dirty="0"/>
              <a:t> Périnatalité </a:t>
            </a:r>
          </a:p>
          <a:p>
            <a:pPr lvl="1"/>
            <a:r>
              <a:rPr lang="fr-FR" sz="1800" dirty="0"/>
              <a:t> Parentalité</a:t>
            </a:r>
          </a:p>
          <a:p>
            <a:pPr lvl="1"/>
            <a:r>
              <a:rPr lang="fr-FR" sz="1800" dirty="0"/>
              <a:t> Préparation à la retraite</a:t>
            </a:r>
          </a:p>
          <a:p>
            <a:pPr lvl="1"/>
            <a:r>
              <a:rPr lang="fr-FR" sz="1800" dirty="0"/>
              <a:t> Soutien aux aidants familiaux</a:t>
            </a:r>
          </a:p>
          <a:p>
            <a:pPr lvl="1"/>
            <a:r>
              <a:rPr lang="fr-FR" sz="1800" dirty="0"/>
              <a:t> Concilier vie privée et vie professionnelle</a:t>
            </a:r>
          </a:p>
          <a:p>
            <a:endParaRPr lang="fr-FR" dirty="0"/>
          </a:p>
        </p:txBody>
      </p:sp>
    </p:spTree>
    <p:extLst>
      <p:ext uri="{BB962C8B-B14F-4D97-AF65-F5344CB8AC3E}">
        <p14:creationId xmlns:p14="http://schemas.microsoft.com/office/powerpoint/2010/main" val="396046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8</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émotionnels en environnement instable</a:t>
            </a:r>
          </a:p>
          <a:p>
            <a:r>
              <a:rPr lang="fr-FR" sz="2000" dirty="0">
                <a:latin typeface="Lobster Two"/>
                <a:cs typeface="Arial" panose="020B0604020202020204" pitchFamily="34" charset="0"/>
              </a:rPr>
              <a:t>Des programmes d’optimisation de la récupération et du sommeil</a:t>
            </a:r>
          </a:p>
          <a:p>
            <a:r>
              <a:rPr lang="fr-FR" sz="2000" dirty="0">
                <a:latin typeface="Lobster Two"/>
                <a:cs typeface="Arial" panose="020B0604020202020204" pitchFamily="34" charset="0"/>
              </a:rPr>
              <a:t>Des programmes d’optimisation de la concentration et de la performance</a:t>
            </a:r>
          </a:p>
          <a:p>
            <a:r>
              <a:rPr lang="fr-FR" sz="2000" dirty="0">
                <a:latin typeface="Lobster Two"/>
                <a:cs typeface="Arial" panose="020B0604020202020204" pitchFamily="34" charset="0"/>
              </a:rPr>
              <a:t>Des parcours de préparation à la reprise au travail après une absence longue pour </a:t>
            </a:r>
            <a:r>
              <a:rPr lang="fr-FR" sz="2000" dirty="0" smtClean="0">
                <a:latin typeface="Lobster Two"/>
                <a:cs typeface="Arial" panose="020B0604020202020204" pitchFamily="34" charset="0"/>
              </a:rPr>
              <a:t>maladie, congé </a:t>
            </a:r>
            <a:r>
              <a:rPr lang="fr-FR" sz="2000" dirty="0">
                <a:latin typeface="Lobster Two"/>
                <a:cs typeface="Arial" panose="020B0604020202020204" pitchFamily="34" charset="0"/>
              </a:rPr>
              <a:t>de maternité, congé </a:t>
            </a:r>
            <a:r>
              <a:rPr lang="fr-FR" sz="2000" dirty="0" smtClean="0">
                <a:latin typeface="Lobster Two"/>
                <a:cs typeface="Arial" panose="020B0604020202020204" pitchFamily="34" charset="0"/>
              </a:rPr>
              <a:t>parental</a:t>
            </a:r>
          </a:p>
          <a:p>
            <a:r>
              <a:rPr lang="fr-FR" sz="2000" dirty="0" smtClean="0">
                <a:latin typeface="Lobster Two"/>
                <a:cs typeface="Arial" panose="020B0604020202020204" pitchFamily="34" charset="0"/>
              </a:rPr>
              <a:t>Un soutien et des aides spécifiques pour la prévention du </a:t>
            </a:r>
            <a:r>
              <a:rPr lang="fr-FR" sz="2000" dirty="0" err="1" smtClean="0">
                <a:latin typeface="Lobster Two"/>
                <a:cs typeface="Arial" panose="020B0604020202020204" pitchFamily="34" charset="0"/>
              </a:rPr>
              <a:t>burn</a:t>
            </a:r>
            <a:r>
              <a:rPr lang="fr-FR" sz="2000" dirty="0" smtClean="0">
                <a:latin typeface="Lobster Two"/>
                <a:cs typeface="Arial" panose="020B0604020202020204" pitchFamily="34" charset="0"/>
              </a:rPr>
              <a:t> out des aidants actifs</a:t>
            </a:r>
          </a:p>
          <a:p>
            <a:r>
              <a:rPr lang="fr-FR" sz="2000" dirty="0" smtClean="0">
                <a:latin typeface="Lobster Two"/>
                <a:cs typeface="Arial" panose="020B0604020202020204" pitchFamily="34" charset="0"/>
              </a:rPr>
              <a:t>Préparation à la retraite</a:t>
            </a:r>
          </a:p>
          <a:p>
            <a:pPr marL="152400" indent="0">
              <a:buNone/>
            </a:pPr>
            <a:endParaRPr lang="fr-FR" sz="2000" dirty="0">
              <a:latin typeface="Lobster Two"/>
              <a:cs typeface="Arial" panose="020B0604020202020204" pitchFamily="34" charset="0"/>
            </a:endParaRPr>
          </a:p>
          <a:p>
            <a:pPr marL="152400" indent="0">
              <a:buNone/>
            </a:pPr>
            <a:r>
              <a:rPr lang="fr-FR" sz="2000" b="1" dirty="0" smtClean="0">
                <a:latin typeface="Lobster Two"/>
                <a:cs typeface="Arial" panose="020B0604020202020204" pitchFamily="34" charset="0"/>
              </a:rPr>
              <a:t>Les raisons pour lesquelles un salarié fait appel à nous :</a:t>
            </a:r>
          </a:p>
          <a:p>
            <a:r>
              <a:rPr lang="fr-FR" sz="2000" dirty="0" smtClean="0">
                <a:latin typeface="Lobster Two"/>
                <a:cs typeface="Arial" panose="020B0604020202020204" pitchFamily="34" charset="0"/>
              </a:rPr>
              <a:t>Un salarié réellement en souffrance s’orientera de préférence vers une prestation individualisée pour laquelle il sera prêt à payer.</a:t>
            </a:r>
            <a:endParaRPr lang="fr-FR" sz="2000" dirty="0">
              <a:latin typeface="Lobster Two"/>
              <a:cs typeface="Arial" panose="020B0604020202020204" pitchFamily="34" charset="0"/>
            </a:endParaRPr>
          </a:p>
          <a:p>
            <a:pPr marL="152400" indent="0">
              <a:buNone/>
            </a:pPr>
            <a:endParaRPr lang="fr-FR" dirty="0"/>
          </a:p>
        </p:txBody>
      </p:sp>
    </p:spTree>
    <p:extLst>
      <p:ext uri="{BB962C8B-B14F-4D97-AF65-F5344CB8AC3E}">
        <p14:creationId xmlns:p14="http://schemas.microsoft.com/office/powerpoint/2010/main" val="60482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a:t>
            </a:r>
            <a:r>
              <a:rPr lang="fr-FR" dirty="0" smtClean="0"/>
              <a:t>Comment utiliser nos prestations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609601" y="1772816"/>
            <a:ext cx="11055017" cy="4583535"/>
          </a:xfrm>
        </p:spPr>
        <p:txBody>
          <a:bodyPr/>
          <a:lstStyle/>
          <a:p>
            <a:r>
              <a:rPr lang="fr-FR" dirty="0"/>
              <a:t>Le choix de consulter sur la plateforme ou dans le </a:t>
            </a:r>
            <a:r>
              <a:rPr lang="fr-FR" dirty="0" smtClean="0"/>
              <a:t>Centre</a:t>
            </a:r>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p>
          <a:p>
            <a:pPr>
              <a:buFont typeface="Arial" panose="020B0604020202020204" pitchFamily="34" charset="0"/>
              <a:buChar char="•"/>
            </a:pPr>
            <a:r>
              <a:rPr lang="fr-FR" dirty="0" smtClean="0"/>
              <a:t>Nous proposons des journées de prévention en entreprise avec délégation de nos intervenants pour faire découvrir les pratiques</a:t>
            </a:r>
          </a:p>
          <a:p>
            <a:pPr>
              <a:buFont typeface="Arial" panose="020B0604020202020204" pitchFamily="34" charset="0"/>
              <a:buChar char="•"/>
            </a:pPr>
            <a:r>
              <a:rPr lang="fr-FR" dirty="0" smtClean="0"/>
              <a:t>Des interventions récurrentes avec des </a:t>
            </a:r>
            <a:r>
              <a:rPr lang="fr-FR" dirty="0"/>
              <a:t>intervenants praticiens </a:t>
            </a:r>
            <a:r>
              <a:rPr lang="fr-FR" dirty="0" smtClean="0"/>
              <a:t>recrutés </a:t>
            </a:r>
            <a:r>
              <a:rPr lang="fr-FR" dirty="0"/>
              <a:t>par nos </a:t>
            </a:r>
            <a:r>
              <a:rPr lang="fr-FR" dirty="0" smtClean="0"/>
              <a:t>soins, </a:t>
            </a:r>
            <a:r>
              <a:rPr lang="fr-FR" dirty="0" smtClean="0"/>
              <a:t>sous</a:t>
            </a:r>
            <a:r>
              <a:rPr lang="fr-FR" dirty="0" smtClean="0"/>
              <a:t> </a:t>
            </a:r>
            <a:r>
              <a:rPr lang="fr-FR" dirty="0"/>
              <a:t>contrats de régie </a:t>
            </a:r>
            <a:r>
              <a:rPr lang="fr-FR" dirty="0" smtClean="0"/>
              <a:t>en Prévention/QVT, au </a:t>
            </a:r>
            <a:r>
              <a:rPr lang="fr-FR" dirty="0"/>
              <a:t>travers d'un service de </a:t>
            </a:r>
            <a:r>
              <a:rPr lang="fr-FR" b="1" dirty="0"/>
              <a:t>délégation de personnel</a:t>
            </a:r>
            <a:r>
              <a:rPr lang="fr-FR" dirty="0"/>
              <a:t>, matérialisé par un contrat de </a:t>
            </a:r>
            <a:r>
              <a:rPr lang="fr-FR" dirty="0" smtClean="0"/>
              <a:t>régie</a:t>
            </a:r>
            <a:r>
              <a:rPr lang="fr-FR" dirty="0"/>
              <a:t>.</a:t>
            </a:r>
            <a:endParaRPr lang="fr-FR" dirty="0"/>
          </a:p>
        </p:txBody>
      </p:sp>
    </p:spTree>
    <p:extLst>
      <p:ext uri="{BB962C8B-B14F-4D97-AF65-F5344CB8AC3E}">
        <p14:creationId xmlns:p14="http://schemas.microsoft.com/office/powerpoint/2010/main" val="365651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14561</TotalTime>
  <Words>1599</Words>
  <Application>Microsoft Office PowerPoint</Application>
  <PresentationFormat>Grand écran</PresentationFormat>
  <Paragraphs>220</Paragraphs>
  <Slides>13</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Adobe Gothic Std B</vt:lpstr>
      <vt:lpstr>Arial</vt:lpstr>
      <vt:lpstr>Calibri</vt:lpstr>
      <vt:lpstr>Lobster Two</vt:lpstr>
      <vt:lpstr>Trebuchet MS</vt:lpstr>
      <vt:lpstr>Wingdings</vt:lpstr>
      <vt:lpstr>Thème Office</vt:lpstr>
      <vt:lpstr>Présentation PowerPoint</vt:lpstr>
      <vt:lpstr>La Plateforme Visiapy : un système expert</vt:lpstr>
      <vt:lpstr>Offre pour les collectivités et les entreprises au regard de la réglementation QVT (Santé et Qualité de Vie au Travail)</vt:lpstr>
      <vt:lpstr>Pourquoi externaliser l’approche QVT ?</vt:lpstr>
      <vt:lpstr>Pour quelles raisons Visiapy </vt:lpstr>
      <vt:lpstr>Un partenariat</vt:lpstr>
      <vt:lpstr>Le pack des prestations, clé en main comprend :</vt:lpstr>
      <vt:lpstr>Les prestations comprennent :</vt:lpstr>
      <vt:lpstr>Où et Comment utiliser nos prestations ?</vt:lpstr>
      <vt:lpstr>Garanties</vt:lpstr>
      <vt:lpstr>Exemple de grille tarifaire pour 100 salariés pour un Site :</vt:lpstr>
      <vt:lpstr>Présentation PowerPoint</vt:lpstr>
      <vt:lpstr>Annexe 1: Pourquoi externaliser l’approche QVT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102</cp:revision>
  <cp:lastPrinted>2016-11-20T17:08:59Z</cp:lastPrinted>
  <dcterms:modified xsi:type="dcterms:W3CDTF">2020-03-05T10:33:54Z</dcterms:modified>
</cp:coreProperties>
</file>