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handoutMasterIdLst>
    <p:handoutMasterId r:id="rId15"/>
  </p:handoutMasterIdLst>
  <p:sldIdLst>
    <p:sldId id="256" r:id="rId2"/>
    <p:sldId id="262" r:id="rId3"/>
    <p:sldId id="267" r:id="rId4"/>
    <p:sldId id="268" r:id="rId5"/>
    <p:sldId id="263" r:id="rId6"/>
    <p:sldId id="278" r:id="rId7"/>
    <p:sldId id="279" r:id="rId8"/>
    <p:sldId id="283" r:id="rId9"/>
    <p:sldId id="281" r:id="rId10"/>
    <p:sldId id="282" r:id="rId11"/>
    <p:sldId id="284" r:id="rId12"/>
    <p:sldId id="286" r:id="rId13"/>
  </p:sldIdLst>
  <p:sldSz cx="12192000" cy="6858000"/>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1"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38" autoAdjust="0"/>
    <p:restoredTop sz="94631" autoAdjust="0"/>
  </p:normalViewPr>
  <p:slideViewPr>
    <p:cSldViewPr>
      <p:cViewPr varScale="1">
        <p:scale>
          <a:sx n="77" d="100"/>
          <a:sy n="77" d="100"/>
        </p:scale>
        <p:origin x="120" y="294"/>
      </p:cViewPr>
      <p:guideLst>
        <p:guide orient="horz" pos="2160"/>
        <p:guide pos="3840"/>
      </p:guideLst>
    </p:cSldViewPr>
  </p:slideViewPr>
  <p:outlineViewPr>
    <p:cViewPr>
      <p:scale>
        <a:sx n="33" d="100"/>
        <a:sy n="33" d="100"/>
      </p:scale>
      <p:origin x="0" y="-361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1T14:17:52.671" idx="1">
    <p:pos x="10" y="10"/>
    <p:text>Regard nouveau porté sur l’activité d’une structure favorisant l’innovation et la différenciation auprès des Ministères du travail, de la santé…
Motivation, implication et fidélisation des salariés 
Accès à des marchés responsables (publics ou privés) qui sélectionnent les entreprises et ou les produits sur des critères dits ESG (Environnement, Social, Gouvernance)
Développement d’un capital confiance bénéfique à l’image et aux valeurs de l’entreprise
Fiabilisation des relations commerciales et des partenariats basés sur des valeurs humaines
Accès privilégié à des financements de la part d’organismes publics ou privés
Gain de temps dans la mise en place face à la complexité des prestations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03/06/2021</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5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69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07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4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0562" y="4721186"/>
            <a:ext cx="5444489" cy="4472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608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09601" y="1592313"/>
            <a:ext cx="11007011"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4" name="Shape 2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609601" y="2348880"/>
            <a:ext cx="11055017" cy="3960441"/>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0" name="Shape 3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601" y="273051"/>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2389718" y="612775"/>
            <a:ext cx="73151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Shape 11"/>
          <p:cNvSpPr txBox="1">
            <a:spLocks noGrp="1"/>
          </p:cNvSpPr>
          <p:nvPr>
            <p:ph type="body" idx="1"/>
          </p:nvPr>
        </p:nvSpPr>
        <p:spPr>
          <a:xfrm>
            <a:off x="609600" y="1844824"/>
            <a:ext cx="10972800" cy="428134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fr-FR" dirty="0" smtClean="0"/>
              <a:t>14/06/2021</a:t>
            </a:r>
            <a:endParaRPr lang="fr-FR" dirty="0"/>
          </a:p>
        </p:txBody>
      </p:sp>
      <p:sp>
        <p:nvSpPr>
          <p:cNvPr id="13" name="Shape 1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fr-FR" dirty="0" err="1" smtClean="0"/>
              <a:t>Khépri</a:t>
            </a:r>
            <a:r>
              <a:rPr lang="fr-FR" dirty="0" smtClean="0"/>
              <a:t> Santé au Travail</a:t>
            </a:r>
            <a:endParaRPr lang="fr-FR" dirty="0"/>
          </a:p>
        </p:txBody>
      </p:sp>
      <p:sp>
        <p:nvSpPr>
          <p:cNvPr id="14" name="Shape 1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dirty="0">
              <a:solidFill>
                <a:srgbClr val="888888"/>
              </a:solidFill>
              <a:latin typeface="Calibri"/>
              <a:ea typeface="Calibri"/>
              <a:cs typeface="Calibri"/>
              <a:sym typeface="Calibri"/>
            </a:endParaRPr>
          </a:p>
        </p:txBody>
      </p:sp>
      <p:pic>
        <p:nvPicPr>
          <p:cNvPr id="16" name="Google Shape;96;p13"/>
          <p:cNvPicPr preferRelativeResize="0"/>
          <p:nvPr userDrawn="1"/>
        </p:nvPicPr>
        <p:blipFill>
          <a:blip r:embed="rId12">
            <a:alphaModFix/>
          </a:blip>
          <a:stretch>
            <a:fillRect/>
          </a:stretch>
        </p:blipFill>
        <p:spPr>
          <a:xfrm>
            <a:off x="1199456" y="171363"/>
            <a:ext cx="1512168" cy="1032670"/>
          </a:xfrm>
          <a:prstGeom prst="rect">
            <a:avLst/>
          </a:prstGeom>
          <a:noFill/>
          <a:ln>
            <a:noFill/>
          </a:ln>
        </p:spPr>
      </p:pic>
      <p:pic>
        <p:nvPicPr>
          <p:cNvPr id="18" name="Google Shape;90;p13"/>
          <p:cNvPicPr preferRelativeResize="0"/>
          <p:nvPr userDrawn="1"/>
        </p:nvPicPr>
        <p:blipFill>
          <a:blip r:embed="rId13">
            <a:alphaModFix/>
          </a:blip>
          <a:stretch>
            <a:fillRect/>
          </a:stretch>
        </p:blipFill>
        <p:spPr>
          <a:xfrm>
            <a:off x="6005707" y="250084"/>
            <a:ext cx="2602146" cy="1119930"/>
          </a:xfrm>
          <a:prstGeom prst="rect">
            <a:avLst/>
          </a:prstGeom>
          <a:noFill/>
          <a:ln>
            <a:noFill/>
          </a:ln>
        </p:spPr>
      </p:pic>
      <p:sp>
        <p:nvSpPr>
          <p:cNvPr id="19" name="ZoneTexte 18"/>
          <p:cNvSpPr txBox="1"/>
          <p:nvPr userDrawn="1"/>
        </p:nvSpPr>
        <p:spPr>
          <a:xfrm>
            <a:off x="8607853" y="369817"/>
            <a:ext cx="2957325" cy="1015663"/>
          </a:xfrm>
          <a:prstGeom prst="rect">
            <a:avLst/>
          </a:prstGeom>
          <a:noFill/>
        </p:spPr>
        <p:txBody>
          <a:bodyPr wrap="square" rtlCol="0">
            <a:spAutoFit/>
          </a:bodyPr>
          <a:lstStyle/>
          <a:p>
            <a:pPr algn="ctr"/>
            <a:r>
              <a:rPr lang="fr-FR" sz="1200" b="1" dirty="0" smtClean="0">
                <a:solidFill>
                  <a:schemeClr val="accent5"/>
                </a:solidFill>
                <a:latin typeface="Trebuchet MS" panose="020B0603020202020204" pitchFamily="34" charset="0"/>
              </a:rPr>
              <a:t>Association loi 1901, spécialiste</a:t>
            </a:r>
          </a:p>
          <a:p>
            <a:pPr algn="ctr"/>
            <a:r>
              <a:rPr lang="fr-FR" sz="1200" b="1" dirty="0" smtClean="0">
                <a:solidFill>
                  <a:schemeClr val="accent5"/>
                </a:solidFill>
                <a:latin typeface="Trebuchet MS" panose="020B0603020202020204" pitchFamily="34" charset="0"/>
              </a:rPr>
              <a:t>de l’accompagnement de la douleur chronique, partenaire des entreprises, des professionnels de santé, du sport et du bien-être</a:t>
            </a:r>
            <a:r>
              <a:rPr lang="fr-FR" sz="1200" b="1" baseline="0" dirty="0" smtClean="0">
                <a:solidFill>
                  <a:schemeClr val="accent5"/>
                </a:solidFill>
                <a:latin typeface="Trebuchet MS" panose="020B0603020202020204" pitchFamily="34" charset="0"/>
              </a:rPr>
              <a:t> </a:t>
            </a:r>
            <a:r>
              <a:rPr lang="fr-FR" sz="1200" b="1" dirty="0" smtClean="0">
                <a:solidFill>
                  <a:schemeClr val="accent5"/>
                </a:solidFill>
                <a:latin typeface="Trebuchet MS" panose="020B0603020202020204" pitchFamily="34" charset="0"/>
              </a:rPr>
              <a:t>01 84 23 73 37 </a:t>
            </a:r>
            <a:endParaRPr lang="fr-FR" sz="1200" b="1" dirty="0">
              <a:solidFill>
                <a:schemeClr val="accent5"/>
              </a:solidFill>
              <a:latin typeface="Trebuchet MS" panose="020B0603020202020204" pitchFamily="34" charset="0"/>
            </a:endParaRPr>
          </a:p>
        </p:txBody>
      </p:sp>
      <p:sp>
        <p:nvSpPr>
          <p:cNvPr id="4" name="ZoneTexte 3"/>
          <p:cNvSpPr txBox="1"/>
          <p:nvPr userDrawn="1"/>
        </p:nvSpPr>
        <p:spPr>
          <a:xfrm>
            <a:off x="969640" y="1133180"/>
            <a:ext cx="1958008" cy="400110"/>
          </a:xfrm>
          <a:prstGeom prst="rect">
            <a:avLst/>
          </a:prstGeom>
          <a:noFill/>
        </p:spPr>
        <p:txBody>
          <a:bodyPr wrap="square" rtlCol="0">
            <a:spAutoFit/>
          </a:bodyPr>
          <a:lstStyle/>
          <a:p>
            <a:pPr algn="ctr"/>
            <a:r>
              <a:rPr lang="fr-FR" sz="2000" b="1" dirty="0" smtClean="0">
                <a:solidFill>
                  <a:srgbClr val="0070C0"/>
                </a:solidFill>
                <a:latin typeface="Trebuchet MS" panose="020B0603020202020204" pitchFamily="34" charset="0"/>
              </a:rPr>
              <a:t>au travail</a:t>
            </a:r>
            <a:endParaRPr lang="fr-FR" sz="2000" b="1" dirty="0">
              <a:solidFill>
                <a:srgbClr val="0070C0"/>
              </a:solidFill>
              <a:latin typeface="Trebuchet MS" panose="020B0603020202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mailto:evelyne.revellat@kheprisante.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30" name="Picture 6" descr="RÃ©sultat de recherche d'images pour &quot;ci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800"/>
            <a:ext cx="12192000" cy="5229200"/>
          </a:xfrm>
          <a:prstGeom prst="rect">
            <a:avLst/>
          </a:prstGeom>
          <a:noFill/>
          <a:extLst>
            <a:ext uri="{909E8E84-426E-40DD-AFC4-6F175D3DCCD1}">
              <a14:hiddenFill xmlns:a14="http://schemas.microsoft.com/office/drawing/2010/main">
                <a:solidFill>
                  <a:srgbClr val="FFFFFF"/>
                </a:solidFill>
              </a14:hiddenFill>
            </a:ext>
          </a:extLst>
        </p:spPr>
      </p:pic>
      <p:sp>
        <p:nvSpPr>
          <p:cNvPr id="102" name="Shape 102"/>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a:t>14/11/2016</a:t>
            </a:r>
          </a:p>
        </p:txBody>
      </p:sp>
      <p:sp>
        <p:nvSpPr>
          <p:cNvPr id="103" name="Shape 103"/>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a:t>Mairie-SophroKhepri-21-11-2016</a:t>
            </a:r>
          </a:p>
        </p:txBody>
      </p:sp>
      <p:sp>
        <p:nvSpPr>
          <p:cNvPr id="104" name="Shape 104"/>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a:t>
            </a:fld>
            <a:endParaRPr lang="fr-FR" sz="1200">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4">
            <a:alphaModFix/>
          </a:blip>
          <a:srcRect/>
          <a:stretch/>
        </p:blipFill>
        <p:spPr>
          <a:xfrm>
            <a:off x="0" y="2636912"/>
            <a:ext cx="7680176" cy="4221088"/>
          </a:xfrm>
          <a:prstGeom prst="rect">
            <a:avLst/>
          </a:prstGeom>
          <a:noFill/>
          <a:ln>
            <a:no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999" y="1507096"/>
            <a:ext cx="6697001" cy="5350904"/>
          </a:xfrm>
          <a:prstGeom prst="rect">
            <a:avLst/>
          </a:prstGeom>
        </p:spPr>
      </p:pic>
      <p:sp>
        <p:nvSpPr>
          <p:cNvPr id="6" name="ZoneTexte 5"/>
          <p:cNvSpPr txBox="1"/>
          <p:nvPr/>
        </p:nvSpPr>
        <p:spPr>
          <a:xfrm>
            <a:off x="124380" y="2996952"/>
            <a:ext cx="5107524" cy="769441"/>
          </a:xfrm>
          <a:prstGeom prst="rect">
            <a:avLst/>
          </a:prstGeom>
          <a:noFill/>
        </p:spPr>
        <p:txBody>
          <a:bodyPr wrap="square" rtlCol="0">
            <a:spAutoFit/>
          </a:bodyPr>
          <a:lstStyle/>
          <a:p>
            <a:r>
              <a:rPr lang="fr-FR" sz="4400" b="1" dirty="0" smtClean="0">
                <a:solidFill>
                  <a:schemeClr val="tx1"/>
                </a:solidFill>
                <a:latin typeface="Trebuchet MS" panose="020B0603020202020204" pitchFamily="34" charset="0"/>
                <a:ea typeface="Adobe Gothic Std B" panose="020B0800000000000000" pitchFamily="34" charset="-128"/>
              </a:rPr>
              <a:t>Au-delà des murs…</a:t>
            </a:r>
            <a:endParaRPr lang="fr-FR" sz="4400" b="1" dirty="0">
              <a:solidFill>
                <a:schemeClr val="tx1"/>
              </a:solidFill>
              <a:latin typeface="Trebuchet MS" panose="020B0603020202020204" pitchFamily="34" charset="0"/>
              <a:ea typeface="Adobe Gothic Std B" panose="020B08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a:t>Khépri</a:t>
            </a:r>
            <a:r>
              <a:rPr lang="fr-FR" dirty="0"/>
              <a:t> Santé au Travail</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10</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grâce à : </a:t>
            </a:r>
          </a:p>
          <a:p>
            <a:pPr lvl="1">
              <a:buFont typeface="Wingdings" panose="05000000000000000000" pitchFamily="2" charset="2"/>
              <a:buChar char="v"/>
            </a:pPr>
            <a:r>
              <a:rPr lang="fr-FR" dirty="0"/>
              <a:t> </a:t>
            </a:r>
            <a:r>
              <a:rPr lang="fr-FR" dirty="0" smtClean="0"/>
              <a:t>Notre organisation et à nos 70 professionnels dans le Centre pilote</a:t>
            </a:r>
            <a:endParaRPr lang="fr-FR" dirty="0"/>
          </a:p>
          <a:p>
            <a:pPr lvl="1">
              <a:buFont typeface="Wingdings" panose="05000000000000000000" pitchFamily="2" charset="2"/>
              <a:buChar char="v"/>
            </a:pPr>
            <a:r>
              <a:rPr lang="fr-FR" dirty="0" smtClean="0"/>
              <a:t> Notre réseau de professionnels au niveau national,</a:t>
            </a:r>
          </a:p>
          <a:p>
            <a:pPr marL="584200" lvl="1" indent="0">
              <a:buNone/>
            </a:pPr>
            <a:r>
              <a:rPr lang="fr-FR" i="1" dirty="0" smtClean="0"/>
              <a:t>    Nos professionnels sont thérapeutes, coach ou formateurs  en hygiène de vie, bien-être et santé.</a:t>
            </a:r>
          </a:p>
          <a:p>
            <a:r>
              <a:rPr lang="fr-FR" dirty="0" smtClean="0"/>
              <a:t>Confidentialité:</a:t>
            </a:r>
          </a:p>
          <a:p>
            <a:pPr lvl="1">
              <a:buFont typeface="Wingdings" panose="05000000000000000000" pitchFamily="2" charset="2"/>
              <a:buChar char="v"/>
            </a:pPr>
            <a:r>
              <a:rPr lang="fr-FR" dirty="0" smtClean="0"/>
              <a:t> Les motifs de consultation et le choix des prestations ne seront jamais communiqués à </a:t>
            </a:r>
            <a:br>
              <a:rPr lang="fr-FR" dirty="0" smtClean="0"/>
            </a:br>
            <a:r>
              <a:rPr lang="fr-FR" dirty="0" smtClean="0"/>
              <a:t>   l’employeur </a:t>
            </a:r>
          </a:p>
          <a:p>
            <a:r>
              <a:rPr lang="fr-FR" dirty="0" smtClean="0"/>
              <a:t>Adaptation des soins sur mesure de façon individualisée par collaborateur :</a:t>
            </a:r>
          </a:p>
          <a:p>
            <a:pPr lvl="1">
              <a:buFont typeface="Wingdings" panose="05000000000000000000" pitchFamily="2" charset="2"/>
              <a:buChar char="v"/>
            </a:pPr>
            <a:r>
              <a:rPr lang="fr-FR" dirty="0"/>
              <a:t> </a:t>
            </a:r>
            <a:r>
              <a:rPr lang="fr-FR" dirty="0" smtClean="0"/>
              <a:t>Chaque collaborateur bénéficie d’un spécialiste santé référent pour l’aider à la mises 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9601" y="1700810"/>
            <a:ext cx="11007011" cy="576062"/>
          </a:xfrm>
        </p:spPr>
        <p:txBody>
          <a:bodyPr/>
          <a:lstStyle/>
          <a:p>
            <a:r>
              <a:rPr lang="fr-FR" dirty="0" smtClean="0"/>
              <a:t>Exemple de grille tarifaire pour 100 salariés pour un Site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11</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609601" y="2204865"/>
            <a:ext cx="11055017" cy="3431406"/>
          </a:xfrm>
        </p:spPr>
        <p:txBody>
          <a:bodyPr/>
          <a:lstStyle/>
          <a:p>
            <a:r>
              <a:rPr lang="fr-FR" dirty="0" smtClean="0"/>
              <a:t>Implémentation de l’application mise à disposition des collaborateurs : </a:t>
            </a:r>
          </a:p>
          <a:p>
            <a:pPr lvl="1">
              <a:buFont typeface="Wingdings" panose="05000000000000000000" pitchFamily="2" charset="2"/>
              <a:buChar char="v"/>
            </a:pPr>
            <a:r>
              <a:rPr lang="fr-FR" dirty="0"/>
              <a:t> </a:t>
            </a:r>
            <a:r>
              <a:rPr lang="fr-FR" dirty="0" smtClean="0"/>
              <a:t>5 988</a:t>
            </a:r>
            <a:r>
              <a:rPr lang="fr-FR" dirty="0" smtClean="0"/>
              <a:t> </a:t>
            </a:r>
            <a:r>
              <a:rPr lang="fr-FR" dirty="0" smtClean="0"/>
              <a:t>€ par mois à la charge de l’entreprise comprenant </a:t>
            </a:r>
            <a:r>
              <a:rPr lang="fr-FR" dirty="0" smtClean="0">
                <a:sym typeface="Wingdings" panose="05000000000000000000" pitchFamily="2" charset="2"/>
              </a:rPr>
              <a:t> </a:t>
            </a:r>
            <a:r>
              <a:rPr lang="fr-FR" dirty="0" smtClean="0">
                <a:sym typeface="Wingdings" panose="05000000000000000000" pitchFamily="2" charset="2"/>
              </a:rPr>
              <a:t>2 400,00 </a:t>
            </a:r>
            <a:r>
              <a:rPr lang="fr-FR" dirty="0" smtClean="0">
                <a:sym typeface="Wingdings" panose="05000000000000000000" pitchFamily="2" charset="2"/>
              </a:rPr>
              <a:t>€ par </a:t>
            </a:r>
            <a:r>
              <a:rPr lang="fr-FR" dirty="0" smtClean="0">
                <a:sym typeface="Wingdings" panose="05000000000000000000" pitchFamily="2" charset="2"/>
              </a:rPr>
              <a:t>an </a:t>
            </a:r>
            <a:r>
              <a:rPr lang="fr-FR" dirty="0" smtClean="0">
                <a:sym typeface="Wingdings" panose="05000000000000000000" pitchFamily="2" charset="2"/>
              </a:rPr>
              <a:t>d’abonnement</a:t>
            </a:r>
            <a:endParaRPr lang="fr-FR" dirty="0" smtClean="0"/>
          </a:p>
          <a:p>
            <a:pPr lvl="2">
              <a:buFont typeface="Wingdings" panose="05000000000000000000" pitchFamily="2" charset="2"/>
              <a:buChar char="§"/>
            </a:pPr>
            <a:r>
              <a:rPr lang="fr-FR" dirty="0" smtClean="0"/>
              <a:t> L’installation du dispositif personnalisé à la charte de l’entreprise,</a:t>
            </a:r>
          </a:p>
          <a:p>
            <a:pPr lvl="2">
              <a:buFont typeface="Wingdings" panose="05000000000000000000" pitchFamily="2" charset="2"/>
              <a:buChar char="§"/>
            </a:pPr>
            <a:r>
              <a:rPr lang="fr-FR" dirty="0"/>
              <a:t> </a:t>
            </a:r>
            <a:r>
              <a:rPr lang="fr-FR" dirty="0" smtClean="0"/>
              <a:t>Les tests de mise en route,</a:t>
            </a:r>
          </a:p>
          <a:p>
            <a:pPr lvl="2">
              <a:buFont typeface="Wingdings" panose="05000000000000000000" pitchFamily="2" charset="2"/>
              <a:buChar char="§"/>
            </a:pPr>
            <a:r>
              <a:rPr lang="fr-FR" dirty="0" smtClean="0"/>
              <a:t> Les </a:t>
            </a:r>
            <a:r>
              <a:rPr lang="fr-FR" dirty="0" err="1" smtClean="0"/>
              <a:t>reporting</a:t>
            </a:r>
            <a:r>
              <a:rPr lang="fr-FR" dirty="0" smtClean="0"/>
              <a:t> d’activité anonyme avec remontée d’information qualitative pour la DRH</a:t>
            </a:r>
          </a:p>
          <a:p>
            <a:pPr lvl="2">
              <a:buFont typeface="Wingdings" panose="05000000000000000000" pitchFamily="2" charset="2"/>
              <a:buChar char="§"/>
            </a:pPr>
            <a:r>
              <a:rPr lang="fr-FR" dirty="0"/>
              <a:t> </a:t>
            </a:r>
            <a:r>
              <a:rPr lang="fr-FR" dirty="0" smtClean="0"/>
              <a:t>La hotline technique</a:t>
            </a:r>
          </a:p>
          <a:p>
            <a:pPr lvl="2">
              <a:buFont typeface="Wingdings" panose="05000000000000000000" pitchFamily="2" charset="2"/>
              <a:buChar char="§"/>
            </a:pPr>
            <a:r>
              <a:rPr lang="fr-FR" dirty="0"/>
              <a:t> </a:t>
            </a:r>
            <a:r>
              <a:rPr lang="fr-FR" dirty="0" smtClean="0"/>
              <a:t>Gestion des appels des collaborateurs souhaitant un inventaire de situation avec orientation</a:t>
            </a:r>
            <a:r>
              <a:rPr lang="fr-FR" dirty="0" smtClean="0"/>
              <a:t>.</a:t>
            </a:r>
            <a:endParaRPr lang="fr-FR" dirty="0"/>
          </a:p>
          <a:p>
            <a:pPr lvl="2">
              <a:buFont typeface="Wingdings" panose="05000000000000000000" pitchFamily="2" charset="2"/>
              <a:buChar char="§"/>
            </a:pPr>
            <a:r>
              <a:rPr lang="fr-FR" dirty="0" smtClean="0"/>
              <a:t>70 € par consultation à la charge du collaborateur</a:t>
            </a:r>
          </a:p>
          <a:p>
            <a:pPr lvl="2">
              <a:buFont typeface="Wingdings" panose="05000000000000000000" pitchFamily="2" charset="2"/>
              <a:buChar char="§"/>
            </a:pPr>
            <a:r>
              <a:rPr lang="fr-FR" dirty="0"/>
              <a:t> </a:t>
            </a:r>
            <a:r>
              <a:rPr lang="fr-FR" dirty="0" smtClean="0"/>
              <a:t>avec en option une participation financière par l’employeur </a:t>
            </a:r>
            <a:endParaRPr lang="fr-FR" dirty="0"/>
          </a:p>
        </p:txBody>
      </p:sp>
      <p:cxnSp>
        <p:nvCxnSpPr>
          <p:cNvPr id="8" name="Connecteur droit 7"/>
          <p:cNvCxnSpPr/>
          <p:nvPr/>
        </p:nvCxnSpPr>
        <p:spPr>
          <a:xfrm>
            <a:off x="1641847" y="2708920"/>
            <a:ext cx="493713"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911424" y="5734701"/>
            <a:ext cx="7992888" cy="523220"/>
          </a:xfrm>
          <a:prstGeom prst="rect">
            <a:avLst/>
          </a:prstGeom>
          <a:noFill/>
        </p:spPr>
        <p:txBody>
          <a:bodyPr wrap="square" rtlCol="0">
            <a:spAutoFit/>
          </a:bodyPr>
          <a:lstStyle/>
          <a:p>
            <a:pPr marL="285750" indent="-285750">
              <a:buFont typeface="Arial" panose="020B0604020202020204" pitchFamily="34" charset="0"/>
              <a:buChar char="•"/>
            </a:pPr>
            <a:r>
              <a:rPr lang="fr-FR" i="1" dirty="0" err="1" smtClean="0"/>
              <a:t>Visiapy</a:t>
            </a:r>
            <a:r>
              <a:rPr lang="fr-FR" i="1" dirty="0" smtClean="0"/>
              <a:t> est un prototype </a:t>
            </a:r>
            <a:r>
              <a:rPr lang="fr-FR" i="1" dirty="0"/>
              <a:t>fonctionnel, selon modèle MVP de </a:t>
            </a:r>
            <a:r>
              <a:rPr lang="fr-FR" i="1" dirty="0" smtClean="0"/>
              <a:t>Stanford</a:t>
            </a:r>
          </a:p>
          <a:p>
            <a:r>
              <a:rPr lang="fr-FR" i="1" dirty="0" smtClean="0"/>
              <a:t>      (M.V.P</a:t>
            </a:r>
            <a:r>
              <a:rPr lang="fr-FR" i="1" dirty="0"/>
              <a:t>. = Minimum Viable Product qui s’enrichit au </a:t>
            </a:r>
            <a:r>
              <a:rPr lang="fr-FR" i="1" dirty="0" smtClean="0"/>
              <a:t>fur et </a:t>
            </a:r>
            <a:r>
              <a:rPr lang="fr-FR" i="1" dirty="0"/>
              <a:t>à mesure des retours </a:t>
            </a:r>
            <a:r>
              <a:rPr lang="fr-FR" i="1" dirty="0" smtClean="0"/>
              <a:t>clients</a:t>
            </a:r>
            <a:endParaRPr lang="fr-FR" i="1" dirty="0"/>
          </a:p>
        </p:txBody>
      </p:sp>
    </p:spTree>
    <p:extLst>
      <p:ext uri="{BB962C8B-B14F-4D97-AF65-F5344CB8AC3E}">
        <p14:creationId xmlns:p14="http://schemas.microsoft.com/office/powerpoint/2010/main" val="106069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descr="Emmanuel lhoste-10.jpg"/>
          <p:cNvPicPr preferRelativeResize="0"/>
          <p:nvPr/>
        </p:nvPicPr>
        <p:blipFill rotWithShape="1">
          <a:blip r:embed="rId3">
            <a:alphaModFix/>
          </a:blip>
          <a:srcRect l="11913" t="2589" r="16616" b="26838"/>
          <a:stretch/>
        </p:blipFill>
        <p:spPr>
          <a:xfrm>
            <a:off x="1575368" y="2472394"/>
            <a:ext cx="1843547" cy="1820702"/>
          </a:xfrm>
          <a:prstGeom prst="rect">
            <a:avLst/>
          </a:prstGeom>
          <a:noFill/>
          <a:ln>
            <a:noFill/>
          </a:ln>
        </p:spPr>
      </p:pic>
      <p:sp>
        <p:nvSpPr>
          <p:cNvPr id="152" name="Shape 152"/>
          <p:cNvSpPr/>
          <p:nvPr/>
        </p:nvSpPr>
        <p:spPr>
          <a:xfrm>
            <a:off x="770492" y="1651884"/>
            <a:ext cx="3453300" cy="3435300"/>
          </a:xfrm>
          <a:prstGeom prst="donut">
            <a:avLst>
              <a:gd name="adj" fmla="val 23861"/>
            </a:avLst>
          </a:prstGeom>
          <a:solidFill>
            <a:srgbClr val="FFFFFF"/>
          </a:solidFill>
          <a:ln>
            <a:noFill/>
          </a:ln>
        </p:spPr>
        <p:txBody>
          <a:bodyPr wrap="square" lIns="91425" tIns="91425" rIns="91425" bIns="91425" anchor="ctr" anchorCtr="0">
            <a:noAutofit/>
          </a:bodyPr>
          <a:lstStyle/>
          <a:p>
            <a:endParaRPr/>
          </a:p>
        </p:txBody>
      </p:sp>
      <p:sp>
        <p:nvSpPr>
          <p:cNvPr id="153" name="Shape 153"/>
          <p:cNvSpPr/>
          <p:nvPr/>
        </p:nvSpPr>
        <p:spPr>
          <a:xfrm>
            <a:off x="1585604" y="2446996"/>
            <a:ext cx="1820700" cy="1820700"/>
          </a:xfrm>
          <a:prstGeom prst="ellipse">
            <a:avLst/>
          </a:prstGeom>
          <a:noFill/>
          <a:ln w="9525" cap="flat" cmpd="sng">
            <a:solidFill>
              <a:srgbClr val="CFD8DC"/>
            </a:solidFill>
            <a:prstDash val="dash"/>
            <a:round/>
            <a:headEnd type="none" w="med" len="med"/>
            <a:tailEnd type="none" w="med" len="med"/>
          </a:ln>
        </p:spPr>
        <p:txBody>
          <a:bodyPr wrap="square" lIns="91425" tIns="91425" rIns="91425" bIns="91425" anchor="ctr" anchorCtr="0">
            <a:noAutofit/>
          </a:bodyPr>
          <a:lstStyle/>
          <a:p>
            <a:endParaRPr/>
          </a:p>
        </p:txBody>
      </p:sp>
      <p:sp>
        <p:nvSpPr>
          <p:cNvPr id="154" name="Shape 154"/>
          <p:cNvSpPr txBox="1">
            <a:spLocks noGrp="1"/>
          </p:cNvSpPr>
          <p:nvPr>
            <p:ph type="ctrTitle" idx="4294967295"/>
          </p:nvPr>
        </p:nvSpPr>
        <p:spPr>
          <a:xfrm>
            <a:off x="9476" y="1616864"/>
            <a:ext cx="4790380" cy="638754"/>
          </a:xfrm>
          <a:prstGeom prst="rect">
            <a:avLst/>
          </a:prstGeom>
        </p:spPr>
        <p:txBody>
          <a:bodyPr wrap="square" lIns="91425" tIns="91425" rIns="91425" bIns="91425" anchor="b" anchorCtr="0">
            <a:noAutofit/>
          </a:bodyPr>
          <a:lstStyle/>
          <a:p>
            <a:pPr algn="ctr"/>
            <a:r>
              <a:rPr lang="en" sz="2400" b="1" dirty="0">
                <a:solidFill>
                  <a:schemeClr val="accent1"/>
                </a:solidFill>
                <a:latin typeface="Trebuchet MS" panose="020B0603020202020204" pitchFamily="34" charset="0"/>
              </a:rPr>
              <a:t>Merci </a:t>
            </a:r>
            <a:r>
              <a:rPr lang="en" sz="2400" b="1" dirty="0" smtClean="0">
                <a:solidFill>
                  <a:schemeClr val="accent1"/>
                </a:solidFill>
                <a:latin typeface="Trebuchet MS" panose="020B0603020202020204" pitchFamily="34" charset="0"/>
              </a:rPr>
              <a:t>pour votre attention</a:t>
            </a:r>
            <a:endParaRPr lang="en" sz="2400" b="1" dirty="0">
              <a:solidFill>
                <a:schemeClr val="accent1"/>
              </a:solidFill>
              <a:latin typeface="Trebuchet MS" panose="020B0603020202020204" pitchFamily="34" charset="0"/>
            </a:endParaRPr>
          </a:p>
        </p:txBody>
      </p:sp>
      <p:sp>
        <p:nvSpPr>
          <p:cNvPr id="156" name="Shape 156"/>
          <p:cNvSpPr txBox="1">
            <a:spLocks noGrp="1"/>
          </p:cNvSpPr>
          <p:nvPr>
            <p:ph type="body" idx="4294967295"/>
          </p:nvPr>
        </p:nvSpPr>
        <p:spPr>
          <a:xfrm>
            <a:off x="0" y="4365104"/>
            <a:ext cx="4799856" cy="1477631"/>
          </a:xfrm>
          <a:prstGeom prst="rect">
            <a:avLst/>
          </a:prstGeom>
        </p:spPr>
        <p:txBody>
          <a:bodyPr wrap="square" lIns="91425" tIns="91425" rIns="91425" bIns="91425" anchor="t" anchorCtr="0">
            <a:noAutofit/>
          </a:bodyPr>
          <a:lstStyle/>
          <a:p>
            <a:pPr algn="ctr">
              <a:spcBef>
                <a:spcPts val="0"/>
              </a:spcBef>
              <a:buNone/>
            </a:pPr>
            <a:r>
              <a:rPr lang="en" sz="1600" b="1" dirty="0">
                <a:solidFill>
                  <a:schemeClr val="accent1"/>
                </a:solidFill>
              </a:rPr>
              <a:t>Evelyne </a:t>
            </a:r>
            <a:r>
              <a:rPr lang="en" sz="1600" b="1" dirty="0" smtClean="0">
                <a:solidFill>
                  <a:schemeClr val="accent1"/>
                </a:solidFill>
              </a:rPr>
              <a:t>Revellat</a:t>
            </a:r>
          </a:p>
          <a:p>
            <a:pPr algn="ctr">
              <a:spcBef>
                <a:spcPts val="0"/>
              </a:spcBef>
              <a:buNone/>
            </a:pPr>
            <a:r>
              <a:rPr lang="en" sz="1600" b="1" dirty="0" smtClean="0">
                <a:solidFill>
                  <a:schemeClr val="accent1"/>
                </a:solidFill>
              </a:rPr>
              <a:t>Fondatrice de Khépri Santé</a:t>
            </a:r>
            <a:endParaRPr lang="en" sz="1600" b="1" dirty="0">
              <a:solidFill>
                <a:schemeClr val="accent1"/>
              </a:solidFill>
            </a:endParaRPr>
          </a:p>
          <a:p>
            <a:pPr algn="ctr">
              <a:spcBef>
                <a:spcPts val="0"/>
              </a:spcBef>
              <a:buNone/>
            </a:pPr>
            <a:r>
              <a:rPr lang="en" sz="1600" b="1" dirty="0">
                <a:solidFill>
                  <a:schemeClr val="accent1"/>
                </a:solidFill>
              </a:rPr>
              <a:t>06 60 47 71 64</a:t>
            </a:r>
          </a:p>
          <a:p>
            <a:pPr algn="ctr">
              <a:spcBef>
                <a:spcPts val="0"/>
              </a:spcBef>
              <a:buNone/>
            </a:pPr>
            <a:r>
              <a:rPr lang="en" sz="1600" dirty="0">
                <a:solidFill>
                  <a:srgbClr val="5AB1C9"/>
                </a:solidFill>
                <a:hlinkClick r:id="rId4"/>
              </a:rPr>
              <a:t>evelyne.revellat@kheprisante.fr</a:t>
            </a:r>
            <a:endParaRPr lang="en" sz="1600" dirty="0">
              <a:solidFill>
                <a:srgbClr val="5AB1C9"/>
              </a:solidFill>
            </a:endParaRPr>
          </a:p>
          <a:p>
            <a:pPr algn="ctr">
              <a:spcBef>
                <a:spcPts val="0"/>
              </a:spcBef>
              <a:buNone/>
            </a:pPr>
            <a:r>
              <a:rPr lang="en" sz="1600" b="1" dirty="0" smtClean="0">
                <a:solidFill>
                  <a:schemeClr val="accent1"/>
                </a:solidFill>
              </a:rPr>
              <a:t>www.kheprisante.fr</a:t>
            </a:r>
            <a:endParaRPr lang="en" sz="1600" b="1" dirty="0">
              <a:solidFill>
                <a:schemeClr val="accent1"/>
              </a:solidFill>
            </a:endParaRPr>
          </a:p>
        </p:txBody>
      </p:sp>
      <p:sp>
        <p:nvSpPr>
          <p:cNvPr id="8" name="Shape 156"/>
          <p:cNvSpPr txBox="1">
            <a:spLocks/>
          </p:cNvSpPr>
          <p:nvPr/>
        </p:nvSpPr>
        <p:spPr>
          <a:xfrm>
            <a:off x="0" y="5997404"/>
            <a:ext cx="4799856" cy="683101"/>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lgn="ctr">
              <a:spcBef>
                <a:spcPts val="0"/>
              </a:spcBef>
              <a:buFont typeface="Arial"/>
              <a:buNone/>
            </a:pPr>
            <a:r>
              <a:rPr lang="fr-FR" sz="1400" i="1" dirty="0" smtClean="0">
                <a:solidFill>
                  <a:schemeClr val="bg2">
                    <a:lumMod val="75000"/>
                  </a:schemeClr>
                </a:solidFill>
              </a:rPr>
              <a:t>Présidente de l’Association</a:t>
            </a:r>
          </a:p>
          <a:p>
            <a:pPr algn="ctr">
              <a:spcBef>
                <a:spcPts val="0"/>
              </a:spcBef>
              <a:buFont typeface="Arial"/>
              <a:buNone/>
            </a:pPr>
            <a:r>
              <a:rPr lang="fr-FR" sz="1400" i="1" dirty="0" smtClean="0">
                <a:solidFill>
                  <a:schemeClr val="bg2">
                    <a:lumMod val="75000"/>
                  </a:schemeClr>
                </a:solidFill>
              </a:rPr>
              <a:t>Pôle Santé Pluridisciplinaire Paris-Est</a:t>
            </a:r>
          </a:p>
        </p:txBody>
      </p:sp>
      <p:sp>
        <p:nvSpPr>
          <p:cNvPr id="2" name="ZoneTexte 1"/>
          <p:cNvSpPr txBox="1"/>
          <p:nvPr/>
        </p:nvSpPr>
        <p:spPr>
          <a:xfrm>
            <a:off x="4984808" y="1866885"/>
            <a:ext cx="6727816" cy="4585871"/>
          </a:xfrm>
          <a:prstGeom prst="rect">
            <a:avLst/>
          </a:prstGeom>
          <a:noFill/>
        </p:spPr>
        <p:txBody>
          <a:bodyPr wrap="square" rtlCol="0">
            <a:spAutoFit/>
          </a:bodyPr>
          <a:lstStyle/>
          <a:p>
            <a:pPr algn="just"/>
            <a:r>
              <a:rPr lang="fr-FR" sz="1600" b="1" dirty="0" smtClean="0">
                <a:solidFill>
                  <a:schemeClr val="accent1"/>
                </a:solidFill>
                <a:latin typeface="+mn-lt"/>
                <a:cs typeface="Calibri Light" panose="020F0302020204030204" pitchFamily="34" charset="0"/>
              </a:rPr>
              <a:t>Biographie</a:t>
            </a:r>
          </a:p>
          <a:p>
            <a:pPr algn="just"/>
            <a:endParaRPr lang="fr-FR" sz="800" dirty="0">
              <a:latin typeface="Arial Narrow" panose="020B0606020202030204" pitchFamily="34" charset="0"/>
              <a:cs typeface="Calibri Light" panose="020F0302020204030204" pitchFamily="34" charset="0"/>
            </a:endParaRPr>
          </a:p>
          <a:p>
            <a:pPr algn="just"/>
            <a:r>
              <a:rPr lang="fr-FR" sz="1200" dirty="0">
                <a:solidFill>
                  <a:schemeClr val="bg2"/>
                </a:solidFill>
                <a:latin typeface="Arial Narrow" panose="020B0606020202030204" pitchFamily="34" charset="0"/>
                <a:cs typeface="Calibri Light" panose="020F0302020204030204" pitchFamily="34" charset="0"/>
              </a:rPr>
              <a:t>Evelyne Revellat fonde en 2015 </a:t>
            </a:r>
            <a:r>
              <a:rPr lang="fr-FR" sz="1200" dirty="0" err="1">
                <a:solidFill>
                  <a:schemeClr val="bg2"/>
                </a:solidFill>
                <a:latin typeface="Arial Narrow" panose="020B0606020202030204" pitchFamily="34" charset="0"/>
                <a:cs typeface="Calibri Light" panose="020F0302020204030204" pitchFamily="34" charset="0"/>
              </a:rPr>
              <a:t>Khépri</a:t>
            </a:r>
            <a:r>
              <a:rPr lang="fr-FR" sz="1200" dirty="0">
                <a:solidFill>
                  <a:schemeClr val="bg2"/>
                </a:solidFill>
                <a:latin typeface="Arial Narrow" panose="020B0606020202030204" pitchFamily="34" charset="0"/>
                <a:cs typeface="Calibri Light" panose="020F0302020204030204" pitchFamily="34" charset="0"/>
              </a:rPr>
              <a:t> Santé à Nogent-sur-Marne, un centre de santé intégrative où se conjuguent médecine conventionnelle et thérapies complémentaires avec une approche globale de l’humain. Une trentaine de pratiques y sont représentées. Elles sont classifiées selon 4 piliers de soins complémentaires liés au corps, au mental, à l’énergétique et à la nutrition. Son but est de promouvoir les thérapies complémentaires et de faire travailler main dans la main les médecins et les thérapeutes pour une santé intégrative. Elle lance simultanément avec les médecins, l’association Pôle Santé Pluridisciplinaire Paris Est qui a pour </a:t>
            </a:r>
            <a:r>
              <a:rPr lang="fr-FR" sz="1200" dirty="0" smtClean="0">
                <a:solidFill>
                  <a:schemeClr val="bg2"/>
                </a:solidFill>
                <a:latin typeface="Arial Narrow" panose="020B0606020202030204" pitchFamily="34" charset="0"/>
                <a:cs typeface="Calibri Light" panose="020F0302020204030204" pitchFamily="34" charset="0"/>
              </a:rPr>
              <a:t>but, en entreprise, l’</a:t>
            </a:r>
            <a:r>
              <a:rPr lang="fr-FR" sz="1200" dirty="0" err="1" smtClean="0">
                <a:solidFill>
                  <a:schemeClr val="bg2"/>
                </a:solidFill>
                <a:latin typeface="Arial Narrow" panose="020B0606020202030204" pitchFamily="34" charset="0"/>
                <a:cs typeface="Calibri Light" panose="020F0302020204030204" pitchFamily="34" charset="0"/>
              </a:rPr>
              <a:t>accompagnemen</a:t>
            </a:r>
            <a:r>
              <a:rPr lang="fr-FR" sz="1200" dirty="0" smtClean="0">
                <a:solidFill>
                  <a:schemeClr val="bg2"/>
                </a:solidFill>
                <a:latin typeface="Arial Narrow" panose="020B0606020202030204" pitchFamily="34" charset="0"/>
                <a:cs typeface="Calibri Light" panose="020F0302020204030204" pitchFamily="34" charset="0"/>
              </a:rPr>
              <a:t> des </a:t>
            </a:r>
            <a:r>
              <a:rPr lang="fr-FR" sz="1200" dirty="0">
                <a:solidFill>
                  <a:schemeClr val="bg2"/>
                </a:solidFill>
                <a:latin typeface="Arial Narrow" panose="020B0606020202030204" pitchFamily="34" charset="0"/>
                <a:cs typeface="Calibri Light" panose="020F0302020204030204" pitchFamily="34" charset="0"/>
              </a:rPr>
              <a:t>collaborateurs aidants familiaux actifs</a:t>
            </a:r>
            <a:r>
              <a:rPr lang="fr-FR" sz="1200" dirty="0" smtClean="0">
                <a:solidFill>
                  <a:schemeClr val="bg2"/>
                </a:solidFill>
                <a:latin typeface="Arial Narrow" panose="020B0606020202030204" pitchFamily="34" charset="0"/>
                <a:cs typeface="Calibri Light" panose="020F0302020204030204" pitchFamily="34" charset="0"/>
              </a:rPr>
              <a:t>.</a:t>
            </a:r>
            <a:endParaRPr lang="fr-FR" sz="800" dirty="0">
              <a:solidFill>
                <a:schemeClr val="bg2"/>
              </a:solidFill>
              <a:latin typeface="Arial Narrow" panose="020B0606020202030204" pitchFamily="34" charset="0"/>
              <a:cs typeface="Calibri Light" panose="020F0302020204030204" pitchFamily="34" charset="0"/>
            </a:endParaRPr>
          </a:p>
          <a:p>
            <a:pPr algn="just"/>
            <a:r>
              <a:rPr lang="fr-FR" sz="800" dirty="0">
                <a:solidFill>
                  <a:schemeClr val="bg2"/>
                </a:solidFill>
                <a:latin typeface="Arial Narrow" panose="020B0606020202030204" pitchFamily="34" charset="0"/>
                <a:cs typeface="Calibri Light" panose="020F0302020204030204" pitchFamily="34" charset="0"/>
              </a:rPr>
              <a:t> </a:t>
            </a:r>
          </a:p>
          <a:p>
            <a:pPr algn="just"/>
            <a:r>
              <a:rPr lang="fr-FR" sz="1200" dirty="0">
                <a:solidFill>
                  <a:schemeClr val="bg2"/>
                </a:solidFill>
                <a:latin typeface="Arial Narrow" panose="020B0606020202030204" pitchFamily="34" charset="0"/>
                <a:cs typeface="Calibri Light" panose="020F0302020204030204" pitchFamily="34" charset="0"/>
              </a:rPr>
              <a:t>D’origine grenobloise, a</a:t>
            </a:r>
            <a:r>
              <a:rPr lang="fr-FR" sz="1200" dirty="0" smtClean="0">
                <a:solidFill>
                  <a:schemeClr val="bg2"/>
                </a:solidFill>
                <a:latin typeface="Arial Narrow" panose="020B0606020202030204" pitchFamily="34" charset="0"/>
                <a:cs typeface="Calibri Light" panose="020F0302020204030204" pitchFamily="34" charset="0"/>
              </a:rPr>
              <a:t>près </a:t>
            </a:r>
            <a:r>
              <a:rPr lang="fr-FR" sz="1200" dirty="0">
                <a:solidFill>
                  <a:schemeClr val="bg2"/>
                </a:solidFill>
                <a:latin typeface="Arial Narrow" panose="020B0606020202030204" pitchFamily="34" charset="0"/>
                <a:cs typeface="Calibri Light" panose="020F0302020204030204" pitchFamily="34" charset="0"/>
              </a:rPr>
              <a:t>ses études, elle intègre le service RH de la société informatique Hewlett Packard. Elle décide de retourner à l’école à 30 ans pour passer un diplôme </a:t>
            </a:r>
            <a:r>
              <a:rPr lang="fr-FR" sz="1200" dirty="0" smtClean="0">
                <a:solidFill>
                  <a:schemeClr val="bg2"/>
                </a:solidFill>
                <a:latin typeface="Arial Narrow" panose="020B0606020202030204" pitchFamily="34" charset="0"/>
                <a:cs typeface="Calibri Light" panose="020F0302020204030204" pitchFamily="34" charset="0"/>
              </a:rPr>
              <a:t>d’Ecole de </a:t>
            </a:r>
            <a:r>
              <a:rPr lang="fr-FR" sz="1200" dirty="0">
                <a:solidFill>
                  <a:schemeClr val="bg2"/>
                </a:solidFill>
                <a:latin typeface="Arial Narrow" panose="020B0606020202030204" pitchFamily="34" charset="0"/>
                <a:cs typeface="Calibri Light" panose="020F0302020204030204" pitchFamily="34" charset="0"/>
              </a:rPr>
              <a:t>commerce. </a:t>
            </a:r>
            <a:r>
              <a:rPr lang="fr-FR" sz="1200" dirty="0" smtClean="0">
                <a:solidFill>
                  <a:schemeClr val="bg2"/>
                </a:solidFill>
                <a:latin typeface="Arial Narrow" panose="020B0606020202030204" pitchFamily="34" charset="0"/>
                <a:cs typeface="Calibri Light" panose="020F0302020204030204" pitchFamily="34" charset="0"/>
              </a:rPr>
              <a:t>En 1992</a:t>
            </a:r>
            <a:r>
              <a:rPr lang="fr-FR" sz="1200" dirty="0">
                <a:solidFill>
                  <a:schemeClr val="bg2"/>
                </a:solidFill>
                <a:latin typeface="Arial Narrow" panose="020B0606020202030204" pitchFamily="34" charset="0"/>
                <a:cs typeface="Calibri Light" panose="020F0302020204030204" pitchFamily="34" charset="0"/>
              </a:rPr>
              <a:t>, elle devient responsable Ressources Humaines chez Etam où elle a en charge le recrutement des cadres et la mobilité interne, tout en continuant à se former au coaching et à la psychologie.</a:t>
            </a:r>
          </a:p>
          <a:p>
            <a:pPr algn="just"/>
            <a:r>
              <a:rPr lang="fr-FR" sz="1200" dirty="0" smtClean="0">
                <a:solidFill>
                  <a:schemeClr val="bg2"/>
                </a:solidFill>
                <a:latin typeface="Arial Narrow" panose="020B0606020202030204" pitchFamily="34" charset="0"/>
                <a:cs typeface="Calibri Light" panose="020F0302020204030204" pitchFamily="34" charset="0"/>
              </a:rPr>
              <a:t>En 2000, elle </a:t>
            </a:r>
            <a:r>
              <a:rPr lang="fr-FR" sz="1200" dirty="0">
                <a:solidFill>
                  <a:schemeClr val="bg2"/>
                </a:solidFill>
                <a:latin typeface="Arial Narrow" panose="020B0606020202030204" pitchFamily="34" charset="0"/>
                <a:cs typeface="Calibri Light" panose="020F0302020204030204" pitchFamily="34" charset="0"/>
              </a:rPr>
              <a:t>décide de se mettre à son propre compte et crée sa société de conseil en RH, puis fonde une agence de communication. En 2008, elle s’oriente vers la gestion de patrimoine pour les entreprises. Elle coache des dirigeants et des équipes en les préparant </a:t>
            </a:r>
            <a:r>
              <a:rPr lang="fr-FR" sz="1200" dirty="0" smtClean="0">
                <a:solidFill>
                  <a:schemeClr val="bg2"/>
                </a:solidFill>
                <a:latin typeface="Arial Narrow" panose="020B0606020202030204" pitchFamily="34" charset="0"/>
                <a:cs typeface="Calibri Light" panose="020F0302020204030204" pitchFamily="34" charset="0"/>
              </a:rPr>
              <a:t>à lever des fonds ou à la cession de leur entreprise. </a:t>
            </a:r>
            <a:r>
              <a:rPr lang="fr-FR" sz="1200" dirty="0">
                <a:solidFill>
                  <a:schemeClr val="bg2"/>
                </a:solidFill>
                <a:latin typeface="Arial Narrow" panose="020B0606020202030204" pitchFamily="34" charset="0"/>
                <a:cs typeface="Calibri Light" panose="020F0302020204030204" pitchFamily="34" charset="0"/>
              </a:rPr>
              <a:t>Elle se forme parallèlement en sophrologie et obtient son diplôme en </a:t>
            </a:r>
            <a:r>
              <a:rPr lang="fr-FR" sz="1200" dirty="0" smtClean="0">
                <a:solidFill>
                  <a:schemeClr val="bg2"/>
                </a:solidFill>
                <a:latin typeface="Arial Narrow" panose="020B0606020202030204" pitchFamily="34" charset="0"/>
                <a:cs typeface="Calibri Light" panose="020F0302020204030204" pitchFamily="34" charset="0"/>
              </a:rPr>
              <a:t>2013.</a:t>
            </a:r>
          </a:p>
          <a:p>
            <a:pPr algn="just"/>
            <a:r>
              <a:rPr lang="fr-FR" sz="1200" dirty="0" smtClean="0">
                <a:solidFill>
                  <a:schemeClr val="bg2"/>
                </a:solidFill>
                <a:latin typeface="Arial Narrow" panose="020B0606020202030204" pitchFamily="34" charset="0"/>
                <a:cs typeface="Calibri Light" panose="020F0302020204030204" pitchFamily="34" charset="0"/>
              </a:rPr>
              <a:t>Aujourd’hui, spécialiste de la relation d’aide, elle </a:t>
            </a:r>
            <a:r>
              <a:rPr lang="fr-FR" sz="1200" dirty="0">
                <a:solidFill>
                  <a:schemeClr val="bg2"/>
                </a:solidFill>
                <a:latin typeface="Arial Narrow" panose="020B0606020202030204" pitchFamily="34" charset="0"/>
                <a:cs typeface="Calibri Light" panose="020F0302020204030204" pitchFamily="34" charset="0"/>
              </a:rPr>
              <a:t>continue d’exercer en tant que </a:t>
            </a:r>
            <a:r>
              <a:rPr lang="fr-FR" sz="1200" dirty="0" smtClean="0">
                <a:solidFill>
                  <a:schemeClr val="bg2"/>
                </a:solidFill>
                <a:latin typeface="Arial Narrow" panose="020B0606020202030204" pitchFamily="34" charset="0"/>
                <a:cs typeface="Calibri Light" panose="020F0302020204030204" pitchFamily="34" charset="0"/>
              </a:rPr>
              <a:t>sophrologue, praticienne en EFT (Technique </a:t>
            </a:r>
            <a:r>
              <a:rPr lang="fr-FR" sz="1200" dirty="0" smtClean="0">
                <a:solidFill>
                  <a:schemeClr val="bg2"/>
                </a:solidFill>
                <a:latin typeface="Arial Narrow" panose="020B0606020202030204" pitchFamily="34" charset="0"/>
                <a:cs typeface="Calibri Light" panose="020F0302020204030204" pitchFamily="34" charset="0"/>
              </a:rPr>
              <a:t>psycho-énergétique </a:t>
            </a:r>
            <a:r>
              <a:rPr lang="fr-FR" sz="1200" dirty="0" smtClean="0">
                <a:solidFill>
                  <a:schemeClr val="bg2"/>
                </a:solidFill>
                <a:latin typeface="Arial Narrow" panose="020B0606020202030204" pitchFamily="34" charset="0"/>
                <a:cs typeface="Calibri Light" panose="020F0302020204030204" pitchFamily="34" charset="0"/>
              </a:rPr>
              <a:t>de libération des perturbations émotionnelles) et en Bio Résonance tout en recrutant des praticiens et </a:t>
            </a:r>
            <a:r>
              <a:rPr lang="fr-FR" sz="1200" dirty="0">
                <a:solidFill>
                  <a:schemeClr val="bg2"/>
                </a:solidFill>
                <a:latin typeface="Arial Narrow" panose="020B0606020202030204" pitchFamily="34" charset="0"/>
                <a:cs typeface="Calibri Light" panose="020F0302020204030204" pitchFamily="34" charset="0"/>
              </a:rPr>
              <a:t>en dirigeant le Centre </a:t>
            </a:r>
            <a:r>
              <a:rPr lang="fr-FR" sz="1200" dirty="0" err="1">
                <a:solidFill>
                  <a:schemeClr val="bg2"/>
                </a:solidFill>
                <a:latin typeface="Arial Narrow" panose="020B0606020202030204" pitchFamily="34" charset="0"/>
                <a:cs typeface="Calibri Light" panose="020F0302020204030204" pitchFamily="34" charset="0"/>
              </a:rPr>
              <a:t>Khépri</a:t>
            </a:r>
            <a:r>
              <a:rPr lang="fr-FR" sz="1200" dirty="0">
                <a:solidFill>
                  <a:schemeClr val="bg2"/>
                </a:solidFill>
                <a:latin typeface="Arial Narrow" panose="020B0606020202030204" pitchFamily="34" charset="0"/>
                <a:cs typeface="Calibri Light" panose="020F0302020204030204" pitchFamily="34" charset="0"/>
              </a:rPr>
              <a:t> </a:t>
            </a:r>
            <a:r>
              <a:rPr lang="fr-FR" sz="1200" dirty="0" smtClean="0">
                <a:solidFill>
                  <a:schemeClr val="bg2"/>
                </a:solidFill>
                <a:latin typeface="Arial Narrow" panose="020B0606020202030204" pitchFamily="34" charset="0"/>
                <a:cs typeface="Calibri Light" panose="020F0302020204030204" pitchFamily="34" charset="0"/>
              </a:rPr>
              <a:t>Santé.</a:t>
            </a:r>
          </a:p>
          <a:p>
            <a:pPr algn="just"/>
            <a:endParaRPr lang="fr-FR" sz="800" dirty="0">
              <a:solidFill>
                <a:schemeClr val="bg2"/>
              </a:solidFill>
              <a:latin typeface="Arial Narrow" panose="020B0606020202030204" pitchFamily="34" charset="0"/>
              <a:cs typeface="Calibri Light" panose="020F0302020204030204" pitchFamily="34" charset="0"/>
            </a:endParaRPr>
          </a:p>
          <a:p>
            <a:pPr algn="just"/>
            <a:r>
              <a:rPr lang="fr-FR" sz="1200" dirty="0">
                <a:solidFill>
                  <a:schemeClr val="bg2"/>
                </a:solidFill>
                <a:latin typeface="Arial Narrow" panose="020B0606020202030204" pitchFamily="34" charset="0"/>
                <a:cs typeface="Calibri Light" panose="020F0302020204030204" pitchFamily="34" charset="0"/>
              </a:rPr>
              <a:t>Son vœu le plus cher est de </a:t>
            </a:r>
            <a:r>
              <a:rPr lang="fr-FR" sz="1200" dirty="0" smtClean="0">
                <a:solidFill>
                  <a:schemeClr val="bg2"/>
                </a:solidFill>
                <a:latin typeface="Arial Narrow" panose="020B0606020202030204" pitchFamily="34" charset="0"/>
                <a:cs typeface="Calibri Light" panose="020F0302020204030204" pitchFamily="34" charset="0"/>
              </a:rPr>
              <a:t>démontrer </a:t>
            </a:r>
            <a:r>
              <a:rPr lang="fr-FR" sz="1200" dirty="0">
                <a:solidFill>
                  <a:schemeClr val="bg2"/>
                </a:solidFill>
                <a:latin typeface="Arial Narrow" panose="020B0606020202030204" pitchFamily="34" charset="0"/>
                <a:cs typeface="Calibri Light" panose="020F0302020204030204" pitchFamily="34" charset="0"/>
              </a:rPr>
              <a:t>l’efficacité des thérapies complémentaires, tout particulièrement pour la prise en charge de la douleur et des pathologies chroniques</a:t>
            </a:r>
            <a:r>
              <a:rPr lang="fr-FR" sz="1200" dirty="0" smtClean="0">
                <a:solidFill>
                  <a:schemeClr val="bg2"/>
                </a:solidFill>
                <a:latin typeface="Arial Narrow" panose="020B0606020202030204" pitchFamily="34" charset="0"/>
                <a:cs typeface="Calibri Light" panose="020F0302020204030204" pitchFamily="34" charset="0"/>
              </a:rPr>
              <a:t>.</a:t>
            </a:r>
            <a:r>
              <a:rPr lang="fr-FR" sz="1200" dirty="0">
                <a:solidFill>
                  <a:schemeClr val="bg2"/>
                </a:solidFill>
                <a:latin typeface="Arial Narrow" panose="020B0606020202030204" pitchFamily="34" charset="0"/>
                <a:cs typeface="Calibri Light" panose="020F0302020204030204" pitchFamily="34" charset="0"/>
              </a:rPr>
              <a:t> </a:t>
            </a:r>
            <a:r>
              <a:rPr lang="fr-FR" sz="1200" dirty="0" smtClean="0">
                <a:solidFill>
                  <a:schemeClr val="bg2"/>
                </a:solidFill>
                <a:latin typeface="Arial Narrow" panose="020B0606020202030204" pitchFamily="34" charset="0"/>
                <a:cs typeface="Calibri Light" panose="020F0302020204030204" pitchFamily="34" charset="0"/>
              </a:rPr>
              <a:t>Et aussi que l’entreprise redevienne un lieu d’épanouissement professionnel et personnel pour les générations à venir.</a:t>
            </a:r>
            <a:endParaRPr lang="fr-FR" sz="1200" dirty="0">
              <a:solidFill>
                <a:schemeClr val="bg2"/>
              </a:solidFill>
              <a:latin typeface="Arial Narrow" panose="020B0606020202030204" pitchFamily="34" charset="0"/>
              <a:cs typeface="Calibri Light" panose="020F0302020204030204" pitchFamily="34" charset="0"/>
            </a:endParaRPr>
          </a:p>
        </p:txBody>
      </p:sp>
    </p:spTree>
    <p:extLst>
      <p:ext uri="{BB962C8B-B14F-4D97-AF65-F5344CB8AC3E}">
        <p14:creationId xmlns:p14="http://schemas.microsoft.com/office/powerpoint/2010/main" val="403565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2135560" y="1484786"/>
            <a:ext cx="8280919" cy="576062"/>
          </a:xfrm>
          <a:prstGeom prst="rect">
            <a:avLst/>
          </a:prstGeom>
          <a:noFill/>
          <a:ln>
            <a:noFill/>
          </a:ln>
        </p:spPr>
        <p:txBody>
          <a:bodyPr lIns="91425" tIns="45700" rIns="91425" bIns="45700" anchor="ctr" anchorCtr="0">
            <a:noAutofit/>
          </a:bodyPr>
          <a:lstStyle/>
          <a:p>
            <a:pPr>
              <a:buSzPct val="25000"/>
            </a:pPr>
            <a:r>
              <a:rPr lang="fr-FR" dirty="0" smtClean="0"/>
              <a:t>Un </a:t>
            </a:r>
            <a:r>
              <a:rPr lang="fr-FR" dirty="0" smtClean="0"/>
              <a:t>système expert au service des collaborateurs et des DRH</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smtClean="0"/>
              <a:t>14/06/2021</a:t>
            </a:r>
            <a:endParaRPr lang="fr-FR" dirty="0"/>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smtClean="0"/>
              <a:t>Khépri</a:t>
            </a:r>
            <a:r>
              <a:rPr lang="fr-FR" dirty="0" smtClean="0"/>
              <a:t> Santé au Travail</a:t>
            </a:r>
            <a:endParaRPr lang="fr-FR" dirty="0"/>
          </a:p>
        </p:txBody>
      </p:sp>
      <p:sp>
        <p:nvSpPr>
          <p:cNvPr id="177" name="Shape 17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a:t>
            </a:fld>
            <a:endParaRPr lang="fr-FR" sz="1200" dirty="0">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buSzPct val="100909"/>
            </a:pPr>
            <a:r>
              <a:rPr lang="fr-FR" sz="2220" dirty="0"/>
              <a:t>Quel usagé, souvent néophyte, saurait dire quel spécialiste choisir dans le domaine des thérapies complémentaires ?</a:t>
            </a:r>
          </a:p>
          <a:p>
            <a:pPr indent="-342900">
              <a:spcBef>
                <a:spcPts val="444"/>
              </a:spcBef>
              <a:buSzPct val="100909"/>
            </a:pPr>
            <a:r>
              <a:rPr lang="fr-FR" sz="2220" dirty="0"/>
              <a:t>Pour répondre à cette demande: Un système expert avec des algorithmes </a:t>
            </a:r>
            <a:r>
              <a:rPr lang="fr-FR" sz="2220" dirty="0" smtClean="0"/>
              <a:t>met </a:t>
            </a:r>
            <a:r>
              <a:rPr lang="fr-FR" sz="2220" dirty="0"/>
              <a:t>en relation les expertises de nos intervenants et les motifs de consultations de leurs </a:t>
            </a:r>
            <a:r>
              <a:rPr lang="fr-FR" sz="2220" dirty="0" smtClean="0"/>
              <a:t>clients</a:t>
            </a:r>
          </a:p>
          <a:p>
            <a:pPr indent="-342900">
              <a:spcBef>
                <a:spcPts val="444"/>
              </a:spcBef>
              <a:buSzPct val="100909"/>
            </a:pPr>
            <a:r>
              <a:rPr lang="fr-FR" sz="2220" dirty="0" smtClean="0"/>
              <a:t>Un </a:t>
            </a:r>
            <a:r>
              <a:rPr lang="fr-FR" sz="2220" dirty="0"/>
              <a:t>système de qualification calcule l'adéquation entre les professionnels et les types de demandes de chaque </a:t>
            </a:r>
            <a:r>
              <a:rPr lang="fr-FR" sz="2220" dirty="0" smtClean="0"/>
              <a:t>salarié </a:t>
            </a:r>
            <a:r>
              <a:rPr lang="fr-FR" sz="2220" dirty="0"/>
              <a:t>pour bien l’orienter vers le type de prise en charge adapté à sa situation.</a:t>
            </a:r>
          </a:p>
          <a:p>
            <a:pPr indent="-342900">
              <a:spcBef>
                <a:spcPts val="444"/>
              </a:spcBef>
              <a:buSzPct val="100909"/>
            </a:pPr>
            <a:r>
              <a:rPr lang="fr-FR" sz="2220" b="1" dirty="0"/>
              <a:t>Résultats :</a:t>
            </a:r>
            <a:r>
              <a:rPr lang="fr-FR" sz="2220" dirty="0"/>
              <a:t> </a:t>
            </a:r>
          </a:p>
          <a:p>
            <a:pPr marL="800100" lvl="1" indent="-342900">
              <a:spcBef>
                <a:spcPts val="370"/>
              </a:spcBef>
              <a:buSzPct val="97368"/>
              <a:buFont typeface="Wingdings" panose="05000000000000000000" pitchFamily="2" charset="2"/>
              <a:buChar char="Ø"/>
            </a:pPr>
            <a:r>
              <a:rPr lang="fr-FR" b="0" i="0" u="none" strike="noStrike" cap="none" dirty="0">
                <a:solidFill>
                  <a:schemeClr val="dk1"/>
                </a:solidFill>
                <a:latin typeface="Calibri"/>
                <a:ea typeface="Calibri"/>
                <a:cs typeface="Calibri"/>
                <a:sym typeface="Calibri"/>
              </a:rPr>
              <a:t>le </a:t>
            </a:r>
            <a:r>
              <a:rPr lang="fr-FR" dirty="0" smtClean="0"/>
              <a:t>salarié</a:t>
            </a:r>
            <a:r>
              <a:rPr lang="fr-FR" b="0" i="0" u="none" strike="noStrike" cap="none" dirty="0" smtClean="0">
                <a:solidFill>
                  <a:schemeClr val="dk1"/>
                </a:solidFill>
                <a:latin typeface="Calibri"/>
                <a:ea typeface="Calibri"/>
                <a:cs typeface="Calibri"/>
                <a:sym typeface="Calibri"/>
              </a:rPr>
              <a:t>, </a:t>
            </a:r>
            <a:r>
              <a:rPr lang="fr-FR" b="0" i="0" u="none" strike="noStrike" cap="none" dirty="0">
                <a:solidFill>
                  <a:schemeClr val="dk1"/>
                </a:solidFill>
                <a:latin typeface="Calibri"/>
                <a:ea typeface="Calibri"/>
                <a:cs typeface="Calibri"/>
                <a:sym typeface="Calibri"/>
              </a:rPr>
              <a:t>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800100" lvl="1" indent="-342900">
              <a:spcBef>
                <a:spcPts val="370"/>
              </a:spcBef>
              <a:buSzPct val="97368"/>
              <a:buFont typeface="Wingdings" panose="05000000000000000000" pitchFamily="2" charset="2"/>
              <a:buChar char="Ø"/>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1991544" y="1700810"/>
            <a:ext cx="8280919" cy="576062"/>
          </a:xfrm>
          <a:prstGeom prst="rect">
            <a:avLst/>
          </a:prstGeom>
          <a:noFill/>
          <a:ln>
            <a:noFill/>
          </a:ln>
        </p:spPr>
        <p:txBody>
          <a:bodyPr lIns="91425" tIns="45700" rIns="91425" bIns="45700" anchor="ctr" anchorCtr="0">
            <a:noAutofit/>
          </a:bodyPr>
          <a:lstStyle/>
          <a:p>
            <a:pPr>
              <a:buSzPct val="25000"/>
            </a:pPr>
            <a:r>
              <a:rPr lang="fr-FR" dirty="0"/>
              <a:t>Offre pour les collectivités et les entreprises au regard de la réglementation </a:t>
            </a:r>
            <a:r>
              <a:rPr lang="fr-FR" dirty="0" smtClean="0"/>
              <a:t>QVT (Santé et Qualité de Vie au Travail)</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smtClean="0"/>
              <a:t>Khépri</a:t>
            </a:r>
            <a:r>
              <a:rPr lang="fr-FR" dirty="0" smtClean="0"/>
              <a:t> Santé au Travail</a:t>
            </a:r>
          </a:p>
        </p:txBody>
      </p:sp>
      <p:sp>
        <p:nvSpPr>
          <p:cNvPr id="227" name="Shape 22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3</a:t>
            </a:fld>
            <a:endParaRPr lang="fr-FR" sz="1200">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1981201" y="2071390"/>
            <a:ext cx="8291263" cy="4165923"/>
          </a:xfrm>
          <a:prstGeom prst="rect">
            <a:avLst/>
          </a:prstGeom>
          <a:noFill/>
          <a:ln>
            <a:noFill/>
          </a:ln>
        </p:spPr>
        <p:txBody>
          <a:bodyPr lIns="91425" tIns="45700" rIns="91425" bIns="45700" anchor="t" anchorCtr="0">
            <a:noAutofit/>
          </a:bodyPr>
          <a:lstStyle/>
          <a:p>
            <a:pPr marL="0" indent="0">
              <a:lnSpc>
                <a:spcPct val="80000"/>
              </a:lnSpc>
              <a:spcBef>
                <a:spcPts val="0"/>
              </a:spcBef>
              <a:buSzPct val="100909"/>
              <a:buNone/>
            </a:pPr>
            <a:endParaRPr lang="fr-FR" sz="2220" b="1" dirty="0" smtClean="0"/>
          </a:p>
          <a:p>
            <a:pPr marL="0" indent="0">
              <a:lnSpc>
                <a:spcPct val="80000"/>
              </a:lnSpc>
              <a:spcBef>
                <a:spcPts val="0"/>
              </a:spcBef>
              <a:buSzPct val="100909"/>
              <a:buNone/>
            </a:pPr>
            <a:r>
              <a:rPr lang="fr-FR" sz="2220" b="1" dirty="0" smtClean="0"/>
              <a:t>Quels </a:t>
            </a:r>
            <a:r>
              <a:rPr lang="fr-FR" sz="2220" b="1" dirty="0"/>
              <a:t>services pouvons-nous </a:t>
            </a:r>
            <a:r>
              <a:rPr lang="fr-FR" sz="2220" b="1" dirty="0" smtClean="0"/>
              <a:t>vous proposer ?</a:t>
            </a:r>
          </a:p>
          <a:p>
            <a:pPr marL="0" indent="0">
              <a:lnSpc>
                <a:spcPct val="80000"/>
              </a:lnSpc>
              <a:spcBef>
                <a:spcPts val="0"/>
              </a:spcBef>
              <a:buSzPct val="100909"/>
              <a:buNone/>
            </a:pPr>
            <a:endParaRPr lang="fr-FR" sz="2220" b="1" dirty="0"/>
          </a:p>
          <a:p>
            <a:pPr indent="-342900">
              <a:lnSpc>
                <a:spcPct val="80000"/>
              </a:lnSpc>
              <a:spcBef>
                <a:spcPts val="444"/>
              </a:spcBef>
              <a:buSzPct val="100909"/>
            </a:pPr>
            <a:r>
              <a:rPr lang="fr-FR" sz="2220" b="1" dirty="0"/>
              <a:t>Un système </a:t>
            </a:r>
            <a:r>
              <a:rPr lang="fr-FR" sz="2220" b="1" dirty="0" smtClean="0"/>
              <a:t>autonome : </a:t>
            </a:r>
            <a:endParaRPr lang="fr-FR" sz="2220" b="1" dirty="0"/>
          </a:p>
          <a:p>
            <a:pPr marL="457200" lvl="1" indent="0" algn="just">
              <a:lnSpc>
                <a:spcPct val="80000"/>
              </a:lnSpc>
              <a:spcBef>
                <a:spcPts val="370"/>
              </a:spcBef>
              <a:buSzPct val="97368"/>
              <a:buNone/>
            </a:pPr>
            <a:r>
              <a:rPr lang="fr-FR" sz="1850" dirty="0"/>
              <a:t>P</a:t>
            </a:r>
            <a:r>
              <a:rPr lang="fr-FR" sz="1850" dirty="0" smtClean="0"/>
              <a:t>ermet </a:t>
            </a:r>
            <a:r>
              <a:rPr lang="fr-FR" sz="1850" dirty="0"/>
              <a:t>d’accompagner les besoins des collaborateurs sans qu’ils aient à parler en interne dans leur environnement professionnel, de leurs difficultés. Ils utilisent un code remis par leur employeur, pour s’identifier sur la plateforme et avoir accès aux différents types d’accompagnement.</a:t>
            </a:r>
          </a:p>
          <a:p>
            <a:pPr indent="-342900">
              <a:lnSpc>
                <a:spcPct val="80000"/>
              </a:lnSpc>
              <a:spcBef>
                <a:spcPts val="444"/>
              </a:spcBef>
              <a:buSzPct val="100909"/>
            </a:pPr>
            <a:r>
              <a:rPr lang="fr-FR" sz="2220" b="1" dirty="0"/>
              <a:t>Un budget </a:t>
            </a:r>
            <a:r>
              <a:rPr lang="fr-FR" sz="2220" b="1" dirty="0" smtClean="0"/>
              <a:t>prévisionnel </a:t>
            </a:r>
            <a:r>
              <a:rPr lang="fr-FR" sz="2220" b="1" dirty="0" err="1" smtClean="0"/>
              <a:t>pré-défini</a:t>
            </a:r>
            <a:r>
              <a:rPr lang="fr-FR" sz="2220" b="1" dirty="0" smtClean="0"/>
              <a:t> :</a:t>
            </a:r>
            <a:endParaRPr lang="fr-FR" sz="2220" b="1" dirty="0"/>
          </a:p>
          <a:p>
            <a:pPr marL="457200" lvl="1" indent="0">
              <a:lnSpc>
                <a:spcPct val="80000"/>
              </a:lnSpc>
              <a:spcBef>
                <a:spcPts val="370"/>
              </a:spcBef>
              <a:buSzPct val="97368"/>
              <a:buNone/>
            </a:pPr>
            <a:r>
              <a:rPr lang="fr-FR" sz="1850" dirty="0"/>
              <a:t>P</a:t>
            </a:r>
            <a:r>
              <a:rPr lang="fr-FR" sz="1850" dirty="0" smtClean="0"/>
              <a:t>ar </a:t>
            </a:r>
            <a:r>
              <a:rPr lang="fr-FR" sz="1850" dirty="0"/>
              <a:t>l’employeur, qui englobe les différents types d’accompagnement bien-être, présélectionnés dans le cadre de leur </a:t>
            </a:r>
            <a:r>
              <a:rPr lang="fr-FR" sz="1850" dirty="0" smtClean="0"/>
              <a:t>dispositif « bien-être au travail ».</a:t>
            </a:r>
            <a:endParaRPr lang="fr-FR" sz="1850" dirty="0"/>
          </a:p>
          <a:p>
            <a:pPr indent="-342900">
              <a:lnSpc>
                <a:spcPct val="80000"/>
              </a:lnSpc>
              <a:spcBef>
                <a:spcPts val="444"/>
              </a:spcBef>
              <a:buSzPct val="100909"/>
            </a:pPr>
            <a:r>
              <a:rPr lang="fr-FR" sz="2220" b="1" dirty="0"/>
              <a:t>Guidance des </a:t>
            </a:r>
            <a:r>
              <a:rPr lang="fr-FR" sz="2220" b="1" dirty="0" smtClean="0"/>
              <a:t>salariés et assurance de la confidentialité : </a:t>
            </a:r>
            <a:endParaRPr lang="fr-FR" sz="2220" b="1" dirty="0"/>
          </a:p>
          <a:p>
            <a:pPr marL="457200" lvl="1" indent="0" algn="just">
              <a:lnSpc>
                <a:spcPct val="80000"/>
              </a:lnSpc>
              <a:spcBef>
                <a:spcPts val="370"/>
              </a:spcBef>
              <a:buSzPct val="97368"/>
              <a:buNone/>
            </a:pPr>
            <a:r>
              <a:rPr lang="fr-FR" sz="1850" dirty="0"/>
              <a:t>Les salariés sont guidés sans que l’employeur puisse connaître les motifs de consultations, lié ou pas à son contexte professionnel pouvant être un facteur de démotivation, de baisse de productivité ou d’accident du travail</a:t>
            </a:r>
            <a:r>
              <a:rPr lang="fr-FR" sz="1850" dirty="0" smtClean="0"/>
              <a:t>.</a:t>
            </a:r>
            <a:endParaRPr lang="fr-FR" sz="1850" dirty="0"/>
          </a:p>
          <a:p>
            <a:pPr indent="-342900">
              <a:lnSpc>
                <a:spcPct val="80000"/>
              </a:lnSpc>
              <a:spcBef>
                <a:spcPts val="444"/>
              </a:spcBef>
              <a:buSzPct val="100909"/>
              <a:buNone/>
            </a:pPr>
            <a:endParaRPr lang="fr-FR" sz="222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1991544" y="1484786"/>
            <a:ext cx="8280919" cy="576062"/>
          </a:xfrm>
          <a:prstGeom prst="rect">
            <a:avLst/>
          </a:prstGeom>
          <a:noFill/>
          <a:ln>
            <a:noFill/>
          </a:ln>
        </p:spPr>
        <p:txBody>
          <a:bodyPr lIns="91425" tIns="45700" rIns="91425" bIns="45700" anchor="ctr" anchorCtr="0">
            <a:noAutofit/>
          </a:bodyPr>
          <a:lstStyle/>
          <a:p>
            <a:pPr>
              <a:buSzPct val="25000"/>
            </a:pPr>
            <a:r>
              <a:rPr lang="fr-FR" dirty="0"/>
              <a:t>Pourquoi externaliser l’approche </a:t>
            </a:r>
            <a:r>
              <a:rPr lang="fr-FR" dirty="0" smtClean="0"/>
              <a:t>QVT ?</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a:t>Khépri</a:t>
            </a:r>
            <a:r>
              <a:rPr lang="fr-FR" dirty="0"/>
              <a:t> Santé au Travail</a:t>
            </a:r>
            <a:endParaRPr lang="fr-FR" dirty="0"/>
          </a:p>
        </p:txBody>
      </p:sp>
      <p:sp>
        <p:nvSpPr>
          <p:cNvPr id="237" name="Shape 23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4</a:t>
            </a:fld>
            <a:endParaRPr lang="fr-FR" sz="1200">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Avantages pour une </a:t>
            </a:r>
            <a:r>
              <a:rPr lang="fr-FR" b="1" dirty="0" smtClean="0"/>
              <a:t>entreprise </a:t>
            </a:r>
            <a:r>
              <a:rPr lang="fr-FR" b="1" dirty="0"/>
              <a:t>d’externaliser la mise en place d’une approche </a:t>
            </a:r>
            <a:r>
              <a:rPr lang="fr-FR" b="1" dirty="0" smtClean="0"/>
              <a:t>QVT:</a:t>
            </a:r>
          </a:p>
          <a:p>
            <a:pPr marL="0" indent="0">
              <a:spcBef>
                <a:spcPts val="0"/>
              </a:spcBef>
              <a:buNone/>
            </a:pPr>
            <a:endParaRPr lang="fr-FR" b="1" dirty="0" smtClean="0"/>
          </a:p>
          <a:p>
            <a:pPr indent="-342900">
              <a:spcBef>
                <a:spcPts val="0"/>
              </a:spcBef>
            </a:pPr>
            <a:r>
              <a:rPr lang="fr-FR" sz="2000" dirty="0" smtClean="0"/>
              <a:t>Prévention </a:t>
            </a:r>
            <a:r>
              <a:rPr lang="fr-FR" sz="2000" dirty="0"/>
              <a:t>et maîtrise des risques </a:t>
            </a:r>
            <a:r>
              <a:rPr lang="fr-FR" sz="2000" dirty="0" smtClean="0"/>
              <a:t>professionnels dans le respect de </a:t>
            </a:r>
            <a:r>
              <a:rPr lang="fr-FR" sz="2000" dirty="0"/>
              <a:t>la réglementation en </a:t>
            </a:r>
            <a:r>
              <a:rPr lang="fr-FR" sz="2000" dirty="0" smtClean="0"/>
              <a:t>vigueur</a:t>
            </a:r>
          </a:p>
          <a:p>
            <a:pPr indent="-342900">
              <a:spcBef>
                <a:spcPts val="0"/>
              </a:spcBef>
            </a:pPr>
            <a:r>
              <a:rPr lang="fr-FR" sz="2000" dirty="0" smtClean="0"/>
              <a:t>Remontée d’information qualitative et anonyme </a:t>
            </a:r>
          </a:p>
          <a:p>
            <a:pPr indent="-342900">
              <a:spcBef>
                <a:spcPts val="0"/>
              </a:spcBef>
            </a:pPr>
            <a:r>
              <a:rPr lang="fr-FR" sz="2000" dirty="0" smtClean="0"/>
              <a:t>Déontologie </a:t>
            </a:r>
            <a:r>
              <a:rPr lang="fr-FR" sz="2000" dirty="0"/>
              <a:t>(objectivité et partialité de la </a:t>
            </a:r>
            <a:r>
              <a:rPr lang="fr-FR" sz="2000" dirty="0" smtClean="0"/>
              <a:t>démarche)</a:t>
            </a:r>
          </a:p>
          <a:p>
            <a:pPr indent="-342900">
              <a:spcBef>
                <a:spcPts val="0"/>
              </a:spcBef>
            </a:pPr>
            <a:r>
              <a:rPr lang="fr-FR" sz="2000" dirty="0" smtClean="0"/>
              <a:t>Respect </a:t>
            </a:r>
            <a:r>
              <a:rPr lang="fr-FR" sz="2000" dirty="0"/>
              <a:t>de la </a:t>
            </a:r>
            <a:r>
              <a:rPr lang="fr-FR" sz="2000" dirty="0" smtClean="0"/>
              <a:t>confidentialité</a:t>
            </a:r>
          </a:p>
          <a:p>
            <a:pPr indent="-342900">
              <a:spcBef>
                <a:spcPts val="0"/>
              </a:spcBef>
            </a:pPr>
            <a:r>
              <a:rPr lang="fr-FR" sz="2000" dirty="0" smtClean="0"/>
              <a:t>Appui </a:t>
            </a:r>
            <a:r>
              <a:rPr lang="fr-FR" sz="2000" dirty="0"/>
              <a:t>sur un savoir-faire </a:t>
            </a:r>
            <a:r>
              <a:rPr lang="fr-FR" sz="2000" dirty="0" smtClean="0"/>
              <a:t>solide de coordination de soins </a:t>
            </a:r>
            <a:endParaRPr lang="fr-FR" sz="2000" dirty="0"/>
          </a:p>
          <a:p>
            <a:pPr indent="-342900">
              <a:spcBef>
                <a:spcPts val="0"/>
              </a:spcBef>
            </a:pPr>
            <a:r>
              <a:rPr lang="fr-FR" sz="2000" dirty="0" smtClean="0"/>
              <a:t>Budget </a:t>
            </a:r>
            <a:r>
              <a:rPr lang="fr-FR" sz="2000" dirty="0"/>
              <a:t>maîtrisé en travaillant avec des experts </a:t>
            </a:r>
            <a:r>
              <a:rPr lang="fr-FR" sz="2000" dirty="0" smtClean="0"/>
              <a:t>de la relation d’aide,</a:t>
            </a:r>
            <a:endParaRPr lang="fr-FR" sz="2000" dirty="0"/>
          </a:p>
          <a:p>
            <a:pPr indent="-342900">
              <a:spcBef>
                <a:spcPts val="0"/>
              </a:spcBef>
            </a:pPr>
            <a:r>
              <a:rPr lang="fr-FR" sz="2000" dirty="0" smtClean="0"/>
              <a:t>Meilleur </a:t>
            </a:r>
            <a:r>
              <a:rPr lang="fr-FR" sz="2000" dirty="0"/>
              <a:t>taux d’engagement professionnel (absentéisme, arrêt de travail, </a:t>
            </a:r>
            <a:r>
              <a:rPr lang="fr-FR" sz="2000" dirty="0" err="1"/>
              <a:t>turn</a:t>
            </a:r>
            <a:r>
              <a:rPr lang="fr-FR" sz="2000" dirty="0"/>
              <a:t> over)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smtClean="0"/>
              <a:t>Pour quelles raisons </a:t>
            </a:r>
            <a:r>
              <a:rPr lang="fr-FR" dirty="0" smtClean="0"/>
              <a:t>utiliser notre système </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a:t>Khépri</a:t>
            </a:r>
            <a:r>
              <a:rPr lang="fr-FR" dirty="0"/>
              <a:t> Santé au Travail</a:t>
            </a:r>
            <a:endParaRPr lang="fr-FR" dirty="0"/>
          </a:p>
        </p:txBody>
      </p:sp>
      <p:sp>
        <p:nvSpPr>
          <p:cNvPr id="187" name="Shape 18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5</a:t>
            </a:fld>
            <a:endParaRPr lang="fr-FR" sz="1200">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1981201" y="1927375"/>
            <a:ext cx="8291263" cy="4309938"/>
          </a:xfrm>
          <a:prstGeom prst="rect">
            <a:avLst/>
          </a:prstGeom>
          <a:noFill/>
          <a:ln>
            <a:noFill/>
          </a:ln>
        </p:spPr>
        <p:txBody>
          <a:bodyPr lIns="91425" tIns="45700" rIns="91425" bIns="45700" anchor="t" anchorCtr="0">
            <a:noAutofit/>
          </a:bodyPr>
          <a:lstStyle/>
          <a:p>
            <a:pPr indent="-342900">
              <a:spcBef>
                <a:spcPts val="0"/>
              </a:spcBef>
            </a:pPr>
            <a:r>
              <a:rPr lang="fr-FR" b="1" dirty="0" smtClean="0"/>
              <a:t>Confort pour l’utilisateur :</a:t>
            </a:r>
            <a:endParaRPr lang="fr-FR" b="1" dirty="0"/>
          </a:p>
          <a:p>
            <a:pPr marL="800100" lvl="1" indent="-342900">
              <a:buFont typeface="Wingdings" panose="05000000000000000000" pitchFamily="2" charset="2"/>
              <a:buChar char="v"/>
            </a:pPr>
            <a:r>
              <a:rPr lang="fr-FR" dirty="0"/>
              <a:t>Éloignement physique</a:t>
            </a:r>
          </a:p>
          <a:p>
            <a:pPr marL="800100" lvl="1" indent="-342900">
              <a:buFont typeface="Wingdings" panose="05000000000000000000" pitchFamily="2" charset="2"/>
              <a:buChar char="v"/>
            </a:pPr>
            <a:r>
              <a:rPr lang="fr-FR" dirty="0"/>
              <a:t>Pudeur ou Timidité,</a:t>
            </a:r>
          </a:p>
          <a:p>
            <a:pPr marL="800100" lvl="1" indent="-342900">
              <a:buFont typeface="Wingdings" panose="05000000000000000000" pitchFamily="2" charset="2"/>
              <a:buChar char="v"/>
            </a:pPr>
            <a:r>
              <a:rPr lang="fr-FR" dirty="0"/>
              <a:t>Confidentialité</a:t>
            </a:r>
          </a:p>
          <a:p>
            <a:pPr marL="800100" lvl="1" indent="-342900">
              <a:buFont typeface="Wingdings" panose="05000000000000000000" pitchFamily="2" charset="2"/>
              <a:buChar char="v"/>
            </a:pPr>
            <a:r>
              <a:rPr lang="fr-FR" dirty="0"/>
              <a:t>Manque de temps ou obligation de rester chez soi</a:t>
            </a:r>
          </a:p>
          <a:p>
            <a:pPr indent="-342900"/>
            <a:r>
              <a:rPr lang="fr-FR" b="1" dirty="0"/>
              <a:t>Sécurité de nos systèmes :</a:t>
            </a:r>
          </a:p>
          <a:p>
            <a:pPr marL="800100" lvl="1" indent="-342900">
              <a:buFont typeface="Wingdings" panose="05000000000000000000" pitchFamily="2" charset="2"/>
              <a:buChar char="v"/>
            </a:pPr>
            <a:r>
              <a:rPr lang="fr-FR" dirty="0"/>
              <a:t>Sécurisation des données</a:t>
            </a:r>
          </a:p>
          <a:p>
            <a:pPr marL="800100" lvl="1" indent="-342900">
              <a:buFont typeface="Wingdings" panose="05000000000000000000" pitchFamily="2" charset="2"/>
              <a:buChar char="v"/>
            </a:pPr>
            <a:r>
              <a:rPr lang="fr-FR" dirty="0"/>
              <a:t>Stockage des informations chez </a:t>
            </a:r>
            <a:r>
              <a:rPr lang="fr-FR" dirty="0">
                <a:solidFill>
                  <a:schemeClr val="tx1"/>
                </a:solidFill>
              </a:rPr>
              <a:t>OVH :</a:t>
            </a:r>
            <a:r>
              <a:rPr lang="fr-FR" dirty="0"/>
              <a:t> leader de l’hébergement en Europe</a:t>
            </a:r>
            <a:endParaRPr lang="fr-FR" i="1" dirty="0"/>
          </a:p>
          <a:p>
            <a:pPr marL="800100" lvl="1" indent="-342900">
              <a:buFont typeface="Wingdings" panose="05000000000000000000" pitchFamily="2" charset="2"/>
              <a:buChar char="v"/>
            </a:pPr>
            <a:r>
              <a:rPr lang="fr-FR" dirty="0"/>
              <a:t>Système de vision conférence propriétaire qui permet la confidentialité des échanges, la stabilité de la qualité de l’image et du son</a:t>
            </a:r>
            <a:r>
              <a:rPr lang="fr-FR" dirty="0" smtClean="0"/>
              <a: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a:t>Khépri</a:t>
            </a:r>
            <a:r>
              <a:rPr lang="fr-FR" dirty="0"/>
              <a:t> Santé au Travail</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6</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avec l’entreprise :</a:t>
            </a:r>
          </a:p>
          <a:p>
            <a:pPr marL="152400" indent="0">
              <a:buNone/>
            </a:pPr>
            <a:r>
              <a:rPr lang="fr-FR" dirty="0" smtClean="0"/>
              <a:t> </a:t>
            </a:r>
          </a:p>
          <a:p>
            <a:pPr lvl="1">
              <a:buFont typeface="Wingdings" panose="05000000000000000000" pitchFamily="2" charset="2"/>
              <a:buChar char="Ø"/>
            </a:pPr>
            <a:r>
              <a:rPr lang="fr-FR" dirty="0" smtClean="0"/>
              <a:t> Un an d’engagement </a:t>
            </a:r>
          </a:p>
          <a:p>
            <a:pPr lvl="1">
              <a:buFont typeface="Wingdings" panose="05000000000000000000" pitchFamily="2" charset="2"/>
              <a:buChar char="Ø"/>
            </a:pPr>
            <a:r>
              <a:rPr lang="fr-FR" dirty="0" smtClean="0"/>
              <a:t> Un budget prévisionnel d’utilisation des services en fonction du nombre de salariés</a:t>
            </a:r>
          </a:p>
          <a:p>
            <a:pPr lvl="1">
              <a:buFont typeface="Wingdings" panose="05000000000000000000" pitchFamily="2" charset="2"/>
              <a:buChar char="Ø"/>
            </a:pPr>
            <a:r>
              <a:rPr lang="fr-FR" dirty="0" smtClean="0"/>
              <a:t> La préparation du message à délivrer aux collaborateurs par l’employeur</a:t>
            </a:r>
          </a:p>
        </p:txBody>
      </p:sp>
    </p:spTree>
    <p:extLst>
      <p:ext uri="{BB962C8B-B14F-4D97-AF65-F5344CB8AC3E}">
        <p14:creationId xmlns:p14="http://schemas.microsoft.com/office/powerpoint/2010/main" val="245387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9601" y="1412776"/>
            <a:ext cx="11007011" cy="576062"/>
          </a:xfrm>
        </p:spPr>
        <p:txBody>
          <a:bodyPr/>
          <a:lstStyle/>
          <a:p>
            <a:r>
              <a:rPr lang="fr-FR" dirty="0" smtClean="0"/>
              <a:t>Le pack des prestations, clé en main comprend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a:t>Khépri</a:t>
            </a:r>
            <a:r>
              <a:rPr lang="fr-FR" dirty="0"/>
              <a:t> Santé au Travail</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7</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1981200" y="1844824"/>
            <a:ext cx="9875440" cy="4381947"/>
          </a:xfrm>
        </p:spPr>
        <p:txBody>
          <a:bodyPr/>
          <a:lstStyle/>
          <a:p>
            <a:r>
              <a:rPr lang="fr-FR" sz="1800" dirty="0"/>
              <a:t>Un entretien de diagnostic et d’orientation pour la coordination des </a:t>
            </a:r>
            <a:r>
              <a:rPr lang="fr-FR" sz="1800" dirty="0" smtClean="0"/>
              <a:t>pratiques utilisées</a:t>
            </a:r>
            <a:endParaRPr lang="fr-FR" sz="1800" dirty="0"/>
          </a:p>
          <a:p>
            <a:r>
              <a:rPr lang="fr-FR" sz="1800" dirty="0"/>
              <a:t>Un cellule d’urgence pour intervenir en situation de crise</a:t>
            </a:r>
          </a:p>
          <a:p>
            <a:r>
              <a:rPr lang="fr-FR" sz="1800" dirty="0"/>
              <a:t>Des prestations </a:t>
            </a:r>
            <a:r>
              <a:rPr lang="fr-FR" sz="1800" dirty="0" smtClean="0"/>
              <a:t>adaptées au secteur de l’entreprise :</a:t>
            </a:r>
          </a:p>
          <a:p>
            <a:pPr lvl="1">
              <a:buFont typeface="Wingdings" panose="05000000000000000000" pitchFamily="2" charset="2"/>
              <a:buChar char="v"/>
            </a:pPr>
            <a:r>
              <a:rPr lang="fr-FR" sz="1800" dirty="0" smtClean="0"/>
              <a:t> Stress </a:t>
            </a:r>
            <a:r>
              <a:rPr lang="fr-FR" sz="1800" dirty="0"/>
              <a:t>(stress aigus, stress post traumatique, dépression, </a:t>
            </a:r>
            <a:r>
              <a:rPr lang="fr-FR" sz="1800" dirty="0" err="1"/>
              <a:t>burn</a:t>
            </a:r>
            <a:r>
              <a:rPr lang="fr-FR" sz="1800" dirty="0"/>
              <a:t> out</a:t>
            </a:r>
            <a:r>
              <a:rPr lang="fr-FR" sz="1800" dirty="0" smtClean="0"/>
              <a:t>)</a:t>
            </a:r>
            <a:endParaRPr lang="fr-FR" sz="1800" dirty="0"/>
          </a:p>
          <a:p>
            <a:pPr lvl="1">
              <a:buFont typeface="Wingdings" panose="05000000000000000000" pitchFamily="2" charset="2"/>
              <a:buChar char="v"/>
            </a:pPr>
            <a:r>
              <a:rPr lang="fr-FR" sz="1800" dirty="0"/>
              <a:t> Sommeil</a:t>
            </a:r>
          </a:p>
          <a:p>
            <a:pPr lvl="1">
              <a:buFont typeface="Wingdings" panose="05000000000000000000" pitchFamily="2" charset="2"/>
              <a:buChar char="v"/>
            </a:pPr>
            <a:r>
              <a:rPr lang="fr-FR" sz="1800" dirty="0"/>
              <a:t> Alimentaire </a:t>
            </a:r>
          </a:p>
          <a:p>
            <a:pPr lvl="1">
              <a:buFont typeface="Wingdings" panose="05000000000000000000" pitchFamily="2" charset="2"/>
              <a:buChar char="v"/>
            </a:pPr>
            <a:r>
              <a:rPr lang="fr-FR" sz="1800" dirty="0"/>
              <a:t> Addictions</a:t>
            </a:r>
          </a:p>
          <a:p>
            <a:pPr lvl="1">
              <a:buFont typeface="Wingdings" panose="05000000000000000000" pitchFamily="2" charset="2"/>
              <a:buChar char="v"/>
            </a:pPr>
            <a:r>
              <a:rPr lang="fr-FR" sz="1800" dirty="0" smtClean="0"/>
              <a:t> Douleurs </a:t>
            </a:r>
            <a:r>
              <a:rPr lang="fr-FR" sz="1800" dirty="0"/>
              <a:t>chroniques</a:t>
            </a:r>
          </a:p>
          <a:p>
            <a:pPr lvl="1">
              <a:buFont typeface="Wingdings" panose="05000000000000000000" pitchFamily="2" charset="2"/>
              <a:buChar char="v"/>
            </a:pPr>
            <a:r>
              <a:rPr lang="fr-FR" sz="1800" dirty="0"/>
              <a:t> Périnatalité </a:t>
            </a:r>
          </a:p>
          <a:p>
            <a:pPr lvl="1">
              <a:buFont typeface="Wingdings" panose="05000000000000000000" pitchFamily="2" charset="2"/>
              <a:buChar char="v"/>
            </a:pPr>
            <a:r>
              <a:rPr lang="fr-FR" sz="1800" dirty="0"/>
              <a:t> Parentalité</a:t>
            </a:r>
          </a:p>
          <a:p>
            <a:pPr lvl="1">
              <a:buFont typeface="Wingdings" panose="05000000000000000000" pitchFamily="2" charset="2"/>
              <a:buChar char="v"/>
            </a:pPr>
            <a:r>
              <a:rPr lang="fr-FR" sz="1800" dirty="0"/>
              <a:t> Préparation à la retraite</a:t>
            </a:r>
          </a:p>
          <a:p>
            <a:pPr lvl="1">
              <a:buFont typeface="Wingdings" panose="05000000000000000000" pitchFamily="2" charset="2"/>
              <a:buChar char="v"/>
            </a:pPr>
            <a:r>
              <a:rPr lang="fr-FR" sz="1800" dirty="0"/>
              <a:t> Soutien aux aidants familiaux</a:t>
            </a:r>
          </a:p>
          <a:p>
            <a:pPr lvl="1">
              <a:buFont typeface="Wingdings" panose="05000000000000000000" pitchFamily="2" charset="2"/>
              <a:buChar char="v"/>
            </a:pPr>
            <a:r>
              <a:rPr lang="fr-FR" sz="1800" dirty="0"/>
              <a:t> Concilier vie privée et vie </a:t>
            </a:r>
            <a:r>
              <a:rPr lang="fr-FR" sz="1800" dirty="0" smtClean="0"/>
              <a:t>professionnelle</a:t>
            </a:r>
            <a:endParaRPr lang="fr-FR" sz="1800" dirty="0"/>
          </a:p>
        </p:txBody>
      </p:sp>
    </p:spTree>
    <p:extLst>
      <p:ext uri="{BB962C8B-B14F-4D97-AF65-F5344CB8AC3E}">
        <p14:creationId xmlns:p14="http://schemas.microsoft.com/office/powerpoint/2010/main" val="396046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a:t>Khépri</a:t>
            </a:r>
            <a:r>
              <a:rPr lang="fr-FR" dirty="0"/>
              <a:t> Santé au Travail</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8</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609601" y="2204864"/>
            <a:ext cx="11055017" cy="3960441"/>
          </a:xfrm>
        </p:spPr>
        <p:txBody>
          <a:bodyPr/>
          <a:lstStyle/>
          <a:p>
            <a:r>
              <a:rPr lang="fr-FR" dirty="0" smtClean="0"/>
              <a:t>Des bilans énergétiques, émotionnels en environnement instable</a:t>
            </a:r>
          </a:p>
          <a:p>
            <a:r>
              <a:rPr lang="fr-FR" sz="2000" dirty="0">
                <a:latin typeface="Lobster Two"/>
                <a:cs typeface="Arial" panose="020B0604020202020204" pitchFamily="34" charset="0"/>
              </a:rPr>
              <a:t>Des programmes d’optimisation de la récupération et du sommeil</a:t>
            </a:r>
          </a:p>
          <a:p>
            <a:r>
              <a:rPr lang="fr-FR" sz="2000" dirty="0">
                <a:latin typeface="Lobster Two"/>
                <a:cs typeface="Arial" panose="020B0604020202020204" pitchFamily="34" charset="0"/>
              </a:rPr>
              <a:t>Des programmes d’optimisation de la concentration et de la performance</a:t>
            </a:r>
          </a:p>
          <a:p>
            <a:r>
              <a:rPr lang="fr-FR" sz="2000" dirty="0">
                <a:latin typeface="Lobster Two"/>
                <a:cs typeface="Arial" panose="020B0604020202020204" pitchFamily="34" charset="0"/>
              </a:rPr>
              <a:t>Des parcours de préparation à la reprise au travail après une absence longue pour </a:t>
            </a:r>
            <a:r>
              <a:rPr lang="fr-FR" sz="2000" dirty="0" smtClean="0">
                <a:latin typeface="Lobster Two"/>
                <a:cs typeface="Arial" panose="020B0604020202020204" pitchFamily="34" charset="0"/>
              </a:rPr>
              <a:t>maladie, congé </a:t>
            </a:r>
            <a:r>
              <a:rPr lang="fr-FR" sz="2000" dirty="0">
                <a:latin typeface="Lobster Two"/>
                <a:cs typeface="Arial" panose="020B0604020202020204" pitchFamily="34" charset="0"/>
              </a:rPr>
              <a:t>de maternité, congé </a:t>
            </a:r>
            <a:r>
              <a:rPr lang="fr-FR" sz="2000" dirty="0" smtClean="0">
                <a:latin typeface="Lobster Two"/>
                <a:cs typeface="Arial" panose="020B0604020202020204" pitchFamily="34" charset="0"/>
              </a:rPr>
              <a:t>parental, une mise en disponibilité en tant qu’aidant familial,</a:t>
            </a:r>
          </a:p>
          <a:p>
            <a:r>
              <a:rPr lang="fr-FR" sz="2000" dirty="0" smtClean="0">
                <a:latin typeface="Lobster Two"/>
                <a:cs typeface="Arial" panose="020B0604020202020204" pitchFamily="34" charset="0"/>
              </a:rPr>
              <a:t>Un soutien et des aides spécifiques pour la prévention du </a:t>
            </a:r>
            <a:r>
              <a:rPr lang="fr-FR" sz="2000" dirty="0" err="1" smtClean="0">
                <a:latin typeface="Lobster Two"/>
                <a:cs typeface="Arial" panose="020B0604020202020204" pitchFamily="34" charset="0"/>
              </a:rPr>
              <a:t>burn</a:t>
            </a:r>
            <a:r>
              <a:rPr lang="fr-FR" sz="2000" dirty="0" smtClean="0">
                <a:latin typeface="Lobster Two"/>
                <a:cs typeface="Arial" panose="020B0604020202020204" pitchFamily="34" charset="0"/>
              </a:rPr>
              <a:t> out des aidants actifs</a:t>
            </a:r>
          </a:p>
          <a:p>
            <a:r>
              <a:rPr lang="fr-FR" sz="2000" dirty="0" smtClean="0">
                <a:latin typeface="Lobster Two"/>
                <a:cs typeface="Arial" panose="020B0604020202020204" pitchFamily="34" charset="0"/>
              </a:rPr>
              <a:t>Préparation à la retraite</a:t>
            </a:r>
          </a:p>
          <a:p>
            <a:pPr marL="152400" indent="0">
              <a:buNone/>
            </a:pPr>
            <a:endParaRPr lang="fr-FR" sz="2000" dirty="0">
              <a:latin typeface="Lobster Two"/>
              <a:cs typeface="Arial" panose="020B0604020202020204" pitchFamily="34" charset="0"/>
            </a:endParaRPr>
          </a:p>
          <a:p>
            <a:pPr marL="152400" indent="0">
              <a:buNone/>
            </a:pPr>
            <a:r>
              <a:rPr lang="fr-FR" sz="2000" b="1" dirty="0" smtClean="0">
                <a:latin typeface="Lobster Two"/>
                <a:cs typeface="Arial" panose="020B0604020202020204" pitchFamily="34" charset="0"/>
              </a:rPr>
              <a:t>Les raisons pour lesquelles un salarié fait appel à nous :</a:t>
            </a:r>
          </a:p>
          <a:p>
            <a:r>
              <a:rPr lang="fr-FR" sz="2000" dirty="0" smtClean="0">
                <a:latin typeface="Lobster Two"/>
                <a:cs typeface="Arial" panose="020B0604020202020204" pitchFamily="34" charset="0"/>
              </a:rPr>
              <a:t>Un salarié réellement en souffrance s’orientera de préférence vers une prestation individualisée pour laquelle il sera prêt à payer</a:t>
            </a:r>
            <a:r>
              <a:rPr lang="fr-FR" sz="2000" dirty="0" smtClean="0">
                <a:latin typeface="Lobster Two"/>
                <a:cs typeface="Arial" panose="020B0604020202020204" pitchFamily="34" charset="0"/>
              </a:rPr>
              <a:t>.</a:t>
            </a:r>
            <a:endParaRPr lang="fr-FR" sz="2000" dirty="0">
              <a:latin typeface="Lobster Two"/>
              <a:cs typeface="Arial" panose="020B0604020202020204" pitchFamily="34" charset="0"/>
            </a:endParaRPr>
          </a:p>
        </p:txBody>
      </p:sp>
    </p:spTree>
    <p:extLst>
      <p:ext uri="{BB962C8B-B14F-4D97-AF65-F5344CB8AC3E}">
        <p14:creationId xmlns:p14="http://schemas.microsoft.com/office/powerpoint/2010/main" val="604826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 utiliser nos prestations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14/06/2021</a:t>
            </a:r>
            <a:endParaRPr lang="fr-FR" dirty="0"/>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err="1"/>
              <a:t>Khépri</a:t>
            </a:r>
            <a:r>
              <a:rPr lang="fr-FR" dirty="0"/>
              <a:t> Santé au Travail</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9</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639789" y="1988840"/>
            <a:ext cx="11055017" cy="4583535"/>
          </a:xfrm>
        </p:spPr>
        <p:txBody>
          <a:bodyPr/>
          <a:lstStyle/>
          <a:p>
            <a:r>
              <a:rPr lang="fr-FR" dirty="0"/>
              <a:t>Le choix de consulter sur la plateforme ou dans le </a:t>
            </a:r>
            <a:r>
              <a:rPr lang="fr-FR" dirty="0" smtClean="0"/>
              <a:t>Centre</a:t>
            </a:r>
          </a:p>
          <a:p>
            <a:r>
              <a:rPr lang="fr-FR" dirty="0" smtClean="0"/>
              <a:t>Selon les pratiques et leur choix, les collaborateurs ont la liberté d’être accompagner:</a:t>
            </a:r>
          </a:p>
          <a:p>
            <a:pPr lvl="2">
              <a:buFont typeface="Wingdings" panose="05000000000000000000" pitchFamily="2" charset="2"/>
              <a:buChar char="Ø"/>
            </a:pPr>
            <a:r>
              <a:rPr lang="fr-FR" dirty="0" smtClean="0"/>
              <a:t> en visioconférence</a:t>
            </a:r>
          </a:p>
          <a:p>
            <a:pPr lvl="2">
              <a:buFont typeface="Wingdings" panose="05000000000000000000" pitchFamily="2" charset="2"/>
              <a:buChar char="Ø"/>
            </a:pPr>
            <a:r>
              <a:rPr lang="fr-FR" dirty="0" smtClean="0"/>
              <a:t> au téléphone</a:t>
            </a:r>
          </a:p>
          <a:p>
            <a:pPr lvl="2">
              <a:buFont typeface="Wingdings" panose="05000000000000000000" pitchFamily="2" charset="2"/>
              <a:buChar char="Ø"/>
            </a:pPr>
            <a:r>
              <a:rPr lang="fr-FR" dirty="0" smtClean="0"/>
              <a:t> au Centre</a:t>
            </a:r>
          </a:p>
          <a:p>
            <a:pPr>
              <a:buFont typeface="Arial" panose="020B0604020202020204" pitchFamily="34" charset="0"/>
              <a:buChar char="•"/>
            </a:pPr>
            <a:r>
              <a:rPr lang="fr-FR" dirty="0" smtClean="0"/>
              <a:t>Nous proposons des journées de prévention en entreprise avec délégation de nos intervenants pour faire découvrir les pratiques</a:t>
            </a:r>
          </a:p>
          <a:p>
            <a:pPr>
              <a:buFont typeface="Arial" panose="020B0604020202020204" pitchFamily="34" charset="0"/>
              <a:buChar char="•"/>
            </a:pPr>
            <a:r>
              <a:rPr lang="fr-FR" dirty="0" smtClean="0"/>
              <a:t>Des interventions récurrentes avec des </a:t>
            </a:r>
            <a:r>
              <a:rPr lang="fr-FR" dirty="0"/>
              <a:t>intervenants praticiens </a:t>
            </a:r>
            <a:r>
              <a:rPr lang="fr-FR" dirty="0" smtClean="0"/>
              <a:t>recrutés </a:t>
            </a:r>
            <a:r>
              <a:rPr lang="fr-FR" dirty="0"/>
              <a:t>par nos </a:t>
            </a:r>
            <a:r>
              <a:rPr lang="fr-FR" dirty="0" smtClean="0"/>
              <a:t>soins, sous </a:t>
            </a:r>
            <a:r>
              <a:rPr lang="fr-FR" dirty="0"/>
              <a:t>contrats de régie </a:t>
            </a:r>
            <a:r>
              <a:rPr lang="fr-FR" dirty="0" smtClean="0"/>
              <a:t>en Prévention/QVT, au </a:t>
            </a:r>
            <a:r>
              <a:rPr lang="fr-FR" dirty="0"/>
              <a:t>travers d'un service de </a:t>
            </a:r>
            <a:r>
              <a:rPr lang="fr-FR" b="1" dirty="0"/>
              <a:t>délégation de personnel</a:t>
            </a:r>
            <a:r>
              <a:rPr lang="fr-FR" dirty="0"/>
              <a:t>, matérialisé par un contrat de </a:t>
            </a:r>
            <a:r>
              <a:rPr lang="fr-FR" dirty="0" smtClean="0"/>
              <a:t>régie</a:t>
            </a:r>
            <a:r>
              <a:rPr lang="fr-FR" dirty="0"/>
              <a:t>.</a:t>
            </a:r>
          </a:p>
        </p:txBody>
      </p:sp>
    </p:spTree>
    <p:extLst>
      <p:ext uri="{BB962C8B-B14F-4D97-AF65-F5344CB8AC3E}">
        <p14:creationId xmlns:p14="http://schemas.microsoft.com/office/powerpoint/2010/main" val="365651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43391</TotalTime>
  <Words>1746</Words>
  <Application>Microsoft Office PowerPoint</Application>
  <PresentationFormat>Grand écran</PresentationFormat>
  <Paragraphs>207</Paragraphs>
  <Slides>12</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Adobe Gothic Std B</vt:lpstr>
      <vt:lpstr>Arial</vt:lpstr>
      <vt:lpstr>Arial Narrow</vt:lpstr>
      <vt:lpstr>Calibri</vt:lpstr>
      <vt:lpstr>Calibri Light</vt:lpstr>
      <vt:lpstr>Lobster Two</vt:lpstr>
      <vt:lpstr>Trebuchet MS</vt:lpstr>
      <vt:lpstr>Wingdings</vt:lpstr>
      <vt:lpstr>Thème Office</vt:lpstr>
      <vt:lpstr>Présentation PowerPoint</vt:lpstr>
      <vt:lpstr>Un système expert au service des collaborateurs et des DRH</vt:lpstr>
      <vt:lpstr>Offre pour les collectivités et les entreprises au regard de la réglementation QVT (Santé et Qualité de Vie au Travail)</vt:lpstr>
      <vt:lpstr>Pourquoi externaliser l’approche QVT ?</vt:lpstr>
      <vt:lpstr>Pour quelles raisons utiliser notre système </vt:lpstr>
      <vt:lpstr>Un partenariat</vt:lpstr>
      <vt:lpstr>Le pack des prestations, clé en main comprend :</vt:lpstr>
      <vt:lpstr>Les prestations comprennent :</vt:lpstr>
      <vt:lpstr>Où et Comment utiliser nos prestations ?</vt:lpstr>
      <vt:lpstr>Garanties</vt:lpstr>
      <vt:lpstr>Exemple de grille tarifaire pour 100 salariés pour un Site :</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129</cp:revision>
  <cp:lastPrinted>2016-11-20T17:08:59Z</cp:lastPrinted>
  <dcterms:modified xsi:type="dcterms:W3CDTF">2021-06-03T19:26:42Z</dcterms:modified>
</cp:coreProperties>
</file>