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6858000" cy="9144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158" y="816"/>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Modifiez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31/03/2018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93977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31/03/2018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436583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2033"/>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366185"/>
            <a:ext cx="4514850" cy="780203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31/03/2018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147723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31/03/2018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82455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9EAF076-D699-4EB4-9BE4-DC1AE471D4F2}" type="datetimeFigureOut">
              <a:rPr lang="fr-FR" smtClean="0"/>
              <a:t>31/03/2018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289563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9EAF076-D699-4EB4-9BE4-DC1AE471D4F2}" type="datetimeFigureOut">
              <a:rPr lang="fr-FR" smtClean="0"/>
              <a:t>31/03/2018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516544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9EAF076-D699-4EB4-9BE4-DC1AE471D4F2}" type="datetimeFigureOut">
              <a:rPr lang="fr-FR" smtClean="0"/>
              <a:t>31/03/2018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959209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9EAF076-D699-4EB4-9BE4-DC1AE471D4F2}" type="datetimeFigureOut">
              <a:rPr lang="fr-FR" smtClean="0"/>
              <a:t>31/03/2018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685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9EAF076-D699-4EB4-9BE4-DC1AE471D4F2}" type="datetimeFigureOut">
              <a:rPr lang="fr-FR" smtClean="0"/>
              <a:t>31/03/2018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1065089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9EAF076-D699-4EB4-9BE4-DC1AE471D4F2}" type="datetimeFigureOut">
              <a:rPr lang="fr-FR" smtClean="0"/>
              <a:t>31/03/2018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682458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9EAF076-D699-4EB4-9BE4-DC1AE471D4F2}" type="datetimeFigureOut">
              <a:rPr lang="fr-FR" smtClean="0"/>
              <a:t>31/03/2018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761100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9EAF076-D699-4EB4-9BE4-DC1AE471D4F2}" type="datetimeFigureOut">
              <a:rPr lang="fr-FR" smtClean="0"/>
              <a:t>31/03/2018</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EC1EE21-4815-4720-A961-945B1D21D1EC}" type="slidenum">
              <a:rPr lang="fr-FR" smtClean="0"/>
              <a:t>‹N°›</a:t>
            </a:fld>
            <a:endParaRPr lang="fr-FR"/>
          </a:p>
        </p:txBody>
      </p:sp>
    </p:spTree>
    <p:extLst>
      <p:ext uri="{BB962C8B-B14F-4D97-AF65-F5344CB8AC3E}">
        <p14:creationId xmlns:p14="http://schemas.microsoft.com/office/powerpoint/2010/main" val="825639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evelyne.revellat@kheprisante.f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fibromyalgie-france.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37" y="1979712"/>
            <a:ext cx="5829300" cy="2464089"/>
          </a:xfrm>
        </p:spPr>
        <p:txBody>
          <a:bodyPr>
            <a:normAutofit fontScale="90000"/>
          </a:bodyPr>
          <a:lstStyle/>
          <a:p>
            <a:pPr algn="l"/>
            <a:r>
              <a:rPr lang="fr-CA" sz="1600" b="1" dirty="0" smtClean="0"/>
              <a:t>P S P </a:t>
            </a:r>
            <a:r>
              <a:rPr lang="fr-CA" sz="1600" b="1" dirty="0"/>
              <a:t>Paris </a:t>
            </a:r>
            <a:r>
              <a:rPr lang="fr-CA" sz="1600" b="1" dirty="0" smtClean="0"/>
              <a:t>Est </a:t>
            </a:r>
            <a:br>
              <a:rPr lang="fr-CA" sz="1600" b="1" dirty="0" smtClean="0"/>
            </a:br>
            <a:r>
              <a:rPr lang="fr-CA" sz="1600" b="1" dirty="0"/>
              <a:t/>
            </a:r>
            <a:br>
              <a:rPr lang="fr-CA" sz="1600" b="1" dirty="0"/>
            </a:br>
            <a:r>
              <a:rPr lang="fr-CA" sz="1600" dirty="0"/>
              <a:t>Les professionnels de la santé et les patients étant au cœur de notre activité, nous avons créé le Pôle Santé Pluridisciplinaire Paris Est afin de faciliter l’accès aux soins de qualité à la population de Nogent sur </a:t>
            </a:r>
            <a:r>
              <a:rPr lang="fr-CA" sz="1600" dirty="0" smtClean="0"/>
              <a:t>Marne et du Territoire Val de Marne &amp; Bois. </a:t>
            </a:r>
            <a:r>
              <a:rPr lang="fr-CA" sz="1600" dirty="0"/>
              <a:t>Le Pôle Santé a pour mission d’assurer la coordination thérapeutique qui vise à améliorer la qualité de la prise en charge et la cohérence du parcours de soin, l’éducation thérapeutique et la coopération entre les professionnels de santé.</a:t>
            </a:r>
            <a:endParaRPr lang="fr-FR" sz="1600" dirty="0"/>
          </a:p>
        </p:txBody>
      </p:sp>
      <p:sp>
        <p:nvSpPr>
          <p:cNvPr id="4" name="Sous-titre 3"/>
          <p:cNvSpPr>
            <a:spLocks noGrp="1"/>
          </p:cNvSpPr>
          <p:nvPr>
            <p:ph type="subTitle" idx="1"/>
          </p:nvPr>
        </p:nvSpPr>
        <p:spPr>
          <a:xfrm>
            <a:off x="692696" y="4355976"/>
            <a:ext cx="5472608" cy="4392488"/>
          </a:xfrm>
        </p:spPr>
        <p:txBody>
          <a:bodyPr>
            <a:normAutofit lnSpcReduction="10000"/>
          </a:bodyPr>
          <a:lstStyle/>
          <a:p>
            <a:pPr algn="l"/>
            <a:r>
              <a:rPr lang="fr-FR" sz="2000" dirty="0">
                <a:solidFill>
                  <a:schemeClr val="tx1"/>
                </a:solidFill>
              </a:rPr>
              <a:t> </a:t>
            </a:r>
            <a:r>
              <a:rPr lang="fr-FR" sz="1200" b="1" dirty="0" smtClean="0">
                <a:solidFill>
                  <a:schemeClr val="tx1"/>
                </a:solidFill>
              </a:rPr>
              <a:t>Objectif du </a:t>
            </a:r>
            <a:r>
              <a:rPr lang="fr-CA" sz="1200" b="1" dirty="0">
                <a:solidFill>
                  <a:schemeClr val="tx1"/>
                </a:solidFill>
              </a:rPr>
              <a:t>P S P Paris Est </a:t>
            </a:r>
            <a:r>
              <a:rPr lang="fr-FR" sz="1200" b="1" dirty="0" smtClean="0">
                <a:solidFill>
                  <a:schemeClr val="tx1"/>
                </a:solidFill>
              </a:rPr>
              <a:t>: </a:t>
            </a:r>
            <a:endParaRPr lang="fr-FR" sz="1200" b="1" dirty="0">
              <a:solidFill>
                <a:schemeClr val="tx1"/>
              </a:solidFill>
            </a:endParaRPr>
          </a:p>
          <a:p>
            <a:pPr marL="457200" lvl="0" indent="-457200" algn="l">
              <a:buFont typeface="Arial" panose="020B0604020202020204" pitchFamily="34" charset="0"/>
              <a:buChar char="•"/>
            </a:pPr>
            <a:r>
              <a:rPr lang="fr-FR" sz="1200" dirty="0">
                <a:solidFill>
                  <a:schemeClr val="tx1"/>
                </a:solidFill>
              </a:rPr>
              <a:t>Créer un fond de solidarité pour la prise en charge des soins de parcours </a:t>
            </a:r>
            <a:r>
              <a:rPr lang="fr-FR" sz="1200" dirty="0" smtClean="0">
                <a:solidFill>
                  <a:schemeClr val="tx1"/>
                </a:solidFill>
              </a:rPr>
              <a:t>de rétablissement </a:t>
            </a:r>
            <a:r>
              <a:rPr lang="fr-FR" sz="1200" dirty="0">
                <a:solidFill>
                  <a:schemeClr val="tx1"/>
                </a:solidFill>
              </a:rPr>
              <a:t>pour les plus </a:t>
            </a:r>
            <a:r>
              <a:rPr lang="fr-FR" sz="1200" dirty="0" smtClean="0">
                <a:solidFill>
                  <a:schemeClr val="tx1"/>
                </a:solidFill>
              </a:rPr>
              <a:t>démunis dans </a:t>
            </a:r>
            <a:r>
              <a:rPr lang="fr-FR" sz="1200" dirty="0">
                <a:solidFill>
                  <a:schemeClr val="tx1"/>
                </a:solidFill>
              </a:rPr>
              <a:t>le cadre de la coordination de soins de supports </a:t>
            </a:r>
            <a:r>
              <a:rPr lang="fr-FR" sz="1200" dirty="0" smtClean="0">
                <a:solidFill>
                  <a:schemeClr val="tx1"/>
                </a:solidFill>
              </a:rPr>
              <a:t>pour les malades atteints d’affections de longue durée.</a:t>
            </a:r>
            <a:endParaRPr lang="fr-FR" sz="1200" dirty="0">
              <a:solidFill>
                <a:schemeClr val="tx1"/>
              </a:solidFill>
            </a:endParaRPr>
          </a:p>
          <a:p>
            <a:pPr algn="l"/>
            <a:endParaRPr lang="fr-FR" sz="1200" dirty="0" smtClean="0">
              <a:solidFill>
                <a:schemeClr val="tx1"/>
              </a:solidFill>
            </a:endParaRPr>
          </a:p>
          <a:p>
            <a:pPr marL="457200" indent="-457200" algn="l">
              <a:buFont typeface="Arial" panose="020B0604020202020204" pitchFamily="34" charset="0"/>
              <a:buChar char="•"/>
            </a:pPr>
            <a:r>
              <a:rPr lang="fr-FR" sz="1200" dirty="0" smtClean="0">
                <a:solidFill>
                  <a:schemeClr val="tx1"/>
                </a:solidFill>
              </a:rPr>
              <a:t>Financer </a:t>
            </a:r>
            <a:r>
              <a:rPr lang="fr-FR" sz="1200" dirty="0">
                <a:solidFill>
                  <a:schemeClr val="tx1"/>
                </a:solidFill>
              </a:rPr>
              <a:t>un local pour l'installation de nouveaux médecins </a:t>
            </a:r>
            <a:r>
              <a:rPr lang="fr-FR" sz="1200" dirty="0" smtClean="0">
                <a:solidFill>
                  <a:schemeClr val="tx1"/>
                </a:solidFill>
              </a:rPr>
              <a:t>au cœur du territoire</a:t>
            </a:r>
            <a:r>
              <a:rPr lang="fr-FR" sz="1200" dirty="0" smtClean="0"/>
              <a:t>.</a:t>
            </a:r>
          </a:p>
          <a:p>
            <a:pPr marL="457200" indent="-457200" algn="l">
              <a:buFont typeface="Arial" panose="020B0604020202020204" pitchFamily="34" charset="0"/>
              <a:buChar char="•"/>
            </a:pPr>
            <a:endParaRPr lang="fr-FR" sz="1200" dirty="0"/>
          </a:p>
          <a:p>
            <a:pPr marL="457200" indent="-457200" algn="l">
              <a:buFont typeface="Arial" panose="020B0604020202020204" pitchFamily="34" charset="0"/>
              <a:buChar char="•"/>
            </a:pPr>
            <a:r>
              <a:rPr lang="fr-FR" sz="1200" dirty="0">
                <a:solidFill>
                  <a:schemeClr val="tx1"/>
                </a:solidFill>
              </a:rPr>
              <a:t>Faciliter l’exercice, le maintien, et le renouvellement </a:t>
            </a:r>
            <a:r>
              <a:rPr lang="fr-FR" sz="1200" dirty="0" smtClean="0">
                <a:solidFill>
                  <a:schemeClr val="tx1"/>
                </a:solidFill>
              </a:rPr>
              <a:t>de l’offre </a:t>
            </a:r>
            <a:r>
              <a:rPr lang="fr-FR" sz="1200" dirty="0">
                <a:solidFill>
                  <a:schemeClr val="tx1"/>
                </a:solidFill>
              </a:rPr>
              <a:t>de soins </a:t>
            </a:r>
            <a:r>
              <a:rPr lang="fr-FR" sz="1200" dirty="0" smtClean="0">
                <a:solidFill>
                  <a:schemeClr val="tx1"/>
                </a:solidFill>
              </a:rPr>
              <a:t>sur le Territoire du Val de Marne,  </a:t>
            </a:r>
          </a:p>
          <a:p>
            <a:pPr marL="457200" indent="-457200" algn="l">
              <a:buFont typeface="Arial" panose="020B0604020202020204" pitchFamily="34" charset="0"/>
              <a:buChar char="•"/>
            </a:pPr>
            <a:r>
              <a:rPr lang="fr-FR" sz="1200" dirty="0">
                <a:solidFill>
                  <a:schemeClr val="tx1"/>
                </a:solidFill>
              </a:rPr>
              <a:t>P</a:t>
            </a:r>
            <a:r>
              <a:rPr lang="fr-FR" sz="1200" dirty="0" smtClean="0">
                <a:solidFill>
                  <a:schemeClr val="tx1"/>
                </a:solidFill>
              </a:rPr>
              <a:t>articiper </a:t>
            </a:r>
            <a:r>
              <a:rPr lang="fr-FR" sz="1200" dirty="0">
                <a:solidFill>
                  <a:schemeClr val="tx1"/>
                </a:solidFill>
              </a:rPr>
              <a:t>à une réflexion constructive pour assurer la meilleure prise en charge des patients dans des logiques d’efficience professionnelle, organisationnelle et économique, </a:t>
            </a:r>
            <a:endParaRPr lang="fr-FR" sz="1200" dirty="0" smtClean="0">
              <a:solidFill>
                <a:schemeClr val="tx1"/>
              </a:solidFill>
            </a:endParaRPr>
          </a:p>
          <a:p>
            <a:pPr marL="457200" indent="-457200" algn="l">
              <a:buFont typeface="Arial" panose="020B0604020202020204" pitchFamily="34" charset="0"/>
              <a:buChar char="•"/>
            </a:pPr>
            <a:r>
              <a:rPr lang="fr-FR" sz="1200" dirty="0">
                <a:solidFill>
                  <a:schemeClr val="tx1"/>
                </a:solidFill>
              </a:rPr>
              <a:t>P</a:t>
            </a:r>
            <a:r>
              <a:rPr lang="fr-FR" sz="1200" dirty="0" smtClean="0">
                <a:solidFill>
                  <a:schemeClr val="tx1"/>
                </a:solidFill>
              </a:rPr>
              <a:t>articiper </a:t>
            </a:r>
            <a:r>
              <a:rPr lang="fr-FR" sz="1200" dirty="0">
                <a:solidFill>
                  <a:schemeClr val="tx1"/>
                </a:solidFill>
              </a:rPr>
              <a:t>aux réflexions dans le domaine de l’aménagement du territoire et du besoin de </a:t>
            </a:r>
            <a:r>
              <a:rPr lang="fr-FR" sz="1200" dirty="0" smtClean="0">
                <a:solidFill>
                  <a:schemeClr val="tx1"/>
                </a:solidFill>
              </a:rPr>
              <a:t>santé,</a:t>
            </a:r>
          </a:p>
          <a:p>
            <a:pPr marL="457200" indent="-457200" algn="l">
              <a:buFont typeface="Arial" panose="020B0604020202020204" pitchFamily="34" charset="0"/>
              <a:buChar char="•"/>
            </a:pPr>
            <a:r>
              <a:rPr lang="fr-FR" sz="1200" dirty="0">
                <a:solidFill>
                  <a:schemeClr val="tx1"/>
                </a:solidFill>
              </a:rPr>
              <a:t>C</a:t>
            </a:r>
            <a:r>
              <a:rPr lang="fr-FR" sz="1200" dirty="0" smtClean="0">
                <a:solidFill>
                  <a:schemeClr val="tx1"/>
                </a:solidFill>
              </a:rPr>
              <a:t>ontribuer </a:t>
            </a:r>
            <a:r>
              <a:rPr lang="fr-FR" sz="1200" dirty="0">
                <a:solidFill>
                  <a:schemeClr val="tx1"/>
                </a:solidFill>
              </a:rPr>
              <a:t>au développement de solutions pour faciliter l’exercice des professionnels </a:t>
            </a:r>
            <a:r>
              <a:rPr lang="fr-FR" sz="1200" dirty="0" smtClean="0">
                <a:solidFill>
                  <a:schemeClr val="tx1"/>
                </a:solidFill>
              </a:rPr>
              <a:t>libéraux,</a:t>
            </a:r>
          </a:p>
          <a:p>
            <a:pPr marL="457200" indent="-457200" algn="l">
              <a:buFont typeface="Arial" panose="020B0604020202020204" pitchFamily="34" charset="0"/>
              <a:buChar char="•"/>
            </a:pPr>
            <a:r>
              <a:rPr lang="fr-FR" sz="1200" dirty="0">
                <a:solidFill>
                  <a:schemeClr val="tx1"/>
                </a:solidFill>
              </a:rPr>
              <a:t>R</a:t>
            </a:r>
            <a:r>
              <a:rPr lang="fr-FR" sz="1200" dirty="0" smtClean="0">
                <a:solidFill>
                  <a:schemeClr val="tx1"/>
                </a:solidFill>
              </a:rPr>
              <a:t>egrouper </a:t>
            </a:r>
            <a:r>
              <a:rPr lang="fr-FR" sz="1200" dirty="0">
                <a:solidFill>
                  <a:schemeClr val="tx1"/>
                </a:solidFill>
              </a:rPr>
              <a:t>des </a:t>
            </a:r>
            <a:r>
              <a:rPr lang="fr-FR" sz="1200" dirty="0" smtClean="0">
                <a:solidFill>
                  <a:schemeClr val="tx1"/>
                </a:solidFill>
              </a:rPr>
              <a:t>professionnels de </a:t>
            </a:r>
            <a:r>
              <a:rPr lang="fr-FR" sz="1200" dirty="0">
                <a:solidFill>
                  <a:schemeClr val="tx1"/>
                </a:solidFill>
              </a:rPr>
              <a:t>santé afin de créer une structure d’exercice coordonné et </a:t>
            </a:r>
            <a:r>
              <a:rPr lang="fr-FR" sz="1200" dirty="0" smtClean="0">
                <a:solidFill>
                  <a:schemeClr val="tx1"/>
                </a:solidFill>
              </a:rPr>
              <a:t>pluri-professionnelle</a:t>
            </a:r>
            <a:r>
              <a:rPr lang="fr-FR" sz="1100" dirty="0" smtClean="0">
                <a:solidFill>
                  <a:schemeClr val="tx1"/>
                </a:solidFill>
              </a:rPr>
              <a:t>,</a:t>
            </a:r>
          </a:p>
          <a:p>
            <a:pPr marL="457200" indent="-457200" algn="l">
              <a:buFont typeface="Arial" panose="020B0604020202020204" pitchFamily="34" charset="0"/>
              <a:buChar char="•"/>
            </a:pPr>
            <a:endParaRPr lang="fr-FR" sz="1100" dirty="0" smtClean="0">
              <a:solidFill>
                <a:schemeClr val="tx1"/>
              </a:solidFill>
            </a:endParaRPr>
          </a:p>
          <a:p>
            <a:pPr marL="457200" indent="-457200" algn="l">
              <a:buFont typeface="Arial" panose="020B0604020202020204" pitchFamily="34" charset="0"/>
              <a:buChar char="•"/>
            </a:pPr>
            <a:r>
              <a:rPr lang="fr-FR" sz="1100" dirty="0">
                <a:solidFill>
                  <a:schemeClr val="tx1"/>
                </a:solidFill>
              </a:rPr>
              <a:t>En veillant à l’indépendance professionnelle des praticiens </a:t>
            </a:r>
          </a:p>
          <a:p>
            <a:pPr marL="457200" indent="-457200" algn="l">
              <a:buFont typeface="Arial" panose="020B0604020202020204" pitchFamily="34" charset="0"/>
              <a:buChar char="•"/>
            </a:pPr>
            <a:endParaRPr lang="fr-FR" sz="1200" dirty="0" smtClean="0"/>
          </a:p>
        </p:txBody>
      </p:sp>
      <p:pic>
        <p:nvPicPr>
          <p:cNvPr id="1026" name="Image 3" descr="LogoParisEst v2 rvb 5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8840" y="395536"/>
            <a:ext cx="2960916" cy="1296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7704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533408"/>
          </a:xfrm>
        </p:spPr>
        <p:txBody>
          <a:bodyPr>
            <a:normAutofit/>
          </a:bodyPr>
          <a:lstStyle/>
          <a:p>
            <a:pPr algn="l"/>
            <a:r>
              <a:rPr lang="fr-FR" sz="2000" b="1" dirty="0" smtClean="0"/>
              <a:t>Avantages pour les médecins</a:t>
            </a:r>
            <a:endParaRPr lang="fr-FR" sz="2000" b="1" dirty="0"/>
          </a:p>
        </p:txBody>
      </p:sp>
      <p:sp>
        <p:nvSpPr>
          <p:cNvPr id="3" name="Espace réservé du contenu 2"/>
          <p:cNvSpPr>
            <a:spLocks noGrp="1"/>
          </p:cNvSpPr>
          <p:nvPr>
            <p:ph idx="1"/>
          </p:nvPr>
        </p:nvSpPr>
        <p:spPr>
          <a:xfrm>
            <a:off x="342900" y="1115616"/>
            <a:ext cx="6172200" cy="7056784"/>
          </a:xfrm>
        </p:spPr>
        <p:txBody>
          <a:bodyPr>
            <a:normAutofit fontScale="47500" lnSpcReduction="20000"/>
          </a:bodyPr>
          <a:lstStyle/>
          <a:p>
            <a:r>
              <a:rPr lang="fr-FR" dirty="0" smtClean="0"/>
              <a:t>De plus en plus nombreux sont les usagers du centre qui recherchent un médecin pour remplacer le leur, qui est parti à la retraite sans être remplacé. Face à cette demande nous envisageons d’étoffer notre équipe et de présenter une nouvelle offre de soins auprès d’un public demandeur.</a:t>
            </a:r>
          </a:p>
          <a:p>
            <a:pPr marL="0" indent="0">
              <a:buNone/>
            </a:pPr>
            <a:r>
              <a:rPr lang="fr-FR" dirty="0" smtClean="0"/>
              <a:t> </a:t>
            </a:r>
          </a:p>
          <a:p>
            <a:r>
              <a:rPr lang="fr-FR" dirty="0" smtClean="0"/>
              <a:t>Notre volonté de créer un Pôle de Santé pluridisciplinaire avec une structure juridique originale permettra d’accueillir des professionnels de santé dans nos locaux. </a:t>
            </a:r>
          </a:p>
          <a:p>
            <a:pPr marL="0" indent="0">
              <a:buNone/>
            </a:pPr>
            <a:endParaRPr lang="fr-FR" dirty="0" smtClean="0"/>
          </a:p>
          <a:p>
            <a:r>
              <a:rPr lang="fr-FR" dirty="0" smtClean="0"/>
              <a:t>Notre vision est de faciliter l’installation des professionnels de santé:</a:t>
            </a:r>
          </a:p>
          <a:p>
            <a:r>
              <a:rPr lang="fr-FR" dirty="0" smtClean="0"/>
              <a:t>dans un cadre agréable, bien situé au pied du RER E Nogent-Le Perreux.</a:t>
            </a:r>
          </a:p>
          <a:p>
            <a:endParaRPr lang="fr-FR" dirty="0" smtClean="0"/>
          </a:p>
          <a:p>
            <a:r>
              <a:rPr lang="fr-FR" dirty="0" smtClean="0"/>
              <a:t>Nous proposons un partage des espaces de travail meublés. Grâce à une optimisation de l’espace, nous offrons des conditions d’installation au moindre coût, sans investissement personnel sans aucune prise de risque.</a:t>
            </a:r>
          </a:p>
          <a:p>
            <a:endParaRPr lang="fr-FR" dirty="0" smtClean="0"/>
          </a:p>
          <a:p>
            <a:r>
              <a:rPr lang="fr-FR" dirty="0" smtClean="0"/>
              <a:t>Notre tarification, souple et avantageuse est adaptée à tout besoin, idéale pour un temps partiel pour concilier vie professionnelle et vie personnelle. Le planning de réservation en ligne permet des réservations immédiates, à l'heure, à la semaine ou à l'année.</a:t>
            </a:r>
          </a:p>
          <a:p>
            <a:endParaRPr lang="fr-FR" dirty="0"/>
          </a:p>
          <a:p>
            <a:r>
              <a:rPr lang="fr-FR" dirty="0" smtClean="0"/>
              <a:t>Si vous êtes tentés de participer à notre projet, nous sommes prêts à vous accueillir. Vous êtes professionnels de santé : médecin, psychiatre, infirmier, sage-femme, orthophoniste, orthoptistes, paramédicaux…</a:t>
            </a:r>
          </a:p>
          <a:p>
            <a:endParaRPr lang="fr-FR" dirty="0" smtClean="0"/>
          </a:p>
          <a:p>
            <a:r>
              <a:rPr lang="fr-FR" dirty="0" smtClean="0"/>
              <a:t>Pour un rendez-vous ou un complément d’information contactez </a:t>
            </a:r>
          </a:p>
          <a:p>
            <a:r>
              <a:rPr lang="fr-FR" dirty="0" smtClean="0"/>
              <a:t>Evelyne Revellat 06 60 47 71 64, mail : </a:t>
            </a:r>
            <a:r>
              <a:rPr lang="fr-FR" u="sng" dirty="0" smtClean="0">
                <a:hlinkClick r:id="rId2"/>
              </a:rPr>
              <a:t>evelyne.revellat@kheprisante.fr</a:t>
            </a:r>
            <a:endParaRPr lang="fr-FR" dirty="0" smtClean="0"/>
          </a:p>
        </p:txBody>
      </p:sp>
      <p:sp>
        <p:nvSpPr>
          <p:cNvPr id="4" name="Sous-titre 2"/>
          <p:cNvSpPr txBox="1">
            <a:spLocks/>
          </p:cNvSpPr>
          <p:nvPr/>
        </p:nvSpPr>
        <p:spPr>
          <a:xfrm>
            <a:off x="548680" y="3122464"/>
            <a:ext cx="5760640" cy="5400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fr-FR" dirty="0" smtClean="0"/>
          </a:p>
        </p:txBody>
      </p:sp>
    </p:spTree>
    <p:extLst>
      <p:ext uri="{BB962C8B-B14F-4D97-AF65-F5344CB8AC3E}">
        <p14:creationId xmlns:p14="http://schemas.microsoft.com/office/powerpoint/2010/main" val="395454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461400"/>
          </a:xfrm>
        </p:spPr>
        <p:txBody>
          <a:bodyPr>
            <a:normAutofit/>
          </a:bodyPr>
          <a:lstStyle/>
          <a:p>
            <a:pPr algn="l"/>
            <a:r>
              <a:rPr lang="fr-FR" sz="2000" b="1" dirty="0"/>
              <a:t>Historique de la démarche </a:t>
            </a:r>
            <a:endParaRPr lang="fr-FR" sz="2000" dirty="0"/>
          </a:p>
        </p:txBody>
      </p:sp>
      <p:sp>
        <p:nvSpPr>
          <p:cNvPr id="3" name="Espace réservé du contenu 2"/>
          <p:cNvSpPr>
            <a:spLocks noGrp="1"/>
          </p:cNvSpPr>
          <p:nvPr>
            <p:ph idx="1"/>
          </p:nvPr>
        </p:nvSpPr>
        <p:spPr>
          <a:xfrm>
            <a:off x="342900" y="827584"/>
            <a:ext cx="6172200" cy="7704857"/>
          </a:xfrm>
        </p:spPr>
        <p:txBody>
          <a:bodyPr>
            <a:normAutofit fontScale="55000" lnSpcReduction="20000"/>
          </a:bodyPr>
          <a:lstStyle/>
          <a:p>
            <a:pPr marL="0" indent="0">
              <a:buNone/>
            </a:pPr>
            <a:r>
              <a:rPr lang="fr-FR" sz="3000" b="1" dirty="0" smtClean="0"/>
              <a:t> </a:t>
            </a:r>
            <a:endParaRPr lang="fr-FR" sz="3000" dirty="0"/>
          </a:p>
          <a:p>
            <a:r>
              <a:rPr lang="fr-FR" sz="3000" dirty="0"/>
              <a:t>Dans le contexte actuel les fondateurs du Pôle Santé de l’Est Parisien ont souhaité engager une réflexion pour garantir un accès à la santé de tous ses habitants. Cette réflexion s'inscrit dans une situation nationale et locale de démographie médicale et paramédicale justifiant une action pour maintenir et favoriser l'implantation de professionnels de santé </a:t>
            </a:r>
            <a:r>
              <a:rPr lang="fr-FR" sz="3000" dirty="0" smtClean="0"/>
              <a:t>sur le Territoire. </a:t>
            </a:r>
            <a:endParaRPr lang="fr-FR" sz="3000" dirty="0"/>
          </a:p>
          <a:p>
            <a:endParaRPr lang="fr-FR" sz="3000" b="1" dirty="0" smtClean="0"/>
          </a:p>
          <a:p>
            <a:r>
              <a:rPr lang="fr-FR" sz="3000" dirty="0" smtClean="0"/>
              <a:t>Compte </a:t>
            </a:r>
            <a:r>
              <a:rPr lang="fr-FR" sz="3000" dirty="0"/>
              <a:t>tenu des difficultés croissantes quant à l’accès aux soins  et à </a:t>
            </a:r>
            <a:r>
              <a:rPr lang="fr-FR" sz="3000" dirty="0" smtClean="0"/>
              <a:t>la </a:t>
            </a:r>
            <a:r>
              <a:rPr lang="fr-FR" sz="3000" dirty="0"/>
              <a:t>santé sur L’Ile de France et notamment sur l’est parisien cause </a:t>
            </a:r>
            <a:r>
              <a:rPr lang="fr-FR" sz="3000" dirty="0" smtClean="0"/>
              <a:t>d’une </a:t>
            </a:r>
            <a:r>
              <a:rPr lang="fr-FR" sz="3000" dirty="0"/>
              <a:t>fragilisation de l'offre de soins lié aux  départs à la retraite non compensé des professionnels de santé, </a:t>
            </a:r>
            <a:r>
              <a:rPr lang="fr-FR" sz="3000" dirty="0" smtClean="0"/>
              <a:t>la </a:t>
            </a:r>
            <a:r>
              <a:rPr lang="fr-FR" sz="3000" dirty="0"/>
              <a:t>réflexion a débouché sur une volonté partagée d'agir pour pérenniser l'offre de soins en offrant aux professionnels de santé des conditions d'exercice plus favorables et attractives. </a:t>
            </a:r>
          </a:p>
          <a:p>
            <a:r>
              <a:rPr lang="fr-FR" sz="3000" dirty="0"/>
              <a:t>Une des solutions identifiées dans ce domaine repose sur la création d'un exercice collectif sous la forme d’un Pôle Santé réunissant des professionnels de santé de différentes disciplines  médicales et para médicales se regroupant  dans une démarche de soins et de prévention de proximité. </a:t>
            </a:r>
          </a:p>
          <a:p>
            <a:r>
              <a:rPr lang="fr-FR" sz="3000" dirty="0"/>
              <a:t>La finalité de cet exercice en commun étant de fournir de meilleures prestations de services aux demandeurs de soins</a:t>
            </a:r>
          </a:p>
          <a:p>
            <a:r>
              <a:rPr lang="fr-FR" sz="3000" dirty="0"/>
              <a:t>Pour ce faire des professionnels de santé volontaires de Nogent-sur-Marne, rejoints par ceux du secteur ou d’ailleurs, désireux de s'y installer ont constitué une Association nommée Pôle Santé Pluridisciplinaire Paris-Est, Association loi 1901, en vue de l'élaboration du projet de santé correspondant au mieux  aux besoins des patients</a:t>
            </a:r>
            <a:r>
              <a:rPr lang="fr-FR" sz="3000" dirty="0" smtClean="0"/>
              <a:t>.</a:t>
            </a:r>
            <a:endParaRPr lang="fr-FR" sz="3000" dirty="0"/>
          </a:p>
        </p:txBody>
      </p:sp>
    </p:spTree>
    <p:extLst>
      <p:ext uri="{BB962C8B-B14F-4D97-AF65-F5344CB8AC3E}">
        <p14:creationId xmlns:p14="http://schemas.microsoft.com/office/powerpoint/2010/main" val="1644319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461400"/>
          </a:xfrm>
        </p:spPr>
        <p:txBody>
          <a:bodyPr>
            <a:normAutofit/>
          </a:bodyPr>
          <a:lstStyle/>
          <a:p>
            <a:pPr algn="l"/>
            <a:r>
              <a:rPr lang="fr-FR" sz="1800" b="1" dirty="0"/>
              <a:t>Objet </a:t>
            </a:r>
            <a:r>
              <a:rPr lang="fr-FR" sz="1800" b="1" dirty="0" smtClean="0"/>
              <a:t>élargi du PSP Paris Est prévu dans les statuts</a:t>
            </a:r>
            <a:endParaRPr lang="fr-FR" sz="1800" dirty="0"/>
          </a:p>
        </p:txBody>
      </p:sp>
      <p:sp>
        <p:nvSpPr>
          <p:cNvPr id="3" name="Espace réservé du contenu 2"/>
          <p:cNvSpPr>
            <a:spLocks noGrp="1"/>
          </p:cNvSpPr>
          <p:nvPr>
            <p:ph idx="1"/>
          </p:nvPr>
        </p:nvSpPr>
        <p:spPr>
          <a:xfrm>
            <a:off x="332656" y="971600"/>
            <a:ext cx="6172200" cy="7344816"/>
          </a:xfrm>
        </p:spPr>
        <p:txBody>
          <a:bodyPr>
            <a:noAutofit/>
          </a:bodyPr>
          <a:lstStyle/>
          <a:p>
            <a:pPr marL="0" indent="0">
              <a:buNone/>
            </a:pPr>
            <a:r>
              <a:rPr lang="fr-FR" sz="1200" dirty="0"/>
              <a:t> </a:t>
            </a:r>
          </a:p>
          <a:p>
            <a:pPr marL="0" indent="0">
              <a:buNone/>
            </a:pPr>
            <a:r>
              <a:rPr lang="fr-FR" sz="1200" dirty="0"/>
              <a:t> </a:t>
            </a:r>
          </a:p>
          <a:p>
            <a:pPr marL="0" indent="0">
              <a:buNone/>
            </a:pPr>
            <a:r>
              <a:rPr lang="fr-FR" sz="1400" b="1" dirty="0"/>
              <a:t>Permettre l’exercice en commun, par ses membres, d’activités telles que:</a:t>
            </a:r>
            <a:endParaRPr lang="fr-FR" sz="1400" dirty="0"/>
          </a:p>
          <a:p>
            <a:pPr lvl="0"/>
            <a:r>
              <a:rPr lang="fr-FR" sz="1200" dirty="0"/>
              <a:t>de coordination thérapeutique, entendue comme les procédures de mise en place au sein de l’association ou entre l’association et des partenaires, visant à améliorer la qualité de la prise en charge et la cohérence du parcours de soin ;</a:t>
            </a:r>
          </a:p>
          <a:p>
            <a:pPr lvl="0"/>
            <a:r>
              <a:rPr lang="fr-FR" sz="1200" dirty="0"/>
              <a:t>d’éducation thérapeutique telle que définie à l’article L.1161-1 du Code de la santé publique ;</a:t>
            </a:r>
          </a:p>
          <a:p>
            <a:pPr lvl="0"/>
            <a:r>
              <a:rPr lang="fr-FR" sz="1200" dirty="0"/>
              <a:t>de coopération entre les professionnels de santé telle que définie à l’article L.4011-1du Code de la santé publique ;</a:t>
            </a:r>
          </a:p>
          <a:p>
            <a:pPr lvl="0"/>
            <a:r>
              <a:rPr lang="fr-FR" sz="1200" dirty="0"/>
              <a:t>Et plus généralement toutes opérations, de quelque nature qu'elles soient, se rattachant directement ou indirectement à cet objet, dès lors que ces actes ou opérations ne portent pas atteinte à la nature civile de cet objet et obtiennent l’agrément ordinaire ou extraordinaire des associés ;</a:t>
            </a:r>
          </a:p>
          <a:p>
            <a:pPr lvl="0"/>
            <a:r>
              <a:rPr lang="fr-FR" sz="1200" dirty="0"/>
              <a:t>L’activité de l’association peut être exercée dans un lieu unique ou dans le cadre de lieux séparés ;</a:t>
            </a:r>
          </a:p>
          <a:p>
            <a:pPr lvl="0"/>
            <a:r>
              <a:rPr lang="fr-FR" sz="1200" dirty="0"/>
              <a:t>Faciliter la mise en place d’une nouvelle organisation du système de santé apportant un accès aux soins de qualité à toute la population, à Nogent sur Marne ;</a:t>
            </a:r>
          </a:p>
          <a:p>
            <a:pPr lvl="0"/>
            <a:r>
              <a:rPr lang="fr-FR" sz="1200" dirty="0"/>
              <a:t>Favoriser et renforcer une plus grande coopération entre les acteurs des différentes professions de santé et inventer de nouvelles façons de travailler ensemble en mettant à chaque fois le professionnel au cœur de son métier, en utilisant au mieux son expertise, assurant ainsi une prise en charge optimale de tout patient sur le territoire.</a:t>
            </a:r>
          </a:p>
          <a:p>
            <a:r>
              <a:rPr lang="fr-FR" sz="1200" dirty="0"/>
              <a:t>Elle pourra passer convention avec l'État, les collectivités territoriales ainsi qu'avec tout organisme concourant même partiellement à son objet.</a:t>
            </a:r>
          </a:p>
          <a:p>
            <a:r>
              <a:rPr lang="fr-FR" sz="1200" dirty="0"/>
              <a:t>Elle pourra acquérir tous les biens nécessaires à la réalisation de son objet ou en avoir la jouissance.</a:t>
            </a:r>
          </a:p>
          <a:p>
            <a:endParaRPr lang="fr-FR" sz="1200" dirty="0"/>
          </a:p>
        </p:txBody>
      </p:sp>
    </p:spTree>
    <p:extLst>
      <p:ext uri="{BB962C8B-B14F-4D97-AF65-F5344CB8AC3E}">
        <p14:creationId xmlns:p14="http://schemas.microsoft.com/office/powerpoint/2010/main" val="2725227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461400"/>
          </a:xfrm>
        </p:spPr>
        <p:txBody>
          <a:bodyPr>
            <a:normAutofit/>
          </a:bodyPr>
          <a:lstStyle/>
          <a:p>
            <a:pPr algn="l"/>
            <a:r>
              <a:rPr lang="fr-FR" sz="2000" b="1" dirty="0" smtClean="0"/>
              <a:t>Les </a:t>
            </a:r>
            <a:r>
              <a:rPr lang="fr-FR" sz="2000" b="1" dirty="0"/>
              <a:t>moyens d’action de </a:t>
            </a:r>
            <a:r>
              <a:rPr lang="fr-FR" sz="2000" b="1" dirty="0" smtClean="0"/>
              <a:t>PSP Paris Est</a:t>
            </a:r>
            <a:endParaRPr lang="fr-FR" sz="2000" b="1" dirty="0"/>
          </a:p>
        </p:txBody>
      </p:sp>
      <p:sp>
        <p:nvSpPr>
          <p:cNvPr id="3" name="Espace réservé du contenu 2"/>
          <p:cNvSpPr>
            <a:spLocks noGrp="1"/>
          </p:cNvSpPr>
          <p:nvPr>
            <p:ph idx="1"/>
          </p:nvPr>
        </p:nvSpPr>
        <p:spPr>
          <a:xfrm>
            <a:off x="260648" y="971600"/>
            <a:ext cx="6172200" cy="7056784"/>
          </a:xfrm>
        </p:spPr>
        <p:txBody>
          <a:bodyPr>
            <a:normAutofit fontScale="40000" lnSpcReduction="20000"/>
          </a:bodyPr>
          <a:lstStyle/>
          <a:p>
            <a:pPr marL="0" indent="0">
              <a:buNone/>
            </a:pPr>
            <a:r>
              <a:rPr lang="fr-FR" dirty="0"/>
              <a:t> </a:t>
            </a:r>
          </a:p>
          <a:p>
            <a:pPr lvl="0"/>
            <a:r>
              <a:rPr lang="fr-FR" sz="3500" dirty="0" smtClean="0"/>
              <a:t>Communiquer </a:t>
            </a:r>
            <a:r>
              <a:rPr lang="fr-FR" sz="3500" dirty="0"/>
              <a:t>vers ses mandants et vers la population afin d'accompagner ou d'infléchir les décisions prises par les représentants des institutions chargés de la gestion de l'offre de soin sur la région ;</a:t>
            </a:r>
          </a:p>
          <a:p>
            <a:pPr lvl="0"/>
            <a:r>
              <a:rPr lang="fr-FR" sz="3500" dirty="0"/>
              <a:t>Faciliter la mise en place d'une nouvelle organisation du système de santé apportant un accès aux soins de qualité à la population sur l’Est Parisien ;</a:t>
            </a:r>
          </a:p>
          <a:p>
            <a:pPr lvl="0"/>
            <a:r>
              <a:rPr lang="fr-FR" sz="3500" dirty="0"/>
              <a:t>Se rapprocher des autres Pôles de Santé ou Maison de Santé </a:t>
            </a:r>
            <a:r>
              <a:rPr lang="fr-FR" sz="3500" dirty="0" smtClean="0"/>
              <a:t>du Territoire ;</a:t>
            </a:r>
            <a:endParaRPr lang="fr-FR" sz="3500" dirty="0"/>
          </a:p>
          <a:p>
            <a:pPr lvl="0"/>
            <a:r>
              <a:rPr lang="fr-FR" sz="3500" dirty="0"/>
              <a:t>Favoriser et renforcer une plus grande coopération entre les acteurs des différentes professions de Santé, et inventer de nouvelles façons de travailler ensemble en mettant à chaque fois le professionnel au cœur de son métier, en utilisant au mieux son expertise, assurant ainsi une prise en charge optimale de tout patient sur tout le territoire ;</a:t>
            </a:r>
          </a:p>
          <a:p>
            <a:pPr lvl="0"/>
            <a:r>
              <a:rPr lang="fr-FR" sz="3500" dirty="0"/>
              <a:t>Accompagner tous les professionnels de la Santé du territoire désireux de modifier leur organisation d'offre de soins ;</a:t>
            </a:r>
          </a:p>
          <a:p>
            <a:pPr lvl="0"/>
            <a:r>
              <a:rPr lang="fr-FR" sz="3500" dirty="0"/>
              <a:t>Accompagner pour garantir la qualité de la prise en charge dans le parcours de soins, avec en toile de fond permanente la pluridisciplinarité ;</a:t>
            </a:r>
          </a:p>
          <a:p>
            <a:pPr lvl="0"/>
            <a:r>
              <a:rPr lang="fr-FR" sz="3500" dirty="0"/>
              <a:t>Promouvoir la mise en place de campagne de dépistage relatifs aux questions sensibles vécues par la région ;</a:t>
            </a:r>
          </a:p>
          <a:p>
            <a:pPr lvl="0"/>
            <a:r>
              <a:rPr lang="fr-FR" sz="3500" dirty="0"/>
              <a:t>Être partenaire, aux côtés d'associations de patients ou d'usagers, de campagne de sensibilisation sur des thèmes médico ou médico-sociaux ;</a:t>
            </a:r>
          </a:p>
          <a:p>
            <a:pPr lvl="0"/>
            <a:r>
              <a:rPr lang="fr-FR" sz="3500" dirty="0"/>
              <a:t>Permettre d'adapter la formation des professionnels de la Santé aux besoins et aux spécificités de la Région ; </a:t>
            </a:r>
          </a:p>
          <a:p>
            <a:pPr lvl="0"/>
            <a:r>
              <a:rPr lang="fr-FR" sz="3500" dirty="0"/>
              <a:t>Organiser la Formation Médicale Continue sur le territoire, et être un promoteur de cette formation partagée multi-professionnel ;</a:t>
            </a:r>
          </a:p>
          <a:p>
            <a:pPr lvl="0"/>
            <a:r>
              <a:rPr lang="fr-FR" sz="3500" dirty="0"/>
              <a:t>Apporter aux différents professionnels toutes les données leur permettant d'orienter au mieux le patient dans le système de soins et le secteur médico-social dans le but de pouvoir offrir à des patients démunis, des soins jusque-là non remboursés ;</a:t>
            </a:r>
          </a:p>
          <a:p>
            <a:pPr lvl="0"/>
            <a:r>
              <a:rPr lang="fr-FR" sz="3500" dirty="0"/>
              <a:t>Permettre d'informer et de renseigner les facultés et autres établissements de formation (infirmières, dentistes...) sur l'accueil des étudiants et des stagiaires dans les différentes filières sur le territoire ;</a:t>
            </a:r>
          </a:p>
          <a:p>
            <a:pPr lvl="0"/>
            <a:r>
              <a:rPr lang="fr-FR" sz="3500" dirty="0"/>
              <a:t>Engager toute autre action ayant un rapport avec la santé</a:t>
            </a:r>
            <a:r>
              <a:rPr lang="fr-FR" sz="3500" dirty="0" smtClean="0"/>
              <a:t>.</a:t>
            </a:r>
          </a:p>
          <a:p>
            <a:pPr lvl="0"/>
            <a:endParaRPr lang="fr-FR" sz="3500" dirty="0"/>
          </a:p>
          <a:p>
            <a:pPr marL="0" lvl="0" indent="0">
              <a:buNone/>
            </a:pPr>
            <a:endParaRPr lang="fr-FR" sz="3500" dirty="0"/>
          </a:p>
        </p:txBody>
      </p:sp>
    </p:spTree>
    <p:extLst>
      <p:ext uri="{BB962C8B-B14F-4D97-AF65-F5344CB8AC3E}">
        <p14:creationId xmlns:p14="http://schemas.microsoft.com/office/powerpoint/2010/main" val="181187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fr-FR" sz="1200" dirty="0" smtClean="0"/>
              <a:t>Présidente </a:t>
            </a:r>
            <a:r>
              <a:rPr lang="fr-FR" sz="1200" dirty="0"/>
              <a:t>de Fibromyalgie France</a:t>
            </a:r>
          </a:p>
          <a:p>
            <a:pPr marL="0" indent="0">
              <a:buNone/>
            </a:pPr>
            <a:r>
              <a:rPr lang="fr-FR" sz="1200" dirty="0"/>
              <a:t>Tél. 06 79 20 12 67 (ne pas diffuser)</a:t>
            </a:r>
          </a:p>
          <a:p>
            <a:pPr marL="0" indent="0">
              <a:buNone/>
            </a:pPr>
            <a:r>
              <a:rPr lang="fr-FR" sz="1200" dirty="0"/>
              <a:t>Association loi 1901, agréée au niveau national par le Ministère de la Santé depuis 2007 et reconnue d'intérêt général</a:t>
            </a:r>
          </a:p>
          <a:p>
            <a:pPr marL="0" indent="0">
              <a:buNone/>
            </a:pPr>
            <a:r>
              <a:rPr lang="fr-FR" sz="1200" i="1" dirty="0"/>
              <a:t>Siège social</a:t>
            </a:r>
            <a:r>
              <a:rPr lang="fr-FR" sz="1200" dirty="0"/>
              <a:t> : 32, rue de Laghouat - 75018 Paris - Tél. 01 43 31 47 02 - </a:t>
            </a:r>
            <a:r>
              <a:rPr lang="fr-FR" sz="1200" u="sng" dirty="0">
                <a:hlinkClick r:id="rId2"/>
              </a:rPr>
              <a:t>www.fibromyalgie-france.org</a:t>
            </a:r>
            <a:r>
              <a:rPr lang="fr-FR" sz="1200" dirty="0"/>
              <a:t>  </a:t>
            </a:r>
          </a:p>
          <a:p>
            <a:pPr marL="0" indent="0">
              <a:buNone/>
            </a:pPr>
            <a:r>
              <a:rPr lang="fr-FR" sz="1200" i="1" dirty="0"/>
              <a:t>* association membre</a:t>
            </a:r>
            <a:r>
              <a:rPr lang="fr-FR" sz="1200" dirty="0"/>
              <a:t> fondateur de l’UNAASS (Union Nationale des Associations Agréées du Système de Santé) – France </a:t>
            </a:r>
            <a:r>
              <a:rPr lang="fr-FR" sz="1200" dirty="0" err="1"/>
              <a:t>Assos</a:t>
            </a:r>
            <a:r>
              <a:rPr lang="fr-FR" sz="1200" dirty="0"/>
              <a:t> Santé</a:t>
            </a:r>
          </a:p>
          <a:p>
            <a:pPr marL="0" indent="0">
              <a:buNone/>
            </a:pPr>
            <a:r>
              <a:rPr lang="fr-FR" sz="1200" dirty="0"/>
              <a:t>* </a:t>
            </a:r>
            <a:r>
              <a:rPr lang="fr-FR" sz="1200" i="1" dirty="0"/>
              <a:t>membre</a:t>
            </a:r>
            <a:r>
              <a:rPr lang="fr-FR" sz="1200" dirty="0"/>
              <a:t> de [Im]Patients Chroniques &amp; Associés et du R.E.S. Réseau Environnement Santé</a:t>
            </a:r>
          </a:p>
          <a:p>
            <a:pPr marL="0" indent="0">
              <a:buNone/>
            </a:pPr>
            <a:r>
              <a:rPr lang="fr-FR" sz="1200" i="1" dirty="0"/>
              <a:t>* partenaire </a:t>
            </a:r>
            <a:r>
              <a:rPr lang="fr-FR" sz="1200" dirty="0"/>
              <a:t>de la S.F.E.T.D. Société Française d'Etude et de Traitement de la </a:t>
            </a:r>
            <a:r>
              <a:rPr lang="fr-FR" sz="1200" dirty="0" smtClean="0"/>
              <a:t>Douleur</a:t>
            </a:r>
            <a:endParaRPr lang="fr-FR" sz="1200" dirty="0"/>
          </a:p>
        </p:txBody>
      </p:sp>
    </p:spTree>
    <p:extLst>
      <p:ext uri="{BB962C8B-B14F-4D97-AF65-F5344CB8AC3E}">
        <p14:creationId xmlns:p14="http://schemas.microsoft.com/office/powerpoint/2010/main" val="185109217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3906</TotalTime>
  <Words>386</Words>
  <Application>Microsoft Office PowerPoint</Application>
  <PresentationFormat>Affichage à l'écran (4:3)</PresentationFormat>
  <Paragraphs>72</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P S P Paris Est   Les professionnels de la santé et les patients étant au cœur de notre activité, nous avons créé le Pôle Santé Pluridisciplinaire Paris Est afin de faciliter l’accès aux soins de qualité à la population de Nogent sur Marne et du Territoire Val de Marne &amp; Bois. Le Pôle Santé a pour mission d’assurer la coordination thérapeutique qui vise à améliorer la qualité de la prise en charge et la cohérence du parcours de soin, l’éducation thérapeutique et la coopération entre les professionnels de santé.</vt:lpstr>
      <vt:lpstr>Avantages pour les médecins</vt:lpstr>
      <vt:lpstr>Historique de la démarche </vt:lpstr>
      <vt:lpstr>Objet élargi du PSP Paris Est prévu dans les statuts</vt:lpstr>
      <vt:lpstr>Les moyens d’action de PSP Paris Est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Pôle Santé Pluridisciplinaire Paris Est Les professionnels de la santé et les patients étant au cœur de notre activité, nous avons créé le Pôle Santé Pluridisciplinaire Paris Est afin de faciliter l’accès aux soins de qualité à la population de Nogent sur Marne. Le Pôle Santé a pour mission d’assurer la coordination thérapeutique qui vise à améliorer la qualité de la prise en charge et la cohérence du parcours de soin, l’éducation thérapeutique et la coopération entre les professionnels de santé.</dc:title>
  <dc:creator>Dell</dc:creator>
  <cp:lastModifiedBy>Dell</cp:lastModifiedBy>
  <cp:revision>19</cp:revision>
  <cp:lastPrinted>2018-03-29T14:13:14Z</cp:lastPrinted>
  <dcterms:created xsi:type="dcterms:W3CDTF">2018-03-21T23:10:46Z</dcterms:created>
  <dcterms:modified xsi:type="dcterms:W3CDTF">2018-04-01T01:16:25Z</dcterms:modified>
</cp:coreProperties>
</file>