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Lst>
  <p:sldSz cx="6858000" cy="9144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72" y="1680"/>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2840568"/>
            <a:ext cx="5829300" cy="1960033"/>
          </a:xfrm>
        </p:spPr>
        <p:txBody>
          <a:bodyPr/>
          <a:lstStyle/>
          <a:p>
            <a:r>
              <a:rPr lang="fr-FR" smtClean="0"/>
              <a:t>Modifiez le style du titre</a:t>
            </a:r>
            <a:endParaRPr lang="fr-FR"/>
          </a:p>
        </p:txBody>
      </p:sp>
      <p:sp>
        <p:nvSpPr>
          <p:cNvPr id="3" name="Sous-titr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19EAF076-D699-4EB4-9BE4-DC1AE471D4F2}" type="datetimeFigureOut">
              <a:rPr lang="fr-FR" smtClean="0"/>
              <a:t>27/03/2018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939775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9EAF076-D699-4EB4-9BE4-DC1AE471D4F2}" type="datetimeFigureOut">
              <a:rPr lang="fr-FR" smtClean="0"/>
              <a:t>27/03/2018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3436583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972050" y="366185"/>
            <a:ext cx="1543050" cy="7802033"/>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342900" y="366185"/>
            <a:ext cx="4514850" cy="7802033"/>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9EAF076-D699-4EB4-9BE4-DC1AE471D4F2}" type="datetimeFigureOut">
              <a:rPr lang="fr-FR" smtClean="0"/>
              <a:t>27/03/2018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2147723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9EAF076-D699-4EB4-9BE4-DC1AE471D4F2}" type="datetimeFigureOut">
              <a:rPr lang="fr-FR" smtClean="0"/>
              <a:t>27/03/2018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82455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5875867"/>
            <a:ext cx="5829300" cy="1816100"/>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19EAF076-D699-4EB4-9BE4-DC1AE471D4F2}" type="datetimeFigureOut">
              <a:rPr lang="fr-FR" smtClean="0"/>
              <a:t>27/03/2018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2289563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9EAF076-D699-4EB4-9BE4-DC1AE471D4F2}" type="datetimeFigureOut">
              <a:rPr lang="fr-FR" smtClean="0"/>
              <a:t>27/03/2018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3516544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9EAF076-D699-4EB4-9BE4-DC1AE471D4F2}" type="datetimeFigureOut">
              <a:rPr lang="fr-FR" smtClean="0"/>
              <a:t>27/03/2018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2959209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19EAF076-D699-4EB4-9BE4-DC1AE471D4F2}" type="datetimeFigureOut">
              <a:rPr lang="fr-FR" smtClean="0"/>
              <a:t>27/03/2018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36850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9EAF076-D699-4EB4-9BE4-DC1AE471D4F2}" type="datetimeFigureOut">
              <a:rPr lang="fr-FR" smtClean="0"/>
              <a:t>27/03/2018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1065089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64067"/>
            <a:ext cx="2256235" cy="154940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9EAF076-D699-4EB4-9BE4-DC1AE471D4F2}" type="datetimeFigureOut">
              <a:rPr lang="fr-FR" smtClean="0"/>
              <a:t>27/03/2018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3682458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400800"/>
            <a:ext cx="4114800" cy="755651"/>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9EAF076-D699-4EB4-9BE4-DC1AE471D4F2}" type="datetimeFigureOut">
              <a:rPr lang="fr-FR" smtClean="0"/>
              <a:t>27/03/2018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2761100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9EAF076-D699-4EB4-9BE4-DC1AE471D4F2}" type="datetimeFigureOut">
              <a:rPr lang="fr-FR" smtClean="0"/>
              <a:t>27/03/2018</a:t>
            </a:fld>
            <a:endParaRPr lang="fr-FR"/>
          </a:p>
        </p:txBody>
      </p:sp>
      <p:sp>
        <p:nvSpPr>
          <p:cNvPr id="5" name="Espace réservé du pied de page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2EC1EE21-4815-4720-A961-945B1D21D1EC}" type="slidenum">
              <a:rPr lang="fr-FR" smtClean="0"/>
              <a:t>‹N°›</a:t>
            </a:fld>
            <a:endParaRPr lang="fr-FR"/>
          </a:p>
        </p:txBody>
      </p:sp>
    </p:spTree>
    <p:extLst>
      <p:ext uri="{BB962C8B-B14F-4D97-AF65-F5344CB8AC3E}">
        <p14:creationId xmlns:p14="http://schemas.microsoft.com/office/powerpoint/2010/main" val="8256394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hyperlink" Target="http://sante-medecine.journaldesfemmes.fr/contents/805-phytotherapie-principes-et-precautions" TargetMode="External"/><Relationship Id="rId2" Type="http://schemas.openxmlformats.org/officeDocument/2006/relationships/hyperlink" Target="http://sante-medecine.journaldesfemmes.fr/faq/27949-medecines-douces-definition" TargetMode="External"/><Relationship Id="rId1" Type="http://schemas.openxmlformats.org/officeDocument/2006/relationships/slideLayout" Target="../slideLayouts/slideLayout2.xml"/><Relationship Id="rId4" Type="http://schemas.openxmlformats.org/officeDocument/2006/relationships/hyperlink" Target="http://sante-medecine.journaldesfemmes.fr/contents/881-homeopathie-definition-avantages-et-controvers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85732" y="2843808"/>
            <a:ext cx="4599452" cy="1656184"/>
          </a:xfrm>
        </p:spPr>
        <p:txBody>
          <a:bodyPr>
            <a:noAutofit/>
          </a:bodyPr>
          <a:lstStyle/>
          <a:p>
            <a:pPr marL="0" lvl="0" indent="0" algn="ctr">
              <a:buNone/>
            </a:pPr>
            <a:r>
              <a:rPr lang="fr-FR" sz="1600" b="1" dirty="0"/>
              <a:t>P</a:t>
            </a:r>
            <a:r>
              <a:rPr lang="fr-FR" sz="1600" b="1" dirty="0" smtClean="0"/>
              <a:t>ar le </a:t>
            </a:r>
            <a:r>
              <a:rPr lang="fr-FR" sz="1600" b="1" dirty="0" smtClean="0"/>
              <a:t>Dr </a:t>
            </a:r>
            <a:r>
              <a:rPr lang="fr-FR" sz="1600" b="1" dirty="0"/>
              <a:t>Antonio </a:t>
            </a:r>
            <a:r>
              <a:rPr lang="fr-FR" sz="1600" b="1" dirty="0" smtClean="0"/>
              <a:t>Marcelino</a:t>
            </a:r>
          </a:p>
          <a:p>
            <a:pPr marL="0" lvl="0" indent="0" algn="ctr">
              <a:buNone/>
            </a:pPr>
            <a:r>
              <a:rPr lang="fr-FR" sz="1600" b="1" dirty="0" smtClean="0"/>
              <a:t>De renommée </a:t>
            </a:r>
            <a:r>
              <a:rPr lang="fr-FR" sz="1600" b="1" dirty="0" err="1" smtClean="0"/>
              <a:t>internationnale</a:t>
            </a:r>
            <a:r>
              <a:rPr lang="fr-FR" sz="1600" b="1" dirty="0" smtClean="0"/>
              <a:t>  </a:t>
            </a:r>
            <a:endParaRPr lang="fr-FR" sz="1600" b="1" dirty="0" smtClean="0"/>
          </a:p>
          <a:p>
            <a:pPr marL="0" lvl="0" indent="0" algn="ctr">
              <a:buNone/>
            </a:pPr>
            <a:r>
              <a:rPr lang="fr-FR" sz="1600" b="1" dirty="0" smtClean="0"/>
              <a:t>spécialisé </a:t>
            </a:r>
            <a:r>
              <a:rPr lang="fr-FR" sz="1600" b="1" dirty="0"/>
              <a:t>en médecine physique et </a:t>
            </a:r>
            <a:r>
              <a:rPr lang="fr-FR" sz="1600" b="1" dirty="0" smtClean="0"/>
              <a:t>réadaptation</a:t>
            </a:r>
          </a:p>
          <a:p>
            <a:pPr marL="0" lvl="0" indent="0" algn="ctr">
              <a:buNone/>
            </a:pPr>
            <a:r>
              <a:rPr lang="fr-FR" sz="1600" b="1" dirty="0" smtClean="0"/>
              <a:t>et </a:t>
            </a:r>
            <a:r>
              <a:rPr lang="fr-FR" sz="1600" b="1" dirty="0"/>
              <a:t>médecine </a:t>
            </a:r>
            <a:r>
              <a:rPr lang="fr-FR" sz="1600" b="1" dirty="0" smtClean="0"/>
              <a:t>sportive</a:t>
            </a:r>
          </a:p>
          <a:p>
            <a:pPr marL="0" lvl="0" indent="0" algn="ctr">
              <a:buNone/>
            </a:pPr>
            <a:r>
              <a:rPr lang="fr-FR" sz="1600" b="1" dirty="0"/>
              <a:t>Directeur de </a:t>
            </a:r>
            <a:r>
              <a:rPr lang="fr-FR" sz="1600" b="1" dirty="0" err="1"/>
              <a:t>Vitaclinic</a:t>
            </a:r>
            <a:r>
              <a:rPr lang="fr-FR" sz="1600" b="1" dirty="0"/>
              <a:t> (Porto-Portugal)</a:t>
            </a:r>
            <a:endParaRPr lang="fr-FR" sz="1600" dirty="0"/>
          </a:p>
        </p:txBody>
      </p:sp>
      <p:sp>
        <p:nvSpPr>
          <p:cNvPr id="5" name="Titre 1"/>
          <p:cNvSpPr txBox="1">
            <a:spLocks/>
          </p:cNvSpPr>
          <p:nvPr/>
        </p:nvSpPr>
        <p:spPr>
          <a:xfrm>
            <a:off x="2770163" y="395536"/>
            <a:ext cx="3804997" cy="118745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1600" b="1" dirty="0" smtClean="0"/>
              <a:t>Colloque médical sur la fibromyalgie</a:t>
            </a:r>
          </a:p>
          <a:p>
            <a:r>
              <a:rPr lang="fr-FR" sz="1600" b="1" dirty="0" smtClean="0"/>
              <a:t>le </a:t>
            </a:r>
            <a:r>
              <a:rPr lang="fr-FR" sz="1600" b="1" dirty="0" smtClean="0"/>
              <a:t>lundi 14 </a:t>
            </a:r>
            <a:r>
              <a:rPr lang="fr-FR" sz="1600" b="1" dirty="0"/>
              <a:t>mai 2018 à </a:t>
            </a:r>
            <a:r>
              <a:rPr lang="fr-FR" sz="1600" b="1" dirty="0" smtClean="0"/>
              <a:t>20h</a:t>
            </a:r>
          </a:p>
          <a:p>
            <a:r>
              <a:rPr lang="fr-FR" sz="1600" b="1" dirty="0" smtClean="0"/>
              <a:t>Au cinéma Royal </a:t>
            </a:r>
            <a:r>
              <a:rPr lang="fr-FR" sz="1600" b="1" dirty="0" smtClean="0"/>
              <a:t>Palace</a:t>
            </a:r>
          </a:p>
          <a:p>
            <a:r>
              <a:rPr lang="fr-FR" sz="1600" dirty="0" smtClean="0"/>
              <a:t>à </a:t>
            </a:r>
            <a:r>
              <a:rPr lang="fr-FR" sz="1600" dirty="0" smtClean="0"/>
              <a:t>Nogent sur Marne </a:t>
            </a:r>
          </a:p>
          <a:p>
            <a:r>
              <a:rPr lang="fr-FR" sz="1600" dirty="0" smtClean="0"/>
              <a:t>ou au Théâtre </a:t>
            </a:r>
            <a:r>
              <a:rPr lang="fr-FR" sz="1600" dirty="0" smtClean="0"/>
              <a:t>Watteau</a:t>
            </a:r>
            <a:endParaRPr lang="fr-FR" sz="1600" dirty="0" smtClean="0"/>
          </a:p>
        </p:txBody>
      </p:sp>
      <p:pic>
        <p:nvPicPr>
          <p:cNvPr id="6" name="Image 3" descr="LogoParisEst v2 rvb 5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178" y="437431"/>
            <a:ext cx="2042734" cy="894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re 1"/>
          <p:cNvSpPr txBox="1">
            <a:spLocks/>
          </p:cNvSpPr>
          <p:nvPr/>
        </p:nvSpPr>
        <p:spPr>
          <a:xfrm>
            <a:off x="548680" y="7340961"/>
            <a:ext cx="6172200" cy="133549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fr-FR" sz="1800" dirty="0"/>
          </a:p>
        </p:txBody>
      </p:sp>
      <p:sp>
        <p:nvSpPr>
          <p:cNvPr id="9" name="Titre 1"/>
          <p:cNvSpPr txBox="1">
            <a:spLocks/>
          </p:cNvSpPr>
          <p:nvPr/>
        </p:nvSpPr>
        <p:spPr>
          <a:xfrm>
            <a:off x="1356564" y="1840859"/>
            <a:ext cx="4825887" cy="82876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1800" b="1" dirty="0" smtClean="0"/>
              <a:t>La fibromyalgie</a:t>
            </a:r>
            <a:r>
              <a:rPr lang="fr-FR" sz="1800" b="1" dirty="0"/>
              <a:t> </a:t>
            </a:r>
            <a:r>
              <a:rPr lang="fr-FR" sz="1800" b="1" dirty="0" smtClean="0"/>
              <a:t>est-elle une vraie maladie?</a:t>
            </a:r>
          </a:p>
          <a:p>
            <a:r>
              <a:rPr lang="fr-FR" sz="1800" b="1" dirty="0" smtClean="0"/>
              <a:t>Est-il possible d’en guérir?</a:t>
            </a:r>
            <a:endParaRPr lang="fr-FR" sz="1800" b="1" dirty="0" smtClean="0"/>
          </a:p>
        </p:txBody>
      </p:sp>
      <p:sp>
        <p:nvSpPr>
          <p:cNvPr id="4" name="ZoneTexte 3"/>
          <p:cNvSpPr txBox="1"/>
          <p:nvPr/>
        </p:nvSpPr>
        <p:spPr>
          <a:xfrm>
            <a:off x="864603" y="4814153"/>
            <a:ext cx="5588733" cy="2062103"/>
          </a:xfrm>
          <a:prstGeom prst="rect">
            <a:avLst/>
          </a:prstGeom>
          <a:noFill/>
        </p:spPr>
        <p:txBody>
          <a:bodyPr wrap="square" rtlCol="0">
            <a:spAutoFit/>
          </a:bodyPr>
          <a:lstStyle/>
          <a:p>
            <a:r>
              <a:rPr lang="fr-FR" sz="1600" b="1" dirty="0"/>
              <a:t>La fibromyalgie, c’est quoi? </a:t>
            </a:r>
            <a:endParaRPr lang="fr-FR" sz="1600" b="1" dirty="0" smtClean="0"/>
          </a:p>
          <a:p>
            <a:r>
              <a:rPr lang="fr-FR" sz="1600" b="1" dirty="0" smtClean="0"/>
              <a:t>Quelles </a:t>
            </a:r>
            <a:r>
              <a:rPr lang="fr-FR" sz="1600" b="1" dirty="0"/>
              <a:t>sont les causes?</a:t>
            </a:r>
          </a:p>
          <a:p>
            <a:r>
              <a:rPr lang="fr-FR" sz="1600" b="1" dirty="0"/>
              <a:t>Quels traitements pour la soigner?</a:t>
            </a:r>
          </a:p>
          <a:p>
            <a:r>
              <a:rPr lang="fr-FR" sz="1600" b="1" dirty="0"/>
              <a:t>Quel avenir avec la médecine </a:t>
            </a:r>
            <a:r>
              <a:rPr lang="fr-FR" sz="1600" b="1" dirty="0" smtClean="0"/>
              <a:t>intégrative?</a:t>
            </a:r>
            <a:endParaRPr lang="fr-FR" sz="1600" b="1" dirty="0"/>
          </a:p>
          <a:p>
            <a:r>
              <a:rPr lang="fr-FR" sz="1600" b="1" dirty="0"/>
              <a:t>Ouverture de la boîte de Pandore : gynécologie et </a:t>
            </a:r>
            <a:r>
              <a:rPr lang="fr-FR" sz="1600" b="1" dirty="0" smtClean="0"/>
              <a:t>fibromyalgie?</a:t>
            </a:r>
          </a:p>
          <a:p>
            <a:endParaRPr lang="fr-FR" sz="1600" b="1" dirty="0" smtClean="0"/>
          </a:p>
          <a:p>
            <a:r>
              <a:rPr lang="fr-FR" sz="1600" b="1" dirty="0" smtClean="0"/>
              <a:t>Table ronde et débat autour de </a:t>
            </a:r>
            <a:r>
              <a:rPr lang="fr-FR" sz="1600" b="1" dirty="0"/>
              <a:t>5 cas </a:t>
            </a:r>
            <a:r>
              <a:rPr lang="fr-FR" sz="1600" b="1" dirty="0" smtClean="0"/>
              <a:t>cliniques</a:t>
            </a:r>
          </a:p>
          <a:p>
            <a:r>
              <a:rPr lang="fr-FR" sz="1600" b="1" dirty="0"/>
              <a:t>a</a:t>
            </a:r>
            <a:r>
              <a:rPr lang="fr-FR" sz="1600" b="1" dirty="0" smtClean="0"/>
              <a:t>pportés par </a:t>
            </a:r>
            <a:r>
              <a:rPr lang="fr-FR" sz="1600" b="1" dirty="0"/>
              <a:t>les médecins présents ce </a:t>
            </a:r>
            <a:r>
              <a:rPr lang="fr-FR" sz="1600" b="1" dirty="0" smtClean="0"/>
              <a:t>jour-là</a:t>
            </a:r>
            <a:endParaRPr lang="fr-FR" sz="1600" b="1" dirty="0"/>
          </a:p>
        </p:txBody>
      </p:sp>
      <p:pic>
        <p:nvPicPr>
          <p:cNvPr id="11" name="Image 10" descr="C:\Users\Dell\AppData\Local\Microsoft\Windows\INetCache\Content.Word\logo kheprisante+accroche 500.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2662" y="8210793"/>
            <a:ext cx="1314384" cy="432047"/>
          </a:xfrm>
          <a:prstGeom prst="rect">
            <a:avLst/>
          </a:prstGeom>
          <a:noFill/>
          <a:ln>
            <a:noFill/>
          </a:ln>
        </p:spPr>
      </p:pic>
      <p:pic>
        <p:nvPicPr>
          <p:cNvPr id="1026" name="Picture 2" descr="C:\Users\Dell\Dropbox\05-Pole Sante\logo Marne et Boi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8154" y="7970761"/>
            <a:ext cx="937396" cy="724351"/>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Dell\Dropbox\05-Pole Sante\logo-nogent-hd-300x220.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993481" y="7596336"/>
            <a:ext cx="761952" cy="55876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Dell\Dropbox\05-Pole Sante\Logo Fibromyalgie.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114404" y="7510690"/>
            <a:ext cx="1045015" cy="79512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Dell\Dropbox\05-Pole Sante\logo-PSP fond blanc-V2.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48680" y="7596336"/>
            <a:ext cx="709474" cy="70947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Dell\Dropbox\05-Pole Sante\Credit Agricole.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142194" y="8155993"/>
            <a:ext cx="645620" cy="457012"/>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C:\Users\Dell\Dropbox\05-Pole Sante\logo seve&amp;papillon.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680121" y="7596336"/>
            <a:ext cx="701207" cy="706908"/>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C:\Users\Dell\Dropbox\05-Pole Sante\Michel Cymes.jp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31962" y="1601502"/>
            <a:ext cx="487163" cy="733205"/>
          </a:xfrm>
          <a:prstGeom prst="rect">
            <a:avLst/>
          </a:prstGeom>
          <a:noFill/>
          <a:extLst>
            <a:ext uri="{909E8E84-426E-40DD-AFC4-6F175D3DCCD1}">
              <a14:hiddenFill xmlns:a14="http://schemas.microsoft.com/office/drawing/2010/main">
                <a:solidFill>
                  <a:srgbClr val="FFFFFF"/>
                </a:solidFill>
              </a14:hiddenFill>
            </a:ext>
          </a:extLst>
        </p:spPr>
      </p:pic>
      <p:sp>
        <p:nvSpPr>
          <p:cNvPr id="13" name="ZoneTexte 12"/>
          <p:cNvSpPr txBox="1"/>
          <p:nvPr/>
        </p:nvSpPr>
        <p:spPr>
          <a:xfrm>
            <a:off x="170249" y="2255242"/>
            <a:ext cx="1103187" cy="338554"/>
          </a:xfrm>
          <a:prstGeom prst="rect">
            <a:avLst/>
          </a:prstGeom>
          <a:noFill/>
        </p:spPr>
        <p:txBody>
          <a:bodyPr wrap="none" rtlCol="0">
            <a:spAutoFit/>
          </a:bodyPr>
          <a:lstStyle/>
          <a:p>
            <a:r>
              <a:rPr lang="fr-FR" sz="800" dirty="0"/>
              <a:t>Dr Michel Cymes</a:t>
            </a:r>
          </a:p>
          <a:p>
            <a:r>
              <a:rPr lang="fr-FR" sz="800" dirty="0" smtClean="0"/>
              <a:t>Parrain du Pôle Santé </a:t>
            </a:r>
          </a:p>
        </p:txBody>
      </p:sp>
      <p:pic>
        <p:nvPicPr>
          <p:cNvPr id="22" name="Picture 8" descr="C:\Users\Dell\Dropbox\05-Pole Sante\Michel Cymes.jp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707783" y="2915815"/>
            <a:ext cx="487163" cy="733205"/>
          </a:xfrm>
          <a:prstGeom prst="rect">
            <a:avLst/>
          </a:prstGeom>
          <a:noFill/>
          <a:extLst>
            <a:ext uri="{909E8E84-426E-40DD-AFC4-6F175D3DCCD1}">
              <a14:hiddenFill xmlns:a14="http://schemas.microsoft.com/office/drawing/2010/main">
                <a:solidFill>
                  <a:srgbClr val="FFFFFF"/>
                </a:solidFill>
              </a14:hiddenFill>
            </a:ext>
          </a:extLst>
        </p:spPr>
      </p:pic>
      <p:sp>
        <p:nvSpPr>
          <p:cNvPr id="23" name="ZoneTexte 22"/>
          <p:cNvSpPr txBox="1"/>
          <p:nvPr/>
        </p:nvSpPr>
        <p:spPr>
          <a:xfrm>
            <a:off x="5181849" y="3569556"/>
            <a:ext cx="1539032" cy="707886"/>
          </a:xfrm>
          <a:prstGeom prst="rect">
            <a:avLst/>
          </a:prstGeom>
          <a:noFill/>
        </p:spPr>
        <p:txBody>
          <a:bodyPr wrap="square" rtlCol="0">
            <a:spAutoFit/>
          </a:bodyPr>
          <a:lstStyle/>
          <a:p>
            <a:pPr algn="ctr"/>
            <a:r>
              <a:rPr lang="fr-FR" sz="800" dirty="0"/>
              <a:t>Dr Antonio </a:t>
            </a:r>
            <a:r>
              <a:rPr lang="fr-FR" sz="800" dirty="0" err="1" smtClean="0"/>
              <a:t>Macelino</a:t>
            </a:r>
            <a:endParaRPr lang="fr-FR" sz="800" dirty="0" smtClean="0"/>
          </a:p>
          <a:p>
            <a:pPr algn="ctr"/>
            <a:r>
              <a:rPr lang="fr-FR" sz="800" dirty="0" smtClean="0"/>
              <a:t>Parrain de l’Unité spécialisée</a:t>
            </a:r>
          </a:p>
          <a:p>
            <a:pPr algn="ctr"/>
            <a:r>
              <a:rPr lang="fr-FR" sz="800" dirty="0" smtClean="0"/>
              <a:t>Pathologies et douleurs chroniques</a:t>
            </a:r>
          </a:p>
          <a:p>
            <a:pPr algn="ctr"/>
            <a:r>
              <a:rPr lang="fr-FR" sz="800" dirty="0"/>
              <a:t>d</a:t>
            </a:r>
            <a:r>
              <a:rPr lang="fr-FR" sz="800" dirty="0" smtClean="0"/>
              <a:t>e </a:t>
            </a:r>
            <a:r>
              <a:rPr lang="fr-FR" sz="800" dirty="0" err="1" smtClean="0"/>
              <a:t>Khépri</a:t>
            </a:r>
            <a:r>
              <a:rPr lang="fr-FR" sz="800" dirty="0" smtClean="0"/>
              <a:t> Santé</a:t>
            </a:r>
          </a:p>
        </p:txBody>
      </p:sp>
    </p:spTree>
    <p:extLst>
      <p:ext uri="{BB962C8B-B14F-4D97-AF65-F5344CB8AC3E}">
        <p14:creationId xmlns:p14="http://schemas.microsoft.com/office/powerpoint/2010/main" val="3687166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2900" y="366184"/>
            <a:ext cx="6172200" cy="605416"/>
          </a:xfrm>
        </p:spPr>
        <p:txBody>
          <a:bodyPr>
            <a:normAutofit/>
          </a:bodyPr>
          <a:lstStyle/>
          <a:p>
            <a:r>
              <a:rPr lang="fr-FR" sz="2400" b="1" dirty="0" smtClean="0"/>
              <a:t>Synopsis de la conférence</a:t>
            </a:r>
            <a:endParaRPr lang="fr-FR" sz="2400" dirty="0"/>
          </a:p>
        </p:txBody>
      </p:sp>
      <p:sp>
        <p:nvSpPr>
          <p:cNvPr id="3" name="Espace réservé du contenu 2"/>
          <p:cNvSpPr>
            <a:spLocks noGrp="1"/>
          </p:cNvSpPr>
          <p:nvPr>
            <p:ph idx="1"/>
          </p:nvPr>
        </p:nvSpPr>
        <p:spPr>
          <a:xfrm>
            <a:off x="342900" y="1043609"/>
            <a:ext cx="6172200" cy="5184575"/>
          </a:xfrm>
        </p:spPr>
        <p:txBody>
          <a:bodyPr>
            <a:normAutofit fontScale="40000" lnSpcReduction="20000"/>
          </a:bodyPr>
          <a:lstStyle/>
          <a:p>
            <a:pPr marL="0" indent="0">
              <a:buNone/>
            </a:pPr>
            <a:r>
              <a:rPr lang="fr-FR" dirty="0" smtClean="0"/>
              <a:t>En </a:t>
            </a:r>
            <a:r>
              <a:rPr lang="fr-FR" dirty="0" smtClean="0"/>
              <a:t>France, le ministère de la Santé estime que 3% de la population est atteinte de fibromyalgie. Environ 80% des personnes atteintes sont des femmes. La maladie apparaît souvent vers 30 ans à 60 ans. Statistiquement, il apparaît que la fibromyalgie génère un handicap très important pour environ 30% des malades. Son impact se ressent dans les actes de la vie quotidienne, sociale et professionnelle : bon nombre perdent leur emploi, n'arrivent plus à se maintenir dans un emploi quelconque. Sans compter l'impact psychologique de la fibromyalgie qui entraîne très souvent un isolement social, professionnel et qui plonge les personnes dans la précarité.</a:t>
            </a:r>
          </a:p>
          <a:p>
            <a:endParaRPr lang="fr-FR" dirty="0" smtClean="0"/>
          </a:p>
          <a:p>
            <a:pPr marL="0" indent="0">
              <a:buNone/>
            </a:pPr>
            <a:r>
              <a:rPr lang="fr-FR" sz="4000" b="1" dirty="0" smtClean="0"/>
              <a:t>Les problématiques </a:t>
            </a:r>
            <a:r>
              <a:rPr lang="fr-FR" sz="4000" b="1" dirty="0" smtClean="0"/>
              <a:t>:</a:t>
            </a:r>
            <a:endParaRPr lang="fr-FR" sz="4000" dirty="0" smtClean="0"/>
          </a:p>
          <a:p>
            <a:r>
              <a:rPr lang="fr-FR" dirty="0" smtClean="0"/>
              <a:t>Malgré une amélioration au fil du temps, la multiplicité des symptômes fait que le malade ne sait pas vers quel médecin se tourner</a:t>
            </a:r>
            <a:r>
              <a:rPr lang="fr-FR" dirty="0" smtClean="0"/>
              <a:t>.</a:t>
            </a:r>
          </a:p>
          <a:p>
            <a:endParaRPr lang="fr-FR" dirty="0" smtClean="0"/>
          </a:p>
          <a:p>
            <a:r>
              <a:rPr lang="fr-FR" dirty="0" smtClean="0"/>
              <a:t>Le corps médical, dans sa globalité, est très peu formé à ce type de maladie chronique</a:t>
            </a:r>
            <a:r>
              <a:rPr lang="fr-FR" dirty="0" smtClean="0"/>
              <a:t>.</a:t>
            </a:r>
          </a:p>
          <a:p>
            <a:r>
              <a:rPr lang="fr-FR" dirty="0" smtClean="0"/>
              <a:t>La </a:t>
            </a:r>
            <a:r>
              <a:rPr lang="fr-FR" dirty="0" smtClean="0"/>
              <a:t>troisième problématique concernant la fibromyalgie est l'absence de résultats objectifs, vue du côté médical, en ce qui concerne les analyses biologiques. Ce qui semble faire de cette affection une maladie quasi imaginaire de la part du patient</a:t>
            </a:r>
            <a:r>
              <a:rPr lang="fr-FR" dirty="0" smtClean="0"/>
              <a:t>.</a:t>
            </a:r>
            <a:endParaRPr lang="fr-FR" dirty="0" smtClean="0"/>
          </a:p>
          <a:p>
            <a:endParaRPr lang="fr-FR" dirty="0" smtClean="0"/>
          </a:p>
          <a:p>
            <a:r>
              <a:rPr lang="fr-FR" dirty="0" smtClean="0"/>
              <a:t>Le </a:t>
            </a:r>
            <a:r>
              <a:rPr lang="fr-FR" dirty="0" smtClean="0"/>
              <a:t>Dr Marcelino propose d'ouvrir une porte sur la médecine </a:t>
            </a:r>
            <a:r>
              <a:rPr lang="fr-FR" dirty="0" smtClean="0"/>
              <a:t>intégrative. Ce dernier </a:t>
            </a:r>
            <a:r>
              <a:rPr lang="fr-FR" dirty="0" smtClean="0"/>
              <a:t>entend élargir la pratique médicale en y introduisant </a:t>
            </a:r>
            <a:r>
              <a:rPr lang="fr-FR" dirty="0" smtClean="0"/>
              <a:t>une coordination de </a:t>
            </a:r>
            <a:r>
              <a:rPr lang="fr-FR" dirty="0" smtClean="0"/>
              <a:t> soins de supports de thérapies complémentaires*  qui est mise en œuvre chez </a:t>
            </a:r>
            <a:r>
              <a:rPr lang="fr-FR" dirty="0" err="1" smtClean="0"/>
              <a:t>Khépri</a:t>
            </a:r>
            <a:r>
              <a:rPr lang="fr-FR" dirty="0" smtClean="0"/>
              <a:t> Santé.</a:t>
            </a:r>
            <a:endParaRPr lang="fr-FR" dirty="0"/>
          </a:p>
          <a:p>
            <a:endParaRPr lang="fr-FR" dirty="0" smtClean="0"/>
          </a:p>
          <a:p>
            <a:r>
              <a:rPr lang="fr-FR" dirty="0" smtClean="0"/>
              <a:t>Dans cette démarche </a:t>
            </a:r>
            <a:r>
              <a:rPr lang="fr-FR" dirty="0" smtClean="0"/>
              <a:t>thérapeutique, </a:t>
            </a:r>
            <a:r>
              <a:rPr lang="fr-FR" dirty="0" smtClean="0"/>
              <a:t>la médecine intégrative va </a:t>
            </a:r>
            <a:r>
              <a:rPr lang="fr-FR" dirty="0" smtClean="0"/>
              <a:t>au-delà du corps physique. </a:t>
            </a:r>
            <a:r>
              <a:rPr lang="fr-FR" dirty="0" smtClean="0"/>
              <a:t>Le patient est considéré comme </a:t>
            </a:r>
            <a:r>
              <a:rPr lang="fr-FR" dirty="0" smtClean="0"/>
              <a:t>un tout complexe, </a:t>
            </a:r>
            <a:r>
              <a:rPr lang="fr-FR" dirty="0" smtClean="0"/>
              <a:t>où ses multiples </a:t>
            </a:r>
            <a:r>
              <a:rPr lang="fr-FR" dirty="0" smtClean="0"/>
              <a:t>dimensions </a:t>
            </a:r>
            <a:r>
              <a:rPr lang="fr-FR" dirty="0" smtClean="0"/>
              <a:t>corps-esprit sont prises en compte: émotions, </a:t>
            </a:r>
            <a:r>
              <a:rPr lang="fr-FR" dirty="0" smtClean="0"/>
              <a:t>histoire passée, particularités physiques, éducation, milieu de vie, aspirations</a:t>
            </a:r>
            <a:r>
              <a:rPr lang="fr-FR" dirty="0" smtClean="0"/>
              <a:t>... Il </a:t>
            </a:r>
            <a:r>
              <a:rPr lang="fr-FR" dirty="0" smtClean="0"/>
              <a:t>s'agit d'une approche médicale profondément holistique</a:t>
            </a:r>
            <a:r>
              <a:rPr lang="fr-FR" dirty="0" smtClean="0"/>
              <a:t>.</a:t>
            </a:r>
          </a:p>
        </p:txBody>
      </p:sp>
      <p:sp>
        <p:nvSpPr>
          <p:cNvPr id="4" name="ZoneTexte 3"/>
          <p:cNvSpPr txBox="1"/>
          <p:nvPr/>
        </p:nvSpPr>
        <p:spPr>
          <a:xfrm>
            <a:off x="764704" y="7681118"/>
            <a:ext cx="5472607" cy="923330"/>
          </a:xfrm>
          <a:prstGeom prst="rect">
            <a:avLst/>
          </a:prstGeom>
          <a:noFill/>
        </p:spPr>
        <p:txBody>
          <a:bodyPr wrap="square" rtlCol="0">
            <a:spAutoFit/>
          </a:bodyPr>
          <a:lstStyle/>
          <a:p>
            <a:r>
              <a:rPr lang="fr-FR" sz="900" i="1" dirty="0" smtClean="0">
                <a:solidFill>
                  <a:schemeClr val="tx2"/>
                </a:solidFill>
              </a:rPr>
              <a:t>* Définition</a:t>
            </a:r>
            <a:endParaRPr lang="fr-FR" sz="900" i="1" dirty="0">
              <a:solidFill>
                <a:schemeClr val="tx2"/>
              </a:solidFill>
            </a:endParaRPr>
          </a:p>
          <a:p>
            <a:pPr algn="just"/>
            <a:r>
              <a:rPr lang="fr-FR" sz="900" i="1" dirty="0">
                <a:solidFill>
                  <a:schemeClr val="tx2"/>
                </a:solidFill>
              </a:rPr>
              <a:t>L'anthroposophie est une science basée sur les travaux philosophiques de Rudolf Steiner. Les principes de l'anthroposophie ont été appliqués aussi bien à la médecine qu'à l'agriculture. La médecine anthroposophique est une </a:t>
            </a:r>
            <a:r>
              <a:rPr lang="fr-FR" sz="900" i="1" u="sng" dirty="0">
                <a:solidFill>
                  <a:schemeClr val="tx2"/>
                </a:solidFill>
                <a:hlinkClick r:id="rId2"/>
              </a:rPr>
              <a:t>médecine douce</a:t>
            </a:r>
            <a:r>
              <a:rPr lang="fr-FR" sz="900" i="1" dirty="0">
                <a:solidFill>
                  <a:schemeClr val="tx2"/>
                </a:solidFill>
              </a:rPr>
              <a:t> holistique (qui tient compte de la globalité de l'être humain) qui associe les remèdes par les plantes (</a:t>
            </a:r>
            <a:r>
              <a:rPr lang="fr-FR" sz="900" i="1" u="sng" dirty="0">
                <a:solidFill>
                  <a:schemeClr val="tx2"/>
                </a:solidFill>
                <a:hlinkClick r:id="rId3"/>
              </a:rPr>
              <a:t>phytothérapie</a:t>
            </a:r>
            <a:r>
              <a:rPr lang="fr-FR" sz="900" i="1" dirty="0">
                <a:solidFill>
                  <a:schemeClr val="tx2"/>
                </a:solidFill>
              </a:rPr>
              <a:t>) et les traitements </a:t>
            </a:r>
            <a:r>
              <a:rPr lang="fr-FR" sz="900" i="1" u="sng" dirty="0">
                <a:solidFill>
                  <a:schemeClr val="tx2"/>
                </a:solidFill>
                <a:hlinkClick r:id="rId4"/>
              </a:rPr>
              <a:t>homéopathiques</a:t>
            </a:r>
            <a:r>
              <a:rPr lang="fr-FR" sz="900" i="1" dirty="0">
                <a:solidFill>
                  <a:schemeClr val="tx2"/>
                </a:solidFill>
              </a:rPr>
              <a:t>. Le laboratoire pharmaceutique </a:t>
            </a:r>
            <a:r>
              <a:rPr lang="fr-FR" sz="900" i="1" dirty="0" err="1">
                <a:solidFill>
                  <a:schemeClr val="tx2"/>
                </a:solidFill>
              </a:rPr>
              <a:t>Weleda</a:t>
            </a:r>
            <a:r>
              <a:rPr lang="fr-FR" sz="900" i="1" dirty="0">
                <a:solidFill>
                  <a:schemeClr val="tx2"/>
                </a:solidFill>
              </a:rPr>
              <a:t> a été créé par Steiner pour produire des remèdes naturels en adéquation avec les principes de l'anthroposophie.</a:t>
            </a:r>
          </a:p>
        </p:txBody>
      </p:sp>
      <p:sp>
        <p:nvSpPr>
          <p:cNvPr id="5" name="ZoneTexte 4"/>
          <p:cNvSpPr txBox="1"/>
          <p:nvPr/>
        </p:nvSpPr>
        <p:spPr>
          <a:xfrm>
            <a:off x="548679" y="6261283"/>
            <a:ext cx="6048673" cy="830997"/>
          </a:xfrm>
          <a:prstGeom prst="rect">
            <a:avLst/>
          </a:prstGeom>
          <a:noFill/>
        </p:spPr>
        <p:txBody>
          <a:bodyPr wrap="square" rtlCol="0">
            <a:spAutoFit/>
          </a:bodyPr>
          <a:lstStyle/>
          <a:p>
            <a:r>
              <a:rPr lang="fr-FR" sz="1200" dirty="0" smtClean="0"/>
              <a:t>*Thérapies complémentaires: </a:t>
            </a:r>
            <a:r>
              <a:rPr lang="fr-FR" sz="1200" b="1" dirty="0" smtClean="0"/>
              <a:t>Les </a:t>
            </a:r>
            <a:r>
              <a:rPr lang="fr-FR" sz="1200" b="1" dirty="0"/>
              <a:t>thérapies pratiquées au sein </a:t>
            </a:r>
            <a:r>
              <a:rPr lang="fr-FR" sz="1200" b="1" dirty="0" smtClean="0"/>
              <a:t>de </a:t>
            </a:r>
            <a:r>
              <a:rPr lang="fr-FR" sz="1200" b="1" dirty="0" err="1" smtClean="0"/>
              <a:t>Khépri</a:t>
            </a:r>
            <a:r>
              <a:rPr lang="fr-FR" sz="1200" b="1" dirty="0" smtClean="0"/>
              <a:t> </a:t>
            </a:r>
            <a:r>
              <a:rPr lang="fr-FR" sz="1200" b="1" dirty="0"/>
              <a:t>Santé sont destinées </a:t>
            </a:r>
            <a:r>
              <a:rPr lang="fr-FR" sz="1200" b="1" dirty="0" smtClean="0"/>
              <a:t>à compléter </a:t>
            </a:r>
            <a:r>
              <a:rPr lang="fr-FR" sz="1200" b="1" dirty="0"/>
              <a:t>les traitements médicaux </a:t>
            </a:r>
            <a:r>
              <a:rPr lang="fr-FR" sz="1200" dirty="0" smtClean="0"/>
              <a:t>et en </a:t>
            </a:r>
            <a:r>
              <a:rPr lang="fr-FR" sz="1200" dirty="0"/>
              <a:t>aucun cas en tant qu’alternatives à </a:t>
            </a:r>
            <a:r>
              <a:rPr lang="fr-FR" sz="1200" dirty="0" smtClean="0"/>
              <a:t>la médecine </a:t>
            </a:r>
            <a:r>
              <a:rPr lang="fr-FR" sz="1200" dirty="0"/>
              <a:t>conventionnelle. Les </a:t>
            </a:r>
            <a:r>
              <a:rPr lang="fr-FR" sz="1200" dirty="0" smtClean="0"/>
              <a:t>thérapies complémentaires </a:t>
            </a:r>
            <a:r>
              <a:rPr lang="fr-FR" sz="1200" dirty="0"/>
              <a:t>sont utilisées soit à </a:t>
            </a:r>
            <a:r>
              <a:rPr lang="fr-FR" sz="1200" dirty="0" smtClean="0"/>
              <a:t>des fins </a:t>
            </a:r>
            <a:r>
              <a:rPr lang="fr-FR" sz="1200" dirty="0"/>
              <a:t>préventives, soit en </a:t>
            </a:r>
            <a:r>
              <a:rPr lang="fr-FR" sz="1200" dirty="0" smtClean="0"/>
              <a:t>complément d’un </a:t>
            </a:r>
            <a:r>
              <a:rPr lang="fr-FR" sz="1200" dirty="0"/>
              <a:t>traitement médical</a:t>
            </a:r>
            <a:r>
              <a:rPr lang="fr-FR" sz="1200" dirty="0" smtClean="0"/>
              <a:t>.</a:t>
            </a:r>
          </a:p>
        </p:txBody>
      </p:sp>
    </p:spTree>
    <p:extLst>
      <p:ext uri="{BB962C8B-B14F-4D97-AF65-F5344CB8AC3E}">
        <p14:creationId xmlns:p14="http://schemas.microsoft.com/office/powerpoint/2010/main" val="4048748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7500" lnSpcReduction="20000"/>
          </a:bodyPr>
          <a:lstStyle/>
          <a:p>
            <a:r>
              <a:rPr lang="fr-FR" dirty="0"/>
              <a:t>Bonjour Docteur Cymes, Je suis Mme Evelyne Revellat Fondatrice du Pôle Santé Pluridisciplinaire Paris-Est. Je souhaiterais vous solliciter pour parrainer le Pôle Santé parce que j'apprécie votre humour et ce même dans les cas les plus graves. Le premier événement du Pôle Santé aura lieu le 14-05 animé par le Dr Antonio Marcelino spécialiste international des maladies chroniques. A quelle adresse puis-je vous adresser les éléments complémentaires. Votre accord de parrainage ne nécessitera pas forcément votre présence sachant que vous êtes très sollicité. Vous pouvez me contacter au 06 60 47 71 64</a:t>
            </a:r>
            <a:r>
              <a:rPr lang="fr-FR" dirty="0" smtClean="0"/>
              <a:t>. Lien </a:t>
            </a:r>
            <a:r>
              <a:rPr lang="fr-FR" dirty="0" err="1" smtClean="0"/>
              <a:t>evenement</a:t>
            </a:r>
            <a:r>
              <a:rPr lang="fr-FR" dirty="0" smtClean="0"/>
              <a:t> </a:t>
            </a:r>
            <a:r>
              <a:rPr lang="fr-FR" dirty="0" err="1" smtClean="0"/>
              <a:t>facebook</a:t>
            </a:r>
            <a:r>
              <a:rPr lang="fr-FR" dirty="0" smtClean="0"/>
              <a:t>. Je vous remercie d’avance de l’attention que vous porterez à mon message. Très cordialement. Evelyn</a:t>
            </a:r>
            <a:endParaRPr lang="fr-FR" dirty="0"/>
          </a:p>
        </p:txBody>
      </p:sp>
    </p:spTree>
    <p:extLst>
      <p:ext uri="{BB962C8B-B14F-4D97-AF65-F5344CB8AC3E}">
        <p14:creationId xmlns:p14="http://schemas.microsoft.com/office/powerpoint/2010/main" val="135805022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2146</TotalTime>
  <Words>644</Words>
  <Application>Microsoft Office PowerPoint</Application>
  <PresentationFormat>Affichage à l'écran (4:3)</PresentationFormat>
  <Paragraphs>42</Paragraphs>
  <Slides>3</Slides>
  <Notes>0</Notes>
  <HiddenSlides>0</HiddenSlides>
  <MMClips>0</MMClips>
  <ScaleCrop>false</ScaleCrop>
  <HeadingPairs>
    <vt:vector size="4" baseType="variant">
      <vt:variant>
        <vt:lpstr>Thème</vt:lpstr>
      </vt:variant>
      <vt:variant>
        <vt:i4>1</vt:i4>
      </vt:variant>
      <vt:variant>
        <vt:lpstr>Titres des diapositives</vt:lpstr>
      </vt:variant>
      <vt:variant>
        <vt:i4>3</vt:i4>
      </vt:variant>
    </vt:vector>
  </HeadingPairs>
  <TitlesOfParts>
    <vt:vector size="4" baseType="lpstr">
      <vt:lpstr>Thème Office</vt:lpstr>
      <vt:lpstr>Présentation PowerPoint</vt:lpstr>
      <vt:lpstr>Synopsis de la conférence</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Pôle Santé Pluridisciplinaire Paris Est Les professionnels de la santé et les patients étant au cœur de notre activité, nous avons créé le Pôle Santé Pluridisciplinaire Paris Est afin de faciliter l’accès aux soins de qualité à la population de Nogent sur Marne. Le Pôle Santé a pour mission d’assurer la coordination thérapeutique qui vise à améliorer la qualité de la prise en charge et la cohérence du parcours de soin, l’éducation thérapeutique et la coopération entre les professionnels de santé.</dc:title>
  <dc:creator>Dell</dc:creator>
  <cp:lastModifiedBy>Dell</cp:lastModifiedBy>
  <cp:revision>43</cp:revision>
  <dcterms:created xsi:type="dcterms:W3CDTF">2018-03-21T23:10:46Z</dcterms:created>
  <dcterms:modified xsi:type="dcterms:W3CDTF">2018-03-28T17:05:38Z</dcterms:modified>
</cp:coreProperties>
</file>