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p:cViewPr>
        <p:scale>
          <a:sx n="84" d="100"/>
          <a:sy n="84" d="100"/>
        </p:scale>
        <p:origin x="-1266" y="152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31/03/2018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31/03/2018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31/03/2018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31/03/2018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31/03/2018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61682" y="2843808"/>
            <a:ext cx="3574793" cy="1405463"/>
          </a:xfrm>
        </p:spPr>
        <p:txBody>
          <a:bodyPr>
            <a:noAutofit/>
          </a:bodyPr>
          <a:lstStyle/>
          <a:p>
            <a:pPr marL="0" lvl="0" indent="0" algn="ctr">
              <a:buNone/>
            </a:pPr>
            <a:r>
              <a:rPr lang="fr-FR" sz="1400" b="1" dirty="0"/>
              <a:t>P</a:t>
            </a:r>
            <a:r>
              <a:rPr lang="fr-FR" sz="1400" b="1" dirty="0" smtClean="0"/>
              <a:t>ar le Dr </a:t>
            </a:r>
            <a:r>
              <a:rPr lang="fr-FR" sz="1400" b="1" dirty="0"/>
              <a:t>Antonio </a:t>
            </a:r>
            <a:r>
              <a:rPr lang="fr-FR" sz="1400" b="1" dirty="0" smtClean="0"/>
              <a:t>Marcelino</a:t>
            </a:r>
          </a:p>
          <a:p>
            <a:pPr marL="0" lvl="0" indent="0" algn="ctr">
              <a:buNone/>
            </a:pPr>
            <a:r>
              <a:rPr lang="fr-FR" sz="1400" b="1" dirty="0"/>
              <a:t>d</a:t>
            </a:r>
            <a:r>
              <a:rPr lang="fr-FR" sz="1400" b="1" dirty="0" smtClean="0"/>
              <a:t>e renommée internationale</a:t>
            </a:r>
          </a:p>
          <a:p>
            <a:pPr marL="0" indent="0" algn="ctr">
              <a:buNone/>
            </a:pPr>
            <a:r>
              <a:rPr lang="fr-FR" sz="1400" b="1" dirty="0" smtClean="0"/>
              <a:t>Directeur </a:t>
            </a:r>
            <a:r>
              <a:rPr lang="fr-FR" sz="1400" b="1" dirty="0"/>
              <a:t>de </a:t>
            </a:r>
            <a:r>
              <a:rPr lang="fr-FR" sz="1400" b="1" dirty="0" err="1"/>
              <a:t>Vitaclinic</a:t>
            </a:r>
            <a:r>
              <a:rPr lang="fr-FR" sz="1400" b="1" dirty="0"/>
              <a:t> (Porto-Portugal</a:t>
            </a:r>
            <a:r>
              <a:rPr lang="fr-FR" sz="1400" b="1" dirty="0" smtClean="0"/>
              <a:t>) </a:t>
            </a:r>
          </a:p>
          <a:p>
            <a:pPr marL="0" indent="0" algn="ctr">
              <a:buNone/>
            </a:pPr>
            <a:r>
              <a:rPr lang="fr-FR" sz="1400" b="1" dirty="0" smtClean="0"/>
              <a:t>spécialisé </a:t>
            </a:r>
            <a:r>
              <a:rPr lang="fr-FR" sz="1400" b="1" dirty="0"/>
              <a:t>en médecine </a:t>
            </a:r>
            <a:r>
              <a:rPr lang="fr-FR" sz="1400" b="1" dirty="0" smtClean="0"/>
              <a:t>sportive,</a:t>
            </a:r>
            <a:endParaRPr lang="fr-FR" sz="1400" b="1" dirty="0"/>
          </a:p>
          <a:p>
            <a:pPr marL="0" lvl="0" indent="0" algn="ctr">
              <a:buNone/>
            </a:pPr>
            <a:r>
              <a:rPr lang="fr-FR" sz="1400" b="1" dirty="0" smtClean="0"/>
              <a:t>médecine </a:t>
            </a:r>
            <a:r>
              <a:rPr lang="fr-FR" sz="1400" b="1" dirty="0"/>
              <a:t>physique et </a:t>
            </a:r>
            <a:r>
              <a:rPr lang="fr-FR" sz="1400" b="1" dirty="0" smtClean="0"/>
              <a:t>réadaptation</a:t>
            </a:r>
          </a:p>
        </p:txBody>
      </p:sp>
      <p:sp>
        <p:nvSpPr>
          <p:cNvPr id="5" name="Titre 1"/>
          <p:cNvSpPr txBox="1">
            <a:spLocks/>
          </p:cNvSpPr>
          <p:nvPr/>
        </p:nvSpPr>
        <p:spPr>
          <a:xfrm>
            <a:off x="2960412" y="360205"/>
            <a:ext cx="3897588" cy="1187459"/>
          </a:xfrm>
          <a:prstGeom prst="rect">
            <a:avLst/>
          </a:prstGeom>
          <a:solidFill>
            <a:srgbClr val="92D05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1600" b="1" dirty="0" smtClean="0"/>
              <a:t>Colloque médical sur la fibromyalgie</a:t>
            </a:r>
          </a:p>
          <a:p>
            <a:r>
              <a:rPr lang="fr-FR" sz="1600" b="1" dirty="0" smtClean="0"/>
              <a:t>le lundi 14 </a:t>
            </a:r>
            <a:r>
              <a:rPr lang="fr-FR" sz="1600" b="1" dirty="0"/>
              <a:t>mai 2018 à </a:t>
            </a:r>
            <a:r>
              <a:rPr lang="fr-FR" sz="1600" b="1" dirty="0" smtClean="0"/>
              <a:t>18h00</a:t>
            </a:r>
            <a:endParaRPr lang="fr-FR" sz="1600" b="1" dirty="0" smtClean="0"/>
          </a:p>
          <a:p>
            <a:r>
              <a:rPr lang="fr-FR" sz="1600" dirty="0" smtClean="0"/>
              <a:t>à Nogent sur </a:t>
            </a:r>
            <a:r>
              <a:rPr lang="fr-FR" sz="1600" dirty="0" smtClean="0"/>
              <a:t>Marne</a:t>
            </a:r>
            <a:endParaRPr lang="fr-FR" sz="1600" dirty="0" smtClean="0"/>
          </a:p>
        </p:txBody>
      </p:sp>
      <p:pic>
        <p:nvPicPr>
          <p:cNvPr id="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672" y="387689"/>
            <a:ext cx="2042734" cy="894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txBox="1">
            <a:spLocks/>
          </p:cNvSpPr>
          <p:nvPr/>
        </p:nvSpPr>
        <p:spPr>
          <a:xfrm>
            <a:off x="548680" y="7340961"/>
            <a:ext cx="6172200" cy="133549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fr-FR" sz="1800" dirty="0"/>
          </a:p>
        </p:txBody>
      </p:sp>
      <p:sp>
        <p:nvSpPr>
          <p:cNvPr id="9" name="Titre 1"/>
          <p:cNvSpPr txBox="1">
            <a:spLocks/>
          </p:cNvSpPr>
          <p:nvPr/>
        </p:nvSpPr>
        <p:spPr>
          <a:xfrm>
            <a:off x="1356564" y="1840859"/>
            <a:ext cx="4825887" cy="8287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2000" b="1" dirty="0" smtClean="0">
                <a:solidFill>
                  <a:srgbClr val="0070C0"/>
                </a:solidFill>
              </a:rPr>
              <a:t>La fibromyalgie</a:t>
            </a:r>
            <a:r>
              <a:rPr lang="fr-FR" sz="2000" b="1" dirty="0">
                <a:solidFill>
                  <a:srgbClr val="0070C0"/>
                </a:solidFill>
              </a:rPr>
              <a:t> </a:t>
            </a:r>
            <a:r>
              <a:rPr lang="fr-FR" sz="2000" b="1" dirty="0" smtClean="0">
                <a:solidFill>
                  <a:srgbClr val="0070C0"/>
                </a:solidFill>
              </a:rPr>
              <a:t>est-elle une vraie maladie?</a:t>
            </a:r>
          </a:p>
          <a:p>
            <a:r>
              <a:rPr lang="fr-FR" sz="2000" b="1" dirty="0" smtClean="0">
                <a:solidFill>
                  <a:srgbClr val="0070C0"/>
                </a:solidFill>
              </a:rPr>
              <a:t>Est-il possible d’en guérir?</a:t>
            </a:r>
          </a:p>
        </p:txBody>
      </p:sp>
      <p:sp>
        <p:nvSpPr>
          <p:cNvPr id="4" name="ZoneTexte 3"/>
          <p:cNvSpPr txBox="1"/>
          <p:nvPr/>
        </p:nvSpPr>
        <p:spPr>
          <a:xfrm>
            <a:off x="1119255" y="4499992"/>
            <a:ext cx="5031049" cy="1384995"/>
          </a:xfrm>
          <a:prstGeom prst="rect">
            <a:avLst/>
          </a:prstGeom>
          <a:noFill/>
        </p:spPr>
        <p:txBody>
          <a:bodyPr wrap="square" rtlCol="0">
            <a:spAutoFit/>
          </a:bodyPr>
          <a:lstStyle/>
          <a:p>
            <a:pPr algn="ctr"/>
            <a:r>
              <a:rPr lang="fr-FR" sz="1200" b="1" dirty="0"/>
              <a:t>La fibromyalgie, c’est quoi? </a:t>
            </a:r>
            <a:endParaRPr lang="fr-FR" sz="1200" b="1" dirty="0" smtClean="0"/>
          </a:p>
          <a:p>
            <a:pPr algn="ctr"/>
            <a:r>
              <a:rPr lang="fr-FR" sz="1200" b="1" dirty="0" smtClean="0"/>
              <a:t>Quelles </a:t>
            </a:r>
            <a:r>
              <a:rPr lang="fr-FR" sz="1200" b="1" dirty="0"/>
              <a:t>sont les causes?</a:t>
            </a:r>
          </a:p>
          <a:p>
            <a:pPr algn="ctr"/>
            <a:r>
              <a:rPr lang="fr-FR" sz="1200" b="1" dirty="0"/>
              <a:t>Quels traitements pour la soigner?</a:t>
            </a:r>
          </a:p>
          <a:p>
            <a:pPr algn="ctr"/>
            <a:r>
              <a:rPr lang="fr-FR" sz="1200" b="1" dirty="0"/>
              <a:t>Quel avenir avec la médecine </a:t>
            </a:r>
            <a:r>
              <a:rPr lang="fr-FR" sz="1200" b="1" dirty="0" smtClean="0"/>
              <a:t>intégrative?</a:t>
            </a:r>
            <a:endParaRPr lang="fr-FR" sz="1200" b="1" dirty="0"/>
          </a:p>
          <a:p>
            <a:endParaRPr lang="fr-FR" sz="1200" b="1" dirty="0" smtClean="0"/>
          </a:p>
          <a:p>
            <a:pPr algn="ctr"/>
            <a:r>
              <a:rPr lang="fr-FR" sz="1200" b="1" dirty="0" smtClean="0"/>
              <a:t>Table ronde et débat autour de </a:t>
            </a:r>
            <a:r>
              <a:rPr lang="fr-FR" sz="1200" b="1" dirty="0"/>
              <a:t>5 cas </a:t>
            </a:r>
            <a:r>
              <a:rPr lang="fr-FR" sz="1200" b="1" dirty="0" smtClean="0"/>
              <a:t>cliniques</a:t>
            </a:r>
          </a:p>
          <a:p>
            <a:pPr algn="ctr"/>
            <a:r>
              <a:rPr lang="fr-FR" sz="1200" b="1" dirty="0"/>
              <a:t>a</a:t>
            </a:r>
            <a:r>
              <a:rPr lang="fr-FR" sz="1200" b="1" dirty="0" smtClean="0"/>
              <a:t>pportés par </a:t>
            </a:r>
            <a:r>
              <a:rPr lang="fr-FR" sz="1200" b="1" dirty="0"/>
              <a:t>les médecins présents ce </a:t>
            </a:r>
            <a:r>
              <a:rPr lang="fr-FR" sz="1200" b="1" dirty="0" smtClean="0"/>
              <a:t>jour-là</a:t>
            </a:r>
            <a:endParaRPr lang="fr-FR" sz="1200" b="1" dirty="0"/>
          </a:p>
        </p:txBody>
      </p:sp>
      <p:pic>
        <p:nvPicPr>
          <p:cNvPr id="11" name="Image 10" descr="C:\Users\Dell\AppData\Local\Microsoft\Windows\INetCache\Content.Word\logo kheprisante+accroche 50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8067" y="7887400"/>
            <a:ext cx="1314384" cy="432047"/>
          </a:xfrm>
          <a:prstGeom prst="rect">
            <a:avLst/>
          </a:prstGeom>
          <a:noFill/>
          <a:ln>
            <a:noFill/>
          </a:ln>
        </p:spPr>
      </p:pic>
      <p:pic>
        <p:nvPicPr>
          <p:cNvPr id="1026" name="Picture 2" descr="C:\Users\Dell\Dropbox\05-Pole Sante\logo Marne et Boi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8661" y="7596336"/>
            <a:ext cx="937396" cy="72435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ell\Dropbox\05-Pole Sante\logo-nogent-hd-300x22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29810" y="7339237"/>
            <a:ext cx="769572" cy="5643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ell\Dropbox\05-Pole Sante\Logo Fibromyalgi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39175" y="7236296"/>
            <a:ext cx="1045015" cy="79512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ell\Dropbox\05-Pole Sante\logo-PSP fond blanc-V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5124" y="7074016"/>
            <a:ext cx="861440" cy="86144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ell\Dropbox\05-Pole Sante\Credit Agricol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84190" y="7935456"/>
            <a:ext cx="645620" cy="457012"/>
          </a:xfrm>
          <a:prstGeom prst="rect">
            <a:avLst/>
          </a:prstGeom>
          <a:noFill/>
          <a:extLst>
            <a:ext uri="{909E8E84-426E-40DD-AFC4-6F175D3DCCD1}">
              <a14:hiddenFill xmlns:a14="http://schemas.microsoft.com/office/drawing/2010/main">
                <a:solidFill>
                  <a:srgbClr val="FFFFFF"/>
                </a:solidFill>
              </a14:hiddenFill>
            </a:ext>
          </a:extLst>
        </p:spPr>
      </p:pic>
      <p:sp>
        <p:nvSpPr>
          <p:cNvPr id="23" name="ZoneTexte 22"/>
          <p:cNvSpPr txBox="1"/>
          <p:nvPr/>
        </p:nvSpPr>
        <p:spPr>
          <a:xfrm>
            <a:off x="692696" y="3779912"/>
            <a:ext cx="1646479" cy="430887"/>
          </a:xfrm>
          <a:prstGeom prst="rect">
            <a:avLst/>
          </a:prstGeom>
          <a:noFill/>
        </p:spPr>
        <p:txBody>
          <a:bodyPr wrap="square" rtlCol="0">
            <a:spAutoFit/>
          </a:bodyPr>
          <a:lstStyle/>
          <a:p>
            <a:pPr algn="ctr"/>
            <a:r>
              <a:rPr lang="fr-FR" sz="1100" dirty="0"/>
              <a:t>Dr Antonio </a:t>
            </a:r>
            <a:r>
              <a:rPr lang="fr-FR" sz="1100" dirty="0" smtClean="0"/>
              <a:t>Marcelino</a:t>
            </a:r>
          </a:p>
          <a:p>
            <a:pPr algn="ctr"/>
            <a:r>
              <a:rPr lang="fr-FR" sz="1100" dirty="0" smtClean="0"/>
              <a:t>Parrain du Pôle Santé</a:t>
            </a:r>
            <a:endParaRPr lang="fr-FR" sz="1100" dirty="0" smtClean="0"/>
          </a:p>
        </p:txBody>
      </p:sp>
      <p:sp>
        <p:nvSpPr>
          <p:cNvPr id="2" name="Rectangle 1"/>
          <p:cNvSpPr/>
          <p:nvPr/>
        </p:nvSpPr>
        <p:spPr>
          <a:xfrm>
            <a:off x="927172" y="2843808"/>
            <a:ext cx="1187233" cy="899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1547664"/>
            <a:ext cx="6858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8492726"/>
            <a:ext cx="6885384" cy="4647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t>PSP Paris-Est 188 Grande Rue Charles de Gaulle 94130 Nogent sur Marne </a:t>
            </a:r>
            <a:r>
              <a:rPr lang="fr-FR" sz="1100" b="1" dirty="0"/>
              <a:t>-</a:t>
            </a:r>
            <a:r>
              <a:rPr lang="fr-FR" sz="1100" b="1" dirty="0" smtClean="0"/>
              <a:t> 01 84 23 73 37 </a:t>
            </a:r>
            <a:endParaRPr lang="fr-FR" sz="1100" b="1" dirty="0"/>
          </a:p>
        </p:txBody>
      </p:sp>
      <p:sp>
        <p:nvSpPr>
          <p:cNvPr id="20" name="ZoneTexte 19"/>
          <p:cNvSpPr txBox="1"/>
          <p:nvPr/>
        </p:nvSpPr>
        <p:spPr>
          <a:xfrm>
            <a:off x="1191475" y="6228183"/>
            <a:ext cx="5031049" cy="461665"/>
          </a:xfrm>
          <a:prstGeom prst="rect">
            <a:avLst/>
          </a:prstGeom>
          <a:noFill/>
        </p:spPr>
        <p:txBody>
          <a:bodyPr wrap="square" rtlCol="0">
            <a:spAutoFit/>
          </a:bodyPr>
          <a:lstStyle/>
          <a:p>
            <a:pPr algn="ctr"/>
            <a:r>
              <a:rPr lang="fr-FR" sz="1200" b="1" dirty="0" smtClean="0"/>
              <a:t>Avoir l’adresse du lieu + S’inscrire : </a:t>
            </a:r>
          </a:p>
          <a:p>
            <a:pPr algn="ctr"/>
            <a:r>
              <a:rPr lang="fr-FR" sz="1200" b="1" dirty="0" smtClean="0"/>
              <a:t>www.pspparisest.org</a:t>
            </a:r>
            <a:endParaRPr lang="fr-FR" sz="1200" b="1" dirty="0"/>
          </a:p>
        </p:txBody>
      </p:sp>
    </p:spTree>
    <p:extLst>
      <p:ext uri="{BB962C8B-B14F-4D97-AF65-F5344CB8AC3E}">
        <p14:creationId xmlns:p14="http://schemas.microsoft.com/office/powerpoint/2010/main" val="3687166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582208"/>
            <a:ext cx="6172200" cy="605416"/>
          </a:xfrm>
        </p:spPr>
        <p:txBody>
          <a:bodyPr>
            <a:normAutofit/>
          </a:bodyPr>
          <a:lstStyle/>
          <a:p>
            <a:r>
              <a:rPr lang="fr-FR" sz="2400" b="1" dirty="0" smtClean="0"/>
              <a:t>Synopsis de la conférence</a:t>
            </a:r>
            <a:endParaRPr lang="fr-FR" sz="2400" dirty="0"/>
          </a:p>
        </p:txBody>
      </p:sp>
      <p:sp>
        <p:nvSpPr>
          <p:cNvPr id="3" name="Espace réservé du contenu 2"/>
          <p:cNvSpPr>
            <a:spLocks noGrp="1"/>
          </p:cNvSpPr>
          <p:nvPr>
            <p:ph idx="1"/>
          </p:nvPr>
        </p:nvSpPr>
        <p:spPr>
          <a:xfrm>
            <a:off x="342900" y="1259633"/>
            <a:ext cx="6172200" cy="5688631"/>
          </a:xfrm>
        </p:spPr>
        <p:txBody>
          <a:bodyPr>
            <a:noAutofit/>
          </a:bodyPr>
          <a:lstStyle/>
          <a:p>
            <a:pPr marL="0" indent="0" algn="just">
              <a:buNone/>
            </a:pPr>
            <a:r>
              <a:rPr lang="fr-FR" sz="1200" dirty="0" smtClean="0"/>
              <a:t>En France, le ministère de la Santé estime que 3% de la population est atteinte de fibromyalgie. Environ 80% des personnes atteintes sont des femmes. La maladie apparaît souvent vers 30 ans à 60 ans. Statistiquement, il apparaît que la fibromyalgie génère un handicap très important pour environ 30% des malades. Son impact se ressent dans les actes de la vie quotidienne, sociale et professionnelle : bon nombre perdent leur emploi, n'arrivent plus à se maintenir dans un emploi quelconque. Sans compter l'impact psychologique de la fibromyalgie qui entraîne très souvent un isolement social, professionnel et qui plonge les personnes dans la précarité.</a:t>
            </a:r>
          </a:p>
          <a:p>
            <a:endParaRPr lang="fr-FR" sz="1200" dirty="0" smtClean="0"/>
          </a:p>
          <a:p>
            <a:pPr marL="0" indent="0">
              <a:buNone/>
            </a:pPr>
            <a:r>
              <a:rPr lang="fr-FR" sz="1800" b="1" dirty="0" smtClean="0"/>
              <a:t>Les problématiques</a:t>
            </a:r>
          </a:p>
          <a:p>
            <a:pPr marL="0" indent="0">
              <a:buNone/>
            </a:pPr>
            <a:endParaRPr lang="fr-FR" sz="1200" dirty="0" smtClean="0"/>
          </a:p>
          <a:p>
            <a:r>
              <a:rPr lang="fr-FR" sz="1200" dirty="0" smtClean="0"/>
              <a:t>La fibromyalgie fait partie de ces affections aussi difficile à diagnostiquer qu’à traiter. Aucun test biologique ou radiologique, aucun signe clinique n’est vraiment pathognomonique  . Aucun traitement n’est vraiment efficace sur toutes les composantes  de la maladie.</a:t>
            </a:r>
          </a:p>
          <a:p>
            <a:endParaRPr lang="fr-FR" sz="1200" dirty="0"/>
          </a:p>
          <a:p>
            <a:r>
              <a:rPr lang="fr-FR" sz="1200" dirty="0" smtClean="0"/>
              <a:t>Comme il est difficile de combattre cette affection multiforme , pourquoi ne pas se tourner plus vers le patient atteint .</a:t>
            </a:r>
          </a:p>
          <a:p>
            <a:endParaRPr lang="fr-FR" sz="1200" dirty="0" smtClean="0"/>
          </a:p>
          <a:p>
            <a:r>
              <a:rPr lang="fr-FR" sz="1200" dirty="0" smtClean="0"/>
              <a:t>Le Dr Marcelino propose d'ouvrir une porte sur la médecine holistique . Ce dernier entend élargir la pratique médicale en y introduisant une coordination de  soins de supports de thérapies complémentaires*. </a:t>
            </a:r>
            <a:r>
              <a:rPr lang="fr-FR" sz="1200" dirty="0" smtClean="0"/>
              <a:t> Approche </a:t>
            </a:r>
            <a:r>
              <a:rPr lang="fr-FR" sz="1200" dirty="0" smtClean="0"/>
              <a:t>thérapeutique  </a:t>
            </a:r>
            <a:r>
              <a:rPr lang="fr-FR" sz="1200" dirty="0" smtClean="0"/>
              <a:t>qui </a:t>
            </a:r>
            <a:r>
              <a:rPr lang="fr-FR" sz="1200" dirty="0" smtClean="0"/>
              <a:t>est celle mise en œuvre chez </a:t>
            </a:r>
            <a:r>
              <a:rPr lang="fr-FR" sz="1200" dirty="0" err="1" smtClean="0"/>
              <a:t>Khépri</a:t>
            </a:r>
            <a:r>
              <a:rPr lang="fr-FR" sz="1200" dirty="0" smtClean="0"/>
              <a:t> Santé.</a:t>
            </a:r>
            <a:endParaRPr lang="fr-FR" sz="1200" dirty="0"/>
          </a:p>
          <a:p>
            <a:endParaRPr lang="fr-FR" sz="1200" dirty="0" smtClean="0"/>
          </a:p>
          <a:p>
            <a:r>
              <a:rPr lang="fr-FR" sz="1200" dirty="0" smtClean="0"/>
              <a:t>Dans cette démarche thérapeutique, la médecine intégrative va au-delà du corps physique. Le patient est considéré comme un tout complexe, où ses multiples dimensions corps-esprit sont prises en compte: émotions, histoire passée, particularités physiques, éducation, milieu de vie, aspirations... Il s'agit d'une approche médicale profondément holistique.</a:t>
            </a:r>
          </a:p>
        </p:txBody>
      </p:sp>
      <p:sp>
        <p:nvSpPr>
          <p:cNvPr id="5" name="ZoneTexte 4"/>
          <p:cNvSpPr txBox="1"/>
          <p:nvPr/>
        </p:nvSpPr>
        <p:spPr>
          <a:xfrm>
            <a:off x="476672" y="7956376"/>
            <a:ext cx="6048673" cy="553998"/>
          </a:xfrm>
          <a:prstGeom prst="rect">
            <a:avLst/>
          </a:prstGeom>
          <a:noFill/>
        </p:spPr>
        <p:txBody>
          <a:bodyPr wrap="square" rtlCol="0">
            <a:spAutoFit/>
          </a:bodyPr>
          <a:lstStyle/>
          <a:p>
            <a:r>
              <a:rPr lang="fr-FR" sz="1000" i="1" dirty="0" smtClean="0"/>
              <a:t>*Thérapies complémentaires: </a:t>
            </a:r>
            <a:r>
              <a:rPr lang="fr-FR" sz="1000" b="1" i="1" dirty="0" smtClean="0"/>
              <a:t>Les </a:t>
            </a:r>
            <a:r>
              <a:rPr lang="fr-FR" sz="1000" b="1" i="1" dirty="0"/>
              <a:t>thérapies pratiquées au sein </a:t>
            </a:r>
            <a:r>
              <a:rPr lang="fr-FR" sz="1000" b="1" i="1" dirty="0" smtClean="0"/>
              <a:t>de </a:t>
            </a:r>
            <a:r>
              <a:rPr lang="fr-FR" sz="1000" b="1" i="1" dirty="0" err="1" smtClean="0"/>
              <a:t>Khépri</a:t>
            </a:r>
            <a:r>
              <a:rPr lang="fr-FR" sz="1000" b="1" i="1" dirty="0" smtClean="0"/>
              <a:t> </a:t>
            </a:r>
            <a:r>
              <a:rPr lang="fr-FR" sz="1000" b="1" i="1" dirty="0"/>
              <a:t>Santé sont destinées </a:t>
            </a:r>
            <a:r>
              <a:rPr lang="fr-FR" sz="1000" b="1" i="1" dirty="0" smtClean="0"/>
              <a:t>à compléter </a:t>
            </a:r>
            <a:r>
              <a:rPr lang="fr-FR" sz="1000" b="1" i="1" dirty="0"/>
              <a:t>les traitements médicaux </a:t>
            </a:r>
            <a:r>
              <a:rPr lang="fr-FR" sz="1000" i="1" dirty="0" smtClean="0"/>
              <a:t>et en </a:t>
            </a:r>
            <a:r>
              <a:rPr lang="fr-FR" sz="1000" i="1" dirty="0"/>
              <a:t>aucun cas en tant qu’alternatives à </a:t>
            </a:r>
            <a:r>
              <a:rPr lang="fr-FR" sz="1000" i="1" dirty="0" smtClean="0"/>
              <a:t>la médecine </a:t>
            </a:r>
            <a:r>
              <a:rPr lang="fr-FR" sz="1000" i="1" dirty="0"/>
              <a:t>conventionnelle. Les </a:t>
            </a:r>
            <a:r>
              <a:rPr lang="fr-FR" sz="1000" i="1" dirty="0" smtClean="0"/>
              <a:t>thérapies complémentaires </a:t>
            </a:r>
            <a:r>
              <a:rPr lang="fr-FR" sz="1000" i="1" dirty="0"/>
              <a:t>sont utilisées soit à </a:t>
            </a:r>
            <a:r>
              <a:rPr lang="fr-FR" sz="1000" i="1" dirty="0" smtClean="0"/>
              <a:t>des fins </a:t>
            </a:r>
            <a:r>
              <a:rPr lang="fr-FR" sz="1000" i="1" dirty="0"/>
              <a:t>préventives, soit en </a:t>
            </a:r>
            <a:r>
              <a:rPr lang="fr-FR" sz="1000" i="1" dirty="0" smtClean="0"/>
              <a:t>complément d’un </a:t>
            </a:r>
            <a:r>
              <a:rPr lang="fr-FR" sz="1000" i="1" dirty="0"/>
              <a:t>traitement médical</a:t>
            </a:r>
            <a:r>
              <a:rPr lang="fr-FR" sz="1000" i="1" dirty="0" smtClean="0"/>
              <a:t>.</a:t>
            </a:r>
          </a:p>
        </p:txBody>
      </p:sp>
    </p:spTree>
    <p:extLst>
      <p:ext uri="{BB962C8B-B14F-4D97-AF65-F5344CB8AC3E}">
        <p14:creationId xmlns:p14="http://schemas.microsoft.com/office/powerpoint/2010/main" val="40487485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2203</TotalTime>
  <Words>458</Words>
  <Application>Microsoft Office PowerPoint</Application>
  <PresentationFormat>Affichage à l'écran (4:3)</PresentationFormat>
  <Paragraphs>35</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Synopsis de la conférence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Dell</cp:lastModifiedBy>
  <cp:revision>60</cp:revision>
  <dcterms:created xsi:type="dcterms:W3CDTF">2018-03-21T23:10:46Z</dcterms:created>
  <dcterms:modified xsi:type="dcterms:W3CDTF">2018-03-31T10:41:09Z</dcterms:modified>
</cp:coreProperties>
</file>