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8" r:id="rId2"/>
    <p:sldId id="259" r:id="rId3"/>
  </p:sldIdLst>
  <p:sldSz cx="6858000" cy="9144000" type="screen4x3"/>
  <p:notesSz cx="6805613" cy="9939338"/>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71" d="100"/>
          <a:sy n="71" d="100"/>
        </p:scale>
        <p:origin x="-1560" y="432"/>
      </p:cViewPr>
      <p:guideLst>
        <p:guide orient="horz" pos="2880"/>
        <p:guide pos="216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3" Type="http://schemas.openxmlformats.org/officeDocument/2006/relationships/slide" Target="slides/slide2.xml"/><Relationship Id="rId7"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theme" Target="theme/theme1.xml"/><Relationship Id="rId5" Type="http://schemas.openxmlformats.org/officeDocument/2006/relationships/viewProps" Target="viewProps.xml"/><Relationship Id="rId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514350" y="2840568"/>
            <a:ext cx="5829300" cy="1960033"/>
          </a:xfrm>
        </p:spPr>
        <p:txBody>
          <a:bodyPr/>
          <a:lstStyle/>
          <a:p>
            <a:r>
              <a:rPr lang="fr-FR" smtClean="0"/>
              <a:t>Modifiez le style du titre</a:t>
            </a:r>
            <a:endParaRPr lang="fr-FR"/>
          </a:p>
        </p:txBody>
      </p:sp>
      <p:sp>
        <p:nvSpPr>
          <p:cNvPr id="3" name="Sous-titre 2"/>
          <p:cNvSpPr>
            <a:spLocks noGrp="1"/>
          </p:cNvSpPr>
          <p:nvPr>
            <p:ph type="subTitle" idx="1"/>
          </p:nvPr>
        </p:nvSpPr>
        <p:spPr>
          <a:xfrm>
            <a:off x="1028700" y="5181600"/>
            <a:ext cx="4800600" cy="23368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r-FR" smtClean="0"/>
              <a:t>Modifiez le style des sous-titres du masque</a:t>
            </a:r>
            <a:endParaRPr lang="fr-FR"/>
          </a:p>
        </p:txBody>
      </p:sp>
      <p:sp>
        <p:nvSpPr>
          <p:cNvPr id="4" name="Espace réservé de la date 3"/>
          <p:cNvSpPr>
            <a:spLocks noGrp="1"/>
          </p:cNvSpPr>
          <p:nvPr>
            <p:ph type="dt" sz="half" idx="10"/>
          </p:nvPr>
        </p:nvSpPr>
        <p:spPr/>
        <p:txBody>
          <a:body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9397752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Modifiez le style du titre</a:t>
            </a:r>
            <a:endParaRPr lang="fr-FR"/>
          </a:p>
        </p:txBody>
      </p:sp>
      <p:sp>
        <p:nvSpPr>
          <p:cNvPr id="3" name="Espace réservé du contenu 2"/>
          <p:cNvSpPr>
            <a:spLocks noGrp="1"/>
          </p:cNvSpPr>
          <p:nvPr>
            <p:ph idx="1"/>
          </p:nvPr>
        </p:nvSpPr>
        <p:spPr/>
        <p:txBody>
          <a:body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824554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p:cNvSpPr>
            <a:spLocks noGrp="1"/>
          </p:cNvSpPr>
          <p:nvPr>
            <p:ph type="title"/>
          </p:nvPr>
        </p:nvSpPr>
        <p:spPr>
          <a:xfrm>
            <a:off x="541735" y="5875867"/>
            <a:ext cx="5829300" cy="1816100"/>
          </a:xfrm>
        </p:spPr>
        <p:txBody>
          <a:bodyPr anchor="t"/>
          <a:lstStyle>
            <a:lvl1pPr algn="l">
              <a:defRPr sz="4000" b="1" cap="all"/>
            </a:lvl1pPr>
          </a:lstStyle>
          <a:p>
            <a:r>
              <a:rPr lang="fr-FR" smtClean="0"/>
              <a:t>Modifiez le style du titre</a:t>
            </a:r>
            <a:endParaRPr lang="fr-FR"/>
          </a:p>
        </p:txBody>
      </p:sp>
      <p:sp>
        <p:nvSpPr>
          <p:cNvPr id="3" name="Espace réservé du texte 2"/>
          <p:cNvSpPr>
            <a:spLocks noGrp="1"/>
          </p:cNvSpPr>
          <p:nvPr>
            <p:ph type="body" idx="1"/>
          </p:nvPr>
        </p:nvSpPr>
        <p:spPr>
          <a:xfrm>
            <a:off x="541735" y="3875618"/>
            <a:ext cx="5829300" cy="2000249"/>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Modifiez les styles du texte du masque</a:t>
            </a:r>
          </a:p>
        </p:txBody>
      </p:sp>
      <p:sp>
        <p:nvSpPr>
          <p:cNvPr id="4" name="Espace réservé de la date 3"/>
          <p:cNvSpPr>
            <a:spLocks noGrp="1"/>
          </p:cNvSpPr>
          <p:nvPr>
            <p:ph type="dt" sz="half" idx="10"/>
          </p:nvPr>
        </p:nvSpPr>
        <p:spPr/>
        <p:txBody>
          <a:body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22895634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Modifiez le style du titre</a:t>
            </a:r>
            <a:endParaRPr lang="fr-FR"/>
          </a:p>
        </p:txBody>
      </p:sp>
      <p:sp>
        <p:nvSpPr>
          <p:cNvPr id="3" name="Espace réservé du contenu 2"/>
          <p:cNvSpPr>
            <a:spLocks noGrp="1"/>
          </p:cNvSpPr>
          <p:nvPr>
            <p:ph sz="half" idx="1"/>
          </p:nvPr>
        </p:nvSpPr>
        <p:spPr>
          <a:xfrm>
            <a:off x="342900" y="2133601"/>
            <a:ext cx="3028950" cy="603461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u contenu 3"/>
          <p:cNvSpPr>
            <a:spLocks noGrp="1"/>
          </p:cNvSpPr>
          <p:nvPr>
            <p:ph sz="half" idx="2"/>
          </p:nvPr>
        </p:nvSpPr>
        <p:spPr>
          <a:xfrm>
            <a:off x="3486150" y="2133601"/>
            <a:ext cx="3028950" cy="603461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5" name="Espace réservé de la date 4"/>
          <p:cNvSpPr>
            <a:spLocks noGrp="1"/>
          </p:cNvSpPr>
          <p:nvPr>
            <p:ph type="dt" sz="half" idx="10"/>
          </p:nvPr>
        </p:nvSpPr>
        <p:spPr/>
        <p:txBody>
          <a:bodyPr/>
          <a:lstStyle/>
          <a:p>
            <a:fld id="{19EAF076-D699-4EB4-9BE4-DC1AE471D4F2}" type="datetimeFigureOut">
              <a:rPr lang="fr-FR" smtClean="0"/>
              <a:t>29/03/2018</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351654410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lvl1pPr>
              <a:defRPr/>
            </a:lvl1pPr>
          </a:lstStyle>
          <a:p>
            <a:r>
              <a:rPr lang="fr-FR" smtClean="0"/>
              <a:t>Modifiez le style du titre</a:t>
            </a:r>
            <a:endParaRPr lang="fr-FR"/>
          </a:p>
        </p:txBody>
      </p:sp>
      <p:sp>
        <p:nvSpPr>
          <p:cNvPr id="3" name="Espace réservé du texte 2"/>
          <p:cNvSpPr>
            <a:spLocks noGrp="1"/>
          </p:cNvSpPr>
          <p:nvPr>
            <p:ph type="body" idx="1"/>
          </p:nvPr>
        </p:nvSpPr>
        <p:spPr>
          <a:xfrm>
            <a:off x="342900" y="2046817"/>
            <a:ext cx="3030141" cy="853016"/>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Modifiez les styles du texte du masque</a:t>
            </a:r>
          </a:p>
        </p:txBody>
      </p:sp>
      <p:sp>
        <p:nvSpPr>
          <p:cNvPr id="4" name="Espace réservé du contenu 3"/>
          <p:cNvSpPr>
            <a:spLocks noGrp="1"/>
          </p:cNvSpPr>
          <p:nvPr>
            <p:ph sz="half" idx="2"/>
          </p:nvPr>
        </p:nvSpPr>
        <p:spPr>
          <a:xfrm>
            <a:off x="342900" y="2899833"/>
            <a:ext cx="3030141" cy="5268384"/>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5" name="Espace réservé du texte 4"/>
          <p:cNvSpPr>
            <a:spLocks noGrp="1"/>
          </p:cNvSpPr>
          <p:nvPr>
            <p:ph type="body" sz="quarter" idx="3"/>
          </p:nvPr>
        </p:nvSpPr>
        <p:spPr>
          <a:xfrm>
            <a:off x="3483769" y="2046817"/>
            <a:ext cx="3031331" cy="853016"/>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Modifiez les styles du texte du masque</a:t>
            </a:r>
          </a:p>
        </p:txBody>
      </p:sp>
      <p:sp>
        <p:nvSpPr>
          <p:cNvPr id="6" name="Espace réservé du contenu 5"/>
          <p:cNvSpPr>
            <a:spLocks noGrp="1"/>
          </p:cNvSpPr>
          <p:nvPr>
            <p:ph sz="quarter" idx="4"/>
          </p:nvPr>
        </p:nvSpPr>
        <p:spPr>
          <a:xfrm>
            <a:off x="3483769" y="2899833"/>
            <a:ext cx="3031331" cy="5268384"/>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7" name="Espace réservé de la date 6"/>
          <p:cNvSpPr>
            <a:spLocks noGrp="1"/>
          </p:cNvSpPr>
          <p:nvPr>
            <p:ph type="dt" sz="half" idx="10"/>
          </p:nvPr>
        </p:nvSpPr>
        <p:spPr/>
        <p:txBody>
          <a:bodyPr/>
          <a:lstStyle/>
          <a:p>
            <a:fld id="{19EAF076-D699-4EB4-9BE4-DC1AE471D4F2}" type="datetimeFigureOut">
              <a:rPr lang="fr-FR" smtClean="0"/>
              <a:t>29/03/2018</a:t>
            </a:fld>
            <a:endParaRPr lang="fr-FR"/>
          </a:p>
        </p:txBody>
      </p:sp>
      <p:sp>
        <p:nvSpPr>
          <p:cNvPr id="8" name="Espace réservé du pied de page 7"/>
          <p:cNvSpPr>
            <a:spLocks noGrp="1"/>
          </p:cNvSpPr>
          <p:nvPr>
            <p:ph type="ftr" sz="quarter" idx="11"/>
          </p:nvPr>
        </p:nvSpPr>
        <p:spPr/>
        <p:txBody>
          <a:bodyPr/>
          <a:lstStyle/>
          <a:p>
            <a:endParaRPr lang="fr-FR"/>
          </a:p>
        </p:txBody>
      </p:sp>
      <p:sp>
        <p:nvSpPr>
          <p:cNvPr id="9" name="Espace réservé du numéro de diapositive 8"/>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295920984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Modifiez le style du titre</a:t>
            </a:r>
            <a:endParaRPr lang="fr-FR"/>
          </a:p>
        </p:txBody>
      </p:sp>
      <p:sp>
        <p:nvSpPr>
          <p:cNvPr id="3" name="Espace réservé de la date 2"/>
          <p:cNvSpPr>
            <a:spLocks noGrp="1"/>
          </p:cNvSpPr>
          <p:nvPr>
            <p:ph type="dt" sz="half" idx="10"/>
          </p:nvPr>
        </p:nvSpPr>
        <p:spPr/>
        <p:txBody>
          <a:bodyPr/>
          <a:lstStyle/>
          <a:p>
            <a:fld id="{19EAF076-D699-4EB4-9BE4-DC1AE471D4F2}" type="datetimeFigureOut">
              <a:rPr lang="fr-FR" smtClean="0"/>
              <a:t>29/03/2018</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3685092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p>
            <a:fld id="{19EAF076-D699-4EB4-9BE4-DC1AE471D4F2}" type="datetimeFigureOut">
              <a:rPr lang="fr-FR" smtClean="0"/>
              <a:t>29/03/2018</a:t>
            </a:fld>
            <a:endParaRPr lang="fr-FR"/>
          </a:p>
        </p:txBody>
      </p:sp>
      <p:sp>
        <p:nvSpPr>
          <p:cNvPr id="3" name="Espace réservé du pied de page 2"/>
          <p:cNvSpPr>
            <a:spLocks noGrp="1"/>
          </p:cNvSpPr>
          <p:nvPr>
            <p:ph type="ftr" sz="quarter" idx="11"/>
          </p:nvPr>
        </p:nvSpPr>
        <p:spPr/>
        <p:txBody>
          <a:bodyPr/>
          <a:lstStyle/>
          <a:p>
            <a:endParaRPr lang="fr-FR"/>
          </a:p>
        </p:txBody>
      </p:sp>
      <p:sp>
        <p:nvSpPr>
          <p:cNvPr id="4" name="Espace réservé du numéro de diapositive 3"/>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106508974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342900" y="364067"/>
            <a:ext cx="2256235" cy="1549400"/>
          </a:xfrm>
        </p:spPr>
        <p:txBody>
          <a:bodyPr anchor="b"/>
          <a:lstStyle>
            <a:lvl1pPr algn="l">
              <a:defRPr sz="2000" b="1"/>
            </a:lvl1pPr>
          </a:lstStyle>
          <a:p>
            <a:r>
              <a:rPr lang="fr-FR" smtClean="0"/>
              <a:t>Modifiez le style du titre</a:t>
            </a:r>
            <a:endParaRPr lang="fr-FR"/>
          </a:p>
        </p:txBody>
      </p:sp>
      <p:sp>
        <p:nvSpPr>
          <p:cNvPr id="3" name="Espace réservé du contenu 2"/>
          <p:cNvSpPr>
            <a:spLocks noGrp="1"/>
          </p:cNvSpPr>
          <p:nvPr>
            <p:ph idx="1"/>
          </p:nvPr>
        </p:nvSpPr>
        <p:spPr>
          <a:xfrm>
            <a:off x="2681287" y="364067"/>
            <a:ext cx="3833813" cy="7804151"/>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u texte 3"/>
          <p:cNvSpPr>
            <a:spLocks noGrp="1"/>
          </p:cNvSpPr>
          <p:nvPr>
            <p:ph type="body" sz="half" idx="2"/>
          </p:nvPr>
        </p:nvSpPr>
        <p:spPr>
          <a:xfrm>
            <a:off x="342900" y="1913467"/>
            <a:ext cx="2256235" cy="6254751"/>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fr-FR" smtClean="0"/>
              <a:t>Modifiez les styles du texte du masque</a:t>
            </a:r>
          </a:p>
        </p:txBody>
      </p:sp>
      <p:sp>
        <p:nvSpPr>
          <p:cNvPr id="5" name="Espace réservé de la date 4"/>
          <p:cNvSpPr>
            <a:spLocks noGrp="1"/>
          </p:cNvSpPr>
          <p:nvPr>
            <p:ph type="dt" sz="half" idx="10"/>
          </p:nvPr>
        </p:nvSpPr>
        <p:spPr/>
        <p:txBody>
          <a:bodyPr/>
          <a:lstStyle/>
          <a:p>
            <a:fld id="{19EAF076-D699-4EB4-9BE4-DC1AE471D4F2}" type="datetimeFigureOut">
              <a:rPr lang="fr-FR" smtClean="0"/>
              <a:t>29/03/2018</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36824587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1344216" y="6400800"/>
            <a:ext cx="4114800" cy="755651"/>
          </a:xfrm>
        </p:spPr>
        <p:txBody>
          <a:bodyPr anchor="b"/>
          <a:lstStyle>
            <a:lvl1pPr algn="l">
              <a:defRPr sz="2000" b="1"/>
            </a:lvl1pPr>
          </a:lstStyle>
          <a:p>
            <a:r>
              <a:rPr lang="fr-FR" smtClean="0"/>
              <a:t>Modifiez le style du titre</a:t>
            </a:r>
            <a:endParaRPr lang="fr-FR"/>
          </a:p>
        </p:txBody>
      </p:sp>
      <p:sp>
        <p:nvSpPr>
          <p:cNvPr id="3" name="Espace réservé pour une image  2"/>
          <p:cNvSpPr>
            <a:spLocks noGrp="1"/>
          </p:cNvSpPr>
          <p:nvPr>
            <p:ph type="pic" idx="1"/>
          </p:nvPr>
        </p:nvSpPr>
        <p:spPr>
          <a:xfrm>
            <a:off x="1344216" y="817033"/>
            <a:ext cx="41148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p:cNvSpPr>
            <a:spLocks noGrp="1"/>
          </p:cNvSpPr>
          <p:nvPr>
            <p:ph type="body" sz="half" idx="2"/>
          </p:nvPr>
        </p:nvSpPr>
        <p:spPr>
          <a:xfrm>
            <a:off x="1344216" y="7156451"/>
            <a:ext cx="4114800" cy="107314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fr-FR" smtClean="0"/>
              <a:t>Modifiez les styles du texte du masque</a:t>
            </a:r>
          </a:p>
        </p:txBody>
      </p:sp>
      <p:sp>
        <p:nvSpPr>
          <p:cNvPr id="5" name="Espace réservé de la date 4"/>
          <p:cNvSpPr>
            <a:spLocks noGrp="1"/>
          </p:cNvSpPr>
          <p:nvPr>
            <p:ph type="dt" sz="half" idx="10"/>
          </p:nvPr>
        </p:nvSpPr>
        <p:spPr/>
        <p:txBody>
          <a:bodyPr/>
          <a:lstStyle/>
          <a:p>
            <a:fld id="{19EAF076-D699-4EB4-9BE4-DC1AE471D4F2}" type="datetimeFigureOut">
              <a:rPr lang="fr-FR" smtClean="0"/>
              <a:t>29/03/2018</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27611008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Modifiez le style du titre</a:t>
            </a:r>
            <a:endParaRPr lang="fr-FR"/>
          </a:p>
        </p:txBody>
      </p:sp>
      <p:sp>
        <p:nvSpPr>
          <p:cNvPr id="3" name="Espace réservé du texte vertical 2"/>
          <p:cNvSpPr>
            <a:spLocks noGrp="1"/>
          </p:cNvSpPr>
          <p:nvPr>
            <p:ph type="body" orient="vert" idx="1"/>
          </p:nvPr>
        </p:nvSpPr>
        <p:spPr/>
        <p:txBody>
          <a:bodyPr vert="eaVert"/>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34365830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p:cNvSpPr>
            <a:spLocks noGrp="1"/>
          </p:cNvSpPr>
          <p:nvPr>
            <p:ph type="title" orient="vert"/>
          </p:nvPr>
        </p:nvSpPr>
        <p:spPr>
          <a:xfrm>
            <a:off x="4972050" y="366185"/>
            <a:ext cx="1543050" cy="7802033"/>
          </a:xfrm>
        </p:spPr>
        <p:txBody>
          <a:bodyPr vert="eaVert"/>
          <a:lstStyle/>
          <a:p>
            <a:r>
              <a:rPr lang="fr-FR" smtClean="0"/>
              <a:t>Modifiez le style du titre</a:t>
            </a:r>
            <a:endParaRPr lang="fr-FR"/>
          </a:p>
        </p:txBody>
      </p:sp>
      <p:sp>
        <p:nvSpPr>
          <p:cNvPr id="3" name="Espace réservé du texte vertical 2"/>
          <p:cNvSpPr>
            <a:spLocks noGrp="1"/>
          </p:cNvSpPr>
          <p:nvPr>
            <p:ph type="body" orient="vert" idx="1"/>
          </p:nvPr>
        </p:nvSpPr>
        <p:spPr>
          <a:xfrm>
            <a:off x="342900" y="366185"/>
            <a:ext cx="4514850" cy="7802033"/>
          </a:xfrm>
        </p:spPr>
        <p:txBody>
          <a:bodyPr vert="eaVert"/>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2EC1EE21-4815-4720-A961-945B1D21D1EC}" type="slidenum">
              <a:rPr lang="fr-FR" smtClean="0"/>
              <a:t>‹N°›</a:t>
            </a:fld>
            <a:endParaRPr lang="fr-FR"/>
          </a:p>
        </p:txBody>
      </p:sp>
    </p:spTree>
    <p:extLst>
      <p:ext uri="{BB962C8B-B14F-4D97-AF65-F5344CB8AC3E}">
        <p14:creationId xmlns:p14="http://schemas.microsoft.com/office/powerpoint/2010/main" val="214772330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p:cNvSpPr>
            <a:spLocks noGrp="1"/>
          </p:cNvSpPr>
          <p:nvPr>
            <p:ph type="title"/>
          </p:nvPr>
        </p:nvSpPr>
        <p:spPr>
          <a:xfrm>
            <a:off x="342900" y="366184"/>
            <a:ext cx="6172200" cy="1524000"/>
          </a:xfrm>
          <a:prstGeom prst="rect">
            <a:avLst/>
          </a:prstGeom>
        </p:spPr>
        <p:txBody>
          <a:bodyPr vert="horz" lIns="91440" tIns="45720" rIns="91440" bIns="45720" rtlCol="0" anchor="ctr">
            <a:normAutofit/>
          </a:bodyPr>
          <a:lstStyle/>
          <a:p>
            <a:r>
              <a:rPr lang="fr-FR" smtClean="0"/>
              <a:t>Modifiez le style du titre</a:t>
            </a:r>
            <a:endParaRPr lang="fr-FR"/>
          </a:p>
        </p:txBody>
      </p:sp>
      <p:sp>
        <p:nvSpPr>
          <p:cNvPr id="3" name="Espace réservé du texte 2"/>
          <p:cNvSpPr>
            <a:spLocks noGrp="1"/>
          </p:cNvSpPr>
          <p:nvPr>
            <p:ph type="body" idx="1"/>
          </p:nvPr>
        </p:nvSpPr>
        <p:spPr>
          <a:xfrm>
            <a:off x="342900" y="2133601"/>
            <a:ext cx="6172200" cy="6034617"/>
          </a:xfrm>
          <a:prstGeom prst="rect">
            <a:avLst/>
          </a:prstGeom>
        </p:spPr>
        <p:txBody>
          <a:bodyPr vert="horz" lIns="91440" tIns="45720" rIns="91440" bIns="45720" rtlCol="0">
            <a:normAutofit/>
          </a:bodyPr>
          <a:lstStyle/>
          <a:p>
            <a:pPr lvl="0"/>
            <a:r>
              <a:rPr lang="fr-FR" smtClean="0"/>
              <a:t>Modifiez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2"/>
          </p:nvPr>
        </p:nvSpPr>
        <p:spPr>
          <a:xfrm>
            <a:off x="342900" y="8475134"/>
            <a:ext cx="1600200" cy="486833"/>
          </a:xfrm>
          <a:prstGeom prst="rect">
            <a:avLst/>
          </a:prstGeom>
        </p:spPr>
        <p:txBody>
          <a:bodyPr vert="horz" lIns="91440" tIns="45720" rIns="91440" bIns="45720" rtlCol="0" anchor="ctr"/>
          <a:lstStyle>
            <a:lvl1pPr algn="l">
              <a:defRPr sz="1200">
                <a:solidFill>
                  <a:schemeClr val="tx1">
                    <a:tint val="75000"/>
                  </a:schemeClr>
                </a:solidFill>
              </a:defRPr>
            </a:lvl1pPr>
          </a:lstStyle>
          <a:p>
            <a:fld id="{19EAF076-D699-4EB4-9BE4-DC1AE471D4F2}" type="datetimeFigureOut">
              <a:rPr lang="fr-FR" smtClean="0"/>
              <a:t>29/03/2018</a:t>
            </a:fld>
            <a:endParaRPr lang="fr-FR"/>
          </a:p>
        </p:txBody>
      </p:sp>
      <p:sp>
        <p:nvSpPr>
          <p:cNvPr id="5" name="Espace réservé du pied de page 4"/>
          <p:cNvSpPr>
            <a:spLocks noGrp="1"/>
          </p:cNvSpPr>
          <p:nvPr>
            <p:ph type="ftr" sz="quarter" idx="3"/>
          </p:nvPr>
        </p:nvSpPr>
        <p:spPr>
          <a:xfrm>
            <a:off x="2343150" y="8475134"/>
            <a:ext cx="2171700" cy="486833"/>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p:cNvSpPr>
            <a:spLocks noGrp="1"/>
          </p:cNvSpPr>
          <p:nvPr>
            <p:ph type="sldNum" sz="quarter" idx="4"/>
          </p:nvPr>
        </p:nvSpPr>
        <p:spPr>
          <a:xfrm>
            <a:off x="4914900" y="8475134"/>
            <a:ext cx="1600200" cy="486833"/>
          </a:xfrm>
          <a:prstGeom prst="rect">
            <a:avLst/>
          </a:prstGeom>
        </p:spPr>
        <p:txBody>
          <a:bodyPr vert="horz" lIns="91440" tIns="45720" rIns="91440" bIns="45720" rtlCol="0" anchor="ctr"/>
          <a:lstStyle>
            <a:lvl1pPr algn="r">
              <a:defRPr sz="1200">
                <a:solidFill>
                  <a:schemeClr val="tx1">
                    <a:tint val="75000"/>
                  </a:schemeClr>
                </a:solidFill>
              </a:defRPr>
            </a:lvl1pPr>
          </a:lstStyle>
          <a:p>
            <a:fld id="{2EC1EE21-4815-4720-A961-945B1D21D1EC}" type="slidenum">
              <a:rPr lang="fr-FR" smtClean="0"/>
              <a:t>‹N°›</a:t>
            </a:fld>
            <a:endParaRPr lang="fr-FR"/>
          </a:p>
        </p:txBody>
      </p:sp>
    </p:spTree>
    <p:extLst>
      <p:ext uri="{BB962C8B-B14F-4D97-AF65-F5344CB8AC3E}">
        <p14:creationId xmlns:p14="http://schemas.microsoft.com/office/powerpoint/2010/main" val="82563940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png"/><Relationship Id="rId7" Type="http://schemas.openxmlformats.org/officeDocument/2006/relationships/image" Target="../media/image6.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u contenu 2"/>
          <p:cNvSpPr>
            <a:spLocks noGrp="1"/>
          </p:cNvSpPr>
          <p:nvPr>
            <p:ph idx="1"/>
          </p:nvPr>
        </p:nvSpPr>
        <p:spPr>
          <a:xfrm>
            <a:off x="2564904" y="2985209"/>
            <a:ext cx="3871571" cy="1656184"/>
          </a:xfrm>
        </p:spPr>
        <p:txBody>
          <a:bodyPr>
            <a:noAutofit/>
          </a:bodyPr>
          <a:lstStyle/>
          <a:p>
            <a:pPr marL="0" lvl="0" indent="0" algn="ctr">
              <a:buNone/>
            </a:pPr>
            <a:r>
              <a:rPr lang="fr-FR" sz="1600" b="1" dirty="0"/>
              <a:t>P</a:t>
            </a:r>
            <a:r>
              <a:rPr lang="fr-FR" sz="1600" b="1" dirty="0" smtClean="0"/>
              <a:t>ar le Dr </a:t>
            </a:r>
            <a:r>
              <a:rPr lang="fr-FR" sz="1600" b="1" dirty="0"/>
              <a:t>Antonio </a:t>
            </a:r>
            <a:r>
              <a:rPr lang="fr-FR" sz="1600" b="1" dirty="0" smtClean="0"/>
              <a:t>Marcelino</a:t>
            </a:r>
          </a:p>
          <a:p>
            <a:pPr marL="0" lvl="0" indent="0" algn="ctr">
              <a:buNone/>
            </a:pPr>
            <a:r>
              <a:rPr lang="fr-FR" sz="1600" b="1" dirty="0"/>
              <a:t>d</a:t>
            </a:r>
            <a:r>
              <a:rPr lang="fr-FR" sz="1600" b="1" dirty="0" smtClean="0"/>
              <a:t>e renommée internationale</a:t>
            </a:r>
          </a:p>
          <a:p>
            <a:pPr marL="0" indent="0" algn="ctr">
              <a:buNone/>
            </a:pPr>
            <a:r>
              <a:rPr lang="fr-FR" sz="1600" b="1" dirty="0" smtClean="0"/>
              <a:t>Directeur </a:t>
            </a:r>
            <a:r>
              <a:rPr lang="fr-FR" sz="1600" b="1" dirty="0"/>
              <a:t>de </a:t>
            </a:r>
            <a:r>
              <a:rPr lang="fr-FR" sz="1600" b="1" dirty="0" err="1"/>
              <a:t>Vitaclinic</a:t>
            </a:r>
            <a:r>
              <a:rPr lang="fr-FR" sz="1600" b="1" dirty="0"/>
              <a:t> (Porto-Portugal</a:t>
            </a:r>
            <a:r>
              <a:rPr lang="fr-FR" sz="1600" b="1" dirty="0" smtClean="0"/>
              <a:t>) </a:t>
            </a:r>
          </a:p>
          <a:p>
            <a:pPr marL="0" indent="0" algn="ctr">
              <a:buNone/>
            </a:pPr>
            <a:r>
              <a:rPr lang="fr-FR" sz="1600" b="1" dirty="0" smtClean="0"/>
              <a:t>spécialisé </a:t>
            </a:r>
            <a:r>
              <a:rPr lang="fr-FR" sz="1600" b="1" dirty="0"/>
              <a:t>en médecine </a:t>
            </a:r>
            <a:r>
              <a:rPr lang="fr-FR" sz="1600" b="1" dirty="0" smtClean="0"/>
              <a:t>sportive,</a:t>
            </a:r>
            <a:endParaRPr lang="fr-FR" sz="1600" b="1" dirty="0"/>
          </a:p>
          <a:p>
            <a:pPr marL="0" lvl="0" indent="0" algn="ctr">
              <a:buNone/>
            </a:pPr>
            <a:r>
              <a:rPr lang="fr-FR" sz="1600" b="1" dirty="0" smtClean="0"/>
              <a:t>médecine </a:t>
            </a:r>
            <a:r>
              <a:rPr lang="fr-FR" sz="1600" b="1" dirty="0"/>
              <a:t>physique et </a:t>
            </a:r>
            <a:r>
              <a:rPr lang="fr-FR" sz="1600" b="1" dirty="0" smtClean="0"/>
              <a:t>réadaptation</a:t>
            </a:r>
          </a:p>
        </p:txBody>
      </p:sp>
      <p:sp>
        <p:nvSpPr>
          <p:cNvPr id="5" name="Titre 1"/>
          <p:cNvSpPr txBox="1">
            <a:spLocks/>
          </p:cNvSpPr>
          <p:nvPr/>
        </p:nvSpPr>
        <p:spPr>
          <a:xfrm>
            <a:off x="2960412" y="360205"/>
            <a:ext cx="3897588" cy="1187459"/>
          </a:xfrm>
          <a:prstGeom prst="rect">
            <a:avLst/>
          </a:prstGeom>
          <a:solidFill>
            <a:srgbClr val="92D050"/>
          </a:solidFill>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fr-FR" sz="1600" b="1" dirty="0" smtClean="0"/>
              <a:t>Colloque médical sur la fibromyalgie</a:t>
            </a:r>
          </a:p>
          <a:p>
            <a:r>
              <a:rPr lang="fr-FR" sz="1600" b="1" dirty="0" smtClean="0"/>
              <a:t>le lundi 14 </a:t>
            </a:r>
            <a:r>
              <a:rPr lang="fr-FR" sz="1600" b="1" dirty="0"/>
              <a:t>mai 2018 à </a:t>
            </a:r>
            <a:r>
              <a:rPr lang="fr-FR" sz="1600" b="1" dirty="0" smtClean="0"/>
              <a:t>20h</a:t>
            </a:r>
          </a:p>
          <a:p>
            <a:r>
              <a:rPr lang="fr-FR" sz="1600" dirty="0" smtClean="0"/>
              <a:t>à Nogent sur Marne </a:t>
            </a:r>
          </a:p>
          <a:p>
            <a:r>
              <a:rPr lang="fr-FR" sz="1600" dirty="0" smtClean="0"/>
              <a:t>au Théâtre Watteau</a:t>
            </a:r>
          </a:p>
        </p:txBody>
      </p:sp>
      <p:pic>
        <p:nvPicPr>
          <p:cNvPr id="6" name="Image 3" descr="LogoParisEst v2 rvb 500"/>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6672" y="387689"/>
            <a:ext cx="2042734" cy="8942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itre 1"/>
          <p:cNvSpPr txBox="1">
            <a:spLocks/>
          </p:cNvSpPr>
          <p:nvPr/>
        </p:nvSpPr>
        <p:spPr>
          <a:xfrm>
            <a:off x="548680" y="7340961"/>
            <a:ext cx="6172200" cy="1335495"/>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l"/>
            <a:endParaRPr lang="fr-FR" sz="1800" dirty="0"/>
          </a:p>
        </p:txBody>
      </p:sp>
      <p:sp>
        <p:nvSpPr>
          <p:cNvPr id="9" name="Titre 1"/>
          <p:cNvSpPr txBox="1">
            <a:spLocks/>
          </p:cNvSpPr>
          <p:nvPr/>
        </p:nvSpPr>
        <p:spPr>
          <a:xfrm>
            <a:off x="1356564" y="1840859"/>
            <a:ext cx="4825887" cy="828765"/>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fr-FR" sz="2000" b="1" dirty="0" smtClean="0">
                <a:solidFill>
                  <a:srgbClr val="0070C0"/>
                </a:solidFill>
              </a:rPr>
              <a:t>La fibromyalgie</a:t>
            </a:r>
            <a:r>
              <a:rPr lang="fr-FR" sz="2000" b="1" dirty="0">
                <a:solidFill>
                  <a:srgbClr val="0070C0"/>
                </a:solidFill>
              </a:rPr>
              <a:t> </a:t>
            </a:r>
            <a:r>
              <a:rPr lang="fr-FR" sz="2000" b="1" dirty="0" smtClean="0">
                <a:solidFill>
                  <a:srgbClr val="0070C0"/>
                </a:solidFill>
              </a:rPr>
              <a:t>est-elle une vraie maladie?</a:t>
            </a:r>
          </a:p>
          <a:p>
            <a:r>
              <a:rPr lang="fr-FR" sz="2000" b="1" dirty="0" smtClean="0">
                <a:solidFill>
                  <a:srgbClr val="0070C0"/>
                </a:solidFill>
              </a:rPr>
              <a:t>Est-il possible d’en guérir?</a:t>
            </a:r>
          </a:p>
        </p:txBody>
      </p:sp>
      <p:sp>
        <p:nvSpPr>
          <p:cNvPr id="4" name="ZoneTexte 3"/>
          <p:cNvSpPr txBox="1"/>
          <p:nvPr/>
        </p:nvSpPr>
        <p:spPr>
          <a:xfrm>
            <a:off x="698775" y="5060374"/>
            <a:ext cx="5588733" cy="1815882"/>
          </a:xfrm>
          <a:prstGeom prst="rect">
            <a:avLst/>
          </a:prstGeom>
          <a:noFill/>
        </p:spPr>
        <p:txBody>
          <a:bodyPr wrap="square" rtlCol="0">
            <a:spAutoFit/>
          </a:bodyPr>
          <a:lstStyle/>
          <a:p>
            <a:pPr algn="ctr"/>
            <a:r>
              <a:rPr lang="fr-FR" sz="1600" b="1" dirty="0"/>
              <a:t>La fibromyalgie, c’est quoi? </a:t>
            </a:r>
            <a:endParaRPr lang="fr-FR" sz="1600" b="1" dirty="0" smtClean="0"/>
          </a:p>
          <a:p>
            <a:pPr algn="ctr"/>
            <a:r>
              <a:rPr lang="fr-FR" sz="1600" b="1" dirty="0" smtClean="0"/>
              <a:t>Quelles </a:t>
            </a:r>
            <a:r>
              <a:rPr lang="fr-FR" sz="1600" b="1" dirty="0"/>
              <a:t>sont les causes?</a:t>
            </a:r>
          </a:p>
          <a:p>
            <a:pPr algn="ctr"/>
            <a:r>
              <a:rPr lang="fr-FR" sz="1600" b="1" dirty="0"/>
              <a:t>Quels traitements pour la soigner?</a:t>
            </a:r>
          </a:p>
          <a:p>
            <a:pPr algn="ctr"/>
            <a:r>
              <a:rPr lang="fr-FR" sz="1600" b="1" dirty="0"/>
              <a:t>Quel avenir avec la médecine </a:t>
            </a:r>
            <a:r>
              <a:rPr lang="fr-FR" sz="1600" b="1" dirty="0" smtClean="0"/>
              <a:t>intégrative?</a:t>
            </a:r>
            <a:endParaRPr lang="fr-FR" sz="1600" b="1" dirty="0"/>
          </a:p>
          <a:p>
            <a:endParaRPr lang="fr-FR" sz="1600" b="1" dirty="0" smtClean="0"/>
          </a:p>
          <a:p>
            <a:pPr algn="ctr"/>
            <a:r>
              <a:rPr lang="fr-FR" sz="1600" b="1" dirty="0" smtClean="0"/>
              <a:t>Table ronde et débat autour de </a:t>
            </a:r>
            <a:r>
              <a:rPr lang="fr-FR" sz="1600" b="1" dirty="0"/>
              <a:t>5 cas </a:t>
            </a:r>
            <a:r>
              <a:rPr lang="fr-FR" sz="1600" b="1" dirty="0" smtClean="0"/>
              <a:t>cliniques</a:t>
            </a:r>
          </a:p>
          <a:p>
            <a:pPr algn="ctr"/>
            <a:r>
              <a:rPr lang="fr-FR" sz="1600" b="1" dirty="0"/>
              <a:t>a</a:t>
            </a:r>
            <a:r>
              <a:rPr lang="fr-FR" sz="1600" b="1" dirty="0" smtClean="0"/>
              <a:t>pportés par </a:t>
            </a:r>
            <a:r>
              <a:rPr lang="fr-FR" sz="1600" b="1" dirty="0"/>
              <a:t>les médecins présents ce </a:t>
            </a:r>
            <a:r>
              <a:rPr lang="fr-FR" sz="1600" b="1" dirty="0" smtClean="0"/>
              <a:t>jour-là</a:t>
            </a:r>
            <a:endParaRPr lang="fr-FR" sz="1600" b="1" dirty="0"/>
          </a:p>
        </p:txBody>
      </p:sp>
      <p:pic>
        <p:nvPicPr>
          <p:cNvPr id="11" name="Image 10" descr="C:\Users\Dell\AppData\Local\Microsoft\Windows\INetCache\Content.Word\logo kheprisante+accroche 500.png"/>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265736" y="7966089"/>
            <a:ext cx="1314384" cy="432047"/>
          </a:xfrm>
          <a:prstGeom prst="rect">
            <a:avLst/>
          </a:prstGeom>
          <a:noFill/>
          <a:ln>
            <a:noFill/>
          </a:ln>
        </p:spPr>
      </p:pic>
      <p:pic>
        <p:nvPicPr>
          <p:cNvPr id="1026" name="Picture 2" descr="C:\Users\Dell\Dropbox\05-Pole Sante\logo Marne et Bois.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76372" y="7596336"/>
            <a:ext cx="937396" cy="724351"/>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descr="C:\Users\Dell\Dropbox\05-Pole Sante\logo-nogent-hd-300x220.pn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645024" y="7327656"/>
            <a:ext cx="769572" cy="564352"/>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C:\Users\Dell\Dropbox\05-Pole Sante\Logo Fibromyalgie.p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023945" y="7308304"/>
            <a:ext cx="1045015" cy="795120"/>
          </a:xfrm>
          <a:prstGeom prst="rect">
            <a:avLst/>
          </a:prstGeom>
          <a:noFill/>
          <a:extLst>
            <a:ext uri="{909E8E84-426E-40DD-AFC4-6F175D3DCCD1}">
              <a14:hiddenFill xmlns:a14="http://schemas.microsoft.com/office/drawing/2010/main">
                <a:solidFill>
                  <a:srgbClr val="FFFFFF"/>
                </a:solidFill>
              </a14:hiddenFill>
            </a:ext>
          </a:extLst>
        </p:spPr>
      </p:pic>
      <p:pic>
        <p:nvPicPr>
          <p:cNvPr id="1029" name="Picture 5" descr="C:\Users\Dell\Dropbox\05-Pole Sante\logo-PSP fond blanc-V2.pn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32656" y="7236296"/>
            <a:ext cx="709474" cy="709474"/>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C:\Users\Dell\Dropbox\05-Pole Sante\Credit Agricole.pn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2960412" y="7953607"/>
            <a:ext cx="645620" cy="457012"/>
          </a:xfrm>
          <a:prstGeom prst="rect">
            <a:avLst/>
          </a:prstGeom>
          <a:noFill/>
          <a:extLst>
            <a:ext uri="{909E8E84-426E-40DD-AFC4-6F175D3DCCD1}">
              <a14:hiddenFill xmlns:a14="http://schemas.microsoft.com/office/drawing/2010/main">
                <a:solidFill>
                  <a:srgbClr val="FFFFFF"/>
                </a:solidFill>
              </a14:hiddenFill>
            </a:ext>
          </a:extLst>
        </p:spPr>
      </p:pic>
      <p:sp>
        <p:nvSpPr>
          <p:cNvPr id="13" name="ZoneTexte 12"/>
          <p:cNvSpPr txBox="1"/>
          <p:nvPr/>
        </p:nvSpPr>
        <p:spPr>
          <a:xfrm>
            <a:off x="5555234" y="7905854"/>
            <a:ext cx="1120820" cy="338554"/>
          </a:xfrm>
          <a:prstGeom prst="rect">
            <a:avLst/>
          </a:prstGeom>
          <a:noFill/>
        </p:spPr>
        <p:txBody>
          <a:bodyPr wrap="none" rtlCol="0">
            <a:spAutoFit/>
          </a:bodyPr>
          <a:lstStyle/>
          <a:p>
            <a:r>
              <a:rPr lang="fr-FR" sz="800" b="1" dirty="0"/>
              <a:t>Dr </a:t>
            </a:r>
            <a:r>
              <a:rPr lang="fr-FR" sz="800" b="1" dirty="0" smtClean="0"/>
              <a:t>Christophe ANDRE</a:t>
            </a:r>
            <a:endParaRPr lang="fr-FR" sz="800" b="1" dirty="0"/>
          </a:p>
          <a:p>
            <a:r>
              <a:rPr lang="fr-FR" sz="800" b="1" dirty="0" smtClean="0"/>
              <a:t>Parrain du Pôle Santé </a:t>
            </a:r>
          </a:p>
        </p:txBody>
      </p:sp>
      <p:sp>
        <p:nvSpPr>
          <p:cNvPr id="23" name="ZoneTexte 22"/>
          <p:cNvSpPr txBox="1"/>
          <p:nvPr/>
        </p:nvSpPr>
        <p:spPr>
          <a:xfrm>
            <a:off x="495124" y="3779912"/>
            <a:ext cx="2069780" cy="938719"/>
          </a:xfrm>
          <a:prstGeom prst="rect">
            <a:avLst/>
          </a:prstGeom>
          <a:noFill/>
        </p:spPr>
        <p:txBody>
          <a:bodyPr wrap="square" rtlCol="0">
            <a:spAutoFit/>
          </a:bodyPr>
          <a:lstStyle/>
          <a:p>
            <a:pPr algn="ctr"/>
            <a:r>
              <a:rPr lang="fr-FR" sz="1100" dirty="0"/>
              <a:t>Dr Antonio </a:t>
            </a:r>
            <a:r>
              <a:rPr lang="fr-FR" sz="1100" dirty="0" err="1" smtClean="0"/>
              <a:t>Macelino</a:t>
            </a:r>
            <a:endParaRPr lang="fr-FR" sz="1100" dirty="0" smtClean="0"/>
          </a:p>
          <a:p>
            <a:pPr algn="ctr"/>
            <a:r>
              <a:rPr lang="fr-FR" sz="1100" dirty="0" smtClean="0"/>
              <a:t>Parrain de l’Unité spécialisée</a:t>
            </a:r>
          </a:p>
          <a:p>
            <a:pPr algn="ctr"/>
            <a:r>
              <a:rPr lang="fr-FR" sz="1100" dirty="0" smtClean="0"/>
              <a:t>Pathologies et douleurs chroniques</a:t>
            </a:r>
          </a:p>
          <a:p>
            <a:pPr algn="ctr"/>
            <a:r>
              <a:rPr lang="fr-FR" sz="1100" dirty="0"/>
              <a:t>d</a:t>
            </a:r>
            <a:r>
              <a:rPr lang="fr-FR" sz="1100" dirty="0" smtClean="0"/>
              <a:t>e </a:t>
            </a:r>
            <a:r>
              <a:rPr lang="fr-FR" sz="1100" dirty="0" err="1" smtClean="0"/>
              <a:t>Khépri</a:t>
            </a:r>
            <a:r>
              <a:rPr lang="fr-FR" sz="1100" dirty="0" smtClean="0"/>
              <a:t> Santé</a:t>
            </a:r>
          </a:p>
        </p:txBody>
      </p:sp>
      <p:sp>
        <p:nvSpPr>
          <p:cNvPr id="2" name="Rectangle 1"/>
          <p:cNvSpPr/>
          <p:nvPr/>
        </p:nvSpPr>
        <p:spPr>
          <a:xfrm>
            <a:off x="927172" y="2843808"/>
            <a:ext cx="1187233" cy="89993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cxnSp>
        <p:nvCxnSpPr>
          <p:cNvPr id="10" name="Connecteur droit 9"/>
          <p:cNvCxnSpPr/>
          <p:nvPr/>
        </p:nvCxnSpPr>
        <p:spPr>
          <a:xfrm>
            <a:off x="0" y="1547664"/>
            <a:ext cx="6858000" cy="0"/>
          </a:xfrm>
          <a:prstGeom prst="line">
            <a:avLst/>
          </a:prstGeom>
          <a:ln w="38100"/>
        </p:spPr>
        <p:style>
          <a:lnRef idx="1">
            <a:schemeClr val="accent1"/>
          </a:lnRef>
          <a:fillRef idx="0">
            <a:schemeClr val="accent1"/>
          </a:fillRef>
          <a:effectRef idx="0">
            <a:schemeClr val="accent1"/>
          </a:effectRef>
          <a:fontRef idx="minor">
            <a:schemeClr val="tx1"/>
          </a:fontRef>
        </p:style>
      </p:cxnSp>
      <p:sp>
        <p:nvSpPr>
          <p:cNvPr id="12" name="Rectangle 11"/>
          <p:cNvSpPr/>
          <p:nvPr/>
        </p:nvSpPr>
        <p:spPr>
          <a:xfrm>
            <a:off x="0" y="8492726"/>
            <a:ext cx="6885384" cy="46470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1100" b="1" dirty="0" smtClean="0"/>
              <a:t>PSP Paris-Est 188 Grande Rue Charles de Gaulle 94130 Nogent sur Marne </a:t>
            </a:r>
            <a:r>
              <a:rPr lang="fr-FR" sz="1100" b="1" dirty="0"/>
              <a:t>-</a:t>
            </a:r>
            <a:r>
              <a:rPr lang="fr-FR" sz="1100" b="1" dirty="0" smtClean="0"/>
              <a:t> 01 84 23 73 37 </a:t>
            </a:r>
            <a:endParaRPr lang="fr-FR" sz="1100" b="1" dirty="0"/>
          </a:p>
        </p:txBody>
      </p:sp>
    </p:spTree>
    <p:extLst>
      <p:ext uri="{BB962C8B-B14F-4D97-AF65-F5344CB8AC3E}">
        <p14:creationId xmlns:p14="http://schemas.microsoft.com/office/powerpoint/2010/main" val="368716638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342900" y="582208"/>
            <a:ext cx="6172200" cy="605416"/>
          </a:xfrm>
        </p:spPr>
        <p:txBody>
          <a:bodyPr>
            <a:normAutofit/>
          </a:bodyPr>
          <a:lstStyle/>
          <a:p>
            <a:r>
              <a:rPr lang="fr-FR" sz="2400" b="1" dirty="0" smtClean="0"/>
              <a:t>Synopsis de la conférence</a:t>
            </a:r>
            <a:endParaRPr lang="fr-FR" sz="2400" dirty="0"/>
          </a:p>
        </p:txBody>
      </p:sp>
      <p:sp>
        <p:nvSpPr>
          <p:cNvPr id="3" name="Espace réservé du contenu 2"/>
          <p:cNvSpPr>
            <a:spLocks noGrp="1"/>
          </p:cNvSpPr>
          <p:nvPr>
            <p:ph idx="1"/>
          </p:nvPr>
        </p:nvSpPr>
        <p:spPr>
          <a:xfrm>
            <a:off x="342900" y="1259633"/>
            <a:ext cx="6172200" cy="5184575"/>
          </a:xfrm>
        </p:spPr>
        <p:txBody>
          <a:bodyPr>
            <a:noAutofit/>
          </a:bodyPr>
          <a:lstStyle/>
          <a:p>
            <a:pPr marL="0" indent="0" algn="just">
              <a:buNone/>
            </a:pPr>
            <a:r>
              <a:rPr lang="fr-FR" sz="1200" dirty="0" smtClean="0"/>
              <a:t>En France, le ministère de la Santé estime que 3% de la population est atteinte de fibromyalgie. Environ 80% des personnes atteintes sont des femmes. La maladie apparaît souvent vers 30 ans à 60 ans. Statistiquement, il apparaît que la fibromyalgie génère un handicap très important pour environ 30% des malades. Son impact se ressent dans les actes de la vie quotidienne, sociale et professionnelle : bon nombre perdent leur emploi, n'arrivent plus à se maintenir dans un emploi quelconque. Sans compter l'impact psychologique de la fibromyalgie qui entraîne très souvent un isolement social, professionnel et qui plonge les personnes dans la précarité.</a:t>
            </a:r>
          </a:p>
          <a:p>
            <a:endParaRPr lang="fr-FR" sz="1200" dirty="0" smtClean="0"/>
          </a:p>
          <a:p>
            <a:pPr marL="0" indent="0">
              <a:buNone/>
            </a:pPr>
            <a:r>
              <a:rPr lang="fr-FR" sz="1800" b="1" dirty="0" smtClean="0"/>
              <a:t>Les problématiques</a:t>
            </a:r>
          </a:p>
          <a:p>
            <a:pPr marL="0" indent="0">
              <a:buNone/>
            </a:pPr>
            <a:endParaRPr lang="fr-FR" sz="1200" dirty="0" smtClean="0"/>
          </a:p>
          <a:p>
            <a:r>
              <a:rPr lang="fr-FR" sz="1200" dirty="0" smtClean="0"/>
              <a:t>Le corps médical, dans sa globalité, est très peu formé à ce type de maladie chronique.</a:t>
            </a:r>
          </a:p>
          <a:p>
            <a:endParaRPr lang="fr-FR" sz="1200" dirty="0" smtClean="0"/>
          </a:p>
          <a:p>
            <a:r>
              <a:rPr lang="fr-FR" sz="1200" dirty="0" smtClean="0"/>
              <a:t>La troisième problématique concernant la fibromyalgie est l'absence de résultats objectifs, vue du côté médical, en ce qui concerne les analyses biologiques. Ce qui semble faire de cette affection une maladie quasi imaginaire de la part du patient.</a:t>
            </a:r>
          </a:p>
          <a:p>
            <a:endParaRPr lang="fr-FR" sz="1200" dirty="0" smtClean="0"/>
          </a:p>
          <a:p>
            <a:r>
              <a:rPr lang="fr-FR" sz="1200" dirty="0" smtClean="0"/>
              <a:t>Le Dr Marcelino propose d'ouvrir une porte sur la médecine intégrative. Ce dernier entend élargir la pratique médicale en y introduisant une coordination de  soins de supports de thérapies complémentaires*  qui est mise en œuvre chez </a:t>
            </a:r>
            <a:r>
              <a:rPr lang="fr-FR" sz="1200" dirty="0" err="1" smtClean="0"/>
              <a:t>Khépri</a:t>
            </a:r>
            <a:r>
              <a:rPr lang="fr-FR" sz="1200" dirty="0" smtClean="0"/>
              <a:t> Santé.</a:t>
            </a:r>
            <a:endParaRPr lang="fr-FR" sz="1200" dirty="0"/>
          </a:p>
          <a:p>
            <a:endParaRPr lang="fr-FR" sz="1200" dirty="0" smtClean="0"/>
          </a:p>
          <a:p>
            <a:r>
              <a:rPr lang="fr-FR" sz="1200" dirty="0" smtClean="0"/>
              <a:t>Dans cette démarche thérapeutique, la médecine intégrative va au-delà du corps physique. Le patient est considéré comme un tout complexe, où ses multiples dimensions corps-esprit sont prises en compte: émotions, histoire passée, particularités physiques, éducation, milieu de vie, aspirations... Il s'agit d'une approche médicale profondément holistique.</a:t>
            </a:r>
          </a:p>
        </p:txBody>
      </p:sp>
      <p:sp>
        <p:nvSpPr>
          <p:cNvPr id="5" name="ZoneTexte 4"/>
          <p:cNvSpPr txBox="1"/>
          <p:nvPr/>
        </p:nvSpPr>
        <p:spPr>
          <a:xfrm>
            <a:off x="476672" y="8172400"/>
            <a:ext cx="6048673" cy="553998"/>
          </a:xfrm>
          <a:prstGeom prst="rect">
            <a:avLst/>
          </a:prstGeom>
          <a:noFill/>
        </p:spPr>
        <p:txBody>
          <a:bodyPr wrap="square" rtlCol="0">
            <a:spAutoFit/>
          </a:bodyPr>
          <a:lstStyle/>
          <a:p>
            <a:r>
              <a:rPr lang="fr-FR" sz="1000" i="1" dirty="0" smtClean="0"/>
              <a:t>*Thérapies complémentaires: </a:t>
            </a:r>
            <a:r>
              <a:rPr lang="fr-FR" sz="1000" b="1" i="1" dirty="0" smtClean="0"/>
              <a:t>Les </a:t>
            </a:r>
            <a:r>
              <a:rPr lang="fr-FR" sz="1000" b="1" i="1" dirty="0"/>
              <a:t>thérapies pratiquées au sein </a:t>
            </a:r>
            <a:r>
              <a:rPr lang="fr-FR" sz="1000" b="1" i="1" dirty="0" smtClean="0"/>
              <a:t>de </a:t>
            </a:r>
            <a:r>
              <a:rPr lang="fr-FR" sz="1000" b="1" i="1" dirty="0" err="1" smtClean="0"/>
              <a:t>Khépri</a:t>
            </a:r>
            <a:r>
              <a:rPr lang="fr-FR" sz="1000" b="1" i="1" dirty="0" smtClean="0"/>
              <a:t> </a:t>
            </a:r>
            <a:r>
              <a:rPr lang="fr-FR" sz="1000" b="1" i="1" dirty="0"/>
              <a:t>Santé sont destinées </a:t>
            </a:r>
            <a:r>
              <a:rPr lang="fr-FR" sz="1000" b="1" i="1" dirty="0" smtClean="0"/>
              <a:t>à compléter </a:t>
            </a:r>
            <a:r>
              <a:rPr lang="fr-FR" sz="1000" b="1" i="1" dirty="0"/>
              <a:t>les traitements médicaux </a:t>
            </a:r>
            <a:r>
              <a:rPr lang="fr-FR" sz="1000" i="1" dirty="0" smtClean="0"/>
              <a:t>et en </a:t>
            </a:r>
            <a:r>
              <a:rPr lang="fr-FR" sz="1000" i="1" dirty="0"/>
              <a:t>aucun cas en tant qu’alternatives à </a:t>
            </a:r>
            <a:r>
              <a:rPr lang="fr-FR" sz="1000" i="1" dirty="0" smtClean="0"/>
              <a:t>la médecine </a:t>
            </a:r>
            <a:r>
              <a:rPr lang="fr-FR" sz="1000" i="1" dirty="0"/>
              <a:t>conventionnelle. Les </a:t>
            </a:r>
            <a:r>
              <a:rPr lang="fr-FR" sz="1000" i="1" dirty="0" smtClean="0"/>
              <a:t>thérapies complémentaires </a:t>
            </a:r>
            <a:r>
              <a:rPr lang="fr-FR" sz="1000" i="1" dirty="0"/>
              <a:t>sont utilisées soit à </a:t>
            </a:r>
            <a:r>
              <a:rPr lang="fr-FR" sz="1000" i="1" dirty="0" smtClean="0"/>
              <a:t>des fins </a:t>
            </a:r>
            <a:r>
              <a:rPr lang="fr-FR" sz="1000" i="1" dirty="0"/>
              <a:t>préventives, soit en </a:t>
            </a:r>
            <a:r>
              <a:rPr lang="fr-FR" sz="1000" i="1" dirty="0" smtClean="0"/>
              <a:t>complément d’un </a:t>
            </a:r>
            <a:r>
              <a:rPr lang="fr-FR" sz="1000" i="1" dirty="0"/>
              <a:t>traitement médical</a:t>
            </a:r>
            <a:r>
              <a:rPr lang="fr-FR" sz="1000" i="1" dirty="0" smtClean="0"/>
              <a:t>.</a:t>
            </a:r>
          </a:p>
        </p:txBody>
      </p:sp>
    </p:spTree>
    <p:extLst>
      <p:ext uri="{BB962C8B-B14F-4D97-AF65-F5344CB8AC3E}">
        <p14:creationId xmlns:p14="http://schemas.microsoft.com/office/powerpoint/2010/main" val="4048748553"/>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3134</TotalTime>
  <Words>464</Words>
  <Application>Microsoft Office PowerPoint</Application>
  <PresentationFormat>Affichage à l'écran (4:3)</PresentationFormat>
  <Paragraphs>38</Paragraphs>
  <Slides>2</Slides>
  <Notes>0</Notes>
  <HiddenSlides>0</HiddenSlides>
  <MMClips>0</MMClips>
  <ScaleCrop>false</ScaleCrop>
  <HeadingPairs>
    <vt:vector size="4" baseType="variant">
      <vt:variant>
        <vt:lpstr>Thème</vt:lpstr>
      </vt:variant>
      <vt:variant>
        <vt:i4>1</vt:i4>
      </vt:variant>
      <vt:variant>
        <vt:lpstr>Titres des diapositives</vt:lpstr>
      </vt:variant>
      <vt:variant>
        <vt:i4>2</vt:i4>
      </vt:variant>
    </vt:vector>
  </HeadingPairs>
  <TitlesOfParts>
    <vt:vector size="3" baseType="lpstr">
      <vt:lpstr>Thème Office</vt:lpstr>
      <vt:lpstr>Présentation PowerPoint</vt:lpstr>
      <vt:lpstr>Synopsis de la conférence</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Pôle Santé Pluridisciplinaire Paris Est Les professionnels de la santé et les patients étant au cœur de notre activité, nous avons créé le Pôle Santé Pluridisciplinaire Paris Est afin de faciliter l’accès aux soins de qualité à la population de Nogent sur Marne. Le Pôle Santé a pour mission d’assurer la coordination thérapeutique qui vise à améliorer la qualité de la prise en charge et la cohérence du parcours de soin, l’éducation thérapeutique et la coopération entre les professionnels de santé.</dc:title>
  <dc:creator>Dell</dc:creator>
  <cp:lastModifiedBy>Dell</cp:lastModifiedBy>
  <cp:revision>51</cp:revision>
  <cp:lastPrinted>2018-03-29T14:13:36Z</cp:lastPrinted>
  <dcterms:created xsi:type="dcterms:W3CDTF">2018-03-21T23:10:46Z</dcterms:created>
  <dcterms:modified xsi:type="dcterms:W3CDTF">2018-03-29T14:14:11Z</dcterms:modified>
</cp:coreProperties>
</file>