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Pourquoi et Pour quelle mission ?</a:t>
            </a:r>
            <a:endParaRPr lang="fr-FR" sz="24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2195736" y="980728"/>
            <a:ext cx="39624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29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Merci de votre attention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b="0" dirty="0"/>
              <a:t>PSPPE 188 Grande Rue Charles de Gaulle</a:t>
            </a:r>
            <a:br>
              <a:rPr lang="fr-FR" b="0" dirty="0"/>
            </a:br>
            <a:r>
              <a:rPr lang="fr-FR" b="0" dirty="0"/>
              <a:t>94130 Nogent sur Marne</a:t>
            </a:r>
          </a:p>
          <a:p>
            <a:pPr algn="ctr"/>
            <a:r>
              <a:rPr lang="fr-FR" b="0" dirty="0" smtClean="0"/>
              <a:t>Tél 01 84 23 73 37 – </a:t>
            </a:r>
            <a:r>
              <a:rPr lang="fr-FR" b="0" dirty="0" smtClean="0"/>
              <a:t>www.pole-sante.fr</a:t>
            </a:r>
            <a:endParaRPr lang="fr-FR" b="0" dirty="0" smtClean="0"/>
          </a:p>
          <a:p>
            <a:pPr algn="ctr"/>
            <a:r>
              <a:rPr lang="fr-FR" b="0" dirty="0" smtClean="0"/>
              <a:t>Association </a:t>
            </a:r>
            <a:r>
              <a:rPr lang="fr-FR" b="0" dirty="0"/>
              <a:t>loi 1901 - RNA-W942006769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71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Un constat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demande de </a:t>
            </a:r>
            <a:r>
              <a:rPr lang="fr-FR" dirty="0"/>
              <a:t>soins </a:t>
            </a:r>
            <a:r>
              <a:rPr lang="fr-FR" dirty="0" smtClean="0"/>
              <a:t>grandissante liée entre autre à:</a:t>
            </a:r>
          </a:p>
          <a:p>
            <a:r>
              <a:rPr lang="fr-FR" dirty="0"/>
              <a:t>U</a:t>
            </a:r>
            <a:r>
              <a:rPr lang="fr-FR" dirty="0" smtClean="0"/>
              <a:t>n allongement </a:t>
            </a:r>
            <a:r>
              <a:rPr lang="fr-FR" dirty="0"/>
              <a:t>de la durée vie et augmentation des pathologies </a:t>
            </a:r>
            <a:r>
              <a:rPr lang="fr-FR" dirty="0" smtClean="0"/>
              <a:t>chroniques</a:t>
            </a:r>
          </a:p>
          <a:p>
            <a:r>
              <a:rPr lang="fr-FR" dirty="0" smtClean="0"/>
              <a:t>Une offre de soins fragilisée liée par de nombreux départs </a:t>
            </a:r>
            <a:r>
              <a:rPr lang="fr-FR" dirty="0"/>
              <a:t>à la retraite </a:t>
            </a:r>
            <a:r>
              <a:rPr lang="fr-FR" dirty="0" smtClean="0"/>
              <a:t>non compensés </a:t>
            </a:r>
            <a:r>
              <a:rPr lang="fr-FR" dirty="0"/>
              <a:t>des professionnels de </a:t>
            </a:r>
            <a:r>
              <a:rPr lang="fr-FR" dirty="0" smtClean="0"/>
              <a:t>santé,</a:t>
            </a:r>
          </a:p>
          <a:p>
            <a:r>
              <a:rPr lang="fr-FR" dirty="0" smtClean="0"/>
              <a:t>Aux difficultés rencontrées par les professionnels pour s’installer</a:t>
            </a:r>
          </a:p>
          <a:p>
            <a:r>
              <a:rPr lang="fr-FR" dirty="0" smtClean="0"/>
              <a:t>Ainsi en 10 ans le secteur de Nogent sur Marne a vu son nombre de médecins divisé par 2 alors que le nombre de patients augmente.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135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Quel engagement prend le PSP?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Faciliter:</a:t>
            </a:r>
          </a:p>
          <a:p>
            <a:r>
              <a:rPr lang="fr-FR" dirty="0"/>
              <a:t>L</a:t>
            </a:r>
            <a:r>
              <a:rPr lang="fr-FR" dirty="0" smtClean="0"/>
              <a:t>’accès </a:t>
            </a:r>
            <a:r>
              <a:rPr lang="fr-FR" dirty="0"/>
              <a:t>aux </a:t>
            </a:r>
            <a:r>
              <a:rPr lang="fr-FR" dirty="0" smtClean="0"/>
              <a:t>soins de </a:t>
            </a:r>
            <a:r>
              <a:rPr lang="fr-FR" dirty="0"/>
              <a:t>qualité à la population </a:t>
            </a:r>
            <a:r>
              <a:rPr lang="fr-FR" dirty="0" smtClean="0"/>
              <a:t>de Nogent </a:t>
            </a:r>
            <a:r>
              <a:rPr lang="fr-FR" dirty="0"/>
              <a:t>sur </a:t>
            </a:r>
            <a:r>
              <a:rPr lang="fr-FR" dirty="0" smtClean="0"/>
              <a:t>Marne et </a:t>
            </a:r>
            <a:r>
              <a:rPr lang="fr-FR" dirty="0"/>
              <a:t>du Territoire </a:t>
            </a:r>
            <a:r>
              <a:rPr lang="fr-FR" dirty="0" smtClean="0"/>
              <a:t>Paris Est Marne </a:t>
            </a:r>
            <a:r>
              <a:rPr lang="fr-FR" dirty="0"/>
              <a:t>&amp; </a:t>
            </a:r>
            <a:r>
              <a:rPr lang="fr-FR" dirty="0" smtClean="0"/>
              <a:t>Bois</a:t>
            </a:r>
            <a:r>
              <a:rPr lang="fr-FR" b="1" dirty="0" smtClean="0"/>
              <a:t>,</a:t>
            </a:r>
            <a:endParaRPr lang="fr-FR" dirty="0"/>
          </a:p>
          <a:p>
            <a:r>
              <a:rPr lang="fr-FR" dirty="0" smtClean="0"/>
              <a:t>L’installation des professionnels de santé</a:t>
            </a:r>
          </a:p>
          <a:p>
            <a:r>
              <a:rPr lang="fr-FR" dirty="0" smtClean="0"/>
              <a:t>L’organisation d’une </a:t>
            </a:r>
            <a:r>
              <a:rPr lang="fr-FR" dirty="0"/>
              <a:t>coordination thérapeutique pour maintenir la qualité de la prise en </a:t>
            </a:r>
            <a:r>
              <a:rPr lang="fr-FR" dirty="0" smtClean="0"/>
              <a:t>charge, en développant notamment l’éducation thérapeutique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coopération entre les professionnels de santé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7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Objectifs du PSP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fr-FR" dirty="0" smtClean="0"/>
              <a:t>Le maintien et le renouvellement de l’offre de soins médicaux sur le Territoire de Paris Est et Marne &amp; Bois</a:t>
            </a:r>
          </a:p>
          <a:p>
            <a:r>
              <a:rPr lang="fr-FR" dirty="0" smtClean="0"/>
              <a:t>En </a:t>
            </a:r>
            <a:r>
              <a:rPr lang="fr-FR" dirty="0"/>
              <a:t>mettant </a:t>
            </a:r>
            <a:r>
              <a:rPr lang="fr-FR" dirty="0" smtClean="0"/>
              <a:t>à disposition un local pour l’installation de nouveaux médecins au cœur du territoire</a:t>
            </a:r>
          </a:p>
          <a:p>
            <a:r>
              <a:rPr lang="fr-FR" dirty="0" smtClean="0"/>
              <a:t>En regroupant des professionnels de santé afin de créer une structure </a:t>
            </a:r>
            <a:r>
              <a:rPr lang="fr-FR" dirty="0" smtClean="0"/>
              <a:t>d’exercice </a:t>
            </a:r>
            <a:r>
              <a:rPr lang="fr-FR" dirty="0" smtClean="0"/>
              <a:t>pluridisciplinaire,</a:t>
            </a:r>
          </a:p>
          <a:p>
            <a:r>
              <a:rPr lang="fr-FR" dirty="0" smtClean="0"/>
              <a:t>En veillant scrupuleusement à respecter l’indépendance professionnelle de chaque praticien,</a:t>
            </a:r>
          </a:p>
          <a:p>
            <a:r>
              <a:rPr lang="fr-FR" dirty="0" smtClean="0"/>
              <a:t>En organisant un </a:t>
            </a:r>
            <a:r>
              <a:rPr lang="fr-FR" dirty="0"/>
              <a:t>fond de </a:t>
            </a:r>
            <a:r>
              <a:rPr lang="fr-FR" dirty="0" smtClean="0"/>
              <a:t>solidarité, dans </a:t>
            </a:r>
            <a:r>
              <a:rPr lang="fr-FR" dirty="0"/>
              <a:t>le cadre de la coordination de soins de supports pour les malades </a:t>
            </a:r>
            <a:r>
              <a:rPr lang="fr-FR" dirty="0" smtClean="0"/>
              <a:t>les </a:t>
            </a:r>
            <a:r>
              <a:rPr lang="fr-FR" dirty="0"/>
              <a:t>plus </a:t>
            </a:r>
            <a:r>
              <a:rPr lang="fr-FR" dirty="0" smtClean="0"/>
              <a:t>démunis, </a:t>
            </a:r>
            <a:r>
              <a:rPr lang="fr-FR" dirty="0"/>
              <a:t>atteints d’affections de longue durée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010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 fonctionnement innovant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Le fonctionnement du Pôle Santé repose</a:t>
            </a:r>
            <a:br>
              <a:rPr lang="fr-FR" b="1" dirty="0"/>
            </a:br>
            <a:r>
              <a:rPr lang="fr-FR" b="1" dirty="0"/>
              <a:t>sur un </a:t>
            </a:r>
            <a:r>
              <a:rPr lang="fr-FR" b="1" dirty="0" smtClean="0"/>
              <a:t>concept </a:t>
            </a:r>
            <a:r>
              <a:rPr lang="fr-FR" b="1" dirty="0"/>
              <a:t>informatique innovant et</a:t>
            </a:r>
            <a:br>
              <a:rPr lang="fr-FR" b="1" dirty="0"/>
            </a:br>
            <a:r>
              <a:rPr lang="fr-FR" b="1" dirty="0" smtClean="0"/>
              <a:t>original </a:t>
            </a:r>
          </a:p>
          <a:p>
            <a:r>
              <a:rPr lang="fr-FR" b="1" dirty="0" smtClean="0"/>
              <a:t>permettant flexibilité et équilibre financier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503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Avantages</a:t>
            </a:r>
            <a:r>
              <a:rPr lang="fr-FR" dirty="0">
                <a:solidFill>
                  <a:srgbClr val="0070C0"/>
                </a:solidFill>
              </a:rPr>
              <a:t/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pour les professionnels de </a:t>
            </a:r>
            <a:r>
              <a:rPr lang="fr-FR" b="1" dirty="0" smtClean="0">
                <a:solidFill>
                  <a:srgbClr val="0070C0"/>
                </a:solidFill>
              </a:rPr>
              <a:t>santé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Une </a:t>
            </a:r>
            <a:r>
              <a:rPr lang="fr-FR" dirty="0"/>
              <a:t>installation </a:t>
            </a:r>
            <a:r>
              <a:rPr lang="fr-FR" dirty="0" smtClean="0"/>
              <a:t>facilitée grâce à la flexibilité du système comprenant: </a:t>
            </a:r>
            <a:endParaRPr lang="fr-FR" dirty="0"/>
          </a:p>
          <a:p>
            <a:r>
              <a:rPr lang="fr-FR" dirty="0" smtClean="0"/>
              <a:t>Un </a:t>
            </a:r>
            <a:r>
              <a:rPr lang="fr-FR" dirty="0"/>
              <a:t>partage </a:t>
            </a:r>
            <a:r>
              <a:rPr lang="fr-FR" dirty="0" smtClean="0"/>
              <a:t>d’espaces </a:t>
            </a:r>
            <a:r>
              <a:rPr lang="fr-FR" dirty="0"/>
              <a:t>de </a:t>
            </a:r>
            <a:r>
              <a:rPr lang="fr-FR" dirty="0" smtClean="0"/>
              <a:t>travail, </a:t>
            </a:r>
            <a:endParaRPr lang="fr-FR" dirty="0"/>
          </a:p>
          <a:p>
            <a:r>
              <a:rPr lang="fr-FR" dirty="0" smtClean="0"/>
              <a:t>Des </a:t>
            </a:r>
            <a:r>
              <a:rPr lang="fr-FR" dirty="0"/>
              <a:t>conditions d’installation au moindre coût grâce à une optimisation de l’espace,</a:t>
            </a:r>
          </a:p>
          <a:p>
            <a:r>
              <a:rPr lang="fr-FR" dirty="0" smtClean="0"/>
              <a:t>L’absence d’investissement </a:t>
            </a:r>
            <a:r>
              <a:rPr lang="fr-FR" dirty="0"/>
              <a:t>personnel et aucune prise de risque,</a:t>
            </a:r>
          </a:p>
          <a:p>
            <a:r>
              <a:rPr lang="fr-FR" dirty="0" smtClean="0"/>
              <a:t>Une </a:t>
            </a:r>
            <a:r>
              <a:rPr lang="fr-FR" dirty="0"/>
              <a:t>tarification souple </a:t>
            </a:r>
            <a:r>
              <a:rPr lang="fr-FR" dirty="0" smtClean="0"/>
              <a:t>adaptée à chacun, </a:t>
            </a:r>
            <a:r>
              <a:rPr lang="fr-FR" dirty="0"/>
              <a:t>idéale pour </a:t>
            </a:r>
            <a:r>
              <a:rPr lang="fr-FR" dirty="0" smtClean="0"/>
              <a:t>exercer à temps </a:t>
            </a:r>
            <a:r>
              <a:rPr lang="fr-FR" dirty="0"/>
              <a:t>partiel pour concilier vie professionnelle et vie personnelle,</a:t>
            </a:r>
          </a:p>
          <a:p>
            <a:r>
              <a:rPr lang="fr-FR" dirty="0" smtClean="0"/>
              <a:t>Un </a:t>
            </a:r>
            <a:r>
              <a:rPr lang="fr-FR" dirty="0"/>
              <a:t>planning de réservation en ligne permettant des réservations immédiates, à l'heure, à la semaine ou à l'année,</a:t>
            </a:r>
          </a:p>
          <a:p>
            <a:r>
              <a:rPr lang="fr-FR" dirty="0" smtClean="0"/>
              <a:t>Le tout dans </a:t>
            </a:r>
            <a:r>
              <a:rPr lang="fr-FR" dirty="0"/>
              <a:t>un cadre agréable, bien situé au pied </a:t>
            </a:r>
            <a:r>
              <a:rPr lang="fr-FR" dirty="0" smtClean="0"/>
              <a:t>du</a:t>
            </a:r>
          </a:p>
          <a:p>
            <a:pPr marL="0" indent="0">
              <a:buNone/>
            </a:pPr>
            <a:r>
              <a:rPr lang="fr-FR" dirty="0" smtClean="0"/>
              <a:t>    RER </a:t>
            </a:r>
            <a:r>
              <a:rPr lang="fr-FR" dirty="0"/>
              <a:t>E Nogent-Le Perreux.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32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Une équipe qui s’étoffe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3861048"/>
            <a:ext cx="8064896" cy="2016224"/>
          </a:xfrm>
        </p:spPr>
        <p:txBody>
          <a:bodyPr/>
          <a:lstStyle/>
          <a:p>
            <a:r>
              <a:rPr lang="fr-FR" i="1" dirty="0" smtClean="0"/>
              <a:t>Médecin généralistes et spécialistes</a:t>
            </a:r>
            <a:r>
              <a:rPr lang="fr-FR" i="1" dirty="0"/>
              <a:t>, </a:t>
            </a:r>
            <a:r>
              <a:rPr lang="fr-FR" i="1" dirty="0" smtClean="0"/>
              <a:t>ORL, cardiologue, rhumatologue, </a:t>
            </a:r>
            <a:r>
              <a:rPr lang="fr-FR" i="1" dirty="0"/>
              <a:t>endocrinologue, </a:t>
            </a:r>
            <a:r>
              <a:rPr lang="fr-FR" i="1" dirty="0" smtClean="0"/>
              <a:t>gynécologue, pédiatre, psychiatre</a:t>
            </a:r>
            <a:r>
              <a:rPr lang="fr-FR" i="1" dirty="0"/>
              <a:t>, </a:t>
            </a:r>
            <a:r>
              <a:rPr lang="fr-FR" i="1" dirty="0" smtClean="0"/>
              <a:t>infirmiers, </a:t>
            </a:r>
            <a:r>
              <a:rPr lang="fr-FR" i="1" dirty="0"/>
              <a:t>sage-femme, orthophoniste, </a:t>
            </a:r>
            <a:r>
              <a:rPr lang="fr-FR" i="1" dirty="0" smtClean="0"/>
              <a:t>orthoptiste… </a:t>
            </a:r>
            <a:endParaRPr lang="fr-FR" dirty="0"/>
          </a:p>
        </p:txBody>
      </p:sp>
      <p:pic>
        <p:nvPicPr>
          <p:cNvPr id="2050" name="Picture 2" descr="Equipe de médeci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5688632" cy="198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474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Moyens d’action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Travailler en coordination avec les autres </a:t>
            </a:r>
            <a:r>
              <a:rPr lang="fr-FR" dirty="0"/>
              <a:t>Pôles de Santé ou Maison de Santé du Territoire ;</a:t>
            </a:r>
          </a:p>
          <a:p>
            <a:pPr lvl="0"/>
            <a:r>
              <a:rPr lang="fr-FR" dirty="0"/>
              <a:t>I</a:t>
            </a:r>
            <a:r>
              <a:rPr lang="fr-FR" dirty="0" smtClean="0"/>
              <a:t>nventer </a:t>
            </a:r>
            <a:r>
              <a:rPr lang="fr-FR" dirty="0"/>
              <a:t>de nouvelles façons de travailler ensemble en mettant à chaque fois le professionnel au cœur de son métier, en utilisant au mieux son expertise, assurant ainsi une prise en charge optimale de tout patient sur tout le territoire ;</a:t>
            </a:r>
          </a:p>
          <a:p>
            <a:pPr lvl="0"/>
            <a:r>
              <a:rPr lang="fr-FR" dirty="0"/>
              <a:t>Accompagner tous les professionnels de la Santé du territoire désireux de modifier leur organisation d'offre de </a:t>
            </a:r>
            <a:r>
              <a:rPr lang="fr-FR" dirty="0" smtClean="0"/>
              <a:t>soins.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09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Moyens d’action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Promouvoir </a:t>
            </a:r>
            <a:r>
              <a:rPr lang="fr-FR" dirty="0"/>
              <a:t>la mise en place de campagne de dépistage relatifs aux questions sensibles vécues par la région ;</a:t>
            </a:r>
          </a:p>
          <a:p>
            <a:pPr lvl="0"/>
            <a:r>
              <a:rPr lang="fr-FR" dirty="0"/>
              <a:t>Être partenaire, aux côtés d'associations de patients ou d'usagers, </a:t>
            </a:r>
            <a:r>
              <a:rPr lang="fr-FR" dirty="0" smtClean="0"/>
              <a:t>pour des campagnes </a:t>
            </a:r>
            <a:r>
              <a:rPr lang="fr-FR" dirty="0"/>
              <a:t>de sensibilisation sur des thèmes médico ou </a:t>
            </a:r>
            <a:r>
              <a:rPr lang="fr-FR" dirty="0" smtClean="0"/>
              <a:t>médico-sociaux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0290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427</Words>
  <Application>Microsoft Office PowerPoint</Application>
  <PresentationFormat>Affichage à l'écran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Oriel</vt:lpstr>
      <vt:lpstr>Pôle Santé Pluridisciplinaire Paris-Est</vt:lpstr>
      <vt:lpstr>Un constat</vt:lpstr>
      <vt:lpstr>Quel engagement prend le PSP? </vt:lpstr>
      <vt:lpstr>Objectifs du PSP</vt:lpstr>
      <vt:lpstr>Un fonctionnement innovant</vt:lpstr>
      <vt:lpstr>Avantages pour les professionnels de santé</vt:lpstr>
      <vt:lpstr>Une équipe qui s’étoffe</vt:lpstr>
      <vt:lpstr>Moyens d’action</vt:lpstr>
      <vt:lpstr>Moyens d’action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</cp:revision>
  <dcterms:created xsi:type="dcterms:W3CDTF">2018-04-05T19:39:10Z</dcterms:created>
  <dcterms:modified xsi:type="dcterms:W3CDTF">2018-06-28T08:17:47Z</dcterms:modified>
</cp:coreProperties>
</file>