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685800" y="130175"/>
            <a:ext cx="7772400" cy="59658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CE6718-0E8F-4AA2-82E2-8C7B36C84AE3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F13C-5DED-4C8A-9810-E665403FB0E9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66721-9B6A-4FD3-AD11-21FA625DD9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154559"/>
          </a:xfrm>
        </p:spPr>
        <p:txBody>
          <a:bodyPr>
            <a:normAutofit fontScale="90000"/>
          </a:bodyPr>
          <a:lstStyle/>
          <a:p>
            <a:r>
              <a:rPr lang="pt-PT" sz="4000" dirty="0" smtClean="0"/>
              <a:t>Pôle Santé Pluridisciplinaire</a:t>
            </a:r>
            <a:br>
              <a:rPr lang="pt-PT" sz="4000" dirty="0" smtClean="0"/>
            </a:br>
            <a:r>
              <a:rPr lang="pt-PT" sz="4000" dirty="0" smtClean="0"/>
              <a:t>Fondation </a:t>
            </a:r>
            <a:r>
              <a:rPr lang="pt-PT" sz="4000" dirty="0" smtClean="0"/>
              <a:t>SANITUS</a:t>
            </a:r>
            <a:r>
              <a:rPr lang="pt-PT" sz="3600" dirty="0" smtClean="0">
                <a:solidFill>
                  <a:srgbClr val="FF0000"/>
                </a:solidFill>
              </a:rPr>
              <a:t/>
            </a:r>
            <a:br>
              <a:rPr lang="pt-PT" sz="3600" dirty="0" smtClean="0">
                <a:solidFill>
                  <a:srgbClr val="FF0000"/>
                </a:solidFill>
              </a:rPr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344816" cy="3744416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fr-F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COLLOQUE MEDICAL</a:t>
            </a:r>
          </a:p>
          <a:p>
            <a:r>
              <a:rPr lang="fr-FR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FIBROMYALGIE : </a:t>
            </a:r>
          </a:p>
          <a:p>
            <a:r>
              <a:rPr lang="fr-FR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nouveaux critères de diagnostic et </a:t>
            </a:r>
          </a:p>
          <a:p>
            <a:r>
              <a:rPr lang="fr-FR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leurs implications</a:t>
            </a:r>
          </a:p>
          <a:p>
            <a:r>
              <a:rPr lang="fr-FR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Table Ronde et Débat autour de 5 Cas Cliniques</a:t>
            </a:r>
          </a:p>
          <a:p>
            <a:r>
              <a:rPr lang="fr-FR" sz="4400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r>
              <a:rPr lang="fr-FR" sz="5600" b="1" dirty="0" smtClean="0">
                <a:solidFill>
                  <a:srgbClr val="FF0000"/>
                </a:solidFill>
              </a:rPr>
              <a:t>Le SAMEDI 13 OCTOBRE 2018</a:t>
            </a:r>
            <a:endParaRPr lang="fr-FR" sz="5600" dirty="0" smtClean="0">
              <a:solidFill>
                <a:srgbClr val="FF0000"/>
              </a:solidFill>
            </a:endParaRPr>
          </a:p>
          <a:p>
            <a:r>
              <a:rPr lang="fr-FR" sz="5600" b="1" dirty="0" smtClean="0">
                <a:solidFill>
                  <a:srgbClr val="FF0000"/>
                </a:solidFill>
              </a:rPr>
              <a:t> Nogent-sur-Marne</a:t>
            </a:r>
            <a:endParaRPr lang="fr-FR" sz="5600" dirty="0" smtClean="0">
              <a:solidFill>
                <a:srgbClr val="FF0000"/>
              </a:solidFill>
            </a:endParaRPr>
          </a:p>
          <a:p>
            <a:endParaRPr lang="fr-FR" sz="4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4800" b="1" dirty="0" smtClean="0">
                <a:solidFill>
                  <a:schemeClr val="bg2">
                    <a:lumMod val="10000"/>
                  </a:schemeClr>
                </a:solidFill>
              </a:rPr>
              <a:t>Conférencier </a:t>
            </a:r>
            <a:endParaRPr lang="fr-FR" sz="4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4800" dirty="0" smtClean="0">
                <a:solidFill>
                  <a:schemeClr val="bg2">
                    <a:lumMod val="10000"/>
                  </a:schemeClr>
                </a:solidFill>
              </a:rPr>
              <a:t>Pr.  Antonio Marcelino</a:t>
            </a:r>
          </a:p>
          <a:p>
            <a:r>
              <a:rPr lang="fr-FR" sz="4400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r>
              <a:rPr lang="fr-FR" sz="4000" dirty="0" smtClean="0">
                <a:solidFill>
                  <a:schemeClr val="bg2">
                    <a:lumMod val="10000"/>
                  </a:schemeClr>
                </a:solidFill>
              </a:rPr>
              <a:t>Directeur de la</a:t>
            </a:r>
            <a:r>
              <a:rPr lang="fr-FR" sz="40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4000" b="1" i="1" dirty="0" err="1" smtClean="0">
                <a:solidFill>
                  <a:schemeClr val="bg2">
                    <a:lumMod val="10000"/>
                  </a:schemeClr>
                </a:solidFill>
              </a:rPr>
              <a:t>Vitaclinic</a:t>
            </a:r>
            <a:r>
              <a:rPr lang="fr-FR" sz="40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4000" dirty="0" smtClean="0">
                <a:solidFill>
                  <a:schemeClr val="bg2">
                    <a:lumMod val="10000"/>
                  </a:schemeClr>
                </a:solidFill>
              </a:rPr>
              <a:t>à Porto - Portugal</a:t>
            </a:r>
          </a:p>
          <a:p>
            <a:r>
              <a:rPr lang="fr-FR" sz="4000" dirty="0" smtClean="0">
                <a:solidFill>
                  <a:schemeClr val="bg2">
                    <a:lumMod val="10000"/>
                  </a:schemeClr>
                </a:solidFill>
              </a:rPr>
              <a:t>Médecine Physique et de Réadaptation  -   Médecine du Sport et du Travail</a:t>
            </a:r>
          </a:p>
          <a:p>
            <a:r>
              <a:rPr lang="fr-FR" sz="4000" dirty="0" smtClean="0">
                <a:solidFill>
                  <a:schemeClr val="bg2">
                    <a:lumMod val="10000"/>
                  </a:schemeClr>
                </a:solidFill>
              </a:rPr>
              <a:t> Professeur à </a:t>
            </a:r>
            <a:r>
              <a:rPr lang="fr-FR" sz="4000" b="1" i="1" dirty="0" smtClean="0">
                <a:solidFill>
                  <a:schemeClr val="bg2">
                    <a:lumMod val="10000"/>
                  </a:schemeClr>
                </a:solidFill>
              </a:rPr>
              <a:t>l'Université de Porto  </a:t>
            </a:r>
            <a:r>
              <a:rPr lang="fr-FR" sz="4000" dirty="0" smtClean="0">
                <a:solidFill>
                  <a:schemeClr val="bg2">
                    <a:lumMod val="10000"/>
                  </a:schemeClr>
                </a:solidFill>
              </a:rPr>
              <a:t>-  Parrain de l’unité spécialisée Pathologies et douleurs chroniques de </a:t>
            </a:r>
            <a:r>
              <a:rPr lang="fr-FR" sz="4000" b="1" i="1" dirty="0" err="1" smtClean="0">
                <a:solidFill>
                  <a:schemeClr val="bg2">
                    <a:lumMod val="10000"/>
                  </a:schemeClr>
                </a:solidFill>
              </a:rPr>
              <a:t>Khépri</a:t>
            </a:r>
            <a:r>
              <a:rPr lang="fr-FR" sz="4000" b="1" i="1" dirty="0" smtClean="0">
                <a:solidFill>
                  <a:schemeClr val="bg2">
                    <a:lumMod val="10000"/>
                  </a:schemeClr>
                </a:solidFill>
              </a:rPr>
              <a:t> Santé</a:t>
            </a:r>
          </a:p>
          <a:p>
            <a:endParaRPr lang="fr-FR" sz="4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4400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</p:txBody>
      </p:sp>
      <p:pic>
        <p:nvPicPr>
          <p:cNvPr id="277506" name="Picture 2" descr="C:\Users\SAM\Desktop\Sanitu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511" y="5589240"/>
            <a:ext cx="3766990" cy="1050032"/>
          </a:xfrm>
          <a:prstGeom prst="rect">
            <a:avLst/>
          </a:prstGeom>
          <a:noFill/>
        </p:spPr>
      </p:pic>
      <p:pic>
        <p:nvPicPr>
          <p:cNvPr id="455682" name="Picture 2" descr="C:\Users\António Rui Leal\Downloads\LogoParisEst v2 rvb 1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77844"/>
            <a:ext cx="2481477" cy="108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PT" sz="2400" b="1" dirty="0" err="1" smtClean="0"/>
              <a:t>FibroMyalgie</a:t>
            </a:r>
            <a:r>
              <a:rPr lang="pt-PT" sz="2400" b="1" dirty="0" smtClean="0"/>
              <a:t> </a:t>
            </a:r>
            <a:r>
              <a:rPr lang="pt-PT" sz="2000" i="1" dirty="0" smtClean="0"/>
              <a:t>(14:45-15:45)</a:t>
            </a:r>
            <a:endParaRPr lang="pt-PT" sz="2400" i="1" dirty="0" smtClean="0"/>
          </a:p>
          <a:p>
            <a:r>
              <a:rPr lang="fr-FR" sz="1900" dirty="0" smtClean="0"/>
              <a:t>Les nouveaux critères de diagnostic</a:t>
            </a:r>
          </a:p>
          <a:p>
            <a:r>
              <a:rPr lang="fr-FR" sz="1900" dirty="0" smtClean="0"/>
              <a:t>Les nouveaux aspects de l'étiologie</a:t>
            </a:r>
          </a:p>
          <a:p>
            <a:r>
              <a:rPr lang="fr-FR" sz="1900" dirty="0" smtClean="0"/>
              <a:t>Les examens et les traitements</a:t>
            </a:r>
          </a:p>
          <a:p>
            <a:r>
              <a:rPr lang="fr-FR" sz="1900" dirty="0" smtClean="0"/>
              <a:t>Le rôle de la médecine </a:t>
            </a:r>
            <a:r>
              <a:rPr lang="fr-FR" sz="2000" dirty="0" smtClean="0"/>
              <a:t>intégrative</a:t>
            </a:r>
            <a:endParaRPr lang="fr-FR" dirty="0" smtClean="0"/>
          </a:p>
          <a:p>
            <a:pPr lvl="1">
              <a:buNone/>
            </a:pPr>
            <a:r>
              <a:rPr lang="pt-PT" sz="2400" i="1" dirty="0" smtClean="0">
                <a:solidFill>
                  <a:srgbClr val="FF0000"/>
                </a:solidFill>
              </a:rPr>
              <a:t>------- A   BREAK …. </a:t>
            </a:r>
            <a:r>
              <a:rPr lang="pt-PT" sz="2400" i="1" dirty="0" err="1" smtClean="0">
                <a:solidFill>
                  <a:srgbClr val="FF0000"/>
                </a:solidFill>
              </a:rPr>
              <a:t>please</a:t>
            </a:r>
            <a:r>
              <a:rPr lang="pt-PT" sz="2400" i="1" dirty="0" smtClean="0">
                <a:solidFill>
                  <a:srgbClr val="FF0000"/>
                </a:solidFill>
              </a:rPr>
              <a:t>!! ---------</a:t>
            </a:r>
          </a:p>
          <a:p>
            <a:r>
              <a:rPr lang="fr-FR" sz="2400" b="1" dirty="0" smtClean="0"/>
              <a:t>Discussion autour de quelques </a:t>
            </a:r>
            <a:r>
              <a:rPr lang="fr-FR" sz="2400" b="1" dirty="0" smtClean="0"/>
              <a:t>cas cliniques </a:t>
            </a:r>
            <a:r>
              <a:rPr lang="fr-FR" sz="2000" i="1" dirty="0" smtClean="0"/>
              <a:t>(</a:t>
            </a:r>
            <a:r>
              <a:rPr lang="fr-FR" sz="2000" i="1" dirty="0" smtClean="0"/>
              <a:t>16:30 - 17:30)</a:t>
            </a:r>
          </a:p>
          <a:p>
            <a:endParaRPr lang="fr-FR" sz="2000" i="1" dirty="0" smtClean="0"/>
          </a:p>
          <a:p>
            <a:pPr>
              <a:buNone/>
            </a:pPr>
            <a:r>
              <a:rPr lang="pt-PT" sz="2000" dirty="0" smtClean="0"/>
              <a:t>	</a:t>
            </a:r>
            <a:r>
              <a:rPr lang="pt-PT" sz="2000" b="1" u="sng" dirty="0" smtClean="0"/>
              <a:t>Dr Jacques Labescat</a:t>
            </a:r>
            <a:r>
              <a:rPr lang="pt-PT" sz="2000" dirty="0" smtClean="0"/>
              <a:t>, </a:t>
            </a:r>
            <a:r>
              <a:rPr lang="pt-PT" sz="2000" b="1" u="sng" dirty="0"/>
              <a:t> Nadine Randon</a:t>
            </a:r>
            <a:r>
              <a:rPr lang="pt-PT" sz="2000" dirty="0"/>
              <a:t> (Présidente de Fibromyalgie SOS), </a:t>
            </a:r>
            <a:r>
              <a:rPr lang="pt-PT" sz="2000" b="1" u="sng" dirty="0" smtClean="0"/>
              <a:t>Margaux </a:t>
            </a:r>
            <a:r>
              <a:rPr lang="pt-PT" sz="2000" b="1" u="sng" dirty="0" smtClean="0"/>
              <a:t>Honoré</a:t>
            </a:r>
            <a:r>
              <a:rPr lang="pt-PT" sz="2000" dirty="0" smtClean="0"/>
              <a:t> (Chiropracteur), </a:t>
            </a:r>
            <a:r>
              <a:rPr lang="pt-PT" sz="2000" b="1" u="sng" dirty="0" smtClean="0"/>
              <a:t>Virginie Nègre </a:t>
            </a:r>
            <a:r>
              <a:rPr lang="pt-PT" sz="2000" dirty="0" smtClean="0"/>
              <a:t>(Dr en Pharmacie /Réflexologue),  </a:t>
            </a:r>
            <a:r>
              <a:rPr lang="pt-PT" sz="2000" b="1" u="sng" dirty="0" smtClean="0"/>
              <a:t>Evelyne Revellat</a:t>
            </a:r>
            <a:r>
              <a:rPr lang="pt-PT" sz="2000" dirty="0" smtClean="0"/>
              <a:t> (Présidente du Pôle Santé), </a:t>
            </a:r>
            <a:r>
              <a:rPr lang="pt-PT" sz="2000" b="1" u="sng" dirty="0" smtClean="0"/>
              <a:t>Laura Valadas  </a:t>
            </a:r>
            <a:r>
              <a:rPr lang="pt-PT" sz="2000" dirty="0" smtClean="0"/>
              <a:t>(Ostéopathe</a:t>
            </a:r>
            <a:r>
              <a:rPr lang="pt-PT" sz="2000" dirty="0" smtClean="0"/>
              <a:t>).</a:t>
            </a:r>
          </a:p>
          <a:p>
            <a:pPr>
              <a:buNone/>
            </a:pPr>
            <a:endParaRPr lang="pt-PT" sz="2000" b="1" dirty="0" smtClean="0"/>
          </a:p>
          <a:p>
            <a:r>
              <a:rPr lang="pt-PT" sz="2000" dirty="0" err="1" smtClean="0"/>
              <a:t>Conclusions</a:t>
            </a:r>
            <a:r>
              <a:rPr lang="pt-PT" sz="2000" dirty="0" smtClean="0"/>
              <a:t> …!</a:t>
            </a:r>
          </a:p>
          <a:p>
            <a:r>
              <a:rPr lang="pt-PT" sz="2000" b="1" dirty="0" smtClean="0"/>
              <a:t>Ouverture du cocktail </a:t>
            </a:r>
            <a:r>
              <a:rPr lang="pt-PT" sz="2000" b="1" dirty="0" smtClean="0"/>
              <a:t>– 18H</a:t>
            </a:r>
            <a:endParaRPr lang="pt-PT" sz="2000" dirty="0" smtClean="0"/>
          </a:p>
          <a:p>
            <a:endParaRPr lang="pt-PT" dirty="0" smtClean="0"/>
          </a:p>
        </p:txBody>
      </p:sp>
      <p:sp>
        <p:nvSpPr>
          <p:cNvPr id="4099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u="sng" dirty="0" smtClean="0"/>
              <a:t>Resumé</a:t>
            </a:r>
            <a:r>
              <a:rPr lang="pt-PT" sz="4000" u="sng" dirty="0" smtClean="0"/>
              <a:t> </a:t>
            </a:r>
            <a:endParaRPr lang="pt-PT" sz="4000" u="sng" dirty="0" smtClean="0"/>
          </a:p>
        </p:txBody>
      </p:sp>
      <p:pic>
        <p:nvPicPr>
          <p:cNvPr id="145410" name="Picture 2" descr="Resultado de imagem para p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95802"/>
            <a:ext cx="3707904" cy="1842365"/>
          </a:xfrm>
          <a:prstGeom prst="rect">
            <a:avLst/>
          </a:prstGeom>
          <a:noFill/>
        </p:spPr>
      </p:pic>
      <p:pic>
        <p:nvPicPr>
          <p:cNvPr id="145412" name="Picture 4" descr="Resultado de imagem para p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2591910" cy="1800200"/>
          </a:xfrm>
          <a:prstGeom prst="rect">
            <a:avLst/>
          </a:prstGeom>
          <a:noFill/>
        </p:spPr>
      </p:pic>
      <p:pic>
        <p:nvPicPr>
          <p:cNvPr id="9" name="Picture 8" descr="Resultado de imagem para burnout"/>
          <p:cNvPicPr>
            <a:picLocks noChangeAspect="1" noChangeArrowheads="1"/>
          </p:cNvPicPr>
          <p:nvPr/>
        </p:nvPicPr>
        <p:blipFill>
          <a:blip r:embed="rId4" cstate="print"/>
          <a:srcRect l="51341" t="980"/>
          <a:stretch>
            <a:fillRect/>
          </a:stretch>
        </p:blipFill>
        <p:spPr bwMode="auto">
          <a:xfrm>
            <a:off x="7380312" y="290801"/>
            <a:ext cx="1080120" cy="97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154559"/>
          </a:xfrm>
        </p:spPr>
        <p:txBody>
          <a:bodyPr>
            <a:normAutofit fontScale="90000"/>
          </a:bodyPr>
          <a:lstStyle/>
          <a:p>
            <a:r>
              <a:rPr lang="pt-PT" sz="7300" b="1" i="1" dirty="0" err="1" smtClean="0">
                <a:solidFill>
                  <a:schemeClr val="bg2">
                    <a:lumMod val="10000"/>
                  </a:schemeClr>
                </a:solidFill>
              </a:rPr>
              <a:t>Fibromyalgie</a:t>
            </a:r>
            <a:r>
              <a:rPr lang="pt-PT" dirty="0" smtClean="0">
                <a:solidFill>
                  <a:srgbClr val="FF0000"/>
                </a:solidFill>
              </a:rPr>
              <a:t/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462264"/>
            <a:ext cx="8496944" cy="2423120"/>
          </a:xfrm>
        </p:spPr>
        <p:txBody>
          <a:bodyPr>
            <a:normAutofit/>
          </a:bodyPr>
          <a:lstStyle/>
          <a:p>
            <a:r>
              <a:rPr lang="pt-PT" sz="5400" b="1" i="1" dirty="0" smtClean="0">
                <a:solidFill>
                  <a:schemeClr val="bg2">
                    <a:lumMod val="10000"/>
                  </a:schemeClr>
                </a:solidFill>
              </a:rPr>
              <a:t>0 – </a:t>
            </a:r>
            <a:r>
              <a:rPr lang="pt-PT" sz="5400" b="1" i="1" dirty="0" err="1" smtClean="0">
                <a:solidFill>
                  <a:schemeClr val="bg2">
                    <a:lumMod val="10000"/>
                  </a:schemeClr>
                </a:solidFill>
              </a:rPr>
              <a:t>Introduction</a:t>
            </a:r>
            <a:r>
              <a:rPr lang="pt-PT" sz="54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5400" b="1" i="1" dirty="0" err="1" smtClean="0">
                <a:solidFill>
                  <a:schemeClr val="bg2">
                    <a:lumMod val="10000"/>
                  </a:schemeClr>
                </a:solidFill>
              </a:rPr>
              <a:t>et</a:t>
            </a:r>
            <a:r>
              <a:rPr lang="pt-PT" sz="54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pt-PT" sz="5400" b="1" i="1" dirty="0" err="1" smtClean="0">
                <a:solidFill>
                  <a:schemeClr val="bg2">
                    <a:lumMod val="10000"/>
                  </a:schemeClr>
                </a:solidFill>
              </a:rPr>
              <a:t>un</a:t>
            </a:r>
            <a:r>
              <a:rPr lang="pt-PT" sz="54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5400" b="1" i="1" dirty="0" err="1" smtClean="0">
                <a:solidFill>
                  <a:schemeClr val="bg2">
                    <a:lumMod val="10000"/>
                  </a:schemeClr>
                </a:solidFill>
              </a:rPr>
              <a:t>peu</a:t>
            </a:r>
            <a:r>
              <a:rPr lang="pt-PT" sz="5400" b="1" i="1" dirty="0" smtClean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pt-PT" sz="5400" b="1" i="1" dirty="0" err="1" smtClean="0">
                <a:solidFill>
                  <a:schemeClr val="bg2">
                    <a:lumMod val="10000"/>
                  </a:schemeClr>
                </a:solidFill>
              </a:rPr>
              <a:t>histoire</a:t>
            </a:r>
            <a:r>
              <a:rPr lang="pt-PT" sz="6600" b="1" i="1" dirty="0" smtClean="0">
                <a:solidFill>
                  <a:schemeClr val="bg2">
                    <a:lumMod val="10000"/>
                  </a:schemeClr>
                </a:solidFill>
              </a:rPr>
              <a:t>…</a:t>
            </a:r>
            <a:endParaRPr lang="pt-PT" sz="6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7266" name="AutoShape 2" descr="https://humananatomylibrary.co/resoure/3798/the-anatomy-and-physiology-of-pain-sciencedirect-pain-pathway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pic>
        <p:nvPicPr>
          <p:cNvPr id="5" name="Imagem 8" descr="https://static.globalnoticias.pt/dn/image.aspx?brand=DN&amp;type=generate&amp;name=original&amp;id=8833023&amp;w=579&amp;h=371&amp;t=20171010235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6196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2987824" y="3933056"/>
            <a:ext cx="4392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t-PT" b="1" i="1" dirty="0" err="1">
                <a:solidFill>
                  <a:prstClr val="black"/>
                </a:solidFill>
              </a:rPr>
              <a:t>Question</a:t>
            </a:r>
            <a:r>
              <a:rPr lang="pt-PT" b="1" i="1" dirty="0">
                <a:solidFill>
                  <a:prstClr val="black"/>
                </a:solidFill>
              </a:rPr>
              <a:t>  </a:t>
            </a:r>
            <a:r>
              <a:rPr lang="pt-PT" b="1" i="1" dirty="0" err="1">
                <a:solidFill>
                  <a:prstClr val="black"/>
                </a:solidFill>
              </a:rPr>
              <a:t>Perso</a:t>
            </a:r>
            <a:r>
              <a:rPr lang="pt-PT" b="1" i="1" dirty="0">
                <a:solidFill>
                  <a:prstClr val="black"/>
                </a:solidFill>
              </a:rPr>
              <a:t> ou Social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 descr="mso28E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379413"/>
            <a:ext cx="9288463" cy="570071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0952" y="9621688"/>
            <a:ext cx="6489328" cy="45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msoA64B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004011"/>
            <a:ext cx="4211960" cy="1853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6372200" y="2708920"/>
            <a:ext cx="125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 err="1">
                <a:solidFill>
                  <a:srgbClr val="FF0000"/>
                </a:solidFill>
              </a:rPr>
              <a:t>Enf</a:t>
            </a:r>
            <a:r>
              <a:rPr lang="pt-PT" b="1" i="1" dirty="0">
                <a:solidFill>
                  <a:srgbClr val="FF0000"/>
                </a:solidFill>
              </a:rPr>
              <a:t>. ALICE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16488"/>
            <a:ext cx="91440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800" b="1">
                <a:solidFill>
                  <a:srgbClr val="660033"/>
                </a:solidFill>
              </a:rPr>
              <a:t>Organização: Liga Portuguesa de Profilaxia Social</a:t>
            </a:r>
          </a:p>
          <a:p>
            <a:pPr>
              <a:lnSpc>
                <a:spcPct val="90000"/>
              </a:lnSpc>
            </a:pPr>
            <a:endParaRPr lang="pt-PT" sz="2400" b="1"/>
          </a:p>
          <a:p>
            <a:pPr>
              <a:lnSpc>
                <a:spcPct val="90000"/>
              </a:lnSpc>
            </a:pPr>
            <a:r>
              <a:rPr lang="pt-PT" sz="2400" b="1"/>
              <a:t>Apoios:    M. da Saúde, Myos, Ordem Médicos SRN</a:t>
            </a:r>
          </a:p>
          <a:p>
            <a:pPr>
              <a:lnSpc>
                <a:spcPct val="90000"/>
              </a:lnSpc>
            </a:pPr>
            <a:r>
              <a:rPr lang="pt-PT" sz="2400" b="1"/>
              <a:t>   Clínica Central do Bonfim e CGD</a:t>
            </a:r>
          </a:p>
        </p:txBody>
      </p:sp>
      <p:pic>
        <p:nvPicPr>
          <p:cNvPr id="2054" name="Picture 6" descr="916D66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1989138"/>
            <a:ext cx="8820150" cy="1555750"/>
          </a:xfrm>
        </p:spPr>
        <p:txBody>
          <a:bodyPr>
            <a:normAutofit fontScale="90000"/>
          </a:bodyPr>
          <a:lstStyle/>
          <a:p>
            <a:r>
              <a:rPr lang="pt-PT" sz="6000" b="1" dirty="0" err="1">
                <a:solidFill>
                  <a:srgbClr val="FFFF00"/>
                </a:solidFill>
              </a:rPr>
              <a:t>Escuela</a:t>
            </a:r>
            <a:r>
              <a:rPr lang="pt-PT" sz="6000" b="1" dirty="0">
                <a:solidFill>
                  <a:srgbClr val="FFFF00"/>
                </a:solidFill>
              </a:rPr>
              <a:t> </a:t>
            </a:r>
            <a:r>
              <a:rPr lang="pt-PT" sz="6000" b="1" dirty="0" smtClean="0">
                <a:solidFill>
                  <a:srgbClr val="FFFF00"/>
                </a:solidFill>
              </a:rPr>
              <a:t>FM-2007</a:t>
            </a:r>
            <a:r>
              <a:rPr lang="pt-PT" sz="6000" b="1" dirty="0"/>
              <a:t>:</a:t>
            </a:r>
            <a:br>
              <a:rPr lang="pt-PT" sz="6000" b="1" dirty="0"/>
            </a:br>
            <a:r>
              <a:rPr lang="pt-PT" sz="5400" b="1" dirty="0"/>
              <a:t>“</a:t>
            </a:r>
            <a:r>
              <a:rPr lang="pt-PT" sz="5400" b="1" dirty="0" err="1"/>
              <a:t>Convivir</a:t>
            </a:r>
            <a:r>
              <a:rPr lang="pt-PT" sz="5400" b="1" dirty="0"/>
              <a:t> </a:t>
            </a:r>
            <a:r>
              <a:rPr lang="pt-PT" sz="5400" b="1" dirty="0" err="1"/>
              <a:t>con</a:t>
            </a:r>
            <a:r>
              <a:rPr lang="pt-PT" sz="5400" b="1" dirty="0"/>
              <a:t> la </a:t>
            </a:r>
            <a:r>
              <a:rPr lang="pt-PT" sz="5400" b="1" dirty="0" smtClean="0"/>
              <a:t>Fibromialgia/SFC</a:t>
            </a:r>
            <a:r>
              <a:rPr lang="pt-PT" sz="5400" b="1" dirty="0"/>
              <a:t>”</a:t>
            </a:r>
            <a:endParaRPr lang="pt-PT" sz="7200" b="1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868863"/>
            <a:ext cx="7697787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P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Elena Martinez Castro, </a:t>
            </a:r>
            <a:r>
              <a:rPr lang="pt-PT" sz="2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António Rui Leal</a:t>
            </a:r>
          </a:p>
          <a:p>
            <a:pPr>
              <a:lnSpc>
                <a:spcPct val="80000"/>
              </a:lnSpc>
            </a:pPr>
            <a:r>
              <a:rPr lang="pt-P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Cristian </a:t>
            </a:r>
            <a:r>
              <a:rPr lang="pt-P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Haddad</a:t>
            </a:r>
            <a:r>
              <a:rPr lang="pt-P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 </a:t>
            </a:r>
            <a:r>
              <a:rPr lang="pt-P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Julia</a:t>
            </a:r>
            <a:r>
              <a:rPr lang="pt-P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Martinez </a:t>
            </a:r>
            <a:r>
              <a:rPr lang="pt-P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Illescas</a:t>
            </a:r>
            <a:endParaRPr lang="pt-PT" sz="2000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PT" sz="2000" i="1" dirty="0" err="1">
                <a:solidFill>
                  <a:schemeClr val="tx2">
                    <a:lumMod val="75000"/>
                  </a:schemeClr>
                </a:solidFill>
              </a:rPr>
              <a:t>Specialists</a:t>
            </a:r>
            <a:r>
              <a:rPr lang="pt-PT" sz="2000" i="1" dirty="0">
                <a:solidFill>
                  <a:schemeClr val="tx2">
                    <a:lumMod val="75000"/>
                  </a:schemeClr>
                </a:solidFill>
              </a:rPr>
              <a:t> Reumatologia, </a:t>
            </a:r>
            <a:r>
              <a:rPr lang="pt-PT" sz="2000" i="1" dirty="0" err="1">
                <a:solidFill>
                  <a:schemeClr val="tx2">
                    <a:lumMod val="75000"/>
                  </a:schemeClr>
                </a:solidFill>
              </a:rPr>
              <a:t>Rehabilitation</a:t>
            </a:r>
            <a:r>
              <a:rPr lang="pt-PT" sz="2000" i="1" dirty="0">
                <a:solidFill>
                  <a:schemeClr val="tx2">
                    <a:lumMod val="75000"/>
                  </a:schemeClr>
                </a:solidFill>
              </a:rPr>
              <a:t> &amp; </a:t>
            </a:r>
            <a:r>
              <a:rPr lang="pt-PT" sz="2000" i="1" dirty="0" err="1">
                <a:solidFill>
                  <a:schemeClr val="tx2">
                    <a:lumMod val="75000"/>
                  </a:schemeClr>
                </a:solidFill>
              </a:rPr>
              <a:t>Med</a:t>
            </a:r>
            <a:r>
              <a:rPr lang="pt-PT" sz="2000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t-PT" sz="2000" i="1" dirty="0" err="1">
                <a:solidFill>
                  <a:schemeClr val="tx2">
                    <a:lumMod val="75000"/>
                  </a:schemeClr>
                </a:solidFill>
              </a:rPr>
              <a:t>Ocup</a:t>
            </a:r>
            <a:r>
              <a:rPr lang="pt-PT" sz="2000" i="1" dirty="0">
                <a:solidFill>
                  <a:schemeClr val="tx2">
                    <a:lumMod val="75000"/>
                  </a:schemeClr>
                </a:solidFill>
              </a:rPr>
              <a:t>., </a:t>
            </a:r>
          </a:p>
          <a:p>
            <a:pPr>
              <a:lnSpc>
                <a:spcPct val="80000"/>
              </a:lnSpc>
            </a:pPr>
            <a:r>
              <a:rPr lang="pt-PT" sz="2000" i="1" dirty="0">
                <a:solidFill>
                  <a:schemeClr val="tx2">
                    <a:lumMod val="75000"/>
                  </a:schemeClr>
                </a:solidFill>
              </a:rPr>
              <a:t>Psiquiatria i </a:t>
            </a:r>
            <a:r>
              <a:rPr lang="pt-PT" sz="2000" i="1" dirty="0" err="1">
                <a:solidFill>
                  <a:schemeClr val="tx2">
                    <a:lumMod val="75000"/>
                  </a:schemeClr>
                </a:solidFill>
              </a:rPr>
              <a:t>Metge</a:t>
            </a:r>
            <a:r>
              <a:rPr lang="pt-PT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000" i="1" dirty="0" err="1">
                <a:solidFill>
                  <a:schemeClr val="tx2">
                    <a:lumMod val="75000"/>
                  </a:schemeClr>
                </a:solidFill>
              </a:rPr>
              <a:t>Capcelera</a:t>
            </a:r>
            <a:endParaRPr lang="pt-PT" sz="20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pt-PT" sz="2000" b="1" i="1" dirty="0">
                <a:solidFill>
                  <a:schemeClr val="tx2">
                    <a:lumMod val="75000"/>
                  </a:schemeClr>
                </a:solidFill>
              </a:rPr>
              <a:t>HNSM – Andorra &amp; Col. </a:t>
            </a:r>
            <a:r>
              <a:rPr lang="pt-PT" sz="2000" b="1" i="1" dirty="0" err="1">
                <a:solidFill>
                  <a:schemeClr val="tx2">
                    <a:lumMod val="75000"/>
                  </a:schemeClr>
                </a:solidFill>
              </a:rPr>
              <a:t>Metges</a:t>
            </a:r>
            <a:endParaRPr lang="pt-PT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108" name="Object 60"/>
          <p:cNvGraphicFramePr>
            <a:graphicFrameLocks noChangeAspect="1"/>
          </p:cNvGraphicFramePr>
          <p:nvPr/>
        </p:nvGraphicFramePr>
        <p:xfrm>
          <a:off x="179388" y="68263"/>
          <a:ext cx="1728316" cy="15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Foto de Photo Editor" r:id="rId3" imgW="4114286" imgH="4161905" progId="">
                  <p:embed/>
                </p:oleObj>
              </mc:Choice>
              <mc:Fallback>
                <p:oleObj name="Foto de Photo Editor" r:id="rId3" imgW="4114286" imgH="41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8263"/>
                        <a:ext cx="1728316" cy="15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9" name="Picture 61" descr="3graces'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645024"/>
            <a:ext cx="1656184" cy="2406862"/>
          </a:xfrm>
          <a:prstGeom prst="rect">
            <a:avLst/>
          </a:prstGeom>
          <a:noFill/>
        </p:spPr>
      </p:pic>
      <p:pic>
        <p:nvPicPr>
          <p:cNvPr id="6" name="Picture 2" descr="foto hos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1803" y="0"/>
            <a:ext cx="2252197" cy="16287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pt-PT" sz="4000" b="1" dirty="0" smtClean="0"/>
              <a:t>V </a:t>
            </a:r>
            <a:r>
              <a:rPr lang="pt-PT" sz="4000" b="1" dirty="0" err="1" smtClean="0"/>
              <a:t>Congres</a:t>
            </a:r>
            <a:r>
              <a:rPr lang="pt-PT" sz="4000" b="1" dirty="0" smtClean="0"/>
              <a:t> </a:t>
            </a:r>
            <a:r>
              <a:rPr lang="pt-PT" sz="4000" b="1" dirty="0" err="1" smtClean="0"/>
              <a:t>sur</a:t>
            </a:r>
            <a:r>
              <a:rPr lang="pt-PT" sz="4000" b="1" dirty="0" smtClean="0"/>
              <a:t> FM…2009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55576" y="1260400"/>
          <a:ext cx="7623308" cy="540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3" imgW="8362849" imgH="5934025" progId="AcroExch.Document.DC">
                  <p:embed/>
                </p:oleObj>
              </mc:Choice>
              <mc:Fallback>
                <p:oleObj name="Acrobat Document" r:id="rId3" imgW="8362849" imgH="5934025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60400"/>
                        <a:ext cx="7623308" cy="5408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640960" cy="1154559"/>
          </a:xfrm>
        </p:spPr>
        <p:txBody>
          <a:bodyPr>
            <a:normAutofit fontScale="90000"/>
          </a:bodyPr>
          <a:lstStyle/>
          <a:p>
            <a:r>
              <a:rPr lang="pt-PT" sz="4900" b="1" i="1" dirty="0" smtClean="0">
                <a:solidFill>
                  <a:schemeClr val="bg2">
                    <a:lumMod val="10000"/>
                  </a:schemeClr>
                </a:solidFill>
              </a:rPr>
              <a:t>Neurasténie</a:t>
            </a:r>
            <a:r>
              <a:rPr lang="pt-PT" sz="4900" b="1" i="1" dirty="0" smtClean="0">
                <a:solidFill>
                  <a:schemeClr val="bg2">
                    <a:lumMod val="10000"/>
                  </a:schemeClr>
                </a:solidFill>
              </a:rPr>
              <a:t>, Fibromyalgie,</a:t>
            </a:r>
            <a:br>
              <a:rPr lang="pt-PT" sz="49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sz="49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PT" sz="4900" b="1" i="1" dirty="0" smtClean="0">
                <a:solidFill>
                  <a:schemeClr val="bg2">
                    <a:lumMod val="10000"/>
                  </a:schemeClr>
                </a:solidFill>
              </a:rPr>
              <a:t>Douleurs Croniques/Centralou Psi? </a:t>
            </a:r>
            <a:r>
              <a:rPr lang="pt-PT" dirty="0" smtClean="0">
                <a:solidFill>
                  <a:srgbClr val="FF0000"/>
                </a:solidFill>
              </a:rPr>
              <a:t/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/>
          </a:p>
        </p:txBody>
      </p:sp>
      <p:pic>
        <p:nvPicPr>
          <p:cNvPr id="243718" name="Picture 6" descr="Dor CrÃ³nica - factos e nÃºmeros &amp; localizaÃ§Ã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269" y="2060848"/>
            <a:ext cx="9350782" cy="4797152"/>
          </a:xfrm>
          <a:prstGeom prst="rect">
            <a:avLst/>
          </a:prstGeom>
          <a:noFill/>
        </p:spPr>
      </p:pic>
      <p:sp>
        <p:nvSpPr>
          <p:cNvPr id="267266" name="AutoShape 2" descr="https://humananatomylibrary.co/resoure/3798/the-anatomy-and-physiology-of-pain-sciencedirect-pain-pathway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7164288" y="4509120"/>
            <a:ext cx="151216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141</Words>
  <Application>Microsoft Office PowerPoint</Application>
  <PresentationFormat>Affichage à l'écran (4:3)</PresentationFormat>
  <Paragraphs>48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1_Tema do Office</vt:lpstr>
      <vt:lpstr>Foto de Photo Editor</vt:lpstr>
      <vt:lpstr>Acrobat Document</vt:lpstr>
      <vt:lpstr>Pôle Santé Pluridisciplinaire Fondation SANITUS </vt:lpstr>
      <vt:lpstr>Resumé </vt:lpstr>
      <vt:lpstr>Fibromyalgie </vt:lpstr>
      <vt:lpstr>Présentation PowerPoint</vt:lpstr>
      <vt:lpstr>Présentation PowerPoint</vt:lpstr>
      <vt:lpstr>Escuela FM-2007: “Convivir con la Fibromialgia/SFC”</vt:lpstr>
      <vt:lpstr>V Congres sur FM…2009</vt:lpstr>
      <vt:lpstr>Neurasténie, Fibromyalgie,  Douleurs Croniques/Centralou Psi?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Pôle Santé Pluridisciplinaire Fundation SANITUS</dc:title>
  <dc:creator>António Rui Leal</dc:creator>
  <cp:lastModifiedBy>Utilisateur Windows</cp:lastModifiedBy>
  <cp:revision>4</cp:revision>
  <dcterms:created xsi:type="dcterms:W3CDTF">2018-10-10T15:09:42Z</dcterms:created>
  <dcterms:modified xsi:type="dcterms:W3CDTF">2018-10-11T07:51:46Z</dcterms:modified>
</cp:coreProperties>
</file>