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9939338" cy="6805613"/>
  <p:embeddedFontLst>
    <p:embeddedFont>
      <p:font typeface="Roboto Slab" panose="020B0604020202020204" charset="0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ource Sans Pro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53B4C1-058D-45E1-95BA-9A53E337D010}">
  <a:tblStyle styleId="{9853B4C1-058D-45E1-95BA-9A53E337D0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8724D-EA2D-452C-9F26-4E2FC5DA9B71}" type="datetimeFigureOut">
              <a:rPr lang="fr-FR" smtClean="0"/>
              <a:t>12/10/2018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9992" y="6464151"/>
            <a:ext cx="4307047" cy="3402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AC24B-3D3D-4947-8F33-09E4A87E20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9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93936" y="3232666"/>
            <a:ext cx="7951468" cy="306252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83216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8810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270250" y="511175"/>
            <a:ext cx="3400425" cy="2551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993935" y="3232666"/>
            <a:ext cx="7951470" cy="3062526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948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1546025" y="2034925"/>
            <a:ext cx="5832600" cy="1546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 b="1"/>
            </a:lvl1pPr>
            <a:lvl2pPr lvl="1" rtl="0">
              <a:spcBef>
                <a:spcPts val="0"/>
              </a:spcBef>
              <a:buSzPct val="100000"/>
              <a:defRPr sz="4800" b="1"/>
            </a:lvl2pPr>
            <a:lvl3pPr lvl="2" rtl="0">
              <a:spcBef>
                <a:spcPts val="0"/>
              </a:spcBef>
              <a:buSzPct val="100000"/>
              <a:defRPr sz="4800" b="1"/>
            </a:lvl3pPr>
            <a:lvl4pPr lvl="3" rtl="0">
              <a:spcBef>
                <a:spcPts val="0"/>
              </a:spcBef>
              <a:buSzPct val="100000"/>
              <a:defRPr sz="4800" b="1"/>
            </a:lvl4pPr>
            <a:lvl5pPr lvl="4" rtl="0">
              <a:spcBef>
                <a:spcPts val="0"/>
              </a:spcBef>
              <a:buSzPct val="100000"/>
              <a:defRPr sz="4800" b="1"/>
            </a:lvl5pPr>
            <a:lvl6pPr lvl="5" rtl="0">
              <a:spcBef>
                <a:spcPts val="0"/>
              </a:spcBef>
              <a:buSzPct val="100000"/>
              <a:defRPr sz="4800" b="1"/>
            </a:lvl6pPr>
            <a:lvl7pPr lvl="6" rtl="0">
              <a:spcBef>
                <a:spcPts val="0"/>
              </a:spcBef>
              <a:buSzPct val="100000"/>
              <a:defRPr sz="4800" b="1"/>
            </a:lvl7pPr>
            <a:lvl8pPr lvl="7" rtl="0">
              <a:spcBef>
                <a:spcPts val="0"/>
              </a:spcBef>
              <a:buSzPct val="100000"/>
              <a:defRPr sz="4800" b="1"/>
            </a:lvl8pPr>
            <a:lvl9pPr lvl="8" rtl="0">
              <a:spcBef>
                <a:spcPts val="0"/>
              </a:spcBef>
              <a:buSzPct val="100000"/>
              <a:defRPr sz="4800" b="1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546025" y="3710548"/>
            <a:ext cx="5832600" cy="104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607D8B"/>
              </a:buClr>
              <a:buNone/>
              <a:defRPr>
                <a:solidFill>
                  <a:srgbClr val="607D8B"/>
                </a:solidFill>
              </a:defRPr>
            </a:lvl1pPr>
            <a:lvl2pPr lvl="1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2pPr>
            <a:lvl3pPr lvl="2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3pPr>
            <a:lvl4pPr lvl="3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4pPr>
            <a:lvl5pPr lvl="4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5pPr>
            <a:lvl6pPr lvl="5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6pPr>
            <a:lvl7pPr lvl="6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7pPr>
            <a:lvl8pPr lvl="7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8pPr>
            <a:lvl9pPr lvl="8" rtl="0">
              <a:spcBef>
                <a:spcPts val="0"/>
              </a:spcBef>
              <a:buClr>
                <a:srgbClr val="607D8B"/>
              </a:buClr>
              <a:buSzPct val="100000"/>
              <a:buNone/>
              <a:defRPr sz="3000">
                <a:solidFill>
                  <a:srgbClr val="607D8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 descr="connections-05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5945" y="0"/>
            <a:ext cx="913210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215300" y="2501400"/>
            <a:ext cx="6713399" cy="10931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1pPr>
            <a:lvl2pPr lvl="1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2pPr>
            <a:lvl3pPr lvl="2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3pPr>
            <a:lvl4pPr lvl="3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4pPr>
            <a:lvl5pPr lvl="4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5pPr>
            <a:lvl6pPr lvl="5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6pPr>
            <a:lvl7pPr lvl="6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7pPr>
            <a:lvl8pPr lvl="7" algn="ctr" rtl="0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8pPr>
            <a:lvl9pPr lvl="8" algn="ctr">
              <a:spcBef>
                <a:spcPts val="0"/>
              </a:spcBef>
              <a:buClr>
                <a:srgbClr val="263238"/>
              </a:buClr>
              <a:buSzPct val="100000"/>
              <a:defRPr sz="3600" i="1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3593400" y="1074284"/>
            <a:ext cx="1957200" cy="1093199"/>
            <a:chOff x="3593400" y="1760084"/>
            <a:chExt cx="1957200" cy="1093199"/>
          </a:xfrm>
        </p:grpSpPr>
        <p:sp>
          <p:nvSpPr>
            <p:cNvPr id="32" name="Shape 32"/>
            <p:cNvSpPr txBox="1"/>
            <p:nvPr/>
          </p:nvSpPr>
          <p:spPr>
            <a:xfrm>
              <a:off x="3593400" y="1872096"/>
              <a:ext cx="1957200" cy="8714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>
                <a:spcBef>
                  <a:spcPts val="0"/>
                </a:spcBef>
                <a:buNone/>
              </a:pPr>
              <a:r>
                <a:rPr lang="en" sz="6000" b="1">
                  <a:solidFill>
                    <a:srgbClr val="0091EA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“</a:t>
              </a:r>
            </a:p>
          </p:txBody>
        </p:sp>
        <p:sp>
          <p:nvSpPr>
            <p:cNvPr id="33" name="Shape 33"/>
            <p:cNvSpPr/>
            <p:nvPr/>
          </p:nvSpPr>
          <p:spPr>
            <a:xfrm>
              <a:off x="4025400" y="1760084"/>
              <a:ext cx="1093199" cy="1093199"/>
            </a:xfrm>
            <a:prstGeom prst="ellipse">
              <a:avLst/>
            </a:prstGeom>
            <a:noFill/>
            <a:ln w="9525" cap="flat" cmpd="sng">
              <a:solidFill>
                <a:srgbClr val="CFD8DC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4190700" y="1925384"/>
              <a:ext cx="762600" cy="762600"/>
            </a:xfrm>
            <a:prstGeom prst="ellipse">
              <a:avLst/>
            </a:prstGeom>
            <a:noFill/>
            <a:ln w="19050" cap="flat" cmpd="sng">
              <a:solidFill>
                <a:srgbClr val="CFD8D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cxnSp>
        <p:nvCxnSpPr>
          <p:cNvPr id="35" name="Shape 35"/>
          <p:cNvCxnSpPr>
            <a:endCxn id="33" idx="1"/>
          </p:cNvCxnSpPr>
          <p:nvPr/>
        </p:nvCxnSpPr>
        <p:spPr>
          <a:xfrm>
            <a:off x="3742095" y="871980"/>
            <a:ext cx="443400" cy="3624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6" name="Shape 36"/>
          <p:cNvCxnSpPr/>
          <p:nvPr/>
        </p:nvCxnSpPr>
        <p:spPr>
          <a:xfrm rot="10800000">
            <a:off x="4114799" y="269684"/>
            <a:ext cx="457200" cy="804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7" name="Shape 37"/>
          <p:cNvCxnSpPr/>
          <p:nvPr/>
        </p:nvCxnSpPr>
        <p:spPr>
          <a:xfrm rot="10800000" flipH="1">
            <a:off x="4749075" y="753124"/>
            <a:ext cx="95100" cy="3489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682658" y="1600200"/>
            <a:ext cx="3675300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3329991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5873833" y="1600200"/>
            <a:ext cx="2419799" cy="4967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2000"/>
            </a:lvl1pPr>
            <a:lvl2pPr lvl="1" rtl="0">
              <a:spcBef>
                <a:spcPts val="0"/>
              </a:spcBef>
              <a:buSzPct val="100000"/>
              <a:defRPr sz="2000"/>
            </a:lvl2pPr>
            <a:lvl3pPr lvl="2" rtl="0">
              <a:spcBef>
                <a:spcPts val="0"/>
              </a:spcBef>
              <a:buSzPct val="100000"/>
              <a:defRPr sz="2000"/>
            </a:lvl3pPr>
            <a:lvl4pPr lvl="3" rtl="0">
              <a:spcBef>
                <a:spcPts val="0"/>
              </a:spcBef>
              <a:buSzPct val="100000"/>
              <a:defRPr sz="2000"/>
            </a:lvl4pPr>
            <a:lvl5pPr lvl="4" rtl="0">
              <a:spcBef>
                <a:spcPts val="0"/>
              </a:spcBef>
              <a:buSzPct val="100000"/>
              <a:defRPr sz="2000"/>
            </a:lvl5pPr>
            <a:lvl6pPr lvl="5" rtl="0">
              <a:spcBef>
                <a:spcPts val="0"/>
              </a:spcBef>
              <a:buSzPct val="100000"/>
              <a:defRPr sz="2000"/>
            </a:lvl6pPr>
            <a:lvl7pPr lvl="6" rtl="0">
              <a:spcBef>
                <a:spcPts val="0"/>
              </a:spcBef>
              <a:buSzPct val="100000"/>
              <a:defRPr sz="2000"/>
            </a:lvl7pPr>
            <a:lvl8pPr lvl="7" rtl="0">
              <a:spcBef>
                <a:spcPts val="0"/>
              </a:spcBef>
              <a:buSzPct val="100000"/>
              <a:defRPr sz="2000"/>
            </a:lvl8pPr>
            <a:lvl9pPr lvl="8" rtl="0">
              <a:spcBef>
                <a:spcPts val="0"/>
              </a:spcBef>
              <a:buSzPct val="100000"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5407123"/>
            <a:ext cx="8229600" cy="491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mplete patter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rgbClr val="0091EA"/>
              </a:buClr>
              <a:buSzPct val="100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6"/>
            <a:ext cx="7571700" cy="47648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CFD8DC"/>
              </a:buClr>
              <a:buSzPct val="100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CFD8DC"/>
              </a:buClr>
              <a:buSzPct val="1000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CFD8DC"/>
              </a:buClr>
              <a:buSzPct val="1000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116632"/>
            <a:ext cx="7137300" cy="86409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5AB1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Pitch d’Ouverture du Colloque</a:t>
            </a:r>
            <a:endParaRPr lang="en" sz="2800" dirty="0">
              <a:solidFill>
                <a:srgbClr val="5AB1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755576" y="836712"/>
            <a:ext cx="8064895" cy="55446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200" dirty="0" smtClean="0"/>
              <a:t>Accueil = Emma annonce le déroulé de l’après-midi </a:t>
            </a:r>
            <a:r>
              <a:rPr lang="fr-FR" sz="1200" dirty="0" smtClean="0">
                <a:sym typeface="Wingdings" panose="05000000000000000000" pitchFamily="2" charset="2"/>
              </a:rPr>
              <a:t> Oui, </a:t>
            </a:r>
            <a:r>
              <a:rPr lang="fr-FR" sz="1200" dirty="0" smtClean="0">
                <a:sym typeface="Wingdings" panose="05000000000000000000" pitchFamily="2" charset="2"/>
              </a:rPr>
              <a:t>effectivement </a:t>
            </a:r>
            <a:r>
              <a:rPr lang="fr-FR" sz="1200" dirty="0" err="1" smtClean="0">
                <a:sym typeface="Wingdings" panose="05000000000000000000" pitchFamily="2" charset="2"/>
              </a:rPr>
              <a:t>l’asso</a:t>
            </a:r>
            <a:r>
              <a:rPr lang="fr-FR" sz="1200" dirty="0" smtClean="0">
                <a:sym typeface="Wingdings" panose="05000000000000000000" pitchFamily="2" charset="2"/>
              </a:rPr>
              <a:t>. Existe depuis janvier 2018</a:t>
            </a:r>
            <a:endParaRPr lang="fr-FR" sz="1200" dirty="0" smtClean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200" dirty="0" smtClean="0"/>
              <a:t>Toutes les personnes présentes aujourd’hui contribuent bénévolement et</a:t>
            </a:r>
          </a:p>
          <a:p>
            <a:pPr lvl="1"/>
            <a:r>
              <a:rPr lang="fr-FR" sz="1200" dirty="0"/>
              <a:t>	</a:t>
            </a:r>
            <a:r>
              <a:rPr lang="fr-FR" sz="1200" dirty="0" smtClean="0"/>
              <a:t>généreusement pour le lancement des activités du Pôle Santé P. Paris-Est. Cette journée n’auraient </a:t>
            </a:r>
            <a:br>
              <a:rPr lang="fr-FR" sz="1200" dirty="0" smtClean="0"/>
            </a:br>
            <a:r>
              <a:rPr lang="fr-FR" sz="1200" dirty="0" smtClean="0"/>
              <a:t>	pas pu avoir lieu sans elles. Je tiens à remercier M. le Maire de Nogent et Président du Territoire </a:t>
            </a:r>
            <a:r>
              <a:rPr lang="fr-FR" sz="1200" dirty="0"/>
              <a:t>qui </a:t>
            </a:r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1200" dirty="0" smtClean="0"/>
              <a:t>	nous </a:t>
            </a:r>
            <a:r>
              <a:rPr lang="fr-FR" sz="1200" dirty="0"/>
              <a:t>a encouragé dans notre projet</a:t>
            </a:r>
            <a:r>
              <a:rPr lang="fr-FR" sz="1200" dirty="0" smtClean="0"/>
              <a:t> </a:t>
            </a:r>
            <a:r>
              <a:rPr lang="fr-FR" sz="1200" dirty="0" smtClean="0"/>
              <a:t>ainsi que le Dr Jacques Labescat, Vise Président de </a:t>
            </a:r>
            <a:br>
              <a:rPr lang="fr-FR" sz="1200" dirty="0" smtClean="0"/>
            </a:br>
            <a:r>
              <a:rPr lang="fr-FR" sz="1200" dirty="0" smtClean="0"/>
              <a:t>	l’association. Et le Pr Antonio Marcelino qui nous offre sa présence pour la conférence </a:t>
            </a:r>
            <a:r>
              <a:rPr lang="fr-FR" sz="1200" dirty="0" smtClean="0"/>
              <a:t>avec</a:t>
            </a:r>
            <a:r>
              <a:rPr lang="fr-FR" sz="1200" dirty="0" smtClean="0"/>
              <a:t> </a:t>
            </a:r>
            <a:r>
              <a:rPr lang="fr-FR" sz="1200" dirty="0" smtClean="0"/>
              <a:t>la </a:t>
            </a:r>
            <a:endParaRPr lang="fr-FR" sz="1200" dirty="0" smtClean="0"/>
          </a:p>
          <a:p>
            <a:pPr lvl="1"/>
            <a:r>
              <a:rPr lang="fr-FR" sz="1200" dirty="0"/>
              <a:t>	</a:t>
            </a:r>
            <a:r>
              <a:rPr lang="fr-FR" sz="1200" dirty="0" smtClean="0"/>
              <a:t>Fondation </a:t>
            </a:r>
            <a:r>
              <a:rPr lang="fr-FR" sz="1200" dirty="0" err="1" smtClean="0"/>
              <a:t>Sanitus</a:t>
            </a:r>
            <a:r>
              <a:rPr lang="fr-FR" sz="1200" dirty="0" smtClean="0"/>
              <a:t> qui à participé aux frais.</a:t>
            </a:r>
            <a:endParaRPr lang="fr-FR" sz="1200" dirty="0"/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fr-FR" sz="1200" dirty="0" smtClean="0"/>
              <a:t>Présentation des personnes qui répondront aux </a:t>
            </a:r>
            <a:r>
              <a:rPr lang="fr-FR" sz="1200" dirty="0" smtClean="0"/>
              <a:t>questions :</a:t>
            </a:r>
            <a:endParaRPr lang="fr-FR" sz="1200" dirty="0" smtClean="0"/>
          </a:p>
          <a:p>
            <a:pPr lvl="3"/>
            <a:r>
              <a:rPr lang="fr-FR" sz="1200" dirty="0" smtClean="0"/>
              <a:t>	</a:t>
            </a:r>
            <a:r>
              <a:rPr lang="fr-FR" sz="1200" b="1" dirty="0" smtClean="0"/>
              <a:t>Constitution </a:t>
            </a:r>
            <a:r>
              <a:rPr lang="fr-FR" sz="1200" b="1" dirty="0"/>
              <a:t>Table Ronde 6 personnes </a:t>
            </a:r>
            <a:r>
              <a:rPr lang="fr-FR" sz="1200" b="1" dirty="0" smtClean="0"/>
              <a:t>:</a:t>
            </a:r>
          </a:p>
          <a:p>
            <a:pPr lvl="3"/>
            <a:r>
              <a:rPr lang="fr-FR" sz="1200" dirty="0" smtClean="0"/>
              <a:t>	Pr </a:t>
            </a:r>
            <a:r>
              <a:rPr lang="fr-FR" sz="1200" dirty="0"/>
              <a:t>Antonio </a:t>
            </a:r>
            <a:r>
              <a:rPr lang="fr-FR" sz="1200" dirty="0" smtClean="0"/>
              <a:t>Marcelino et Président de la Fondation </a:t>
            </a:r>
            <a:r>
              <a:rPr lang="fr-FR" sz="1200" dirty="0" err="1" smtClean="0"/>
              <a:t>Sanitus</a:t>
            </a:r>
            <a:r>
              <a:rPr lang="fr-FR" sz="1200" dirty="0" smtClean="0"/>
              <a:t>,</a:t>
            </a:r>
            <a:br>
              <a:rPr lang="fr-FR" sz="1200" dirty="0" smtClean="0"/>
            </a:br>
            <a:r>
              <a:rPr lang="fr-FR" sz="1200" dirty="0" smtClean="0"/>
              <a:t>	Nadine </a:t>
            </a:r>
            <a:r>
              <a:rPr lang="fr-FR" sz="1200" dirty="0"/>
              <a:t>Randon </a:t>
            </a:r>
            <a:r>
              <a:rPr lang="fr-FR" sz="1200" dirty="0" smtClean="0"/>
              <a:t>Présidente </a:t>
            </a:r>
            <a:r>
              <a:rPr lang="fr-FR" sz="1200" dirty="0"/>
              <a:t>de Fibromyalgie </a:t>
            </a:r>
            <a:r>
              <a:rPr lang="fr-FR" sz="1200" dirty="0" smtClean="0"/>
              <a:t>SOS,</a:t>
            </a:r>
          </a:p>
          <a:p>
            <a:pPr lvl="3"/>
            <a:r>
              <a:rPr lang="fr-FR" sz="1200" dirty="0" smtClean="0"/>
              <a:t>	Dr </a:t>
            </a:r>
            <a:r>
              <a:rPr lang="fr-FR" sz="1200" dirty="0"/>
              <a:t>Jacques </a:t>
            </a:r>
            <a:r>
              <a:rPr lang="fr-FR" sz="1200" dirty="0" smtClean="0"/>
              <a:t>Labescat Vice Président du Pôle Santé, </a:t>
            </a:r>
            <a:r>
              <a:rPr lang="fr-FR" sz="1200" dirty="0"/>
              <a:t>Margaux Honoré </a:t>
            </a:r>
            <a:r>
              <a:rPr lang="fr-FR" sz="1200" dirty="0" smtClean="0"/>
              <a:t>chiropracteur </a:t>
            </a:r>
            <a:br>
              <a:rPr lang="fr-FR" sz="1200" dirty="0" smtClean="0"/>
            </a:br>
            <a:r>
              <a:rPr lang="fr-FR" sz="1200" dirty="0" smtClean="0"/>
              <a:t>	spécialiste de la douleur,	</a:t>
            </a:r>
          </a:p>
          <a:p>
            <a:pPr lvl="3"/>
            <a:r>
              <a:rPr lang="fr-FR" sz="1200" dirty="0"/>
              <a:t>	</a:t>
            </a:r>
            <a:r>
              <a:rPr lang="fr-FR" sz="1200" dirty="0" smtClean="0"/>
              <a:t>Virginie </a:t>
            </a:r>
            <a:r>
              <a:rPr lang="fr-FR" sz="1200" dirty="0"/>
              <a:t>Nègre </a:t>
            </a:r>
            <a:r>
              <a:rPr lang="fr-FR" sz="1200" dirty="0" smtClean="0"/>
              <a:t>Dr </a:t>
            </a:r>
            <a:r>
              <a:rPr lang="fr-FR" sz="1200" dirty="0"/>
              <a:t>en </a:t>
            </a:r>
            <a:r>
              <a:rPr lang="fr-FR" sz="1200" dirty="0" smtClean="0"/>
              <a:t>Pharmacie </a:t>
            </a:r>
            <a:r>
              <a:rPr lang="fr-FR" sz="1200" dirty="0"/>
              <a:t>et </a:t>
            </a:r>
            <a:r>
              <a:rPr lang="fr-FR" sz="1200" dirty="0" smtClean="0"/>
              <a:t>réflexologue, Laura </a:t>
            </a:r>
            <a:r>
              <a:rPr lang="fr-FR" sz="1200" dirty="0" err="1" smtClean="0"/>
              <a:t>Valadas</a:t>
            </a:r>
            <a:r>
              <a:rPr lang="fr-FR" sz="1200" dirty="0" smtClean="0"/>
              <a:t> ostéopathe,</a:t>
            </a:r>
            <a:br>
              <a:rPr lang="fr-FR" sz="1200" dirty="0" smtClean="0"/>
            </a:br>
            <a:r>
              <a:rPr lang="fr-FR" sz="1200" dirty="0" smtClean="0"/>
              <a:t>	Jean-Pierre </a:t>
            </a:r>
            <a:r>
              <a:rPr lang="fr-FR" sz="1200" dirty="0" err="1" smtClean="0"/>
              <a:t>Grouin</a:t>
            </a:r>
            <a:r>
              <a:rPr lang="fr-FR" sz="1200" dirty="0" smtClean="0"/>
              <a:t> Praticien Shiatsu et </a:t>
            </a:r>
            <a:r>
              <a:rPr lang="fr-FR" sz="1200" dirty="0" err="1" smtClean="0"/>
              <a:t>hypnothérapeute</a:t>
            </a:r>
            <a:r>
              <a:rPr lang="fr-FR" sz="1200" dirty="0" smtClean="0"/>
              <a:t>,</a:t>
            </a:r>
          </a:p>
          <a:p>
            <a:pPr lvl="3"/>
            <a:r>
              <a:rPr lang="fr-FR" sz="1200" dirty="0"/>
              <a:t>	</a:t>
            </a:r>
            <a:r>
              <a:rPr lang="fr-FR" sz="1200" dirty="0" smtClean="0"/>
              <a:t>Evelyne </a:t>
            </a:r>
            <a:r>
              <a:rPr lang="fr-FR" sz="1200" dirty="0"/>
              <a:t>Revellat (Présidente du Pôle Santé</a:t>
            </a:r>
            <a:r>
              <a:rPr lang="fr-FR" sz="1200" dirty="0" smtClean="0"/>
              <a:t>).</a:t>
            </a:r>
          </a:p>
          <a:p>
            <a:pPr marL="342900" lvl="3" indent="-342900">
              <a:buFont typeface="Wingdings" panose="05000000000000000000" pitchFamily="2" charset="2"/>
              <a:buChar char="Ø"/>
            </a:pPr>
            <a:r>
              <a:rPr lang="fr-FR" sz="1200" dirty="0" smtClean="0"/>
              <a:t>Présentation et remerciement des exposants A 16h que vous pouvez rencontrer pendant la pause-café :</a:t>
            </a:r>
          </a:p>
          <a:p>
            <a:pPr lvl="5"/>
            <a:r>
              <a:rPr lang="fr-FR" sz="1200" dirty="0" smtClean="0"/>
              <a:t>	Crédit Agricole qui a subventionné le colloque du 13-10,</a:t>
            </a:r>
          </a:p>
          <a:p>
            <a:pPr lvl="5"/>
            <a:r>
              <a:rPr lang="fr-FR" sz="1200" dirty="0" smtClean="0"/>
              <a:t>	EONA Labo. Huiles essentielles &amp; dispositifs médicaux, partenaire de </a:t>
            </a:r>
            <a:r>
              <a:rPr lang="fr-FR" sz="1200" dirty="0" err="1" smtClean="0"/>
              <a:t>Khépri</a:t>
            </a:r>
            <a:r>
              <a:rPr lang="fr-FR" sz="1200" dirty="0"/>
              <a:t/>
            </a:r>
            <a:br>
              <a:rPr lang="fr-FR" sz="1200" dirty="0"/>
            </a:br>
            <a:r>
              <a:rPr lang="fr-FR" sz="1200" dirty="0" smtClean="0"/>
              <a:t>	Santé, </a:t>
            </a:r>
          </a:p>
          <a:p>
            <a:pPr lvl="4"/>
            <a:r>
              <a:rPr lang="fr-FR" sz="1200" dirty="0" smtClean="0"/>
              <a:t>	Association Fibromyalgie SOS</a:t>
            </a:r>
          </a:p>
          <a:p>
            <a:pPr lvl="4"/>
            <a:r>
              <a:rPr lang="fr-FR" sz="1200" dirty="0"/>
              <a:t>	</a:t>
            </a:r>
            <a:r>
              <a:rPr lang="fr-FR" sz="1200" dirty="0" err="1" smtClean="0"/>
              <a:t>Khépri</a:t>
            </a:r>
            <a:r>
              <a:rPr lang="fr-FR" sz="1200" dirty="0" smtClean="0"/>
              <a:t> Santé Centre de thérapies complémentaires</a:t>
            </a:r>
          </a:p>
          <a:p>
            <a:pPr lvl="4"/>
            <a:r>
              <a:rPr lang="fr-FR" sz="1200" dirty="0"/>
              <a:t>	</a:t>
            </a:r>
            <a:r>
              <a:rPr lang="fr-FR" sz="1200" dirty="0" smtClean="0"/>
              <a:t>et le soutien de la Fondation </a:t>
            </a:r>
            <a:r>
              <a:rPr lang="fr-FR" sz="1200" dirty="0" err="1" smtClean="0"/>
              <a:t>Sanitus</a:t>
            </a:r>
            <a:endParaRPr lang="fr-FR" sz="1200" dirty="0" smtClean="0"/>
          </a:p>
          <a:p>
            <a:pPr marL="342900" lvl="4" indent="-342900">
              <a:buFont typeface="Wingdings" panose="05000000000000000000" pitchFamily="2" charset="2"/>
              <a:buChar char="Ø"/>
            </a:pPr>
            <a:r>
              <a:rPr lang="fr-FR" sz="1200" b="1" dirty="0" smtClean="0"/>
              <a:t>Clôture </a:t>
            </a:r>
            <a:r>
              <a:rPr lang="fr-FR" sz="1200" b="1" dirty="0" smtClean="0"/>
              <a:t>avant le cocktail :</a:t>
            </a:r>
          </a:p>
          <a:p>
            <a:pPr lvl="4"/>
            <a:r>
              <a:rPr lang="fr-FR" sz="1200" dirty="0" smtClean="0"/>
              <a:t>Remerciements de tous les participants et de l’équipe staff bénévoles pour la circonstance avec qui l’organisation d’un tel évènement a été possible.</a:t>
            </a:r>
          </a:p>
        </p:txBody>
      </p:sp>
    </p:spTree>
    <p:extLst>
      <p:ext uri="{BB962C8B-B14F-4D97-AF65-F5344CB8AC3E}">
        <p14:creationId xmlns:p14="http://schemas.microsoft.com/office/powerpoint/2010/main" val="314311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ctrTitle"/>
          </p:nvPr>
        </p:nvSpPr>
        <p:spPr>
          <a:xfrm>
            <a:off x="1546025" y="0"/>
            <a:ext cx="7137300" cy="1546499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 dirty="0" smtClean="0">
                <a:solidFill>
                  <a:srgbClr val="5AB1C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Pitch d’Ouverture du Colloque : le mot de la Présidente</a:t>
            </a:r>
            <a:endParaRPr lang="en" sz="2800" dirty="0">
              <a:solidFill>
                <a:srgbClr val="5AB1C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6" name="Shape 146"/>
          <p:cNvSpPr txBox="1"/>
          <p:nvPr/>
        </p:nvSpPr>
        <p:spPr>
          <a:xfrm>
            <a:off x="1331639" y="1546499"/>
            <a:ext cx="7351685" cy="476282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2000" b="1" dirty="0" smtClean="0"/>
              <a:t>Pourquoi un colloque sur la fibromyalgie?</a:t>
            </a:r>
            <a:endParaRPr lang="fr-FR" sz="1600" i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b="1" dirty="0" smtClean="0"/>
              <a:t>Parce que lundi c’est la Journée Mondiale de la douleur ! Le 15-10</a:t>
            </a:r>
            <a:endParaRPr lang="fr-FR" sz="1600" b="1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La fibromyalgie est une maladie multifactorielle dont la prise en charge de la douleur est délicate car résistante aux </a:t>
            </a:r>
            <a:r>
              <a:rPr lang="fr-FR" sz="1600" dirty="0" err="1" smtClean="0"/>
              <a:t>anti-inflamatoires</a:t>
            </a:r>
            <a:r>
              <a:rPr lang="fr-FR" sz="1600" dirty="0" smtClean="0"/>
              <a:t>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u="sng" dirty="0" smtClean="0"/>
              <a:t>Le Pôle a pour objectif :</a:t>
            </a:r>
            <a:r>
              <a:rPr lang="fr-FR" sz="1600" dirty="0" smtClean="0"/>
              <a:t> la prise en charge pluridisciplinaire de la douleur chronique et de la personne dans sa globalité, </a:t>
            </a:r>
            <a:r>
              <a:rPr lang="fr-FR" sz="1600" dirty="0"/>
              <a:t>e</a:t>
            </a:r>
            <a:r>
              <a:rPr lang="fr-FR" sz="1600" dirty="0" smtClean="0"/>
              <a:t>t initier un changement de paradigme vis-à-vis de la douleur chronique.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Tout ce qui a été fait jusqu’à présent est très bien mais nous voulons aller plus loin. Avec le Pôle Santé nous voulons contribuer à élargir l’offre de soins pour cette nouvelle prise en charge.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Ce colloque, c’est l’occasion de nourrir la réflexion autour de cette prise en charge et de développer des partenariats pour plus d’efficacité pour guider les patients. 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C’est aussi permettre un accompagnement pendant la convalescence pour en diminuer la durée quand c’est possible. C’est aussi tendre à diminuer les risques de récidive, de dépression, d’isolement ou de décrochage professionnel pour éviter les situations de précarité souvent liées aux pathologies longues.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fr-FR" sz="1600" dirty="0" smtClean="0"/>
              <a:t>Voilà…</a:t>
            </a:r>
          </a:p>
          <a:p>
            <a:pPr marL="342900" lvl="3" indent="-342900">
              <a:buFont typeface="Wingdings" panose="05000000000000000000" pitchFamily="2" charset="2"/>
              <a:buChar char="Ø"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9892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14884</TotalTime>
  <Words>230</Words>
  <Application>Microsoft Office PowerPoint</Application>
  <PresentationFormat>Affichage à l'écran (4:3)</PresentationFormat>
  <Paragraphs>28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Roboto Slab</vt:lpstr>
      <vt:lpstr>Arial</vt:lpstr>
      <vt:lpstr>Calibri</vt:lpstr>
      <vt:lpstr>Wingdings</vt:lpstr>
      <vt:lpstr>Source Sans Pro</vt:lpstr>
      <vt:lpstr>Cordelia template</vt:lpstr>
      <vt:lpstr>Pitch d’Ouverture du Colloque</vt:lpstr>
      <vt:lpstr>Pitch d’Ouverture du Colloque : le mot de la Présidente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evelyne</dc:creator>
  <cp:lastModifiedBy>Utilisateur Windows</cp:lastModifiedBy>
  <cp:revision>38</cp:revision>
  <cp:lastPrinted>2018-10-11T18:09:43Z</cp:lastPrinted>
  <dcterms:modified xsi:type="dcterms:W3CDTF">2018-10-12T21:35:25Z</dcterms:modified>
</cp:coreProperties>
</file>