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Lst>
  <p:sldSz cx="6858000" cy="9144000" type="screen4x3"/>
  <p:notesSz cx="6805613" cy="99393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43"/>
  </p:normalViewPr>
  <p:slideViewPr>
    <p:cSldViewPr>
      <p:cViewPr varScale="1">
        <p:scale>
          <a:sx n="53" d="100"/>
          <a:sy n="53" d="100"/>
        </p:scale>
        <p:origin x="2268" y="7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2840568"/>
            <a:ext cx="5829300" cy="1960033"/>
          </a:xfrm>
        </p:spPr>
        <p:txBody>
          <a:bodyPr/>
          <a:lstStyle/>
          <a:p>
            <a:r>
              <a:rPr lang="fr-FR" smtClean="0"/>
              <a:t>Modifiez le style du titre</a:t>
            </a:r>
            <a:endParaRPr lang="fr-FR"/>
          </a:p>
        </p:txBody>
      </p:sp>
      <p:sp>
        <p:nvSpPr>
          <p:cNvPr id="3" name="Sous-titr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9EAF076-D699-4EB4-9BE4-DC1AE471D4F2}" type="datetimeFigureOut">
              <a:rPr lang="fr-FR" smtClean="0"/>
              <a:t>08/09/2018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939775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9EAF076-D699-4EB4-9BE4-DC1AE471D4F2}" type="datetimeFigureOut">
              <a:rPr lang="fr-FR" smtClean="0"/>
              <a:t>08/09/2018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3436583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366185"/>
            <a:ext cx="1543050" cy="7802033"/>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342900" y="366185"/>
            <a:ext cx="4514850" cy="7802033"/>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9EAF076-D699-4EB4-9BE4-DC1AE471D4F2}" type="datetimeFigureOut">
              <a:rPr lang="fr-FR" smtClean="0"/>
              <a:t>08/09/2018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2147723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9EAF076-D699-4EB4-9BE4-DC1AE471D4F2}" type="datetimeFigureOut">
              <a:rPr lang="fr-FR" smtClean="0"/>
              <a:t>08/09/2018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82455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5875867"/>
            <a:ext cx="5829300" cy="1816100"/>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9EAF076-D699-4EB4-9BE4-DC1AE471D4F2}" type="datetimeFigureOut">
              <a:rPr lang="fr-FR" smtClean="0"/>
              <a:t>08/09/2018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2289563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9EAF076-D699-4EB4-9BE4-DC1AE471D4F2}" type="datetimeFigureOut">
              <a:rPr lang="fr-FR" smtClean="0"/>
              <a:t>08/09/2018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3516544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9EAF076-D699-4EB4-9BE4-DC1AE471D4F2}" type="datetimeFigureOut">
              <a:rPr lang="fr-FR" smtClean="0"/>
              <a:t>08/09/2018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2959209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9EAF076-D699-4EB4-9BE4-DC1AE471D4F2}" type="datetimeFigureOut">
              <a:rPr lang="fr-FR" smtClean="0"/>
              <a:t>08/09/2018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36850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9EAF076-D699-4EB4-9BE4-DC1AE471D4F2}" type="datetimeFigureOut">
              <a:rPr lang="fr-FR" smtClean="0"/>
              <a:t>08/09/2018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1065089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64067"/>
            <a:ext cx="2256235" cy="154940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9EAF076-D699-4EB4-9BE4-DC1AE471D4F2}" type="datetimeFigureOut">
              <a:rPr lang="fr-FR" smtClean="0"/>
              <a:t>08/09/2018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3682458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400800"/>
            <a:ext cx="4114800" cy="755651"/>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9EAF076-D699-4EB4-9BE4-DC1AE471D4F2}" type="datetimeFigureOut">
              <a:rPr lang="fr-FR" smtClean="0"/>
              <a:t>08/09/2018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2761100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9EAF076-D699-4EB4-9BE4-DC1AE471D4F2}" type="datetimeFigureOut">
              <a:rPr lang="fr-FR" smtClean="0"/>
              <a:t>08/09/2018</a:t>
            </a:fld>
            <a:endParaRPr lang="fr-FR"/>
          </a:p>
        </p:txBody>
      </p:sp>
      <p:sp>
        <p:nvSpPr>
          <p:cNvPr id="5" name="Espace réservé du pied de page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2EC1EE21-4815-4720-A961-945B1D21D1EC}" type="slidenum">
              <a:rPr lang="fr-FR" smtClean="0"/>
              <a:t>‹N°›</a:t>
            </a:fld>
            <a:endParaRPr lang="fr-FR"/>
          </a:p>
        </p:txBody>
      </p:sp>
    </p:spTree>
    <p:extLst>
      <p:ext uri="{BB962C8B-B14F-4D97-AF65-F5344CB8AC3E}">
        <p14:creationId xmlns:p14="http://schemas.microsoft.com/office/powerpoint/2010/main" val="8256394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12"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5.png"/><Relationship Id="rId7" Type="http://schemas.openxmlformats.org/officeDocument/2006/relationships/image" Target="../media/image9.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jpeg"/><Relationship Id="rId9"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descr="C:\Users\Dell\Dropbox\01-Sophrokhépri\Site web kheprisante\Images\treatment-132781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508104"/>
            <a:ext cx="6861307" cy="3693632"/>
          </a:xfrm>
          <a:prstGeom prst="rect">
            <a:avLst/>
          </a:prstGeom>
          <a:noFill/>
          <a:extLst>
            <a:ext uri="{909E8E84-426E-40DD-AFC4-6F175D3DCCD1}">
              <a14:hiddenFill xmlns:a14="http://schemas.microsoft.com/office/drawing/2010/main">
                <a:solidFill>
                  <a:srgbClr val="FFFFFF"/>
                </a:solidFill>
              </a14:hiddenFill>
            </a:ext>
          </a:extLst>
        </p:spPr>
      </p:pic>
      <p:sp>
        <p:nvSpPr>
          <p:cNvPr id="34" name="Rectangle 33"/>
          <p:cNvSpPr/>
          <p:nvPr/>
        </p:nvSpPr>
        <p:spPr>
          <a:xfrm>
            <a:off x="0" y="3643908"/>
            <a:ext cx="6858000" cy="2152228"/>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p:cNvSpPr/>
          <p:nvPr/>
        </p:nvSpPr>
        <p:spPr>
          <a:xfrm>
            <a:off x="-9525" y="7621937"/>
            <a:ext cx="6885384" cy="8707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6" name="Image 3" descr="LogoParisEst v2 rvb 50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4864" y="107504"/>
            <a:ext cx="1759687" cy="770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re 1"/>
          <p:cNvSpPr txBox="1">
            <a:spLocks/>
          </p:cNvSpPr>
          <p:nvPr/>
        </p:nvSpPr>
        <p:spPr>
          <a:xfrm>
            <a:off x="548680" y="7340961"/>
            <a:ext cx="6172200" cy="133549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fr-FR" sz="1800" dirty="0"/>
          </a:p>
        </p:txBody>
      </p:sp>
      <p:sp>
        <p:nvSpPr>
          <p:cNvPr id="9" name="Titre 1"/>
          <p:cNvSpPr txBox="1">
            <a:spLocks/>
          </p:cNvSpPr>
          <p:nvPr/>
        </p:nvSpPr>
        <p:spPr>
          <a:xfrm>
            <a:off x="0" y="1907704"/>
            <a:ext cx="6858000" cy="41404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1800" b="1" dirty="0" smtClean="0">
                <a:solidFill>
                  <a:srgbClr val="0070C0"/>
                </a:solidFill>
              </a:rPr>
              <a:t>LES NOUVEAUX CRITERES DE DIAGNOSTIC</a:t>
            </a:r>
          </a:p>
          <a:p>
            <a:r>
              <a:rPr lang="fr-FR" sz="1800" b="1" dirty="0" smtClean="0">
                <a:solidFill>
                  <a:srgbClr val="0070C0"/>
                </a:solidFill>
              </a:rPr>
              <a:t>ET LEURS IMPLICATIONS</a:t>
            </a:r>
          </a:p>
        </p:txBody>
      </p:sp>
      <p:sp>
        <p:nvSpPr>
          <p:cNvPr id="4" name="ZoneTexte 3"/>
          <p:cNvSpPr txBox="1"/>
          <p:nvPr/>
        </p:nvSpPr>
        <p:spPr>
          <a:xfrm>
            <a:off x="1119255" y="5912857"/>
            <a:ext cx="5550105" cy="1477328"/>
          </a:xfrm>
          <a:prstGeom prst="rect">
            <a:avLst/>
          </a:prstGeom>
          <a:noFill/>
        </p:spPr>
        <p:txBody>
          <a:bodyPr wrap="square" rtlCol="0">
            <a:spAutoFit/>
          </a:bodyPr>
          <a:lstStyle/>
          <a:p>
            <a:pPr algn="r"/>
            <a:r>
              <a:rPr lang="fr-FR" b="1" dirty="0" smtClean="0">
                <a:solidFill>
                  <a:srgbClr val="002060"/>
                </a:solidFill>
              </a:rPr>
              <a:t>COMMENT DIAGNOSTIQUER  </a:t>
            </a:r>
          </a:p>
          <a:p>
            <a:pPr algn="r"/>
            <a:r>
              <a:rPr lang="fr-FR" b="1" dirty="0" smtClean="0">
                <a:solidFill>
                  <a:srgbClr val="002060"/>
                </a:solidFill>
              </a:rPr>
              <a:t>ETIOLOGIE : NOUVEAUX ASPECTS</a:t>
            </a:r>
            <a:endParaRPr lang="fr-FR" b="1" dirty="0">
              <a:solidFill>
                <a:srgbClr val="002060"/>
              </a:solidFill>
            </a:endParaRPr>
          </a:p>
          <a:p>
            <a:pPr algn="r"/>
            <a:r>
              <a:rPr lang="fr-FR" b="1" dirty="0" smtClean="0">
                <a:solidFill>
                  <a:srgbClr val="002060"/>
                </a:solidFill>
              </a:rPr>
              <a:t>EXAMENS ET TRAITEMENTS</a:t>
            </a:r>
            <a:endParaRPr lang="fr-FR" b="1" dirty="0">
              <a:solidFill>
                <a:srgbClr val="002060"/>
              </a:solidFill>
            </a:endParaRPr>
          </a:p>
          <a:p>
            <a:pPr algn="r"/>
            <a:r>
              <a:rPr lang="fr-FR" b="1" dirty="0" smtClean="0">
                <a:solidFill>
                  <a:srgbClr val="002060"/>
                </a:solidFill>
              </a:rPr>
              <a:t>ROLE DE LA MEDECINE INTEGRATIVE</a:t>
            </a:r>
          </a:p>
          <a:p>
            <a:pPr algn="r"/>
            <a:r>
              <a:rPr lang="fr-FR" b="1" dirty="0" smtClean="0">
                <a:solidFill>
                  <a:srgbClr val="002060"/>
                </a:solidFill>
              </a:rPr>
              <a:t> DISCUSSIONS CAS CLINIQUES</a:t>
            </a:r>
            <a:endParaRPr lang="fr-FR" b="1" dirty="0">
              <a:solidFill>
                <a:srgbClr val="002060"/>
              </a:solidFill>
            </a:endParaRPr>
          </a:p>
        </p:txBody>
      </p:sp>
      <p:cxnSp>
        <p:nvCxnSpPr>
          <p:cNvPr id="10" name="Connecteur droit 9"/>
          <p:cNvCxnSpPr/>
          <p:nvPr/>
        </p:nvCxnSpPr>
        <p:spPr>
          <a:xfrm>
            <a:off x="0" y="1498036"/>
            <a:ext cx="6858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9525" y="8492726"/>
            <a:ext cx="6885384" cy="4647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b="1" dirty="0" smtClean="0"/>
              <a:t>PSP Paris-Est 188 Grande Rue Charles de Gaulle - 94130 Nogent sur Marne </a:t>
            </a:r>
            <a:r>
              <a:rPr lang="fr-FR" sz="1100" b="1" dirty="0"/>
              <a:t>-</a:t>
            </a:r>
            <a:r>
              <a:rPr lang="fr-FR" sz="1100" b="1" dirty="0" smtClean="0"/>
              <a:t> 01 84 23 73 37 </a:t>
            </a:r>
            <a:endParaRPr lang="fr-FR" sz="1100" b="1" dirty="0"/>
          </a:p>
        </p:txBody>
      </p:sp>
      <p:pic>
        <p:nvPicPr>
          <p:cNvPr id="16" name="Picture 5" descr="C:\Users\Dell\Dropbox\01-Sophrokhépri\Site web kheprisante\Images\Joie et liberté.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38" y="6520"/>
            <a:ext cx="2204565" cy="1469136"/>
          </a:xfrm>
          <a:prstGeom prst="rect">
            <a:avLst/>
          </a:prstGeom>
          <a:noFill/>
          <a:extLst>
            <a:ext uri="{909E8E84-426E-40DD-AFC4-6F175D3DCCD1}">
              <a14:hiddenFill xmlns:a14="http://schemas.microsoft.com/office/drawing/2010/main">
                <a:solidFill>
                  <a:srgbClr val="FFFFFF"/>
                </a:solidFill>
              </a14:hiddenFill>
            </a:ext>
          </a:extLst>
        </p:spPr>
      </p:pic>
      <p:sp>
        <p:nvSpPr>
          <p:cNvPr id="17" name="ZoneTexte 16"/>
          <p:cNvSpPr txBox="1"/>
          <p:nvPr/>
        </p:nvSpPr>
        <p:spPr>
          <a:xfrm>
            <a:off x="3810556" y="179512"/>
            <a:ext cx="2952328" cy="1384995"/>
          </a:xfrm>
          <a:prstGeom prst="rect">
            <a:avLst/>
          </a:prstGeom>
          <a:noFill/>
        </p:spPr>
        <p:txBody>
          <a:bodyPr wrap="square" rtlCol="0">
            <a:spAutoFit/>
          </a:bodyPr>
          <a:lstStyle/>
          <a:p>
            <a:pPr algn="ctr"/>
            <a:r>
              <a:rPr lang="fr-FR" sz="2800" b="1" dirty="0" smtClean="0">
                <a:solidFill>
                  <a:srgbClr val="0070C0"/>
                </a:solidFill>
              </a:rPr>
              <a:t>COLLOQUE MEDICAL SUR LA </a:t>
            </a:r>
          </a:p>
          <a:p>
            <a:pPr algn="ctr"/>
            <a:r>
              <a:rPr lang="fr-FR" sz="2800" b="1" dirty="0" smtClean="0">
                <a:solidFill>
                  <a:srgbClr val="0070C0"/>
                </a:solidFill>
              </a:rPr>
              <a:t>« FIBROMYALGIE »</a:t>
            </a:r>
            <a:endParaRPr lang="fr-FR" sz="2800" b="1" dirty="0">
              <a:solidFill>
                <a:srgbClr val="0070C0"/>
              </a:solidFill>
            </a:endParaRPr>
          </a:p>
        </p:txBody>
      </p:sp>
      <p:sp>
        <p:nvSpPr>
          <p:cNvPr id="18" name="ZoneTexte 17"/>
          <p:cNvSpPr txBox="1"/>
          <p:nvPr/>
        </p:nvSpPr>
        <p:spPr>
          <a:xfrm>
            <a:off x="674211" y="2788740"/>
            <a:ext cx="2178725" cy="830997"/>
          </a:xfrm>
          <a:prstGeom prst="rect">
            <a:avLst/>
          </a:prstGeom>
          <a:noFill/>
        </p:spPr>
        <p:txBody>
          <a:bodyPr wrap="square" rtlCol="0">
            <a:spAutoFit/>
          </a:bodyPr>
          <a:lstStyle/>
          <a:p>
            <a:pPr algn="r"/>
            <a:r>
              <a:rPr lang="fr-FR" sz="1200" b="1" dirty="0">
                <a:solidFill>
                  <a:schemeClr val="tx1">
                    <a:lumMod val="75000"/>
                    <a:lumOff val="25000"/>
                  </a:schemeClr>
                </a:solidFill>
              </a:rPr>
              <a:t>P</a:t>
            </a:r>
            <a:r>
              <a:rPr lang="fr-FR" sz="1200" b="1" dirty="0" smtClean="0">
                <a:solidFill>
                  <a:schemeClr val="tx1">
                    <a:lumMod val="75000"/>
                    <a:lumOff val="25000"/>
                  </a:schemeClr>
                </a:solidFill>
              </a:rPr>
              <a:t>r </a:t>
            </a:r>
            <a:r>
              <a:rPr lang="fr-FR" sz="1200" b="1" dirty="0">
                <a:solidFill>
                  <a:schemeClr val="tx1">
                    <a:lumMod val="75000"/>
                    <a:lumOff val="25000"/>
                  </a:schemeClr>
                </a:solidFill>
              </a:rPr>
              <a:t>Antonio </a:t>
            </a:r>
            <a:r>
              <a:rPr lang="fr-FR" sz="1200" b="1" dirty="0" smtClean="0">
                <a:solidFill>
                  <a:schemeClr val="tx1">
                    <a:lumMod val="75000"/>
                    <a:lumOff val="25000"/>
                  </a:schemeClr>
                </a:solidFill>
              </a:rPr>
              <a:t>Marcelino</a:t>
            </a:r>
          </a:p>
          <a:p>
            <a:pPr algn="r"/>
            <a:r>
              <a:rPr lang="fr-FR" sz="1200" dirty="0" smtClean="0">
                <a:solidFill>
                  <a:schemeClr val="tx1">
                    <a:lumMod val="65000"/>
                    <a:lumOff val="35000"/>
                  </a:schemeClr>
                </a:solidFill>
              </a:rPr>
              <a:t>Parrain</a:t>
            </a:r>
            <a:r>
              <a:rPr lang="fr-FR" sz="1200" b="1" dirty="0" smtClean="0">
                <a:solidFill>
                  <a:schemeClr val="tx1">
                    <a:lumMod val="65000"/>
                    <a:lumOff val="35000"/>
                  </a:schemeClr>
                </a:solidFill>
              </a:rPr>
              <a:t> </a:t>
            </a:r>
            <a:r>
              <a:rPr lang="fr-FR" sz="1200" dirty="0">
                <a:solidFill>
                  <a:schemeClr val="tx1">
                    <a:lumMod val="65000"/>
                    <a:lumOff val="35000"/>
                  </a:schemeClr>
                </a:solidFill>
              </a:rPr>
              <a:t>de l’Unité spécialisée Pathologies et douleurs chroniques de </a:t>
            </a:r>
            <a:r>
              <a:rPr lang="fr-FR" sz="1200" dirty="0" err="1">
                <a:solidFill>
                  <a:schemeClr val="tx1">
                    <a:lumMod val="65000"/>
                    <a:lumOff val="35000"/>
                  </a:schemeClr>
                </a:solidFill>
              </a:rPr>
              <a:t>Khépri</a:t>
            </a:r>
            <a:r>
              <a:rPr lang="fr-FR" sz="1200" dirty="0">
                <a:solidFill>
                  <a:schemeClr val="tx1">
                    <a:lumMod val="65000"/>
                    <a:lumOff val="35000"/>
                  </a:schemeClr>
                </a:solidFill>
              </a:rPr>
              <a:t> </a:t>
            </a:r>
            <a:r>
              <a:rPr lang="fr-FR" sz="1200" dirty="0" smtClean="0">
                <a:solidFill>
                  <a:schemeClr val="tx1">
                    <a:lumMod val="65000"/>
                    <a:lumOff val="35000"/>
                  </a:schemeClr>
                </a:solidFill>
              </a:rPr>
              <a:t>Santé</a:t>
            </a:r>
            <a:endParaRPr lang="fr-FR" sz="1200" dirty="0">
              <a:solidFill>
                <a:schemeClr val="tx1">
                  <a:lumMod val="65000"/>
                  <a:lumOff val="35000"/>
                </a:schemeClr>
              </a:solidFill>
            </a:endParaRPr>
          </a:p>
        </p:txBody>
      </p:sp>
      <p:cxnSp>
        <p:nvCxnSpPr>
          <p:cNvPr id="21" name="Connecteur droit 20"/>
          <p:cNvCxnSpPr/>
          <p:nvPr/>
        </p:nvCxnSpPr>
        <p:spPr>
          <a:xfrm>
            <a:off x="-5694" y="5796136"/>
            <a:ext cx="6728774"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a:off x="6711505" y="5796136"/>
            <a:ext cx="11575" cy="1544825"/>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7" name="ZoneTexte 26"/>
          <p:cNvSpPr txBox="1"/>
          <p:nvPr/>
        </p:nvSpPr>
        <p:spPr>
          <a:xfrm>
            <a:off x="4067546" y="2661651"/>
            <a:ext cx="2736305" cy="1015663"/>
          </a:xfrm>
          <a:prstGeom prst="rect">
            <a:avLst/>
          </a:prstGeom>
          <a:noFill/>
        </p:spPr>
        <p:txBody>
          <a:bodyPr wrap="square" rtlCol="0">
            <a:spAutoFit/>
          </a:bodyPr>
          <a:lstStyle/>
          <a:p>
            <a:pPr lvl="0"/>
            <a:r>
              <a:rPr lang="fr-FR" sz="1200" b="1" dirty="0">
                <a:solidFill>
                  <a:schemeClr val="tx1">
                    <a:lumMod val="65000"/>
                    <a:lumOff val="35000"/>
                  </a:schemeClr>
                </a:solidFill>
              </a:rPr>
              <a:t>Directeur de </a:t>
            </a:r>
            <a:r>
              <a:rPr lang="fr-FR" sz="1200" b="1" dirty="0" err="1">
                <a:solidFill>
                  <a:schemeClr val="tx1">
                    <a:lumMod val="65000"/>
                    <a:lumOff val="35000"/>
                  </a:schemeClr>
                </a:solidFill>
              </a:rPr>
              <a:t>Vitaclinic</a:t>
            </a:r>
            <a:r>
              <a:rPr lang="fr-FR" sz="1200" b="1" dirty="0">
                <a:solidFill>
                  <a:schemeClr val="tx1">
                    <a:lumMod val="65000"/>
                    <a:lumOff val="35000"/>
                  </a:schemeClr>
                </a:solidFill>
              </a:rPr>
              <a:t> (Porto-Portugal) </a:t>
            </a:r>
            <a:r>
              <a:rPr lang="fr-FR" sz="1200" dirty="0" smtClean="0">
                <a:solidFill>
                  <a:schemeClr val="tx1">
                    <a:lumMod val="65000"/>
                    <a:lumOff val="35000"/>
                  </a:schemeClr>
                </a:solidFill>
              </a:rPr>
              <a:t>D’expérience internationale </a:t>
            </a:r>
            <a:endParaRPr lang="fr-FR" sz="1200" dirty="0">
              <a:solidFill>
                <a:schemeClr val="tx1">
                  <a:lumMod val="65000"/>
                  <a:lumOff val="35000"/>
                </a:schemeClr>
              </a:solidFill>
            </a:endParaRPr>
          </a:p>
          <a:p>
            <a:r>
              <a:rPr lang="fr-FR" sz="1200" dirty="0" smtClean="0">
                <a:solidFill>
                  <a:schemeClr val="tx1">
                    <a:lumMod val="65000"/>
                    <a:lumOff val="35000"/>
                  </a:schemeClr>
                </a:solidFill>
              </a:rPr>
              <a:t>Médecine Physique et de Réadaptation, Médecine du sport et du Travail</a:t>
            </a:r>
          </a:p>
          <a:p>
            <a:r>
              <a:rPr lang="fr-FR" sz="1200" dirty="0" smtClean="0">
                <a:solidFill>
                  <a:schemeClr val="tx1">
                    <a:lumMod val="65000"/>
                    <a:lumOff val="35000"/>
                  </a:schemeClr>
                </a:solidFill>
              </a:rPr>
              <a:t>Professeur Université Porto</a:t>
            </a:r>
            <a:endParaRPr lang="fr-FR" sz="1200" dirty="0">
              <a:solidFill>
                <a:schemeClr val="tx1">
                  <a:lumMod val="65000"/>
                  <a:lumOff val="35000"/>
                </a:schemeClr>
              </a:solidFill>
            </a:endParaRPr>
          </a:p>
        </p:txBody>
      </p:sp>
      <p:sp>
        <p:nvSpPr>
          <p:cNvPr id="29" name="Rectangle à coins arrondis 28"/>
          <p:cNvSpPr/>
          <p:nvPr/>
        </p:nvSpPr>
        <p:spPr>
          <a:xfrm>
            <a:off x="2564903" y="4716016"/>
            <a:ext cx="2231797" cy="772193"/>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fr-FR" sz="1600" b="1" dirty="0">
                <a:solidFill>
                  <a:schemeClr val="bg1"/>
                </a:solidFill>
              </a:rPr>
              <a:t>Entrée gratuite Inscription obligatoire </a:t>
            </a:r>
            <a:r>
              <a:rPr lang="fr-FR" sz="1600" b="1" dirty="0" smtClean="0">
                <a:solidFill>
                  <a:schemeClr val="bg1"/>
                </a:solidFill>
              </a:rPr>
              <a:t>www.pole-sante.fr</a:t>
            </a:r>
            <a:endParaRPr lang="fr-FR" sz="1600" b="1" dirty="0">
              <a:solidFill>
                <a:schemeClr val="bg1"/>
              </a:solidFill>
            </a:endParaRPr>
          </a:p>
        </p:txBody>
      </p:sp>
      <p:sp>
        <p:nvSpPr>
          <p:cNvPr id="31" name="ZoneTexte 30"/>
          <p:cNvSpPr txBox="1"/>
          <p:nvPr/>
        </p:nvSpPr>
        <p:spPr>
          <a:xfrm>
            <a:off x="398983" y="4913588"/>
            <a:ext cx="1765933" cy="338554"/>
          </a:xfrm>
          <a:prstGeom prst="rect">
            <a:avLst/>
          </a:prstGeom>
          <a:noFill/>
        </p:spPr>
        <p:txBody>
          <a:bodyPr wrap="none" rtlCol="0">
            <a:spAutoFit/>
          </a:bodyPr>
          <a:lstStyle/>
          <a:p>
            <a:r>
              <a:rPr lang="fr-FR" sz="1600" b="1" dirty="0" smtClean="0">
                <a:solidFill>
                  <a:srgbClr val="002060"/>
                </a:solidFill>
                <a:cs typeface="Arial" panose="020B0604020202020204" pitchFamily="34" charset="0"/>
              </a:rPr>
              <a:t>Nogent-sur-Marne</a:t>
            </a:r>
            <a:endParaRPr lang="fr-FR" sz="1600" b="1" dirty="0">
              <a:solidFill>
                <a:srgbClr val="002060"/>
              </a:solidFill>
              <a:cs typeface="Arial" panose="020B0604020202020204" pitchFamily="34" charset="0"/>
            </a:endParaRPr>
          </a:p>
        </p:txBody>
      </p:sp>
      <p:sp>
        <p:nvSpPr>
          <p:cNvPr id="33" name="ZoneTexte 32"/>
          <p:cNvSpPr txBox="1"/>
          <p:nvPr/>
        </p:nvSpPr>
        <p:spPr>
          <a:xfrm>
            <a:off x="674211" y="3925669"/>
            <a:ext cx="5635109" cy="646331"/>
          </a:xfrm>
          <a:prstGeom prst="rect">
            <a:avLst/>
          </a:prstGeom>
          <a:noFill/>
        </p:spPr>
        <p:txBody>
          <a:bodyPr wrap="square" rtlCol="0">
            <a:spAutoFit/>
          </a:bodyPr>
          <a:lstStyle/>
          <a:p>
            <a:pPr algn="ctr"/>
            <a:r>
              <a:rPr lang="fr-FR" sz="2000" b="1" dirty="0" smtClean="0">
                <a:solidFill>
                  <a:srgbClr val="0070C0"/>
                </a:solidFill>
                <a:cs typeface="Arial" panose="020B0604020202020204" pitchFamily="34" charset="0"/>
              </a:rPr>
              <a:t>SAMEDI 13 OCTOBRE 2018 DE 13H45 A 18H</a:t>
            </a:r>
            <a:endParaRPr lang="fr-FR" sz="2000" b="1" dirty="0">
              <a:solidFill>
                <a:srgbClr val="0070C0"/>
              </a:solidFill>
              <a:cs typeface="Arial" panose="020B0604020202020204" pitchFamily="34" charset="0"/>
            </a:endParaRPr>
          </a:p>
          <a:p>
            <a:pPr algn="ctr"/>
            <a:r>
              <a:rPr lang="fr-FR" sz="1600" dirty="0">
                <a:solidFill>
                  <a:srgbClr val="00B0F0"/>
                </a:solidFill>
                <a:cs typeface="Arial" panose="020B0604020202020204" pitchFamily="34" charset="0"/>
              </a:rPr>
              <a:t>TABLE RONDE ET DEBAT AUTOUR DE 5 CAS </a:t>
            </a:r>
            <a:r>
              <a:rPr lang="fr-FR" sz="1600" dirty="0" smtClean="0">
                <a:solidFill>
                  <a:srgbClr val="00B0F0"/>
                </a:solidFill>
                <a:cs typeface="Arial" panose="020B0604020202020204" pitchFamily="34" charset="0"/>
              </a:rPr>
              <a:t>CLINIQUES</a:t>
            </a:r>
            <a:endParaRPr lang="fr-FR" sz="1600" dirty="0">
              <a:solidFill>
                <a:srgbClr val="00B0F0"/>
              </a:solidFill>
              <a:cs typeface="Arial" panose="020B0604020202020204" pitchFamily="34" charset="0"/>
            </a:endParaRPr>
          </a:p>
        </p:txBody>
      </p:sp>
      <p:pic>
        <p:nvPicPr>
          <p:cNvPr id="1028" name="Picture 4" descr="C:\Users\Dell\Dropbox\05-Pole Sante\Activité de PSPPE\Colloque médical\antonio marcelino-400.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09872" y="2508760"/>
            <a:ext cx="1131723" cy="1116763"/>
          </a:xfrm>
          <a:prstGeom prst="rect">
            <a:avLst/>
          </a:prstGeom>
          <a:noFill/>
          <a:ln w="19050">
            <a:solidFill>
              <a:srgbClr val="0070C0"/>
            </a:solidFill>
          </a:ln>
          <a:extLst>
            <a:ext uri="{909E8E84-426E-40DD-AFC4-6F175D3DCCD1}">
              <a14:hiddenFill xmlns:a14="http://schemas.microsoft.com/office/drawing/2010/main">
                <a:solidFill>
                  <a:srgbClr val="FFFFFF"/>
                </a:solidFill>
              </a14:hiddenFill>
            </a:ext>
          </a:extLst>
        </p:spPr>
      </p:pic>
      <p:pic>
        <p:nvPicPr>
          <p:cNvPr id="28" name="Image 27" descr="C:\Users\Dell\AppData\Local\Microsoft\Windows\INetCache\Content.Word\logo kheprisante+accroche 500.pn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301207" y="7668344"/>
            <a:ext cx="1386263" cy="422264"/>
          </a:xfrm>
          <a:prstGeom prst="rect">
            <a:avLst/>
          </a:prstGeom>
          <a:noFill/>
          <a:ln>
            <a:noFill/>
          </a:ln>
        </p:spPr>
      </p:pic>
      <p:pic>
        <p:nvPicPr>
          <p:cNvPr id="30" name="Picture 2" descr="C:\Users\Dell\Dropbox\05-Pole Sante\logo Marne et Bois.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20888" y="7795599"/>
            <a:ext cx="749784" cy="579378"/>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3" descr="C:\Users\Dell\Dropbox\05-Pole Sante\logo-nogent-hd-300x220.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474968" y="7805482"/>
            <a:ext cx="769572" cy="564352"/>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2" descr="C:\Users\Dell\Dropbox\05-Pole Sante\Activité de PSPPE\Colloque médical\Fondation Sanitus.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909673" y="7740352"/>
            <a:ext cx="686795" cy="600362"/>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2" descr="C:\Users\Dell\Dropbox\05-Pole Sante\Activité de PSPPE\Colloque médical\LOGO.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282051" y="7703489"/>
            <a:ext cx="666345" cy="666345"/>
          </a:xfrm>
          <a:prstGeom prst="rect">
            <a:avLst/>
          </a:prstGeom>
          <a:noFill/>
          <a:extLst>
            <a:ext uri="{909E8E84-426E-40DD-AFC4-6F175D3DCCD1}">
              <a14:hiddenFill xmlns:a14="http://schemas.microsoft.com/office/drawing/2010/main">
                <a:solidFill>
                  <a:srgbClr val="FFFFFF"/>
                </a:solidFill>
              </a14:hiddenFill>
            </a:ext>
          </a:extLst>
        </p:spPr>
      </p:pic>
      <p:pic>
        <p:nvPicPr>
          <p:cNvPr id="2" name="Image 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215619" y="7906550"/>
            <a:ext cx="955041" cy="447818"/>
          </a:xfrm>
          <a:prstGeom prst="rect">
            <a:avLst/>
          </a:prstGeom>
        </p:spPr>
      </p:pic>
      <p:pic>
        <p:nvPicPr>
          <p:cNvPr id="39" name="Image 38"/>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98167" y="7677739"/>
            <a:ext cx="610553" cy="767912"/>
          </a:xfrm>
          <a:prstGeom prst="rect">
            <a:avLst/>
          </a:prstGeom>
        </p:spPr>
      </p:pic>
    </p:spTree>
    <p:extLst>
      <p:ext uri="{BB962C8B-B14F-4D97-AF65-F5344CB8AC3E}">
        <p14:creationId xmlns:p14="http://schemas.microsoft.com/office/powerpoint/2010/main" val="3687166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502814"/>
            <a:ext cx="6858000" cy="533408"/>
          </a:xfrm>
          <a:solidFill>
            <a:srgbClr val="0070C0"/>
          </a:solidFill>
          <a:ln w="19050">
            <a:solidFill>
              <a:srgbClr val="0070C0"/>
            </a:solidFill>
          </a:ln>
        </p:spPr>
        <p:txBody>
          <a:bodyPr>
            <a:normAutofit/>
          </a:bodyPr>
          <a:lstStyle/>
          <a:p>
            <a:r>
              <a:rPr lang="fr-FR" sz="2400" b="1" dirty="0" smtClean="0">
                <a:solidFill>
                  <a:schemeClr val="bg1"/>
                </a:solidFill>
              </a:rPr>
              <a:t>SYNOPSIS DU COLLOQUE</a:t>
            </a:r>
            <a:endParaRPr lang="fr-FR" sz="2400" b="1" dirty="0">
              <a:solidFill>
                <a:schemeClr val="bg1"/>
              </a:solidFill>
            </a:endParaRPr>
          </a:p>
        </p:txBody>
      </p:sp>
      <p:sp>
        <p:nvSpPr>
          <p:cNvPr id="3" name="Espace réservé du contenu 2"/>
          <p:cNvSpPr>
            <a:spLocks noGrp="1"/>
          </p:cNvSpPr>
          <p:nvPr>
            <p:ph idx="1"/>
          </p:nvPr>
        </p:nvSpPr>
        <p:spPr>
          <a:xfrm>
            <a:off x="342900" y="2411760"/>
            <a:ext cx="6254452" cy="5112567"/>
          </a:xfrm>
        </p:spPr>
        <p:txBody>
          <a:bodyPr>
            <a:noAutofit/>
          </a:bodyPr>
          <a:lstStyle/>
          <a:p>
            <a:pPr marL="0" indent="0" algn="just">
              <a:buNone/>
            </a:pPr>
            <a:r>
              <a:rPr lang="fr-FR" sz="2000" b="1" dirty="0" smtClean="0">
                <a:solidFill>
                  <a:srgbClr val="0070C0"/>
                </a:solidFill>
              </a:rPr>
              <a:t>E</a:t>
            </a:r>
            <a:r>
              <a:rPr lang="fr-FR" sz="1100" dirty="0" smtClean="0"/>
              <a:t>n France, le ministère de la Santé estime que 3% de la population est atteinte de fibromyalgie. Environ 80% des personnes atteintes sont des femmes. La maladie apparaît souvent entre 30 ans et 60 ans. Statistiquement, il apparaît que la fibromyalgie génère un handicap très important pour environ 30% des cas. Son impact se ressent dans les actes de la vie quotidienne : bon nombre des sujets perdent leur emploi, n'arrivent plus à se maintenir dans une activité quelconque. Sans compter l'impact psychologique de la fibromyalgie qui entraîne très souvent un isolement social et professionnel plongeant les personnes dans la précarité.</a:t>
            </a:r>
            <a:endParaRPr lang="fr-FR" sz="1200" dirty="0" smtClean="0"/>
          </a:p>
          <a:p>
            <a:pPr marL="0" indent="0">
              <a:buNone/>
            </a:pPr>
            <a:r>
              <a:rPr lang="fr-FR" sz="1800" b="1" dirty="0" smtClean="0">
                <a:solidFill>
                  <a:srgbClr val="0070C0"/>
                </a:solidFill>
              </a:rPr>
              <a:t>Les problématiques</a:t>
            </a:r>
            <a:endParaRPr lang="fr-FR" sz="800" b="1" dirty="0" smtClean="0">
              <a:solidFill>
                <a:srgbClr val="0070C0"/>
              </a:solidFill>
            </a:endParaRPr>
          </a:p>
          <a:p>
            <a:pPr marL="0" indent="0">
              <a:buNone/>
            </a:pPr>
            <a:endParaRPr lang="fr-FR" sz="800" dirty="0" smtClean="0"/>
          </a:p>
          <a:p>
            <a:pPr algn="just">
              <a:buFont typeface="Wingdings" panose="05000000000000000000" pitchFamily="2" charset="2"/>
              <a:buChar char="ü"/>
            </a:pPr>
            <a:r>
              <a:rPr lang="fr-FR" sz="1100" dirty="0" smtClean="0"/>
              <a:t>La fibromyalgie fait partie de ces affections aussi difficiles à diagnostiquer qu’à traiter. Les nouveaux critères de diagnostic 2010 nous le prouvent.  Apparemment, </a:t>
            </a:r>
            <a:r>
              <a:rPr lang="fr-FR" sz="1100" dirty="0"/>
              <a:t>a</a:t>
            </a:r>
            <a:r>
              <a:rPr lang="fr-FR" sz="1100" dirty="0" smtClean="0"/>
              <a:t>ucun test biologique ou radiologique, aucun signe clinique n’est vraiment pathognomonique. Aucun traitement isolé n’est vraiment efficace sur toutes les composantes de la maladie.</a:t>
            </a:r>
          </a:p>
          <a:p>
            <a:pPr>
              <a:buFont typeface="Wingdings" panose="05000000000000000000" pitchFamily="2" charset="2"/>
              <a:buChar char="ü"/>
            </a:pPr>
            <a:endParaRPr lang="fr-FR" sz="800" dirty="0"/>
          </a:p>
          <a:p>
            <a:pPr algn="just">
              <a:buFont typeface="Wingdings" panose="05000000000000000000" pitchFamily="2" charset="2"/>
              <a:buChar char="ü"/>
            </a:pPr>
            <a:r>
              <a:rPr lang="fr-FR" sz="1100" dirty="0"/>
              <a:t>C</a:t>
            </a:r>
            <a:r>
              <a:rPr lang="fr-FR" sz="1100" dirty="0" smtClean="0"/>
              <a:t>ette affection multifactorielle, difficile à soigner, implique une approche multidisciplinaire où le patient doit être apprécié dans sa globalité. C’est le nouveau défi de la médecine actuelle.</a:t>
            </a:r>
          </a:p>
          <a:p>
            <a:pPr>
              <a:buFont typeface="Wingdings" panose="05000000000000000000" pitchFamily="2" charset="2"/>
              <a:buChar char="ü"/>
            </a:pPr>
            <a:endParaRPr lang="fr-FR" sz="800" dirty="0" smtClean="0"/>
          </a:p>
          <a:p>
            <a:pPr>
              <a:buFont typeface="Wingdings" panose="05000000000000000000" pitchFamily="2" charset="2"/>
              <a:buChar char="ü"/>
            </a:pPr>
            <a:r>
              <a:rPr lang="fr-FR" sz="1100" dirty="0" smtClean="0"/>
              <a:t>Le Dr Marcelino propose d'ouvrir une porte sur la médecine </a:t>
            </a:r>
            <a:r>
              <a:rPr lang="fr-FR" sz="1100" dirty="0"/>
              <a:t> </a:t>
            </a:r>
            <a:r>
              <a:rPr lang="fr-FR" sz="1100" dirty="0" smtClean="0"/>
              <a:t>intégrative . Ce dernier entend élargir la pratique médicale en y introduisant une coordination de  soins de supports de médecine orthodoxe et de soins complémentaires*.  Cette approche thérapeutique est celle mise en œuvre chez </a:t>
            </a:r>
            <a:r>
              <a:rPr lang="fr-FR" sz="1100" dirty="0" err="1" smtClean="0"/>
              <a:t>Khépri</a:t>
            </a:r>
            <a:r>
              <a:rPr lang="fr-FR" sz="1100" dirty="0" smtClean="0"/>
              <a:t> Santé, en permettant de hiérarchiser les soins en fonctions des besoins spécifiques de chaque cas clinique. </a:t>
            </a:r>
            <a:endParaRPr lang="fr-FR" sz="1100" dirty="0"/>
          </a:p>
          <a:p>
            <a:pPr>
              <a:buFont typeface="Wingdings" panose="05000000000000000000" pitchFamily="2" charset="2"/>
              <a:buChar char="ü"/>
            </a:pPr>
            <a:endParaRPr lang="fr-FR" sz="800" dirty="0" smtClean="0"/>
          </a:p>
          <a:p>
            <a:pPr algn="just">
              <a:buFont typeface="Wingdings" panose="05000000000000000000" pitchFamily="2" charset="2"/>
              <a:buChar char="ü"/>
            </a:pPr>
            <a:r>
              <a:rPr lang="fr-FR" sz="1100" dirty="0" smtClean="0"/>
              <a:t>Dans cette démarche thérapeutique, la médecine intégrative va au-delà du corps physique. Le patient est considéré comme un tout complexe, où ses multiples dimensions corps-esprit sont prises en compte: émotions, histoire passée, particularités physiques, éducation, milieu de vie, aspirations... Il s'agit d'une approche médicale globale.</a:t>
            </a:r>
          </a:p>
        </p:txBody>
      </p:sp>
      <p:sp>
        <p:nvSpPr>
          <p:cNvPr id="5" name="ZoneTexte 4"/>
          <p:cNvSpPr txBox="1"/>
          <p:nvPr/>
        </p:nvSpPr>
        <p:spPr>
          <a:xfrm>
            <a:off x="476672" y="7524328"/>
            <a:ext cx="6048673" cy="1015663"/>
          </a:xfrm>
          <a:prstGeom prst="rect">
            <a:avLst/>
          </a:prstGeom>
          <a:noFill/>
        </p:spPr>
        <p:txBody>
          <a:bodyPr wrap="square" rtlCol="0">
            <a:spAutoFit/>
          </a:bodyPr>
          <a:lstStyle/>
          <a:p>
            <a:pPr algn="just"/>
            <a:r>
              <a:rPr lang="fr-FR" sz="1000" i="1" dirty="0" smtClean="0"/>
              <a:t>*Thérapies complémentaires: </a:t>
            </a:r>
            <a:r>
              <a:rPr lang="fr-FR" sz="1000" b="1" i="1" dirty="0" smtClean="0"/>
              <a:t>Les </a:t>
            </a:r>
            <a:r>
              <a:rPr lang="fr-FR" sz="1000" b="1" i="1" dirty="0"/>
              <a:t>thérapies pratiquées au sein </a:t>
            </a:r>
            <a:r>
              <a:rPr lang="fr-FR" sz="1000" b="1" i="1" dirty="0" smtClean="0"/>
              <a:t>de </a:t>
            </a:r>
            <a:r>
              <a:rPr lang="fr-FR" sz="1000" b="1" i="1" dirty="0" err="1" smtClean="0"/>
              <a:t>Khépri</a:t>
            </a:r>
            <a:r>
              <a:rPr lang="fr-FR" sz="1000" b="1" i="1" dirty="0" smtClean="0"/>
              <a:t> </a:t>
            </a:r>
            <a:r>
              <a:rPr lang="fr-FR" sz="1000" b="1" i="1" dirty="0"/>
              <a:t>Santé sont destinées </a:t>
            </a:r>
            <a:r>
              <a:rPr lang="fr-FR" sz="1000" b="1" i="1" dirty="0" smtClean="0"/>
              <a:t>à compléter </a:t>
            </a:r>
            <a:r>
              <a:rPr lang="fr-FR" sz="1000" b="1" i="1" dirty="0"/>
              <a:t>les traitements médicaux </a:t>
            </a:r>
            <a:r>
              <a:rPr lang="fr-FR" sz="1000" i="1" dirty="0" smtClean="0"/>
              <a:t>et en </a:t>
            </a:r>
            <a:r>
              <a:rPr lang="fr-FR" sz="1000" i="1" dirty="0"/>
              <a:t>aucun </a:t>
            </a:r>
            <a:r>
              <a:rPr lang="fr-FR" sz="1000" i="1" dirty="0" smtClean="0"/>
              <a:t>cas, </a:t>
            </a:r>
            <a:r>
              <a:rPr lang="fr-FR" sz="1000" i="1" dirty="0"/>
              <a:t>en tant </a:t>
            </a:r>
            <a:r>
              <a:rPr lang="fr-FR" sz="1000" i="1" dirty="0" smtClean="0"/>
              <a:t>qu’alternatives, </a:t>
            </a:r>
            <a:r>
              <a:rPr lang="fr-FR" sz="1000" i="1" dirty="0"/>
              <a:t>à </a:t>
            </a:r>
            <a:r>
              <a:rPr lang="fr-FR" sz="1000" i="1" dirty="0" smtClean="0"/>
              <a:t>la médecine </a:t>
            </a:r>
            <a:r>
              <a:rPr lang="fr-FR" sz="1000" i="1" dirty="0"/>
              <a:t>conventionnelle. Les </a:t>
            </a:r>
            <a:r>
              <a:rPr lang="fr-FR" sz="1000" i="1" dirty="0" smtClean="0"/>
              <a:t>thérapies complémentaires </a:t>
            </a:r>
            <a:r>
              <a:rPr lang="fr-FR" sz="1000" i="1" dirty="0"/>
              <a:t>sont utilisées soit à </a:t>
            </a:r>
            <a:r>
              <a:rPr lang="fr-FR" sz="1000" i="1" dirty="0" smtClean="0"/>
              <a:t>des fins </a:t>
            </a:r>
            <a:r>
              <a:rPr lang="fr-FR" sz="1000" i="1" dirty="0"/>
              <a:t>préventives, soit en </a:t>
            </a:r>
            <a:r>
              <a:rPr lang="fr-FR" sz="1000" i="1" dirty="0" smtClean="0"/>
              <a:t>complément d’un </a:t>
            </a:r>
            <a:r>
              <a:rPr lang="fr-FR" sz="1000" i="1" dirty="0"/>
              <a:t>traitement médical</a:t>
            </a:r>
            <a:r>
              <a:rPr lang="fr-FR" sz="1000" i="1" dirty="0" smtClean="0"/>
              <a:t>.</a:t>
            </a:r>
          </a:p>
          <a:p>
            <a:pPr algn="just"/>
            <a:r>
              <a:rPr lang="fr-FR" sz="1000" i="1" dirty="0" smtClean="0"/>
              <a:t>Dans ces thérapies nous retrouvons : </a:t>
            </a:r>
            <a:r>
              <a:rPr lang="fr-FR" sz="1000" dirty="0"/>
              <a:t>Approches corps-esprit ou </a:t>
            </a:r>
            <a:r>
              <a:rPr lang="fr-FR" sz="1000" dirty="0" err="1" smtClean="0"/>
              <a:t>mindbody</a:t>
            </a:r>
            <a:r>
              <a:rPr lang="fr-FR" sz="1000" dirty="0" smtClean="0"/>
              <a:t>, biofeedback</a:t>
            </a:r>
            <a:r>
              <a:rPr lang="fr-FR" sz="1000" dirty="0"/>
              <a:t>, thérapie </a:t>
            </a:r>
            <a:r>
              <a:rPr lang="fr-FR" sz="1000" dirty="0" smtClean="0"/>
              <a:t> </a:t>
            </a:r>
            <a:r>
              <a:rPr lang="fr-FR" sz="1000" dirty="0" err="1" smtClean="0"/>
              <a:t>cognitivo</a:t>
            </a:r>
            <a:r>
              <a:rPr lang="fr-FR" sz="1000" dirty="0" smtClean="0"/>
              <a:t>-comportementale</a:t>
            </a:r>
            <a:r>
              <a:rPr lang="fr-FR" sz="1000" dirty="0"/>
              <a:t>, </a:t>
            </a:r>
            <a:r>
              <a:rPr lang="fr-FR" sz="1000" dirty="0" smtClean="0"/>
              <a:t>techniques </a:t>
            </a:r>
            <a:r>
              <a:rPr lang="fr-FR" sz="1000" dirty="0"/>
              <a:t>de relaxation, </a:t>
            </a:r>
            <a:r>
              <a:rPr lang="fr-FR" sz="1000" dirty="0" smtClean="0"/>
              <a:t>balnéothérapie, </a:t>
            </a:r>
            <a:r>
              <a:rPr lang="fr-FR" sz="1000" dirty="0" err="1" smtClean="0"/>
              <a:t>musico-thérapie</a:t>
            </a:r>
            <a:r>
              <a:rPr lang="fr-FR" sz="1000" dirty="0" smtClean="0"/>
              <a:t>, acupuncture, auriculothérapie, </a:t>
            </a:r>
            <a:r>
              <a:rPr lang="fr-FR" sz="1000" dirty="0"/>
              <a:t>chiropratique, </a:t>
            </a:r>
            <a:r>
              <a:rPr lang="fr-FR" sz="1000" dirty="0" err="1"/>
              <a:t>hypnothérapie</a:t>
            </a:r>
            <a:r>
              <a:rPr lang="fr-FR" sz="1000" dirty="0"/>
              <a:t>, </a:t>
            </a:r>
            <a:r>
              <a:rPr lang="fr-FR" sz="1000" dirty="0" smtClean="0"/>
              <a:t>massothérapie, thérapie de groupe, fleurs de </a:t>
            </a:r>
            <a:r>
              <a:rPr lang="fr-FR" sz="1000" dirty="0"/>
              <a:t>B</a:t>
            </a:r>
            <a:r>
              <a:rPr lang="fr-FR" sz="1000" dirty="0" smtClean="0"/>
              <a:t>ach, Qi Gong…</a:t>
            </a:r>
            <a:endParaRPr lang="fr-FR" sz="1000" i="1" dirty="0" smtClean="0"/>
          </a:p>
        </p:txBody>
      </p:sp>
      <p:pic>
        <p:nvPicPr>
          <p:cNvPr id="6" name="Image 3" descr="LogoParisEst v2 rvb 5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8880" y="179512"/>
            <a:ext cx="2631924" cy="1152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48748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20688" y="2195736"/>
            <a:ext cx="5904656" cy="6336704"/>
          </a:xfrm>
        </p:spPr>
        <p:txBody>
          <a:bodyPr>
            <a:normAutofit/>
          </a:bodyPr>
          <a:lstStyle/>
          <a:p>
            <a:pPr marL="0" indent="0">
              <a:buNone/>
            </a:pPr>
            <a:r>
              <a:rPr lang="fr-FR" sz="1400" dirty="0"/>
              <a:t>	</a:t>
            </a:r>
            <a:r>
              <a:rPr lang="fr-FR" sz="1100" dirty="0" smtClean="0"/>
              <a:t>Chers confrères, </a:t>
            </a:r>
          </a:p>
          <a:p>
            <a:endParaRPr lang="fr-FR" sz="1100" dirty="0"/>
          </a:p>
          <a:p>
            <a:pPr marL="0" indent="0">
              <a:buNone/>
            </a:pPr>
            <a:r>
              <a:rPr lang="fr-FR" sz="1100" dirty="0" smtClean="0"/>
              <a:t>   	En partenariat avec la fondation SANITUS, nous avons le plaisir de vous inviter à participer, d’une façon pleinement active, à un colloque où nous avons l’ambition de discuter des nouveaux critères de diagnostic de la fibromyalgie et leurs implications dans le management thérapeutique de ces cas complexes et difficiles, comme vous le savez si bien.</a:t>
            </a:r>
          </a:p>
          <a:p>
            <a:pPr marL="0" indent="0">
              <a:buNone/>
            </a:pPr>
            <a:endParaRPr lang="fr-FR" sz="1100" dirty="0" smtClean="0"/>
          </a:p>
          <a:p>
            <a:pPr marL="0" indent="0" algn="just">
              <a:buNone/>
            </a:pPr>
            <a:r>
              <a:rPr lang="fr-FR" sz="1100" dirty="0" smtClean="0"/>
              <a:t>Dans </a:t>
            </a:r>
            <a:r>
              <a:rPr lang="fr-FR" sz="1100" dirty="0"/>
              <a:t>l’attente de votre participation active, nous comptons sur la possibilité de présentation de vos cas cliniques les plus préoccupants pour échanger sur l’ensemble des possibilités thérapeutiques</a:t>
            </a:r>
            <a:r>
              <a:rPr lang="fr-FR" sz="1100" dirty="0" smtClean="0"/>
              <a:t>. Pour ce faire, vous devez nous envoyer un résumé de vos cas qui sera apprécié par la commission organisatrice, jusqu’au 15 septembre 2018. Cinq minutes seront consacrées à la présentation de chaque cas, et dix minutes à la discussion. Nous vous enverrons une réponse sous une semaine.</a:t>
            </a:r>
          </a:p>
          <a:p>
            <a:pPr marL="0" indent="0" algn="just">
              <a:buNone/>
            </a:pPr>
            <a:endParaRPr lang="fr-FR" sz="1100" dirty="0" smtClean="0"/>
          </a:p>
          <a:p>
            <a:pPr marL="0" indent="0">
              <a:buNone/>
            </a:pPr>
            <a:r>
              <a:rPr lang="fr-FR" sz="1200" b="1" dirty="0" smtClean="0"/>
              <a:t>Voici</a:t>
            </a:r>
            <a:r>
              <a:rPr lang="fr-FR" sz="1100" b="1" dirty="0" smtClean="0"/>
              <a:t> </a:t>
            </a:r>
            <a:r>
              <a:rPr lang="fr-FR" sz="1200" b="1" dirty="0" smtClean="0"/>
              <a:t>le programme de cette demi-journée qui sera offerte :</a:t>
            </a:r>
            <a:endParaRPr lang="fr-FR" sz="1200" b="1" dirty="0"/>
          </a:p>
          <a:p>
            <a:r>
              <a:rPr lang="fr-FR" sz="1100" dirty="0" smtClean="0"/>
              <a:t>13 </a:t>
            </a:r>
            <a:r>
              <a:rPr lang="fr-FR" sz="1100" dirty="0"/>
              <a:t>h </a:t>
            </a:r>
            <a:r>
              <a:rPr lang="fr-FR" sz="1100" dirty="0" smtClean="0"/>
              <a:t>4</a:t>
            </a:r>
            <a:r>
              <a:rPr lang="fr-FR" sz="1100" dirty="0"/>
              <a:t>5</a:t>
            </a:r>
            <a:r>
              <a:rPr lang="fr-FR" sz="1100" dirty="0" smtClean="0"/>
              <a:t> : </a:t>
            </a:r>
            <a:r>
              <a:rPr lang="fr-FR" sz="1100" dirty="0"/>
              <a:t>Accueil</a:t>
            </a:r>
          </a:p>
          <a:p>
            <a:r>
              <a:rPr lang="fr-FR" sz="1100" dirty="0"/>
              <a:t>14 h </a:t>
            </a:r>
            <a:r>
              <a:rPr lang="fr-FR" sz="1100" dirty="0" smtClean="0"/>
              <a:t>15 </a:t>
            </a:r>
            <a:r>
              <a:rPr lang="fr-FR" sz="1100" dirty="0"/>
              <a:t>: C</a:t>
            </a:r>
            <a:r>
              <a:rPr lang="fr-FR" sz="1100" dirty="0" smtClean="0"/>
              <a:t>onférence sur les nouveaux aspects du diagnostic de la fibromyalgie</a:t>
            </a:r>
          </a:p>
          <a:p>
            <a:r>
              <a:rPr lang="fr-FR" sz="1100" dirty="0" smtClean="0"/>
              <a:t>15 h 45 : Fibromyalgie  SOS, résultat d’une enquête  nationale  auprès de plus de 4500 patients</a:t>
            </a:r>
          </a:p>
          <a:p>
            <a:r>
              <a:rPr lang="fr-FR" sz="1100" dirty="0" smtClean="0"/>
              <a:t>16 </a:t>
            </a:r>
            <a:r>
              <a:rPr lang="fr-FR" sz="1100" dirty="0"/>
              <a:t>h 00 : Pause café, rencontre exposants</a:t>
            </a:r>
          </a:p>
          <a:p>
            <a:r>
              <a:rPr lang="fr-FR" sz="1100" dirty="0"/>
              <a:t>16 h 30 : Présentation de 5 cas cliniques et débats (15 minutes chacun) </a:t>
            </a:r>
          </a:p>
          <a:p>
            <a:r>
              <a:rPr lang="fr-FR" sz="1100" dirty="0"/>
              <a:t>18 h 30 : Cocktail de </a:t>
            </a:r>
            <a:r>
              <a:rPr lang="fr-FR" sz="1100" dirty="0" smtClean="0"/>
              <a:t>clôture</a:t>
            </a:r>
            <a:endParaRPr lang="fr-FR" sz="1100" dirty="0"/>
          </a:p>
          <a:p>
            <a:pPr marL="0" indent="0">
              <a:buNone/>
            </a:pPr>
            <a:endParaRPr lang="fr-FR" sz="1100" dirty="0" smtClean="0"/>
          </a:p>
          <a:p>
            <a:pPr marL="0" indent="0">
              <a:buNone/>
            </a:pPr>
            <a:r>
              <a:rPr lang="fr-FR" sz="1100" dirty="0" smtClean="0"/>
              <a:t>Les inscriptions sont obligatoires et par retour d’emails vous recevrez le synopsis et le lieu du colloque. </a:t>
            </a:r>
          </a:p>
          <a:p>
            <a:pPr marL="0" indent="0">
              <a:buNone/>
            </a:pPr>
            <a:endParaRPr lang="fr-FR" sz="1400" dirty="0" smtClean="0"/>
          </a:p>
          <a:p>
            <a:pPr marL="0" indent="0">
              <a:buNone/>
            </a:pPr>
            <a:r>
              <a:rPr lang="fr-FR" sz="1400" dirty="0"/>
              <a:t>Bien cordialement</a:t>
            </a:r>
            <a:r>
              <a:rPr lang="fr-FR" sz="1400" dirty="0" smtClean="0"/>
              <a:t>,</a:t>
            </a:r>
          </a:p>
          <a:p>
            <a:pPr marL="0" indent="0">
              <a:buNone/>
            </a:pPr>
            <a:r>
              <a:rPr lang="fr-FR" sz="1400" dirty="0" smtClean="0"/>
              <a:t>L’équipe organisatrice</a:t>
            </a:r>
            <a:endParaRPr lang="fr-FR" sz="1400" dirty="0"/>
          </a:p>
        </p:txBody>
      </p:sp>
      <p:sp>
        <p:nvSpPr>
          <p:cNvPr id="4" name="Titre 1"/>
          <p:cNvSpPr txBox="1">
            <a:spLocks/>
          </p:cNvSpPr>
          <p:nvPr/>
        </p:nvSpPr>
        <p:spPr>
          <a:xfrm>
            <a:off x="0" y="1502814"/>
            <a:ext cx="6858000" cy="533408"/>
          </a:xfrm>
          <a:prstGeom prst="rect">
            <a:avLst/>
          </a:prstGeom>
          <a:solidFill>
            <a:srgbClr val="0070C0"/>
          </a:solidFill>
          <a:ln w="19050">
            <a:solidFill>
              <a:srgbClr val="0070C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2400" b="1" dirty="0" smtClean="0">
                <a:solidFill>
                  <a:schemeClr val="bg1"/>
                </a:solidFill>
              </a:rPr>
              <a:t>DEROULE DU COLLOQUE</a:t>
            </a:r>
            <a:endParaRPr lang="fr-FR" sz="2400" b="1" dirty="0">
              <a:solidFill>
                <a:schemeClr val="bg1"/>
              </a:solidFill>
            </a:endParaRPr>
          </a:p>
        </p:txBody>
      </p:sp>
      <p:pic>
        <p:nvPicPr>
          <p:cNvPr id="5" name="Image 3" descr="LogoParisEst v2 rvb 5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8880" y="179512"/>
            <a:ext cx="2631924" cy="1152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à coins arrondis 5"/>
          <p:cNvSpPr/>
          <p:nvPr/>
        </p:nvSpPr>
        <p:spPr>
          <a:xfrm>
            <a:off x="3789040" y="6948264"/>
            <a:ext cx="2304255" cy="772193"/>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fr-FR" sz="1600" b="1" dirty="0" smtClean="0">
                <a:solidFill>
                  <a:schemeClr val="bg1"/>
                </a:solidFill>
              </a:rPr>
              <a:t>Entrée gratuite Inscription obligatoire </a:t>
            </a:r>
            <a:r>
              <a:rPr lang="fr-FR" sz="1600" b="1" dirty="0">
                <a:solidFill>
                  <a:schemeClr val="bg1"/>
                </a:solidFill>
              </a:rPr>
              <a:t>www.pole-sante.fr</a:t>
            </a:r>
          </a:p>
        </p:txBody>
      </p:sp>
      <p:pic>
        <p:nvPicPr>
          <p:cNvPr id="7" name="Image 6" descr="C:\Users\Dell\AppData\Local\Microsoft\Windows\INetCache\Content.Word\logo kheprisante+accroche 50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85184" y="8131158"/>
            <a:ext cx="1512168" cy="473290"/>
          </a:xfrm>
          <a:prstGeom prst="rect">
            <a:avLst/>
          </a:prstGeom>
          <a:noFill/>
          <a:ln>
            <a:noFill/>
          </a:ln>
        </p:spPr>
      </p:pic>
      <p:pic>
        <p:nvPicPr>
          <p:cNvPr id="8" name="Picture 2" descr="C:\Users\Dell\Dropbox\05-Pole Sante\logo Marne et Boi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45024" y="7963324"/>
            <a:ext cx="736504" cy="56911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C:\Users\Dell\Dropbox\05-Pole Sante\logo-nogent-hd-300x220.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75452" y="8028384"/>
            <a:ext cx="769572" cy="56435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Dell\Dropbox\05-Pole Sante\Activité de PSPPE\Colloque médical\Fondation Sanitus.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65104" y="8280436"/>
            <a:ext cx="686795" cy="600362"/>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C:\Users\Dell\Dropbox\05-Pole Sante\Activité de PSPPE\Colloque médical\LOGO.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210734" y="8272380"/>
            <a:ext cx="666345" cy="666345"/>
          </a:xfrm>
          <a:prstGeom prst="rect">
            <a:avLst/>
          </a:prstGeom>
          <a:noFill/>
          <a:extLst>
            <a:ext uri="{909E8E84-426E-40DD-AFC4-6F175D3DCCD1}">
              <a14:hiddenFill xmlns:a14="http://schemas.microsoft.com/office/drawing/2010/main">
                <a:solidFill>
                  <a:srgbClr val="FFFFFF"/>
                </a:solidFill>
              </a14:hiddenFill>
            </a:ext>
          </a:extLst>
        </p:spPr>
      </p:pic>
      <p:pic>
        <p:nvPicPr>
          <p:cNvPr id="10" name="Image 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63678" y="8065697"/>
            <a:ext cx="648072" cy="815101"/>
          </a:xfrm>
          <a:prstGeom prst="rect">
            <a:avLst/>
          </a:prstGeom>
        </p:spPr>
      </p:pic>
      <p:pic>
        <p:nvPicPr>
          <p:cNvPr id="13" name="Image 1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8282" y="8287765"/>
            <a:ext cx="955041" cy="447818"/>
          </a:xfrm>
          <a:prstGeom prst="rect">
            <a:avLst/>
          </a:prstGeom>
        </p:spPr>
      </p:pic>
    </p:spTree>
    <p:extLst>
      <p:ext uri="{BB962C8B-B14F-4D97-AF65-F5344CB8AC3E}">
        <p14:creationId xmlns:p14="http://schemas.microsoft.com/office/powerpoint/2010/main" val="248705722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14893</TotalTime>
  <Words>536</Words>
  <Application>Microsoft Office PowerPoint</Application>
  <PresentationFormat>Affichage à l'écran (4:3)</PresentationFormat>
  <Paragraphs>52</Paragraphs>
  <Slides>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vt:i4>
      </vt:variant>
    </vt:vector>
  </HeadingPairs>
  <TitlesOfParts>
    <vt:vector size="7" baseType="lpstr">
      <vt:lpstr>Arial</vt:lpstr>
      <vt:lpstr>Calibri</vt:lpstr>
      <vt:lpstr>Wingdings</vt:lpstr>
      <vt:lpstr>Thème Office</vt:lpstr>
      <vt:lpstr>Présentation PowerPoint</vt:lpstr>
      <vt:lpstr>SYNOPSIS DU COLLOQUE</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Pôle Santé Pluridisciplinaire Paris Est Les professionnels de la santé et les patients étant au cœur de notre activité, nous avons créé le Pôle Santé Pluridisciplinaire Paris Est afin de faciliter l’accès aux soins de qualité à la population de Nogent sur Marne. Le Pôle Santé a pour mission d’assurer la coordination thérapeutique qui vise à améliorer la qualité de la prise en charge et la cohérence du parcours de soin, l’éducation thérapeutique et la coopération entre les professionnels de santé.</dc:title>
  <dc:creator>Dell</dc:creator>
  <cp:lastModifiedBy>Utilisateur Windows</cp:lastModifiedBy>
  <cp:revision>144</cp:revision>
  <cp:lastPrinted>2018-05-21T22:47:59Z</cp:lastPrinted>
  <dcterms:created xsi:type="dcterms:W3CDTF">2018-03-21T23:10:46Z</dcterms:created>
  <dcterms:modified xsi:type="dcterms:W3CDTF">2018-09-08T12:36:45Z</dcterms:modified>
</cp:coreProperties>
</file>