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7"/>
  </p:handoutMasterIdLst>
  <p:sldIdLst>
    <p:sldId id="256" r:id="rId2"/>
    <p:sldId id="257" r:id="rId3"/>
    <p:sldId id="275" r:id="rId4"/>
    <p:sldId id="280" r:id="rId5"/>
    <p:sldId id="281" r:id="rId6"/>
    <p:sldId id="274" r:id="rId7"/>
    <p:sldId id="268" r:id="rId8"/>
    <p:sldId id="258" r:id="rId9"/>
    <p:sldId id="261" r:id="rId10"/>
    <p:sldId id="262" r:id="rId11"/>
    <p:sldId id="271" r:id="rId12"/>
    <p:sldId id="277" r:id="rId13"/>
    <p:sldId id="282" r:id="rId14"/>
    <p:sldId id="264" r:id="rId15"/>
    <p:sldId id="267" r:id="rId16"/>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75" d="100"/>
          <a:sy n="75" d="100"/>
        </p:scale>
        <p:origin x="594" y="72"/>
      </p:cViewPr>
      <p:guideLst>
        <p:guide orient="horz" pos="2160"/>
        <p:guide pos="2880"/>
      </p:guideLst>
    </p:cSldViewPr>
  </p:slideViewPr>
  <p:notesTextViewPr>
    <p:cViewPr>
      <p:scale>
        <a:sx n="1" d="1"/>
        <a:sy n="1" d="1"/>
      </p:scale>
      <p:origin x="0" y="0"/>
    </p:cViewPr>
  </p:notesTextViewPr>
  <p:sorterViewPr>
    <p:cViewPr>
      <p:scale>
        <a:sx n="100" d="100"/>
        <a:sy n="100" d="100"/>
      </p:scale>
      <p:origin x="0" y="-21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20/01/2022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20/01/2022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20/01/2022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20/01/2022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20/01/2022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20/01/2022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20/01/2022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20/01/2022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20/01/2022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20/01/2022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20/01/2022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20/01/2022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20/01/2022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2348880"/>
            <a:ext cx="6172200" cy="1894362"/>
          </a:xfrm>
        </p:spPr>
        <p:txBody>
          <a:bodyPr>
            <a:normAutofit/>
          </a:bodyPr>
          <a:lstStyle/>
          <a:p>
            <a:r>
              <a:rPr lang="fr-FR" sz="2400" dirty="0" smtClean="0">
                <a:solidFill>
                  <a:srgbClr val="0070C0"/>
                </a:solidFill>
                <a:latin typeface="Calibri" panose="020F0502020204030204" pitchFamily="34" charset="0"/>
                <a:cs typeface="Calibri" panose="020F0502020204030204" pitchFamily="34" charset="0"/>
              </a:rPr>
              <a:t>Pôle Santé Pluridisciplinaire Paris-Est</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1400" dirty="0" smtClean="0">
                <a:solidFill>
                  <a:srgbClr val="0070C0"/>
                </a:solidFill>
                <a:latin typeface="Calibri" panose="020F0502020204030204" pitchFamily="34" charset="0"/>
                <a:cs typeface="Calibri" panose="020F0502020204030204" pitchFamily="34" charset="0"/>
              </a:rPr>
              <a:t>Association loi 1901 à but non lucratif</a:t>
            </a:r>
            <a:endParaRPr lang="fr-FR" sz="1400"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648272" y="4581128"/>
            <a:ext cx="6172200" cy="1371600"/>
          </a:xfrm>
        </p:spPr>
        <p:txBody>
          <a:bodyPr>
            <a:normAutofit/>
          </a:bodyPr>
          <a:lstStyle/>
          <a:p>
            <a:r>
              <a:rPr lang="fr-FR" sz="2400" dirty="0" smtClean="0">
                <a:solidFill>
                  <a:schemeClr val="accent1"/>
                </a:solidFill>
                <a:latin typeface="Calibri" panose="020F0502020204030204" pitchFamily="34" charset="0"/>
                <a:cs typeface="Calibri" panose="020F0502020204030204" pitchFamily="34" charset="0"/>
              </a:rPr>
              <a:t>PROJET : Le Verbatim de la bientraitance</a:t>
            </a:r>
          </a:p>
          <a:p>
            <a:endParaRPr lang="fr-FR" sz="2400" dirty="0" smtClean="0">
              <a:solidFill>
                <a:schemeClr val="accent1"/>
              </a:solidFill>
              <a:latin typeface="Calibri" panose="020F0502020204030204" pitchFamily="34" charset="0"/>
              <a:cs typeface="Calibri" panose="020F0502020204030204" pitchFamily="34" charset="0"/>
            </a:endParaRPr>
          </a:p>
          <a:p>
            <a:r>
              <a:rPr lang="fr-FR" sz="2400" dirty="0" smtClean="0">
                <a:solidFill>
                  <a:schemeClr val="accent1"/>
                </a:solidFill>
                <a:latin typeface="Calibri" panose="020F0502020204030204" pitchFamily="34" charset="0"/>
                <a:cs typeface="Calibri" panose="020F0502020204030204" pitchFamily="34" charset="0"/>
              </a:rPr>
              <a:t>SOUTIEN AUX PROCHES AIDANTS ACTIFS</a:t>
            </a:r>
            <a:endParaRPr lang="fr-FR" sz="2400" dirty="0">
              <a:solidFill>
                <a:schemeClr val="accent1"/>
              </a:solidFill>
              <a:latin typeface="Calibri" panose="020F0502020204030204" pitchFamily="34" charset="0"/>
              <a:cs typeface="Calibri" panose="020F0502020204030204" pitchFamily="34" charset="0"/>
            </a:endParaRP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2195736" y="548680"/>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800" b="1" dirty="0">
                <a:solidFill>
                  <a:srgbClr val="0070C0"/>
                </a:solidFill>
                <a:latin typeface="Calibri" panose="020F0502020204030204" pitchFamily="34" charset="0"/>
                <a:cs typeface="Calibri" panose="020F0502020204030204" pitchFamily="34" charset="0"/>
              </a:rPr>
              <a:t>Objectif :</a:t>
            </a:r>
            <a:r>
              <a:rPr lang="fr-FR" sz="1800" dirty="0">
                <a:solidFill>
                  <a:srgbClr val="0070C0"/>
                </a:solidFill>
                <a:latin typeface="Calibri" panose="020F0502020204030204" pitchFamily="34" charset="0"/>
                <a:cs typeface="Calibri" panose="020F0502020204030204" pitchFamily="34" charset="0"/>
              </a:rPr>
              <a:t> éviter aux aidants proches actifs de sombrer dans la dépression, la perte de confiance en eux et la perte de leur travail.</a:t>
            </a:r>
          </a:p>
          <a:p>
            <a:r>
              <a:rPr lang="fr-FR" dirty="0" smtClean="0">
                <a:latin typeface="Calibri" panose="020F0502020204030204" pitchFamily="34" charset="0"/>
                <a:cs typeface="Calibri" panose="020F0502020204030204" pitchFamily="34" charset="0"/>
              </a:rPr>
              <a:t>Eviter </a:t>
            </a:r>
            <a:r>
              <a:rPr lang="fr-FR" dirty="0">
                <a:latin typeface="Calibri" panose="020F0502020204030204" pitchFamily="34" charset="0"/>
                <a:cs typeface="Calibri" panose="020F0502020204030204" pitchFamily="34" charset="0"/>
              </a:rPr>
              <a:t>d’être déstabilisé en étant confronté à des conditions de vie difficiles et de maintenir un équilibre </a:t>
            </a:r>
            <a:r>
              <a:rPr lang="fr-FR" dirty="0" smtClean="0">
                <a:latin typeface="Calibri" panose="020F0502020204030204" pitchFamily="34" charset="0"/>
                <a:cs typeface="Calibri" panose="020F0502020204030204" pitchFamily="34" charset="0"/>
              </a:rPr>
              <a:t>entre vies </a:t>
            </a:r>
            <a:r>
              <a:rPr lang="fr-FR" dirty="0">
                <a:latin typeface="Calibri" panose="020F0502020204030204" pitchFamily="34" charset="0"/>
                <a:cs typeface="Calibri" panose="020F0502020204030204" pitchFamily="34" charset="0"/>
              </a:rPr>
              <a:t>personnelle, professionnelle, familiale et </a:t>
            </a:r>
            <a:r>
              <a:rPr lang="fr-FR" dirty="0" smtClean="0">
                <a:solidFill>
                  <a:srgbClr val="C00000"/>
                </a:solidFill>
                <a:latin typeface="Calibri" panose="020F0502020204030204" pitchFamily="34" charset="0"/>
                <a:cs typeface="Calibri" panose="020F0502020204030204" pitchFamily="34" charset="0"/>
              </a:rPr>
              <a:t>d’aidant</a:t>
            </a:r>
            <a:r>
              <a:rPr lang="fr-FR" dirty="0">
                <a:solidFill>
                  <a:srgbClr val="C00000"/>
                </a:solidFill>
                <a:latin typeface="Calibri" panose="020F0502020204030204" pitchFamily="34" charset="0"/>
                <a:cs typeface="Calibri" panose="020F0502020204030204" pitchFamily="34" charset="0"/>
              </a:rPr>
              <a:t> </a:t>
            </a:r>
            <a:r>
              <a:rPr lang="fr-FR" dirty="0" smtClean="0">
                <a:solidFill>
                  <a:srgbClr val="C00000"/>
                </a:solidFill>
                <a:latin typeface="Calibri" panose="020F0502020204030204" pitchFamily="34" charset="0"/>
                <a:cs typeface="Calibri" panose="020F0502020204030204" pitchFamily="34" charset="0"/>
              </a:rPr>
              <a:t>= 20H/semaine</a:t>
            </a:r>
            <a:r>
              <a:rPr lang="fr-FR" dirty="0">
                <a:latin typeface="Calibri" panose="020F0502020204030204" pitchFamily="34" charset="0"/>
                <a:cs typeface="Calibri" panose="020F0502020204030204" pitchFamily="34" charset="0"/>
              </a:rPr>
              <a:t> </a:t>
            </a:r>
            <a:r>
              <a:rPr lang="fr-FR" dirty="0" smtClean="0">
                <a:latin typeface="Calibri" panose="020F0502020204030204" pitchFamily="34" charset="0"/>
                <a:cs typeface="Calibri" panose="020F0502020204030204" pitchFamily="34" charset="0"/>
              </a:rPr>
              <a:t>en moyenne.</a:t>
            </a:r>
            <a:endParaRPr lang="fr-FR" dirty="0">
              <a:latin typeface="Calibri" panose="020F0502020204030204" pitchFamily="34" charset="0"/>
              <a:cs typeface="Calibri" panose="020F0502020204030204" pitchFamily="34" charset="0"/>
            </a:endParaRPr>
          </a:p>
          <a:p>
            <a:r>
              <a:rPr lang="fr-FR" dirty="0">
                <a:latin typeface="Calibri" panose="020F0502020204030204" pitchFamily="34" charset="0"/>
                <a:cs typeface="Calibri" panose="020F0502020204030204" pitchFamily="34" charset="0"/>
              </a:rPr>
              <a:t>Le suivi des aidants appelle une demande accrue d'aide en communication dans le </a:t>
            </a:r>
            <a:r>
              <a:rPr lang="fr-FR" b="1" dirty="0">
                <a:latin typeface="Calibri" panose="020F0502020204030204" pitchFamily="34" charset="0"/>
                <a:cs typeface="Calibri" panose="020F0502020204030204" pitchFamily="34" charset="0"/>
              </a:rPr>
              <a:t>binôme aidé-aidant</a:t>
            </a:r>
            <a:r>
              <a:rPr lang="fr-FR" dirty="0">
                <a:latin typeface="Calibri" panose="020F0502020204030204" pitchFamily="34" charset="0"/>
                <a:cs typeface="Calibri" panose="020F0502020204030204" pitchFamily="34" charset="0"/>
              </a:rPr>
              <a:t>. </a:t>
            </a:r>
          </a:p>
          <a:p>
            <a:r>
              <a:rPr lang="fr-FR" dirty="0">
                <a:latin typeface="Calibri" panose="020F0502020204030204" pitchFamily="34" charset="0"/>
                <a:cs typeface="Calibri" panose="020F0502020204030204" pitchFamily="34" charset="0"/>
              </a:rPr>
              <a:t>P</a:t>
            </a:r>
            <a:r>
              <a:rPr lang="fr-FR" dirty="0" smtClean="0">
                <a:latin typeface="Calibri" panose="020F0502020204030204" pitchFamily="34" charset="0"/>
                <a:cs typeface="Calibri" panose="020F0502020204030204" pitchFamily="34" charset="0"/>
              </a:rPr>
              <a:t>révenir </a:t>
            </a:r>
            <a:r>
              <a:rPr lang="fr-FR" dirty="0">
                <a:latin typeface="Calibri" panose="020F0502020204030204" pitchFamily="34" charset="0"/>
                <a:cs typeface="Calibri" panose="020F0502020204030204" pitchFamily="34" charset="0"/>
              </a:rPr>
              <a:t>les risques de carence de bientraitance (prévention de la maltraitance) des aidés par les proches aidants. </a:t>
            </a:r>
            <a:r>
              <a:rPr lang="fr-FR" dirty="0" smtClean="0">
                <a:latin typeface="Calibri" panose="020F0502020204030204" pitchFamily="34" charset="0"/>
                <a:cs typeface="Calibri" panose="020F0502020204030204" pitchFamily="34" charset="0"/>
              </a:rPr>
              <a:t>Risques </a:t>
            </a:r>
            <a:r>
              <a:rPr lang="fr-FR" dirty="0">
                <a:latin typeface="Calibri" panose="020F0502020204030204" pitchFamily="34" charset="0"/>
                <a:cs typeface="Calibri" panose="020F0502020204030204" pitchFamily="34" charset="0"/>
              </a:rPr>
              <a:t>liés essentiellement à l’absence d’expérience et de formation</a:t>
            </a:r>
            <a:r>
              <a:rPr lang="fr-FR" b="1" dirty="0">
                <a:latin typeface="Calibri" panose="020F0502020204030204" pitchFamily="34" charset="0"/>
                <a:cs typeface="Calibri" panose="020F0502020204030204" pitchFamily="34" charset="0"/>
              </a:rPr>
              <a:t>.</a:t>
            </a:r>
            <a:r>
              <a:rPr lang="fr-FR" dirty="0">
                <a:latin typeface="Calibri" panose="020F0502020204030204" pitchFamily="34" charset="0"/>
                <a:cs typeface="Calibri" panose="020F0502020204030204" pitchFamily="34" charset="0"/>
              </a:rPr>
              <a:t> </a:t>
            </a:r>
            <a:br>
              <a:rPr lang="fr-FR" dirty="0">
                <a:latin typeface="Calibri" panose="020F0502020204030204" pitchFamily="34" charset="0"/>
                <a:cs typeface="Calibri" panose="020F0502020204030204" pitchFamily="34" charset="0"/>
              </a:rPr>
            </a:br>
            <a:endParaRPr lang="fr-FR"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6323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Perspectives</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400" dirty="0">
                <a:latin typeface="Calibri" panose="020F0502020204030204" pitchFamily="34" charset="0"/>
                <a:cs typeface="Calibri" panose="020F0502020204030204" pitchFamily="34" charset="0"/>
              </a:rPr>
              <a:t>U</a:t>
            </a:r>
            <a:r>
              <a:rPr lang="fr-FR" sz="1400" dirty="0" smtClean="0">
                <a:latin typeface="Calibri" panose="020F0502020204030204" pitchFamily="34" charset="0"/>
                <a:cs typeface="Calibri" panose="020F0502020204030204" pitchFamily="34" charset="0"/>
              </a:rPr>
              <a:t>ne </a:t>
            </a:r>
            <a:r>
              <a:rPr lang="fr-FR" sz="1400" dirty="0">
                <a:latin typeface="Calibri" panose="020F0502020204030204" pitchFamily="34" charset="0"/>
                <a:cs typeface="Calibri" panose="020F0502020204030204" pitchFamily="34" charset="0"/>
              </a:rPr>
              <a:t>personne sur 5 </a:t>
            </a:r>
            <a:r>
              <a:rPr lang="fr-FR" sz="1400" dirty="0" smtClean="0">
                <a:latin typeface="Calibri" panose="020F0502020204030204" pitchFamily="34" charset="0"/>
                <a:cs typeface="Calibri" panose="020F0502020204030204" pitchFamily="34" charset="0"/>
              </a:rPr>
              <a:t>devient </a:t>
            </a:r>
            <a:r>
              <a:rPr lang="fr-FR" sz="1400" dirty="0">
                <a:latin typeface="Calibri" panose="020F0502020204030204" pitchFamily="34" charset="0"/>
                <a:cs typeface="Calibri" panose="020F0502020204030204" pitchFamily="34" charset="0"/>
              </a:rPr>
              <a:t>aidant familial. La longévité et le vieillissement de la population va voir ce phénomène s’amplifier dans les années qui viennent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Un allongement de la durée vie et augmentation des pathologies </a:t>
            </a:r>
            <a:r>
              <a:rPr lang="fr-FR" sz="1400" dirty="0" smtClean="0">
                <a:latin typeface="Calibri" panose="020F0502020204030204" pitchFamily="34" charset="0"/>
                <a:cs typeface="Calibri" panose="020F0502020204030204" pitchFamily="34" charset="0"/>
              </a:rPr>
              <a:t>chroniques</a:t>
            </a:r>
          </a:p>
          <a:p>
            <a:pPr lvl="1"/>
            <a:r>
              <a:rPr lang="fr-FR" sz="1400" b="1" dirty="0" smtClean="0">
                <a:solidFill>
                  <a:srgbClr val="C00000"/>
                </a:solidFill>
                <a:latin typeface="Calibri" panose="020F0502020204030204" pitchFamily="34" charset="0"/>
                <a:cs typeface="Calibri" panose="020F0502020204030204" pitchFamily="34" charset="0"/>
              </a:rPr>
              <a:t>Type de dépendance : 48 % maladie chronique ou invalidante</a:t>
            </a:r>
          </a:p>
          <a:p>
            <a:pPr lvl="1"/>
            <a:r>
              <a:rPr lang="fr-FR" sz="1400" b="1" dirty="0" smtClean="0">
                <a:solidFill>
                  <a:srgbClr val="C00000"/>
                </a:solidFill>
                <a:latin typeface="Calibri" panose="020F0502020204030204" pitchFamily="34" charset="0"/>
                <a:cs typeface="Calibri" panose="020F0502020204030204" pitchFamily="34" charset="0"/>
              </a:rPr>
              <a:t>46% vieillesse.</a:t>
            </a:r>
          </a:p>
          <a:p>
            <a:r>
              <a:rPr lang="fr-FR" sz="1400" dirty="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a:t>
            </a:r>
            <a:r>
              <a:rPr lang="fr-FR" sz="1400" dirty="0" smtClean="0">
                <a:latin typeface="Calibri" panose="020F0502020204030204" pitchFamily="34" charset="0"/>
                <a:cs typeface="Calibri" panose="020F0502020204030204" pitchFamily="34" charset="0"/>
              </a:rPr>
              <a:t>rien :</a:t>
            </a:r>
          </a:p>
          <a:p>
            <a:r>
              <a:rPr lang="fr-FR" sz="1400" b="1" dirty="0">
                <a:solidFill>
                  <a:srgbClr val="C00000"/>
                </a:solidFill>
                <a:latin typeface="Calibri" panose="020F0502020204030204" pitchFamily="34" charset="0"/>
                <a:cs typeface="Calibri" panose="020F0502020204030204" pitchFamily="34" charset="0"/>
              </a:rPr>
              <a:t>81% ont moins de 65 ans / 44% ont moins de 50 ans</a:t>
            </a:r>
          </a:p>
          <a:p>
            <a:pPr marL="0" indent="0">
              <a:buNone/>
            </a:pP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Notre projet </a:t>
            </a:r>
            <a:r>
              <a:rPr lang="fr-FR" sz="1400" dirty="0" smtClean="0">
                <a:latin typeface="Calibri" panose="020F0502020204030204" pitchFamily="34" charset="0"/>
                <a:cs typeface="Calibri" panose="020F0502020204030204" pitchFamily="34" charset="0"/>
              </a:rPr>
              <a:t>d’Economie Sociale et Solidaire </a:t>
            </a:r>
            <a:r>
              <a:rPr lang="fr-FR" sz="1400" dirty="0">
                <a:latin typeface="Calibri" panose="020F0502020204030204" pitchFamily="34" charset="0"/>
                <a:cs typeface="Calibri" panose="020F0502020204030204" pitchFamily="34" charset="0"/>
              </a:rPr>
              <a:t>répond à un besoin grandissant et un impératif de s’organiser pour </a:t>
            </a:r>
            <a:r>
              <a:rPr lang="fr-FR" sz="1400" b="1" dirty="0">
                <a:latin typeface="Calibri" panose="020F0502020204030204" pitchFamily="34" charset="0"/>
                <a:cs typeface="Calibri" panose="020F0502020204030204" pitchFamily="34" charset="0"/>
              </a:rPr>
              <a:t>préserver le maintien à domicile</a:t>
            </a:r>
            <a:r>
              <a:rPr lang="fr-FR" sz="1400" dirty="0">
                <a:latin typeface="Calibri" panose="020F0502020204030204" pitchFamily="34" charset="0"/>
                <a:cs typeface="Calibri" panose="020F0502020204030204" pitchFamily="34" charset="0"/>
              </a:rPr>
              <a:t>, dans de bonnes conditions </a:t>
            </a:r>
            <a:r>
              <a:rPr lang="fr-FR" sz="1400" b="1" dirty="0">
                <a:latin typeface="Calibri" panose="020F0502020204030204" pitchFamily="34" charset="0"/>
                <a:cs typeface="Calibri" panose="020F0502020204030204" pitchFamily="34" charset="0"/>
              </a:rPr>
              <a:t>de </a:t>
            </a:r>
            <a:r>
              <a:rPr lang="fr-FR" sz="1400" b="1" dirty="0" err="1">
                <a:latin typeface="Calibri" panose="020F0502020204030204" pitchFamily="34" charset="0"/>
                <a:cs typeface="Calibri" panose="020F0502020204030204" pitchFamily="34" charset="0"/>
              </a:rPr>
              <a:t>bien-traitance</a:t>
            </a:r>
            <a:r>
              <a:rPr lang="fr-FR" sz="1400" dirty="0">
                <a:latin typeface="Calibri" panose="020F0502020204030204" pitchFamily="34" charset="0"/>
                <a:cs typeface="Calibri" panose="020F0502020204030204" pitchFamily="34" charset="0"/>
              </a:rPr>
              <a:t>, de </a:t>
            </a:r>
            <a:r>
              <a:rPr lang="fr-FR" sz="1400" b="1" dirty="0">
                <a:latin typeface="Calibri" panose="020F0502020204030204" pitchFamily="34" charset="0"/>
                <a:cs typeface="Calibri" panose="020F0502020204030204" pitchFamily="34" charset="0"/>
              </a:rPr>
              <a:t>personnes fragilisées par le vieillissement ou le handicap</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moyens sont encore trop peu développés pour l’aménagement de cette période où les aidants se mettent en </a:t>
            </a:r>
            <a:r>
              <a:rPr lang="fr-FR" sz="1400" b="1" dirty="0">
                <a:latin typeface="Calibri" panose="020F0502020204030204" pitchFamily="34" charset="0"/>
                <a:cs typeface="Calibri" panose="020F0502020204030204" pitchFamily="34" charset="0"/>
              </a:rPr>
              <a:t>danger de </a:t>
            </a:r>
            <a:r>
              <a:rPr lang="fr-FR" sz="1400" b="1" dirty="0" err="1">
                <a:latin typeface="Calibri" panose="020F0502020204030204" pitchFamily="34" charset="0"/>
                <a:cs typeface="Calibri" panose="020F0502020204030204" pitchFamily="34" charset="0"/>
              </a:rPr>
              <a:t>burn</a:t>
            </a:r>
            <a:r>
              <a:rPr lang="fr-FR" sz="1400" b="1" dirty="0">
                <a:latin typeface="Calibri" panose="020F0502020204030204" pitchFamily="34" charset="0"/>
                <a:cs typeface="Calibri" panose="020F0502020204030204" pitchFamily="34" charset="0"/>
              </a:rPr>
              <a:t> out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Décliner le Verbatim à d’autres problématiques et le rendre accessible gratuitement au plus grand nombre.</a:t>
            </a:r>
          </a:p>
        </p:txBody>
      </p:sp>
    </p:spTree>
    <p:extLst>
      <p:ext uri="{BB962C8B-B14F-4D97-AF65-F5344CB8AC3E}">
        <p14:creationId xmlns:p14="http://schemas.microsoft.com/office/powerpoint/2010/main" val="161324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r>
              <a:rPr lang="fr-FR" sz="1400" dirty="0" smtClean="0">
                <a:latin typeface="Calibri" panose="020F0502020204030204" pitchFamily="34" charset="0"/>
                <a:cs typeface="Calibri" panose="020F0502020204030204" pitchFamily="34" charset="0"/>
              </a:rPr>
              <a:t>Grâce aux adhésions des entreprises, nous proposerons le verbatim pour les salariés (CSE </a:t>
            </a:r>
            <a:r>
              <a:rPr lang="fr-FR" sz="1400" dirty="0">
                <a:latin typeface="Calibri" panose="020F0502020204030204" pitchFamily="34" charset="0"/>
                <a:cs typeface="Calibri" panose="020F0502020204030204" pitchFamily="34" charset="0"/>
              </a:rPr>
              <a:t>(Comité social et économique) des entreprises (Assistantes sociales et RH, syndicat et médecine du travail) </a:t>
            </a:r>
            <a:r>
              <a:rPr lang="fr-FR" sz="1400" dirty="0">
                <a:latin typeface="Calibri" panose="020F0502020204030204" pitchFamily="34" charset="0"/>
                <a:cs typeface="Calibri" panose="020F0502020204030204" pitchFamily="34" charset="0"/>
                <a:sym typeface="Wingdings" panose="05000000000000000000" pitchFamily="2" charset="2"/>
              </a:rPr>
              <a:t></a:t>
            </a:r>
            <a:r>
              <a:rPr lang="fr-FR" sz="1400" dirty="0">
                <a:latin typeface="Calibri" panose="020F0502020204030204" pitchFamily="34" charset="0"/>
                <a:cs typeface="Calibri" panose="020F0502020204030204" pitchFamily="34" charset="0"/>
              </a:rPr>
              <a:t> soutenir la mission de notre association PSPPE </a:t>
            </a:r>
            <a:r>
              <a:rPr lang="fr-FR" sz="1400" dirty="0" smtClean="0">
                <a:latin typeface="Calibri" panose="020F0502020204030204" pitchFamily="34" charset="0"/>
                <a:cs typeface="Calibri" panose="020F0502020204030204" pitchFamily="34" charset="0"/>
              </a:rPr>
              <a:t>;</a:t>
            </a:r>
          </a:p>
          <a:p>
            <a:endParaRPr lang="fr-FR" sz="1400"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Les entreprises deviennent partenaires :</a:t>
            </a:r>
          </a:p>
          <a:p>
            <a:pPr marL="0" indent="0">
              <a:buNone/>
            </a:pPr>
            <a:r>
              <a:rPr lang="fr-FR" sz="1400" dirty="0" smtClean="0">
                <a:latin typeface="Calibri" panose="020F0502020204030204" pitchFamily="34" charset="0"/>
                <a:cs typeface="Calibri" panose="020F0502020204030204" pitchFamily="34" charset="0"/>
              </a:rPr>
              <a:t>	- Leur logo et charte graphique est intégrée sur la plateforme,</a:t>
            </a:r>
          </a:p>
          <a:p>
            <a:pPr marL="0" indent="0">
              <a:buNone/>
            </a:pPr>
            <a:r>
              <a:rPr lang="fr-FR" sz="1400" dirty="0" smtClean="0">
                <a:latin typeface="Calibri" panose="020F0502020204030204" pitchFamily="34" charset="0"/>
                <a:cs typeface="Calibri" panose="020F0502020204030204" pitchFamily="34" charset="0"/>
              </a:rPr>
              <a:t>	- Leurs collaborateurs peuvent utiliser la plateforme,</a:t>
            </a:r>
          </a:p>
          <a:p>
            <a:pPr marL="0" indent="0">
              <a:buNone/>
            </a:pPr>
            <a:r>
              <a:rPr lang="fr-FR" sz="1400" dirty="0" smtClean="0">
                <a:latin typeface="Calibri" panose="020F0502020204030204" pitchFamily="34" charset="0"/>
                <a:cs typeface="Calibri" panose="020F0502020204030204" pitchFamily="34" charset="0"/>
              </a:rPr>
              <a:t>	- Ces derniers peuvent contribuer à enrichir le jeu par leurs questions qui seront prises en compte pour apporter de nouvelles réponses/solutions grâce au </a:t>
            </a:r>
            <a:r>
              <a:rPr lang="fr-FR" sz="1400" u="sng" dirty="0" err="1" smtClean="0">
                <a:latin typeface="Calibri" panose="020F0502020204030204" pitchFamily="34" charset="0"/>
                <a:cs typeface="Calibri" panose="020F0502020204030204" pitchFamily="34" charset="0"/>
              </a:rPr>
              <a:t>Living’Lab</a:t>
            </a:r>
            <a:r>
              <a:rPr lang="fr-FR" sz="1400" u="sng" dirty="0" smtClean="0">
                <a:latin typeface="Calibri" panose="020F0502020204030204" pitchFamily="34" charset="0"/>
                <a:cs typeface="Calibri" panose="020F0502020204030204" pitchFamily="34" charset="0"/>
              </a:rPr>
              <a:t>*</a:t>
            </a:r>
            <a:r>
              <a:rPr lang="fr-FR" sz="1400" dirty="0" smtClean="0">
                <a:latin typeface="Calibri" panose="020F0502020204030204" pitchFamily="34" charset="0"/>
                <a:cs typeface="Calibri" panose="020F0502020204030204" pitchFamily="34" charset="0"/>
              </a:rPr>
              <a:t>, avec une valorisation des actions partenaires.</a:t>
            </a:r>
          </a:p>
          <a:p>
            <a:r>
              <a:rPr lang="fr-FR" sz="1400" b="1" dirty="0" smtClean="0">
                <a:latin typeface="Calibri" panose="020F0502020204030204" pitchFamily="34" charset="0"/>
                <a:cs typeface="Calibri" panose="020F0502020204030204" pitchFamily="34" charset="0"/>
              </a:rPr>
              <a:t>Les entreprises paient pour trois raisons :</a:t>
            </a:r>
          </a:p>
          <a:p>
            <a:pPr marL="0" indent="0">
              <a:buNone/>
            </a:pPr>
            <a:r>
              <a:rPr lang="fr-FR" sz="1400" dirty="0" smtClean="0">
                <a:latin typeface="Calibri" panose="020F0502020204030204" pitchFamily="34" charset="0"/>
                <a:cs typeface="Calibri" panose="020F0502020204030204" pitchFamily="34" charset="0"/>
              </a:rPr>
              <a:t>	- avoir toujours plus de contenu pour leurs collaborateurs</a:t>
            </a:r>
          </a:p>
          <a:p>
            <a:pPr marL="0" indent="0">
              <a:buNone/>
            </a:pPr>
            <a:r>
              <a:rPr lang="fr-FR" sz="1400" dirty="0" smtClean="0">
                <a:latin typeface="Calibri" panose="020F0502020204030204" pitchFamily="34" charset="0"/>
                <a:cs typeface="Calibri" panose="020F0502020204030204" pitchFamily="34" charset="0"/>
              </a:rPr>
              <a:t>	- Enrichissement d’informations spécifiques</a:t>
            </a:r>
          </a:p>
          <a:p>
            <a:pPr marL="0" indent="0">
              <a:buNone/>
            </a:pPr>
            <a:r>
              <a:rPr lang="fr-FR" sz="1400" dirty="0" smtClean="0">
                <a:latin typeface="Calibri" panose="020F0502020204030204" pitchFamily="34" charset="0"/>
                <a:cs typeface="Calibri" panose="020F0502020204030204" pitchFamily="34" charset="0"/>
              </a:rPr>
              <a:t>	- Transformer les questions des collaborateurs en Quiz pour l’intérêt général des collaborateurs</a:t>
            </a:r>
          </a:p>
          <a:p>
            <a:pPr marL="0" indent="0">
              <a:buNone/>
            </a:pPr>
            <a:r>
              <a:rPr lang="fr-FR" sz="1400" dirty="0" smtClean="0">
                <a:latin typeface="Calibri" panose="020F0502020204030204" pitchFamily="34" charset="0"/>
                <a:cs typeface="Calibri" panose="020F0502020204030204" pitchFamily="34" charset="0"/>
              </a:rPr>
              <a:t>	- le nombre collaborateurs qui utilisent le jeu</a:t>
            </a:r>
          </a:p>
          <a:p>
            <a:pPr marL="0" indent="0">
              <a:buNone/>
            </a:pPr>
            <a:endParaRPr lang="fr-FR" sz="1100" dirty="0">
              <a:latin typeface="Calibri" panose="020F0502020204030204" pitchFamily="34" charset="0"/>
              <a:cs typeface="Calibri" panose="020F0502020204030204" pitchFamily="34" charset="0"/>
            </a:endParaRPr>
          </a:p>
          <a:p>
            <a:pPr marL="0" indent="0">
              <a:buNone/>
            </a:pPr>
            <a:r>
              <a:rPr lang="fr-FR" sz="1400" dirty="0" smtClean="0">
                <a:latin typeface="Calibri" panose="020F0502020204030204" pitchFamily="34" charset="0"/>
                <a:cs typeface="Calibri" panose="020F0502020204030204" pitchFamily="34" charset="0"/>
              </a:rPr>
              <a:t>* </a:t>
            </a:r>
            <a:r>
              <a:rPr lang="fr-FR" sz="1400" i="1" dirty="0" smtClean="0">
                <a:latin typeface="Calibri" panose="020F0502020204030204" pitchFamily="34" charset="0"/>
                <a:cs typeface="Calibri" panose="020F0502020204030204" pitchFamily="34" charset="0"/>
              </a:rPr>
              <a:t>Le </a:t>
            </a:r>
            <a:r>
              <a:rPr lang="fr-FR" sz="1400" i="1" dirty="0" err="1" smtClean="0">
                <a:latin typeface="Calibri" panose="020F0502020204030204" pitchFamily="34" charset="0"/>
                <a:cs typeface="Calibri" panose="020F0502020204030204" pitchFamily="34" charset="0"/>
              </a:rPr>
              <a:t>living’Lab</a:t>
            </a:r>
            <a:r>
              <a:rPr lang="fr-FR" sz="1400" i="1" dirty="0" smtClean="0">
                <a:latin typeface="Calibri" panose="020F0502020204030204" pitchFamily="34" charset="0"/>
                <a:cs typeface="Calibri" panose="020F0502020204030204" pitchFamily="34" charset="0"/>
              </a:rPr>
              <a:t> est une méthode issue du «</a:t>
            </a:r>
            <a:r>
              <a:rPr lang="fr-FR" sz="1400" i="1" dirty="0">
                <a:latin typeface="Calibri" panose="020F0502020204030204" pitchFamily="34" charset="0"/>
                <a:cs typeface="Calibri" panose="020F0502020204030204" pitchFamily="34" charset="0"/>
              </a:rPr>
              <a:t> proof-of-concept » (POC</a:t>
            </a:r>
            <a:r>
              <a:rPr lang="fr-FR" sz="1400" i="1" dirty="0" smtClean="0">
                <a:latin typeface="Calibri" panose="020F0502020204030204" pitchFamily="34" charset="0"/>
                <a:cs typeface="Calibri" panose="020F0502020204030204" pitchFamily="34" charset="0"/>
              </a:rPr>
              <a:t>)</a:t>
            </a:r>
            <a:r>
              <a:rPr lang="fr-FR" sz="1400" i="1" dirty="0">
                <a:latin typeface="Calibri" panose="020F0502020204030204" pitchFamily="34" charset="0"/>
                <a:cs typeface="Calibri" panose="020F0502020204030204" pitchFamily="34" charset="0"/>
              </a:rPr>
              <a:t> ; </a:t>
            </a:r>
            <a:r>
              <a:rPr lang="fr-FR" sz="1400" i="1" dirty="0" smtClean="0">
                <a:latin typeface="Calibri" panose="020F0502020204030204" pitchFamily="34" charset="0"/>
                <a:cs typeface="Calibri" panose="020F0502020204030204" pitchFamily="34" charset="0"/>
              </a:rPr>
              <a:t>c’est une </a:t>
            </a:r>
            <a:r>
              <a:rPr lang="fr-FR" sz="1400" i="1" dirty="0">
                <a:latin typeface="Calibri" panose="020F0502020204030204" pitchFamily="34" charset="0"/>
                <a:cs typeface="Calibri" panose="020F0502020204030204" pitchFamily="34" charset="0"/>
              </a:rPr>
              <a:t>expérimentation en conditions réelles avec les </a:t>
            </a:r>
            <a:r>
              <a:rPr lang="fr-FR" sz="1400" i="1" dirty="0" smtClean="0">
                <a:latin typeface="Calibri" panose="020F0502020204030204" pitchFamily="34" charset="0"/>
                <a:cs typeface="Calibri" panose="020F0502020204030204" pitchFamily="34" charset="0"/>
              </a:rPr>
              <a:t>usagers ; selon le modèle </a:t>
            </a:r>
            <a:r>
              <a:rPr lang="fr-FR" sz="1400" i="1" dirty="0">
                <a:latin typeface="Calibri" panose="020F0502020204030204" pitchFamily="34" charset="0"/>
                <a:cs typeface="Calibri" panose="020F0502020204030204" pitchFamily="34" charset="0"/>
              </a:rPr>
              <a:t>MVP de Stanford (M.V.P. = Minimum Viable Product qui s’enrichit au fur et à mesure des retours </a:t>
            </a:r>
            <a:r>
              <a:rPr lang="fr-FR" sz="1400" i="1" dirty="0" smtClean="0">
                <a:latin typeface="Calibri" panose="020F0502020204030204" pitchFamily="34" charset="0"/>
                <a:cs typeface="Calibri" panose="020F0502020204030204" pitchFamily="34" charset="0"/>
              </a:rPr>
              <a:t>clients.</a:t>
            </a:r>
            <a:endParaRPr lang="fr-FR" sz="14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4251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pPr marL="0" indent="0">
              <a:buNone/>
            </a:pPr>
            <a:endParaRPr lang="fr-FR" sz="1100"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En tant qu’expert de la relation d’aide et des thérapies complémentaires nous élaborons des </a:t>
            </a:r>
            <a:r>
              <a:rPr lang="fr-FR" sz="1400" dirty="0">
                <a:latin typeface="Calibri" panose="020F0502020204030204" pitchFamily="34" charset="0"/>
                <a:cs typeface="Calibri" panose="020F0502020204030204" pitchFamily="34" charset="0"/>
              </a:rPr>
              <a:t>programmes de formation, </a:t>
            </a:r>
            <a:r>
              <a:rPr lang="fr-FR" sz="1400" dirty="0" smtClean="0">
                <a:latin typeface="Calibri" panose="020F0502020204030204" pitchFamily="34" charset="0"/>
                <a:cs typeface="Calibri" panose="020F0502020204030204" pitchFamily="34" charset="0"/>
              </a:rPr>
              <a:t>d’éducation </a:t>
            </a:r>
            <a:r>
              <a:rPr lang="fr-FR" sz="1400" dirty="0">
                <a:latin typeface="Calibri" panose="020F0502020204030204" pitchFamily="34" charset="0"/>
                <a:cs typeface="Calibri" panose="020F0502020204030204" pitchFamily="34" charset="0"/>
              </a:rPr>
              <a:t>à la </a:t>
            </a:r>
            <a:r>
              <a:rPr lang="fr-FR" sz="1400" dirty="0" smtClean="0">
                <a:latin typeface="Calibri" panose="020F0502020204030204" pitchFamily="34" charset="0"/>
                <a:cs typeface="Calibri" panose="020F0502020204030204" pitchFamily="34" charset="0"/>
              </a:rPr>
              <a:t>santé :</a:t>
            </a:r>
          </a:p>
          <a:p>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sensibiliser </a:t>
            </a:r>
            <a:r>
              <a:rPr lang="fr-FR" sz="1400" dirty="0">
                <a:latin typeface="Calibri" panose="020F0502020204030204" pitchFamily="34" charset="0"/>
                <a:cs typeface="Calibri" panose="020F0502020204030204" pitchFamily="34" charset="0"/>
              </a:rPr>
              <a:t>les collaborateurs à l’éducation à la santé, dans le cadre de la prévention du </a:t>
            </a:r>
            <a:r>
              <a:rPr lang="fr-FR" sz="1400" dirty="0" err="1">
                <a:latin typeface="Calibri" panose="020F0502020204030204" pitchFamily="34" charset="0"/>
                <a:cs typeface="Calibri" panose="020F0502020204030204" pitchFamily="34" charset="0"/>
              </a:rPr>
              <a:t>burn</a:t>
            </a:r>
            <a:r>
              <a:rPr lang="fr-FR" sz="1400" dirty="0">
                <a:latin typeface="Calibri" panose="020F0502020204030204" pitchFamily="34" charset="0"/>
                <a:cs typeface="Calibri" panose="020F0502020204030204" pitchFamily="34" charset="0"/>
              </a:rPr>
              <a:t> out des proches aidants actifs, </a:t>
            </a:r>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Visio-conférence </a:t>
            </a:r>
            <a:r>
              <a:rPr lang="fr-FR" sz="1400" dirty="0">
                <a:latin typeface="Calibri" panose="020F0502020204030204" pitchFamily="34" charset="0"/>
                <a:cs typeface="Calibri" panose="020F0502020204030204" pitchFamily="34" charset="0"/>
              </a:rPr>
              <a:t>animées par des médecins spécialisés en pathologies chroniques, médecine physique et de réadaptation et coaching en Activité Physique Adaptée,</a:t>
            </a:r>
          </a:p>
          <a:p>
            <a:pPr lvl="1"/>
            <a:r>
              <a:rPr lang="fr-FR" sz="1400" dirty="0">
                <a:latin typeface="Calibri" panose="020F0502020204030204" pitchFamily="34" charset="0"/>
                <a:cs typeface="Calibri" panose="020F0502020204030204" pitchFamily="34" charset="0"/>
              </a:rPr>
              <a:t>Apport de solutions techniques thérapeutiques pour </a:t>
            </a:r>
            <a:r>
              <a:rPr lang="fr-FR" sz="1400" dirty="0" smtClean="0">
                <a:latin typeface="Calibri" panose="020F0502020204030204" pitchFamily="34" charset="0"/>
                <a:cs typeface="Calibri" panose="020F0502020204030204" pitchFamily="34" charset="0"/>
              </a:rPr>
              <a:t>soi-même et son proche </a:t>
            </a:r>
            <a:r>
              <a:rPr lang="fr-FR" sz="1400" dirty="0">
                <a:latin typeface="Calibri" panose="020F0502020204030204" pitchFamily="34" charset="0"/>
                <a:cs typeface="Calibri" panose="020F0502020204030204" pitchFamily="34" charset="0"/>
              </a:rPr>
              <a:t>pour apprendre à les intégrer dans son quotidien de façon utile</a:t>
            </a:r>
            <a:r>
              <a:rPr lang="fr-FR" sz="1400" dirty="0" smtClean="0">
                <a:latin typeface="Calibri" panose="020F0502020204030204" pitchFamily="34" charset="0"/>
                <a:cs typeface="Calibri" panose="020F0502020204030204" pitchFamily="34" charset="0"/>
              </a:rPr>
              <a:t>.</a:t>
            </a:r>
          </a:p>
          <a:p>
            <a:pPr lvl="1"/>
            <a:endParaRPr lang="fr-FR" sz="1400" dirty="0">
              <a:latin typeface="Calibri" panose="020F0502020204030204" pitchFamily="34" charset="0"/>
              <a:cs typeface="Calibri" panose="020F0502020204030204" pitchFamily="34" charset="0"/>
            </a:endParaRPr>
          </a:p>
          <a:p>
            <a:pPr lvl="1"/>
            <a:r>
              <a:rPr lang="fr-FR" sz="1400" dirty="0">
                <a:latin typeface="Calibri" panose="020F0502020204030204" pitchFamily="34" charset="0"/>
                <a:cs typeface="Calibri" panose="020F0502020204030204" pitchFamily="34" charset="0"/>
              </a:rPr>
              <a:t>La viabilité est assuré par le déploiement via les régions qui seront aussi prescripteurs</a:t>
            </a:r>
            <a:r>
              <a:rPr lang="fr-FR" sz="1400" dirty="0" smtClean="0">
                <a:latin typeface="Calibri" panose="020F0502020204030204" pitchFamily="34" charset="0"/>
                <a:cs typeface="Calibri" panose="020F0502020204030204" pitchFamily="34" charset="0"/>
              </a:rPr>
              <a:t>.</a:t>
            </a:r>
          </a:p>
          <a:p>
            <a:endParaRPr lang="fr-FR" sz="1400" dirty="0" smtClean="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3590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Quand ? Moyens d’action</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marL="0" lvl="0" indent="0">
              <a:buNone/>
            </a:pPr>
            <a:endParaRPr lang="fr-FR" sz="1800" dirty="0">
              <a:latin typeface="Calibri" panose="020F0502020204030204" pitchFamily="34" charset="0"/>
              <a:cs typeface="Calibri" panose="020F0502020204030204" pitchFamily="34" charset="0"/>
            </a:endParaRPr>
          </a:p>
          <a:p>
            <a:pPr lvl="0"/>
            <a:r>
              <a:rPr lang="fr-FR" sz="1600" dirty="0" smtClean="0">
                <a:latin typeface="Calibri" panose="020F0502020204030204" pitchFamily="34" charset="0"/>
                <a:cs typeface="Calibri" panose="020F0502020204030204" pitchFamily="34" charset="0"/>
              </a:rPr>
              <a:t>Le produit sera disponible dès le début de l’année 2022</a:t>
            </a:r>
          </a:p>
          <a:p>
            <a:pPr lvl="0"/>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le développement d’un réseau de partenaires, de personnes morales et physiques, favorisant la dissémination et l’usage participatif, notamment avec </a:t>
            </a:r>
            <a:r>
              <a:rPr lang="fr-FR" sz="1600" dirty="0" smtClean="0">
                <a:latin typeface="Calibri" panose="020F0502020204030204" pitchFamily="34" charset="0"/>
                <a:cs typeface="Calibri" panose="020F0502020204030204" pitchFamily="34" charset="0"/>
              </a:rPr>
              <a:t>les régions.</a:t>
            </a:r>
            <a:endParaRPr lang="fr-F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3095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0070C0"/>
                </a:solidFill>
                <a:latin typeface="Calibri" panose="020F0502020204030204" pitchFamily="34" charset="0"/>
                <a:cs typeface="Calibri" panose="020F0502020204030204" pitchFamily="34" charset="0"/>
              </a:rPr>
              <a:t>Merci de votre attention</a:t>
            </a:r>
            <a:endParaRPr lang="fr-FR"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286000" y="5229200"/>
            <a:ext cx="6172200" cy="1145722"/>
          </a:xfrm>
        </p:spPr>
        <p:txBody>
          <a:bodyPr>
            <a:normAutofit/>
          </a:bodyPr>
          <a:lstStyle/>
          <a:p>
            <a:pPr algn="ctr"/>
            <a:r>
              <a:rPr lang="fr-FR" sz="1400" b="0" dirty="0">
                <a:latin typeface="Calibri" panose="020F0502020204030204" pitchFamily="34" charset="0"/>
                <a:cs typeface="Calibri" panose="020F0502020204030204" pitchFamily="34" charset="0"/>
              </a:rPr>
              <a:t>PSPPE 188 Grande Rue Charles de Gaulle</a:t>
            </a:r>
            <a:br>
              <a:rPr lang="fr-FR" sz="1400" b="0" dirty="0">
                <a:latin typeface="Calibri" panose="020F0502020204030204" pitchFamily="34" charset="0"/>
                <a:cs typeface="Calibri" panose="020F0502020204030204" pitchFamily="34" charset="0"/>
              </a:rPr>
            </a:br>
            <a:r>
              <a:rPr lang="fr-FR" sz="1400" b="0" dirty="0">
                <a:latin typeface="Calibri" panose="020F0502020204030204" pitchFamily="34" charset="0"/>
                <a:cs typeface="Calibri" panose="020F0502020204030204" pitchFamily="34" charset="0"/>
              </a:rPr>
              <a:t>94130 Nogent sur Marne</a:t>
            </a:r>
          </a:p>
          <a:p>
            <a:pPr algn="ctr"/>
            <a:r>
              <a:rPr lang="fr-FR" sz="1400" b="0" dirty="0" smtClean="0">
                <a:latin typeface="Calibri" panose="020F0502020204030204" pitchFamily="34" charset="0"/>
                <a:cs typeface="Calibri" panose="020F0502020204030204" pitchFamily="34" charset="0"/>
              </a:rPr>
              <a:t>Tél 01 84 23 73 37 – www.pole-sante.fr</a:t>
            </a:r>
          </a:p>
          <a:p>
            <a:pPr algn="ctr"/>
            <a:r>
              <a:rPr lang="fr-FR" sz="1400" b="0" dirty="0" smtClean="0">
                <a:latin typeface="Calibri" panose="020F0502020204030204" pitchFamily="34" charset="0"/>
                <a:cs typeface="Calibri" panose="020F0502020204030204" pitchFamily="34" charset="0"/>
              </a:rPr>
              <a:t>Association </a:t>
            </a:r>
            <a:r>
              <a:rPr lang="fr-FR" sz="1400" b="0" dirty="0">
                <a:latin typeface="Calibri" panose="020F0502020204030204" pitchFamily="34" charset="0"/>
                <a:cs typeface="Calibri" panose="020F0502020204030204" pitchFamily="34" charset="0"/>
              </a:rPr>
              <a:t>loi 1901 </a:t>
            </a:r>
            <a:r>
              <a:rPr lang="fr-FR" sz="1400" b="0" dirty="0" smtClean="0">
                <a:latin typeface="Calibri" panose="020F0502020204030204" pitchFamily="34" charset="0"/>
                <a:cs typeface="Calibri" panose="020F0502020204030204" pitchFamily="34" charset="0"/>
              </a:rPr>
              <a:t>– Siret : 850 330 259 00019</a:t>
            </a:r>
            <a:endParaRPr lang="fr-FR" sz="1400" b="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260648"/>
            <a:ext cx="6856926" cy="3694373"/>
          </a:xfrm>
          <a:prstGeom prst="rect">
            <a:avLst/>
          </a:prstGeom>
        </p:spPr>
      </p:pic>
    </p:spTree>
    <p:extLst>
      <p:ext uri="{BB962C8B-B14F-4D97-AF65-F5344CB8AC3E}">
        <p14:creationId xmlns:p14="http://schemas.microsoft.com/office/powerpoint/2010/main" val="413271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1400" i="1" dirty="0" smtClean="0">
                <a:solidFill>
                  <a:schemeClr val="tx1"/>
                </a:solidFill>
                <a:latin typeface="Calibri" panose="020F0502020204030204" pitchFamily="34" charset="0"/>
                <a:cs typeface="Calibri" panose="020F0502020204030204" pitchFamily="34" charset="0"/>
              </a:rPr>
              <a:t>Synthèse</a:t>
            </a:r>
            <a:r>
              <a:rPr lang="fr-FR" sz="1400" b="1" dirty="0">
                <a:solidFill>
                  <a:schemeClr val="tx1"/>
                </a:solidFill>
                <a:latin typeface="Calibri" panose="020F0502020204030204" pitchFamily="34" charset="0"/>
                <a:cs typeface="Calibri" panose="020F0502020204030204" pitchFamily="34" charset="0"/>
              </a:rPr>
              <a:t/>
            </a:r>
            <a:br>
              <a:rPr lang="fr-FR" sz="1400" b="1" dirty="0">
                <a:solidFill>
                  <a:schemeClr val="tx1"/>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PSPPE - </a:t>
            </a:r>
            <a:r>
              <a:rPr lang="fr-FR" sz="1800" b="1" dirty="0">
                <a:solidFill>
                  <a:srgbClr val="0070C0"/>
                </a:solidFill>
                <a:latin typeface="Calibri" panose="020F0502020204030204" pitchFamily="34" charset="0"/>
                <a:cs typeface="Calibri" panose="020F0502020204030204" pitchFamily="34" charset="0"/>
              </a:rPr>
              <a:t>PROJET : Le Verbatim de la bientraitance</a:t>
            </a:r>
            <a:br>
              <a:rPr lang="fr-FR" sz="1800" b="1" dirty="0">
                <a:solidFill>
                  <a:srgbClr val="0070C0"/>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SOUTIEN </a:t>
            </a:r>
            <a:r>
              <a:rPr lang="fr-FR" sz="1800" b="1" dirty="0">
                <a:solidFill>
                  <a:srgbClr val="0070C0"/>
                </a:solidFill>
                <a:latin typeface="Calibri" panose="020F0502020204030204" pitchFamily="34" charset="0"/>
                <a:cs typeface="Calibri" panose="020F0502020204030204" pitchFamily="34" charset="0"/>
              </a:rPr>
              <a:t>AUX PROCHES AIDANTS </a:t>
            </a:r>
            <a:r>
              <a:rPr lang="fr-FR" sz="1800" b="1" dirty="0" smtClean="0">
                <a:solidFill>
                  <a:srgbClr val="0070C0"/>
                </a:solidFill>
                <a:latin typeface="Calibri" panose="020F0502020204030204" pitchFamily="34" charset="0"/>
                <a:cs typeface="Calibri" panose="020F0502020204030204" pitchFamily="34" charset="0"/>
              </a:rPr>
              <a:t>ACTIFS</a:t>
            </a:r>
            <a:endParaRPr lang="fr-FR" sz="1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Qui sommes-nous ?</a:t>
            </a:r>
            <a:r>
              <a:rPr lang="fr-FR" sz="1200" dirty="0" smtClean="0">
                <a:latin typeface="Calibri" panose="020F0502020204030204" pitchFamily="34" charset="0"/>
                <a:cs typeface="Calibri" panose="020F0502020204030204" pitchFamily="34" charset="0"/>
              </a:rPr>
              <a:t> Centre de santé PSPPE à Nogent sur Marne, spécialisé en douleurs, </a:t>
            </a:r>
            <a:r>
              <a:rPr lang="fr-FR" sz="1200" b="1" dirty="0" smtClean="0">
                <a:latin typeface="Calibri" panose="020F0502020204030204" pitchFamily="34" charset="0"/>
                <a:cs typeface="Calibri" panose="020F0502020204030204" pitchFamily="34" charset="0"/>
              </a:rPr>
              <a:t>pathologies chroniques, ALD</a:t>
            </a:r>
          </a:p>
          <a:p>
            <a:r>
              <a:rPr lang="fr-FR" sz="1200" dirty="0">
                <a:latin typeface="Calibri" panose="020F0502020204030204" pitchFamily="34" charset="0"/>
                <a:cs typeface="Calibri" panose="020F0502020204030204" pitchFamily="34" charset="0"/>
              </a:rPr>
              <a:t>Je suis sophrologue 15 dans la relation d’aide et 15 dans les </a:t>
            </a:r>
            <a:r>
              <a:rPr lang="fr-FR" sz="1200" dirty="0" smtClean="0">
                <a:latin typeface="Calibri" panose="020F0502020204030204" pitchFamily="34" charset="0"/>
                <a:cs typeface="Calibri" panose="020F0502020204030204" pitchFamily="34" charset="0"/>
              </a:rPr>
              <a:t>RH et une équipe d’experts de la </a:t>
            </a:r>
            <a:r>
              <a:rPr lang="fr-FR" sz="1200" dirty="0">
                <a:latin typeface="Calibri" panose="020F0502020204030204" pitchFamily="34" charset="0"/>
                <a:cs typeface="Calibri" panose="020F0502020204030204" pitchFamily="34" charset="0"/>
              </a:rPr>
              <a:t>relation d’aide et en formation </a:t>
            </a:r>
            <a:r>
              <a:rPr lang="fr-FR" sz="1200" dirty="0" smtClean="0">
                <a:latin typeface="Calibri" panose="020F0502020204030204" pitchFamily="34" charset="0"/>
                <a:cs typeface="Calibri" panose="020F0502020204030204" pitchFamily="34" charset="0"/>
              </a:rPr>
              <a:t>dans l’</a:t>
            </a:r>
            <a:r>
              <a:rPr lang="fr-FR" sz="1200" b="1" dirty="0" smtClean="0">
                <a:latin typeface="Calibri" panose="020F0502020204030204" pitchFamily="34" charset="0"/>
                <a:cs typeface="Calibri" panose="020F0502020204030204" pitchFamily="34" charset="0"/>
              </a:rPr>
              <a:t>éducation </a:t>
            </a:r>
            <a:r>
              <a:rPr lang="fr-FR" sz="1200" b="1" dirty="0">
                <a:latin typeface="Calibri" panose="020F0502020204030204" pitchFamily="34" charset="0"/>
                <a:cs typeface="Calibri" panose="020F0502020204030204" pitchFamily="34" charset="0"/>
              </a:rPr>
              <a:t>à la santé</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Notre projet </a:t>
            </a:r>
            <a:r>
              <a:rPr lang="fr-FR" sz="1200" b="1" dirty="0" smtClean="0">
                <a:solidFill>
                  <a:srgbClr val="0070C0"/>
                </a:solidFill>
                <a:latin typeface="Calibri" panose="020F0502020204030204" pitchFamily="34" charset="0"/>
                <a:cs typeface="Calibri" panose="020F0502020204030204" pitchFamily="34" charset="0"/>
              </a:rPr>
              <a:t>:</a:t>
            </a:r>
            <a:r>
              <a:rPr lang="fr-FR" sz="1200" b="1" dirty="0" smtClean="0">
                <a:latin typeface="Calibri" panose="020F0502020204030204" pitchFamily="34" charset="0"/>
                <a:cs typeface="Calibri" panose="020F0502020204030204" pitchFamily="34" charset="0"/>
              </a:rPr>
              <a:t> l’aide aux proches aidants actifs</a:t>
            </a:r>
            <a:r>
              <a:rPr lang="fr-FR" sz="1200" dirty="0" smtClean="0">
                <a:latin typeface="Calibri" panose="020F0502020204030204" pitchFamily="34" charset="0"/>
                <a:cs typeface="Calibri" panose="020F0502020204030204" pitchFamily="34" charset="0"/>
              </a:rPr>
              <a: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11 millions ou soit 1/5 pers.</a:t>
            </a:r>
            <a:r>
              <a:rPr lang="fr-FR" sz="1200"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 c’est le Verbatim de la bientraitance pour :</a:t>
            </a:r>
          </a:p>
          <a:p>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Prévenir maltraitance </a:t>
            </a:r>
            <a:r>
              <a:rPr lang="fr-FR" sz="1200" dirty="0" smtClean="0">
                <a:latin typeface="Calibri" panose="020F0502020204030204" pitchFamily="34" charset="0"/>
                <a:cs typeface="Calibri" panose="020F0502020204030204" pitchFamily="34" charset="0"/>
                <a:sym typeface="Wingdings" panose="05000000000000000000" pitchFamily="2" charset="2"/>
              </a:rPr>
              <a:t> par </a:t>
            </a:r>
            <a:r>
              <a:rPr lang="fr-FR" sz="1200" dirty="0" smtClean="0">
                <a:latin typeface="Calibri" panose="020F0502020204030204" pitchFamily="34" charset="0"/>
                <a:cs typeface="Calibri" panose="020F0502020204030204" pitchFamily="34" charset="0"/>
              </a:rPr>
              <a:t>absence d’expérience et de connaissances.</a:t>
            </a:r>
          </a:p>
          <a:p>
            <a:r>
              <a:rPr lang="fr-FR" sz="1200" dirty="0" smtClean="0">
                <a:latin typeface="Calibri" panose="020F0502020204030204" pitchFamily="34" charset="0"/>
                <a:cs typeface="Calibri" panose="020F0502020204030204" pitchFamily="34" charset="0"/>
              </a:rPr>
              <a:t>Le projet s’inscrit parfaitement dans la mission de l’association spécialisée dans la </a:t>
            </a:r>
            <a:r>
              <a:rPr lang="fr-FR" sz="1200" b="1" dirty="0" smtClean="0">
                <a:latin typeface="Calibri" panose="020F0502020204030204" pitchFamily="34" charset="0"/>
                <a:cs typeface="Calibri" panose="020F0502020204030204" pitchFamily="34" charset="0"/>
              </a:rPr>
              <a:t>relation d’aide et de soutien aux personnes en difficulté</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sym typeface="Wingdings" panose="05000000000000000000" pitchFamily="2" charset="2"/>
              </a:rPr>
              <a:t> Prévention du </a:t>
            </a:r>
            <a:r>
              <a:rPr lang="fr-FR" sz="1200" dirty="0" err="1" smtClean="0">
                <a:latin typeface="Calibri" panose="020F0502020204030204" pitchFamily="34" charset="0"/>
                <a:cs typeface="Calibri" panose="020F0502020204030204" pitchFamily="34" charset="0"/>
                <a:sym typeface="Wingdings" panose="05000000000000000000" pitchFamily="2" charset="2"/>
              </a:rPr>
              <a:t>Burn</a:t>
            </a:r>
            <a:r>
              <a:rPr lang="fr-FR" sz="1200" dirty="0" smtClean="0">
                <a:latin typeface="Calibri" panose="020F0502020204030204" pitchFamily="34" charset="0"/>
                <a:cs typeface="Calibri" panose="020F0502020204030204" pitchFamily="34" charset="0"/>
                <a:sym typeface="Wingdings" panose="05000000000000000000" pitchFamily="2" charset="2"/>
              </a:rPr>
              <a:t> out des aidants</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Accroche :</a:t>
            </a:r>
            <a:r>
              <a:rPr lang="fr-FR" sz="1200" b="1" u="sng"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a:t>
            </a:r>
            <a:r>
              <a:rPr lang="fr-FR" sz="1200" b="1" dirty="0" smtClean="0">
                <a:latin typeface="Calibri" panose="020F0502020204030204" pitchFamily="34" charset="0"/>
                <a:cs typeface="Calibri" panose="020F0502020204030204" pitchFamily="34" charset="0"/>
              </a:rPr>
              <a:t>2008</a:t>
            </a:r>
            <a:r>
              <a:rPr lang="fr-FR" sz="1200"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un </a:t>
            </a:r>
            <a:r>
              <a:rPr lang="fr-FR" sz="1200" dirty="0" smtClean="0">
                <a:latin typeface="Calibri" panose="020F0502020204030204" pitchFamily="34" charset="0"/>
                <a:cs typeface="Calibri" panose="020F0502020204030204" pitchFamily="34" charset="0"/>
              </a:rPr>
              <a:t>vécu en tant qu’</a:t>
            </a:r>
            <a:r>
              <a:rPr lang="fr-FR" sz="1200" dirty="0" smtClean="0">
                <a:latin typeface="Calibri" panose="020F0502020204030204" pitchFamily="34" charset="0"/>
                <a:cs typeface="Calibri" panose="020F0502020204030204" pitchFamily="34" charset="0"/>
              </a:rPr>
              <a:t>aidante </a:t>
            </a:r>
            <a:r>
              <a:rPr lang="fr-FR" sz="1200" dirty="0" smtClean="0">
                <a:latin typeface="Calibri" panose="020F0502020204030204" pitchFamily="34" charset="0"/>
                <a:cs typeface="Calibri" panose="020F0502020204030204" pitchFamily="34" charset="0"/>
              </a:rPr>
              <a:t>d’un </a:t>
            </a:r>
            <a:r>
              <a:rPr lang="fr-FR" sz="1200" dirty="0" smtClean="0">
                <a:latin typeface="Calibri" panose="020F0502020204030204" pitchFamily="34" charset="0"/>
                <a:cs typeface="Calibri" panose="020F0502020204030204" pitchFamily="34" charset="0"/>
              </a:rPr>
              <a:t>proche</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Comment ? L’équipe intervient </a:t>
            </a:r>
            <a:r>
              <a:rPr lang="fr-FR" sz="1200" b="1" dirty="0" smtClean="0">
                <a:latin typeface="Calibri" panose="020F0502020204030204" pitchFamily="34" charset="0"/>
                <a:cs typeface="Calibri" panose="020F0502020204030204" pitchFamily="34" charset="0"/>
              </a:rPr>
              <a:t>en liant l’innovation et l’humain </a:t>
            </a:r>
            <a:r>
              <a:rPr lang="fr-FR" sz="1200" dirty="0" smtClean="0">
                <a:latin typeface="Calibri" panose="020F0502020204030204" pitchFamily="34" charset="0"/>
                <a:cs typeface="Calibri" panose="020F0502020204030204" pitchFamily="34" charset="0"/>
              </a:rPr>
              <a:t>pour une offre complète : apporter une réponse à la mission des départements face à une demande croissante : </a:t>
            </a:r>
            <a:r>
              <a:rPr lang="fr-FR" sz="1200" b="1" dirty="0" smtClean="0">
                <a:solidFill>
                  <a:srgbClr val="0070C0"/>
                </a:solidFill>
                <a:latin typeface="Calibri" panose="020F0502020204030204" pitchFamily="34" charset="0"/>
                <a:cs typeface="Calibri" panose="020F0502020204030204" pitchFamily="34" charset="0"/>
              </a:rPr>
              <a:t>61% travaillent dont 53 sont salariés </a:t>
            </a:r>
            <a:r>
              <a:rPr lang="fr-FR" sz="1200" dirty="0" smtClean="0">
                <a:solidFill>
                  <a:srgbClr val="0070C0"/>
                </a:solidFill>
                <a:latin typeface="Calibri" panose="020F0502020204030204" pitchFamily="34" charset="0"/>
                <a:cs typeface="Calibri" panose="020F0502020204030204" pitchFamily="34" charset="0"/>
              </a:rPr>
              <a:t>contre 52% en 2018 dont 44% salariés</a:t>
            </a:r>
            <a:r>
              <a:rPr lang="fr-FR" sz="1200" dirty="0" smtClean="0">
                <a:latin typeface="Calibri" panose="020F0502020204030204" pitchFamily="34" charset="0"/>
                <a:cs typeface="Calibri" panose="020F0502020204030204" pitchFamily="34" charset="0"/>
              </a:rPr>
              <a:t>.</a:t>
            </a:r>
          </a:p>
          <a:p>
            <a:r>
              <a:rPr lang="fr-FR" sz="1200" b="1" u="sng" dirty="0" smtClean="0">
                <a:solidFill>
                  <a:srgbClr val="0070C0"/>
                </a:solidFill>
                <a:latin typeface="Calibri" panose="020F0502020204030204" pitchFamily="34" charset="0"/>
                <a:cs typeface="Calibri" panose="020F0502020204030204" pitchFamily="34" charset="0"/>
              </a:rPr>
              <a:t>Quoi ?</a:t>
            </a:r>
            <a:r>
              <a:rPr lang="fr-FR" sz="1200"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VERBATIM application digitale éducative </a:t>
            </a:r>
            <a:r>
              <a:rPr lang="fr-FR" sz="1200" dirty="0" smtClean="0">
                <a:latin typeface="Calibri" panose="020F0502020204030204" pitchFamily="34" charset="0"/>
                <a:cs typeface="Calibri" panose="020F0502020204030204" pitchFamily="34" charset="0"/>
                <a:sym typeface="Wingdings" panose="05000000000000000000" pitchFamily="2" charset="2"/>
              </a:rPr>
              <a:t> parcours pédagogique interactif seul ou en communauté, avec situations concrètes, pratiques, quotidiennes / </a:t>
            </a:r>
            <a:r>
              <a:rPr lang="fr-FR" sz="1200" b="1" dirty="0" smtClean="0">
                <a:latin typeface="Calibri" panose="020F0502020204030204" pitchFamily="34" charset="0"/>
                <a:cs typeface="Calibri" panose="020F0502020204030204" pitchFamily="34" charset="0"/>
                <a:sym typeface="Wingdings" panose="05000000000000000000" pitchFamily="2" charset="2"/>
              </a:rPr>
              <a:t>4 thèmes : </a:t>
            </a:r>
            <a:r>
              <a:rPr lang="fr-FR" sz="1200" dirty="0" smtClean="0">
                <a:latin typeface="Calibri" panose="020F0502020204030204" pitchFamily="34" charset="0"/>
                <a:cs typeface="Calibri" panose="020F0502020204030204" pitchFamily="34" charset="0"/>
                <a:sym typeface="Wingdings" panose="05000000000000000000" pitchFamily="2" charset="2"/>
              </a:rPr>
              <a:t>situations/ Comportements /Lieux/ communication / dire, faire, agir en bientraitance pour améliorer la </a:t>
            </a:r>
            <a:r>
              <a:rPr lang="fr-FR" sz="1200" b="1" dirty="0" smtClean="0">
                <a:latin typeface="Calibri" panose="020F0502020204030204" pitchFamily="34" charset="0"/>
                <a:cs typeface="Calibri" panose="020F0502020204030204" pitchFamily="34" charset="0"/>
                <a:sym typeface="Wingdings" panose="05000000000000000000" pitchFamily="2" charset="2"/>
              </a:rPr>
              <a:t>relation binôme aidant/aidé</a:t>
            </a:r>
            <a:r>
              <a:rPr lang="fr-FR" sz="1200" dirty="0" smtClean="0">
                <a:latin typeface="Calibri" panose="020F0502020204030204" pitchFamily="34" charset="0"/>
                <a:cs typeface="Calibri" panose="020F0502020204030204" pitchFamily="34" charset="0"/>
                <a:sym typeface="Wingdings" panose="05000000000000000000" pitchFamily="2" charset="2"/>
              </a:rPr>
              <a:t>. Bénéfique pour les aidés.</a:t>
            </a:r>
          </a:p>
          <a:p>
            <a:r>
              <a:rPr lang="fr-FR" sz="1200" b="1" u="sng" dirty="0" smtClean="0">
                <a:solidFill>
                  <a:srgbClr val="0070C0"/>
                </a:solidFill>
                <a:latin typeface="Calibri" panose="020F0502020204030204" pitchFamily="34" charset="0"/>
                <a:cs typeface="Calibri" panose="020F0502020204030204" pitchFamily="34" charset="0"/>
              </a:rPr>
              <a:t>Avantages utilisateurs : </a:t>
            </a:r>
            <a:r>
              <a:rPr lang="fr-FR" sz="1200" dirty="0" smtClean="0">
                <a:latin typeface="Calibri" panose="020F0502020204030204" pitchFamily="34" charset="0"/>
                <a:cs typeface="Calibri" panose="020F0502020204030204" pitchFamily="34" charset="0"/>
              </a:rPr>
              <a:t>communauté, maintien équilibre entre vie pro/privé/aidant,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20H/semaine)</a:t>
            </a:r>
          </a:p>
          <a:p>
            <a:pPr lvl="1"/>
            <a:r>
              <a:rPr lang="fr-FR" sz="1200" dirty="0" smtClean="0">
                <a:latin typeface="Calibri" panose="020F0502020204030204" pitchFamily="34" charset="0"/>
                <a:cs typeface="Calibri" panose="020F0502020204030204" pitchFamily="34" charset="0"/>
              </a:rPr>
              <a:t>Eviter de perdre son travail, prévenir le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la dépression et la fatigue chronique…</a:t>
            </a:r>
          </a:p>
          <a:p>
            <a:r>
              <a:rPr lang="fr-FR" sz="1200" b="1" dirty="0" smtClean="0">
                <a:solidFill>
                  <a:srgbClr val="0070C0"/>
                </a:solidFill>
                <a:latin typeface="Calibri" panose="020F0502020204030204" pitchFamily="34" charset="0"/>
                <a:cs typeface="Calibri" panose="020F0502020204030204" pitchFamily="34" charset="0"/>
              </a:rPr>
              <a:t>Modèle Eco :</a:t>
            </a:r>
            <a:r>
              <a:rPr lang="fr-FR" sz="1200" b="1" dirty="0" smtClean="0">
                <a:latin typeface="Calibri" panose="020F0502020204030204" pitchFamily="34" charset="0"/>
                <a:cs typeface="Calibri" panose="020F0502020204030204" pitchFamily="34" charset="0"/>
              </a:rPr>
              <a:t> Entreprises </a:t>
            </a:r>
            <a:r>
              <a:rPr lang="fr-FR" sz="1200" b="1" dirty="0" smtClean="0">
                <a:latin typeface="Calibri" panose="020F0502020204030204" pitchFamily="34" charset="0"/>
                <a:cs typeface="Calibri" panose="020F0502020204030204" pitchFamily="34" charset="0"/>
                <a:sym typeface="Wingdings" panose="05000000000000000000" pitchFamily="2" charset="2"/>
              </a:rPr>
              <a:t> Verbatim + formation + </a:t>
            </a:r>
            <a:r>
              <a:rPr lang="fr-FR" sz="1200" b="1" dirty="0" err="1" smtClean="0">
                <a:latin typeface="Calibri" panose="020F0502020204030204" pitchFamily="34" charset="0"/>
                <a:cs typeface="Calibri" panose="020F0502020204030204" pitchFamily="34" charset="0"/>
                <a:sym typeface="Wingdings" panose="05000000000000000000" pitchFamily="2" charset="2"/>
              </a:rPr>
              <a:t>visio</a:t>
            </a:r>
            <a:r>
              <a:rPr lang="fr-FR" sz="1200" b="1" dirty="0" smtClean="0">
                <a:latin typeface="Calibri" panose="020F0502020204030204" pitchFamily="34" charset="0"/>
                <a:cs typeface="Calibri" panose="020F0502020204030204" pitchFamily="34" charset="0"/>
                <a:sym typeface="Wingdings" panose="05000000000000000000" pitchFamily="2" charset="2"/>
              </a:rPr>
              <a:t> + prescription des départements</a:t>
            </a:r>
          </a:p>
          <a:p>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janvier 2022</a:t>
            </a:r>
            <a:endParaRPr lang="fr-FR" sz="1200" b="1" dirty="0">
              <a:latin typeface="Calibri" panose="020F0502020204030204" pitchFamily="34" charset="0"/>
              <a:cs typeface="Calibri" panose="020F0502020204030204" pitchFamily="34" charset="0"/>
              <a:sym typeface="Wingdings" panose="05000000000000000000" pitchFamily="2" charset="2"/>
            </a:endParaRPr>
          </a:p>
          <a:p>
            <a:r>
              <a:rPr lang="fr-FR" sz="1200" b="1" u="sng"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Compléter les 47% </a:t>
            </a:r>
            <a:r>
              <a:rPr lang="fr-FR" sz="1200" dirty="0">
                <a:latin typeface="Calibri" panose="020F0502020204030204" pitchFamily="34" charset="0"/>
                <a:cs typeface="Calibri" panose="020F0502020204030204" pitchFamily="34" charset="0"/>
              </a:rPr>
              <a:t>de la Région </a:t>
            </a:r>
            <a:r>
              <a:rPr lang="fr-FR" sz="1200" dirty="0" smtClean="0">
                <a:latin typeface="Calibri" panose="020F0502020204030204" pitchFamily="34" charset="0"/>
                <a:cs typeface="Calibri" panose="020F0502020204030204" pitchFamily="34" charset="0"/>
              </a:rPr>
              <a:t>IDF de subvention sur 100% </a:t>
            </a:r>
          </a:p>
          <a:p>
            <a:r>
              <a:rPr lang="fr-FR" sz="1200" b="1" u="sng" dirty="0" smtClean="0">
                <a:solidFill>
                  <a:srgbClr val="0070C0"/>
                </a:solidFill>
                <a:latin typeface="Calibri" panose="020F0502020204030204" pitchFamily="34" charset="0"/>
                <a:cs typeface="Calibri" panose="020F0502020204030204" pitchFamily="34" charset="0"/>
              </a:rPr>
              <a:t>Perspectives : </a:t>
            </a:r>
            <a:r>
              <a:rPr lang="fr-FR" sz="1200" dirty="0" smtClean="0">
                <a:latin typeface="Calibri" panose="020F0502020204030204" pitchFamily="34" charset="0"/>
                <a:cs typeface="Calibri" panose="020F0502020204030204" pitchFamily="34" charset="0"/>
              </a:rPr>
              <a:t>Décliner le Verbatim à d’autres problématiques et le rendre accessible gratuitement au plus grand nombre.</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359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114300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Qui sommes-nous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7571184" cy="4873752"/>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PSPPE est positionné sur le secteur </a:t>
            </a:r>
            <a:r>
              <a:rPr lang="fr-FR" sz="1400" b="1" dirty="0">
                <a:latin typeface="Calibri" panose="020F0502020204030204" pitchFamily="34" charset="0"/>
                <a:cs typeface="Calibri" panose="020F0502020204030204" pitchFamily="34" charset="0"/>
              </a:rPr>
              <a:t>de la santé, </a:t>
            </a:r>
            <a:r>
              <a:rPr lang="fr-FR" sz="1400" b="1" dirty="0" smtClean="0">
                <a:latin typeface="Calibri" panose="020F0502020204030204" pitchFamily="34" charset="0"/>
                <a:cs typeface="Calibri" panose="020F0502020204030204" pitchFamily="34" charset="0"/>
              </a:rPr>
              <a:t>aide et prévention</a:t>
            </a:r>
            <a:r>
              <a:rPr lang="fr-FR" sz="1400" b="1" dirty="0">
                <a:latin typeface="Calibri" panose="020F0502020204030204" pitchFamily="34" charset="0"/>
                <a:cs typeface="Calibri" panose="020F0502020204030204" pitchFamily="34" charset="0"/>
              </a:rPr>
              <a:t>,</a:t>
            </a:r>
            <a:r>
              <a:rPr lang="fr-FR" sz="1400" b="1" dirty="0" smtClean="0">
                <a:latin typeface="Calibri" panose="020F0502020204030204" pitchFamily="34" charset="0"/>
                <a:cs typeface="Calibri" panose="020F0502020204030204" pitchFamily="34" charset="0"/>
              </a:rPr>
              <a:t> couvre les aspects médico-psycho-sociaux</a:t>
            </a:r>
          </a:p>
          <a:p>
            <a:pPr marL="0" indent="0">
              <a:buNone/>
            </a:pPr>
            <a:endParaRPr lang="fr-FR" sz="1400" dirty="0" smtClean="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Spécialiste de la douleur chronique, partenaire des entreprises, des professionnels de santé, du sport et du bien-être.</a:t>
            </a:r>
          </a:p>
          <a:p>
            <a:r>
              <a:rPr lang="fr-FR" sz="1400" b="1" dirty="0" smtClean="0">
                <a:solidFill>
                  <a:srgbClr val="C00000"/>
                </a:solidFill>
                <a:latin typeface="Calibri" panose="020F0502020204030204" pitchFamily="34" charset="0"/>
                <a:cs typeface="Calibri" panose="020F0502020204030204" pitchFamily="34" charset="0"/>
              </a:rPr>
              <a:t>L’aide</a:t>
            </a:r>
            <a:r>
              <a:rPr lang="fr-FR" sz="1400" b="1" dirty="0">
                <a:solidFill>
                  <a:srgbClr val="C00000"/>
                </a:solidFill>
                <a:latin typeface="Calibri" panose="020F0502020204030204" pitchFamily="34" charset="0"/>
                <a:cs typeface="Calibri" panose="020F0502020204030204" pitchFamily="34" charset="0"/>
              </a:rPr>
              <a:t> </a:t>
            </a:r>
            <a:r>
              <a:rPr lang="fr-FR" sz="1400" b="1" dirty="0" smtClean="0">
                <a:solidFill>
                  <a:srgbClr val="C00000"/>
                </a:solidFill>
                <a:latin typeface="Calibri" panose="020F0502020204030204" pitchFamily="34" charset="0"/>
                <a:cs typeface="Calibri" panose="020F0502020204030204" pitchFamily="34" charset="0"/>
              </a:rPr>
              <a:t>aux proches </a:t>
            </a:r>
            <a:r>
              <a:rPr lang="fr-FR" sz="1400" b="1" dirty="0">
                <a:solidFill>
                  <a:srgbClr val="C00000"/>
                </a:solidFill>
                <a:latin typeface="Calibri" panose="020F0502020204030204" pitchFamily="34" charset="0"/>
                <a:cs typeface="Calibri" panose="020F0502020204030204" pitchFamily="34" charset="0"/>
              </a:rPr>
              <a:t>aidants actifs (proches non professionnels au-delà de la </a:t>
            </a:r>
            <a:r>
              <a:rPr lang="fr-FR" sz="1400" b="1" dirty="0" smtClean="0">
                <a:solidFill>
                  <a:srgbClr val="C00000"/>
                </a:solidFill>
                <a:latin typeface="Calibri" panose="020F0502020204030204" pitchFamily="34" charset="0"/>
                <a:cs typeface="Calibri" panose="020F0502020204030204" pitchFamily="34" charset="0"/>
              </a:rPr>
              <a:t>famille) une priorité : 11 millions de français = 1 français sur 5 </a:t>
            </a:r>
          </a:p>
          <a:p>
            <a:pPr marL="0" indent="0">
              <a:buNone/>
            </a:pPr>
            <a:endParaRPr lang="fr-FR" sz="1400" dirty="0" smtClean="0">
              <a:latin typeface="Calibri" panose="020F0502020204030204" pitchFamily="34" charset="0"/>
              <a:cs typeface="Calibri" panose="020F0502020204030204" pitchFamily="34" charset="0"/>
            </a:endParaRPr>
          </a:p>
          <a:p>
            <a:pPr lvl="0"/>
            <a:r>
              <a:rPr lang="fr-FR" sz="1400" b="1" dirty="0">
                <a:solidFill>
                  <a:srgbClr val="0070C0"/>
                </a:solidFill>
                <a:latin typeface="Calibri" panose="020F0502020204030204" pitchFamily="34" charset="0"/>
                <a:cs typeface="Calibri" panose="020F0502020204030204" pitchFamily="34" charset="0"/>
              </a:rPr>
              <a:t>Le projet s’inscrit dans la mission de l’association</a:t>
            </a:r>
          </a:p>
          <a:p>
            <a:pPr lvl="0"/>
            <a:r>
              <a:rPr lang="fr-FR" sz="1400" b="1" dirty="0">
                <a:solidFill>
                  <a:srgbClr val="0070C0"/>
                </a:solidFill>
                <a:latin typeface="Calibri" panose="020F0502020204030204" pitchFamily="34" charset="0"/>
                <a:cs typeface="Calibri" panose="020F0502020204030204" pitchFamily="34" charset="0"/>
              </a:rPr>
              <a:t>Avec une équipe d’experts de la relation </a:t>
            </a:r>
            <a:r>
              <a:rPr lang="fr-FR" sz="1400" b="1" dirty="0" smtClean="0">
                <a:solidFill>
                  <a:srgbClr val="0070C0"/>
                </a:solidFill>
                <a:latin typeface="Calibri" panose="020F0502020204030204" pitchFamily="34" charset="0"/>
                <a:cs typeface="Calibri" panose="020F0502020204030204" pitchFamily="34" charset="0"/>
              </a:rPr>
              <a:t>d’aide qui apporte formation et soutien moral</a:t>
            </a:r>
          </a:p>
          <a:p>
            <a:pPr marL="0" lv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But</a:t>
            </a:r>
            <a:endParaRPr lang="fr-FR" sz="1400" b="1" u="sng" dirty="0">
              <a:latin typeface="Calibri" panose="020F0502020204030204" pitchFamily="34" charset="0"/>
              <a:cs typeface="Calibri" panose="020F0502020204030204" pitchFamily="34" charset="0"/>
            </a:endParaRPr>
          </a:p>
          <a:p>
            <a:r>
              <a:rPr lang="fr-FR" sz="1400" b="1" dirty="0" smtClean="0">
                <a:solidFill>
                  <a:srgbClr val="0070C0"/>
                </a:solidFill>
                <a:latin typeface="Calibri" panose="020F0502020204030204" pitchFamily="34" charset="0"/>
                <a:cs typeface="Calibri" panose="020F0502020204030204" pitchFamily="34" charset="0"/>
              </a:rPr>
              <a:t>Nous les aidons à rompre l’isolement,</a:t>
            </a:r>
          </a:p>
          <a:p>
            <a:r>
              <a:rPr lang="fr-FR" sz="1400" b="1" dirty="0" smtClean="0">
                <a:solidFill>
                  <a:srgbClr val="0070C0"/>
                </a:solidFill>
                <a:latin typeface="Calibri" panose="020F0502020204030204" pitchFamily="34" charset="0"/>
                <a:cs typeface="Calibri" panose="020F0502020204030204" pitchFamily="34" charset="0"/>
              </a:rPr>
              <a:t>Prévenir du </a:t>
            </a:r>
            <a:r>
              <a:rPr lang="fr-FR" sz="1400" b="1" dirty="0" err="1" smtClean="0">
                <a:solidFill>
                  <a:srgbClr val="0070C0"/>
                </a:solidFill>
                <a:latin typeface="Calibri" panose="020F0502020204030204" pitchFamily="34" charset="0"/>
                <a:cs typeface="Calibri" panose="020F0502020204030204" pitchFamily="34" charset="0"/>
              </a:rPr>
              <a:t>burn</a:t>
            </a:r>
            <a:r>
              <a:rPr lang="fr-FR" sz="1400" b="1" dirty="0" smtClean="0">
                <a:solidFill>
                  <a:srgbClr val="0070C0"/>
                </a:solidFill>
                <a:latin typeface="Calibri" panose="020F0502020204030204" pitchFamily="34" charset="0"/>
                <a:cs typeface="Calibri" panose="020F0502020204030204" pitchFamily="34" charset="0"/>
              </a:rPr>
              <a:t> out</a:t>
            </a:r>
          </a:p>
          <a:p>
            <a:r>
              <a:rPr lang="fr-FR" sz="1400" b="1" dirty="0" smtClean="0">
                <a:solidFill>
                  <a:srgbClr val="0070C0"/>
                </a:solidFill>
                <a:latin typeface="Calibri" panose="020F0502020204030204" pitchFamily="34" charset="0"/>
                <a:cs typeface="Calibri" panose="020F0502020204030204" pitchFamily="34" charset="0"/>
              </a:rPr>
              <a:t>Les aider à conserver leur travail dans l’équilibre</a:t>
            </a: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320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Qui sommes-nous ?  Et savoir faire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spcBef>
                <a:spcPts val="0"/>
              </a:spcBef>
              <a:buNone/>
            </a:pPr>
            <a:r>
              <a:rPr lang="fr-FR" sz="1200" dirty="0">
                <a:latin typeface="Calibri" panose="020F0502020204030204" pitchFamily="34" charset="0"/>
                <a:cs typeface="Calibri" panose="020F0502020204030204" pitchFamily="34" charset="0"/>
              </a:rPr>
              <a:t>Centre de santé PSPPE à Nogent sur Marne, spécialisé aide et prévention en souffrances psychiques, </a:t>
            </a:r>
            <a:r>
              <a:rPr lang="fr-FR" sz="1200" dirty="0" smtClean="0">
                <a:latin typeface="Calibri" panose="020F0502020204030204" pitchFamily="34" charset="0"/>
                <a:cs typeface="Calibri" panose="020F0502020204030204" pitchFamily="34" charset="0"/>
              </a:rPr>
              <a:t>dépression,</a:t>
            </a:r>
          </a:p>
          <a:p>
            <a:pPr marL="0" indent="0">
              <a:spcBef>
                <a:spcPts val="0"/>
              </a:spcBef>
              <a:buNone/>
            </a:pP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et reconstruction post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accompagnement post cancer, troubles </a:t>
            </a:r>
            <a:r>
              <a:rPr lang="fr-FR" sz="1200" dirty="0">
                <a:latin typeface="Calibri" panose="020F0502020204030204" pitchFamily="34" charset="0"/>
                <a:cs typeface="Calibri" panose="020F0502020204030204" pitchFamily="34" charset="0"/>
              </a:rPr>
              <a:t>de stress </a:t>
            </a:r>
            <a:r>
              <a:rPr lang="fr-FR" sz="1200" dirty="0" smtClean="0">
                <a:latin typeface="Calibri" panose="020F0502020204030204" pitchFamily="34" charset="0"/>
                <a:cs typeface="Calibri" panose="020F0502020204030204" pitchFamily="34" charset="0"/>
              </a:rPr>
              <a:t>post-traumatique,</a:t>
            </a:r>
          </a:p>
          <a:p>
            <a:pPr marL="0" indent="0">
              <a:spcBef>
                <a:spcPts val="0"/>
              </a:spcBef>
              <a:buNone/>
            </a:pPr>
            <a:r>
              <a:rPr lang="fr-FR" sz="1200" dirty="0" smtClean="0">
                <a:latin typeface="Calibri" panose="020F0502020204030204" pitchFamily="34" charset="0"/>
                <a:cs typeface="Calibri" panose="020F0502020204030204" pitchFamily="34" charset="0"/>
              </a:rPr>
              <a:t>précocité </a:t>
            </a:r>
            <a:r>
              <a:rPr lang="fr-FR" sz="1200" dirty="0">
                <a:latin typeface="Calibri" panose="020F0502020204030204" pitchFamily="34" charset="0"/>
                <a:cs typeface="Calibri" panose="020F0502020204030204" pitchFamily="34" charset="0"/>
              </a:rPr>
              <a:t>intellectuelle, haut potentiel adulte, troubles envahissants du développement (TED) et des apprentissages, difficultés scolaires</a:t>
            </a:r>
            <a:r>
              <a:rPr lang="fr-FR" sz="1200" dirty="0" smtClean="0">
                <a:latin typeface="Calibri" panose="020F0502020204030204" pitchFamily="34" charset="0"/>
                <a:cs typeface="Calibri" panose="020F0502020204030204" pitchFamily="34" charset="0"/>
              </a:rPr>
              <a:t>.</a:t>
            </a:r>
          </a:p>
          <a:p>
            <a:pPr marL="0" indent="0">
              <a:spcBef>
                <a:spcPts val="0"/>
              </a:spcBef>
              <a:buNone/>
            </a:pPr>
            <a:endParaRPr lang="fr-FR" sz="1200" b="1" dirty="0" smtClean="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solidFill>
                  <a:srgbClr val="0070C0"/>
                </a:solidFill>
                <a:latin typeface="Calibri" panose="020F0502020204030204" pitchFamily="34" charset="0"/>
                <a:cs typeface="Calibri" panose="020F0502020204030204" pitchFamily="34" charset="0"/>
              </a:rPr>
              <a:t>Une équipe pluridisciplinaire qui </a:t>
            </a:r>
            <a:r>
              <a:rPr lang="fr-FR" sz="1200" b="1" dirty="0">
                <a:solidFill>
                  <a:srgbClr val="0070C0"/>
                </a:solidFill>
                <a:latin typeface="Calibri" panose="020F0502020204030204" pitchFamily="34" charset="0"/>
                <a:cs typeface="Calibri" panose="020F0502020204030204" pitchFamily="34" charset="0"/>
              </a:rPr>
              <a:t>apporte formation et soutien </a:t>
            </a:r>
            <a:r>
              <a:rPr lang="fr-FR" sz="1200" b="1" dirty="0" smtClean="0">
                <a:solidFill>
                  <a:srgbClr val="0070C0"/>
                </a:solidFill>
                <a:latin typeface="Calibri" panose="020F0502020204030204" pitchFamily="34" charset="0"/>
                <a:cs typeface="Calibri" panose="020F0502020204030204" pitchFamily="34" charset="0"/>
              </a:rPr>
              <a:t>moral aux personnes en souffrance psychique et physique. Les pratiques de l’équipe s’inscrivent dans une démarche consensuelle vis-à-vis du corps médical. </a:t>
            </a:r>
          </a:p>
          <a:p>
            <a:pPr marL="0" indent="0">
              <a:spcBef>
                <a:spcPts val="0"/>
              </a:spcBef>
              <a:buNone/>
            </a:pPr>
            <a:endParaRPr lang="fr-FR" sz="1200" b="1" u="sng" dirty="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Coordination d’une trentaine de pratiques pluridisciplinaires, avec un médecin, des psychologues et des thérapies complémentaires :</a:t>
            </a:r>
          </a:p>
          <a:p>
            <a:pPr marL="0" indent="0">
              <a:spcBef>
                <a:spcPts val="0"/>
              </a:spcBef>
              <a:buNone/>
            </a:pPr>
            <a:endParaRPr lang="fr-FR" sz="1200" dirty="0">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Les programmes de santé sont </a:t>
            </a:r>
            <a:r>
              <a:rPr lang="fr-FR" sz="1200" b="1" dirty="0" err="1" smtClean="0">
                <a:latin typeface="Calibri" panose="020F0502020204030204" pitchFamily="34" charset="0"/>
                <a:cs typeface="Calibri" panose="020F0502020204030204" pitchFamily="34" charset="0"/>
              </a:rPr>
              <a:t>co</a:t>
            </a:r>
            <a:r>
              <a:rPr lang="fr-FR" sz="1200" b="1" dirty="0" smtClean="0">
                <a:latin typeface="Calibri" panose="020F0502020204030204" pitchFamily="34" charset="0"/>
                <a:cs typeface="Calibri" panose="020F0502020204030204" pitchFamily="34" charset="0"/>
              </a:rPr>
              <a:t>-construits avec l’usagers, en :</a:t>
            </a:r>
          </a:p>
          <a:p>
            <a:pPr>
              <a:spcBef>
                <a:spcPts val="0"/>
              </a:spcBef>
              <a:buFontTx/>
              <a:buChar char="-"/>
            </a:pPr>
            <a:r>
              <a:rPr lang="fr-FR" sz="1200" dirty="0" smtClean="0">
                <a:latin typeface="Calibri" panose="020F0502020204030204" pitchFamily="34" charset="0"/>
                <a:cs typeface="Calibri" panose="020F0502020204030204" pitchFamily="34" charset="0"/>
              </a:rPr>
              <a:t>Agissant sur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Réduisant le risque de récidive</a:t>
            </a:r>
          </a:p>
          <a:p>
            <a:pPr>
              <a:spcBef>
                <a:spcPts val="0"/>
              </a:spcBef>
              <a:buFontTx/>
              <a:buChar char="-"/>
            </a:pPr>
            <a:r>
              <a:rPr lang="fr-FR" sz="1200" dirty="0" smtClean="0">
                <a:latin typeface="Calibri" panose="020F0502020204030204" pitchFamily="34" charset="0"/>
                <a:cs typeface="Calibri" panose="020F0502020204030204" pitchFamily="34" charset="0"/>
              </a:rPr>
              <a:t>Améliorant sa qualité de vie personnelle et professionnelle.</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b="1" dirty="0">
                <a:latin typeface="Calibri" panose="020F0502020204030204" pitchFamily="34" charset="0"/>
                <a:cs typeface="Calibri" panose="020F0502020204030204" pitchFamily="34" charset="0"/>
              </a:rPr>
              <a:t>T</a:t>
            </a:r>
            <a:r>
              <a:rPr lang="fr-FR" sz="1200" b="1" dirty="0" smtClean="0">
                <a:latin typeface="Calibri" panose="020F0502020204030204" pitchFamily="34" charset="0"/>
                <a:cs typeface="Calibri" panose="020F0502020204030204" pitchFamily="34" charset="0"/>
              </a:rPr>
              <a:t>out se construit à partir de la relation thérapeutique : Un rôle fondamental dans le succès de la thérapie</a:t>
            </a:r>
          </a:p>
          <a:p>
            <a:pPr>
              <a:spcBef>
                <a:spcPts val="0"/>
              </a:spcBef>
              <a:buFontTx/>
              <a:buChar char="-"/>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b="1" dirty="0" smtClean="0">
                <a:latin typeface="Calibri" panose="020F0502020204030204" pitchFamily="34" charset="0"/>
                <a:cs typeface="Calibri" panose="020F0502020204030204" pitchFamily="34" charset="0"/>
              </a:rPr>
              <a:t>Une démarche humaniste qui ouvre la voie de la résilience grâce à :</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u="sng" dirty="0" smtClean="0">
                <a:latin typeface="Calibri" panose="020F0502020204030204" pitchFamily="34" charset="0"/>
                <a:cs typeface="Calibri" panose="020F0502020204030204" pitchFamily="34" charset="0"/>
              </a:rPr>
              <a:t>La prise en charge pluridisciplinaire </a:t>
            </a:r>
            <a:r>
              <a:rPr lang="fr-FR" sz="1200" dirty="0" smtClean="0">
                <a:latin typeface="Calibri" panose="020F0502020204030204" pitchFamily="34" charset="0"/>
                <a:cs typeface="Calibri" panose="020F0502020204030204" pitchFamily="34" charset="0"/>
              </a:rPr>
              <a:t>de la douleur psychique ou physique et de l’isolement. Notre postulat de travail consiste à révéler à chaque usager sa capacité à s’autonomiser en prenant sa santé en main.</a:t>
            </a:r>
          </a:p>
          <a:p>
            <a:pPr>
              <a:spcBef>
                <a:spcPts val="0"/>
              </a:spcBef>
              <a:buFontTx/>
              <a:buChar char="-"/>
            </a:pPr>
            <a:r>
              <a:rPr lang="fr-FR" sz="1200" u="sng" dirty="0" smtClean="0">
                <a:latin typeface="Calibri" panose="020F0502020204030204" pitchFamily="34" charset="0"/>
                <a:cs typeface="Calibri" panose="020F0502020204030204" pitchFamily="34" charset="0"/>
              </a:rPr>
              <a:t>Le cadre des protocoles où riment convivialité</a:t>
            </a:r>
            <a:r>
              <a:rPr lang="fr-FR" sz="1200" dirty="0" smtClean="0">
                <a:latin typeface="Calibri" panose="020F0502020204030204" pitchFamily="34" charset="0"/>
                <a:cs typeface="Calibri" panose="020F0502020204030204" pitchFamily="34" charset="0"/>
              </a:rPr>
              <a:t>, lien social et efficience est propice pour continuer ou réapprendre à se projeter dans l’avenir en dépit du stress et de l’adversité.</a:t>
            </a:r>
          </a:p>
          <a:p>
            <a:pPr>
              <a:spcBef>
                <a:spcPts val="0"/>
              </a:spcBef>
              <a:buFontTx/>
              <a:buChar char="-"/>
            </a:pPr>
            <a:r>
              <a:rPr lang="fr-FR" sz="1200" u="sng" dirty="0" smtClean="0">
                <a:latin typeface="Calibri" panose="020F0502020204030204" pitchFamily="34" charset="0"/>
                <a:cs typeface="Calibri" panose="020F0502020204030204" pitchFamily="34" charset="0"/>
              </a:rPr>
              <a:t>L’accompagnement permet ainsi de se reconstruire </a:t>
            </a:r>
            <a:r>
              <a:rPr lang="fr-FR" sz="1200" dirty="0" smtClean="0">
                <a:latin typeface="Calibri" panose="020F0502020204030204" pitchFamily="34" charset="0"/>
                <a:cs typeface="Calibri" panose="020F0502020204030204" pitchFamily="34" charset="0"/>
              </a:rPr>
              <a:t>malgré les évènements déstabilisants, des conditions de vie difficiles, des traumatismes parfois sévères.</a:t>
            </a:r>
          </a:p>
          <a:p>
            <a:pPr>
              <a:spcBef>
                <a:spcPts val="0"/>
              </a:spcBef>
              <a:buFontTx/>
              <a:buChar char="-"/>
            </a:pPr>
            <a:r>
              <a:rPr lang="fr-FR" sz="1200" u="sng" dirty="0" smtClean="0">
                <a:latin typeface="Calibri" panose="020F0502020204030204" pitchFamily="34" charset="0"/>
                <a:cs typeface="Calibri" panose="020F0502020204030204" pitchFamily="34" charset="0"/>
              </a:rPr>
              <a:t>Chaque usager est orienté vers le choix de pratiques compatibles et adaptées à sa situation</a:t>
            </a:r>
            <a:r>
              <a:rPr lang="fr-FR" sz="1200" dirty="0" smtClean="0">
                <a:latin typeface="Calibri" panose="020F0502020204030204" pitchFamily="34" charset="0"/>
                <a:cs typeface="Calibri" panose="020F0502020204030204" pitchFamily="34" charset="0"/>
              </a:rPr>
              <a:t>, sa pathologie et en fonction des contre-indications. Une écoute attentive de son parcours de vie garantit le bénéfice optimal de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L’assurance d’un suivi par notre équipe.</a:t>
            </a:r>
          </a:p>
          <a:p>
            <a:pPr>
              <a:spcBef>
                <a:spcPts val="0"/>
              </a:spcBef>
              <a:buFontTx/>
              <a:buChar char="-"/>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1367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p>
          <a:p>
            <a:pPr marL="0" indent="0" algn="ctr">
              <a:buNone/>
            </a:pPr>
            <a:r>
              <a:rPr lang="fr-FR" sz="1200" b="1" dirty="0" smtClean="0">
                <a:latin typeface="Calibri" panose="020F0502020204030204" pitchFamily="34" charset="0"/>
                <a:cs typeface="Calibri" panose="020F0502020204030204" pitchFamily="34" charset="0"/>
              </a:rPr>
              <a:t>Evelyne Revellat et une psychologue clinicienne</a:t>
            </a:r>
          </a:p>
          <a:p>
            <a:pPr marL="0" indent="0" algn="ctr">
              <a:buNone/>
            </a:pPr>
            <a:r>
              <a:rPr lang="fr-FR" sz="1200" b="1" dirty="0" smtClean="0">
                <a:latin typeface="Calibri" panose="020F0502020204030204" pitchFamily="34" charset="0"/>
                <a:cs typeface="Calibri" panose="020F0502020204030204" pitchFamily="34" charset="0"/>
              </a:rPr>
              <a:t>Une spécialiste de l’accompagnement éducatif et du lien social</a:t>
            </a:r>
          </a:p>
          <a:p>
            <a:pPr marL="0" indent="0" algn="ctr">
              <a:buNone/>
            </a:pPr>
            <a:endParaRPr lang="fr-FR" sz="12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a:t>
            </a:r>
            <a:r>
              <a:rPr lang="fr-FR" sz="1200" b="1" dirty="0" smtClean="0">
                <a:latin typeface="Calibri" panose="020F0502020204030204" pitchFamily="34" charset="0"/>
                <a:cs typeface="Calibri" panose="020F0502020204030204" pitchFamily="34" charset="0"/>
              </a:rPr>
              <a:t>praticiens </a:t>
            </a:r>
            <a:r>
              <a:rPr lang="fr-FR" sz="1200" b="1" dirty="0" smtClean="0">
                <a:latin typeface="Calibri" panose="020F0502020204030204" pitchFamily="34" charset="0"/>
                <a:cs typeface="Calibri" panose="020F0502020204030204" pitchFamily="34" charset="0"/>
              </a:rPr>
              <a:t>:</a:t>
            </a: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3</a:t>
            </a:r>
            <a:r>
              <a:rPr lang="fr-FR" sz="1200" dirty="0" smtClean="0">
                <a:latin typeface="Calibri" panose="020F0502020204030204" pitchFamily="34" charset="0"/>
                <a:cs typeface="Calibri" panose="020F0502020204030204" pitchFamily="34" charset="0"/>
              </a:rPr>
              <a:t> sophrologues dont : Une éducatrice spécialisée-sophrologue, une hypno-sophrologue pour les seniors, une instructrice en méditation et cohérence cardiaque</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psychologique</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1 en thérapies systémiques,</a:t>
            </a:r>
          </a:p>
          <a:p>
            <a:pPr>
              <a:spcBef>
                <a:spcPts val="0"/>
              </a:spcBef>
              <a:buFontTx/>
              <a:buChar char="-"/>
            </a:pPr>
            <a:r>
              <a:rPr lang="fr-FR" sz="1200" dirty="0">
                <a:latin typeface="Calibri" panose="020F0502020204030204" pitchFamily="34" charset="0"/>
                <a:cs typeface="Calibri" panose="020F0502020204030204" pitchFamily="34" charset="0"/>
              </a:rPr>
              <a:t>1 psychothérapeute, spécialisée en psychologie sociale, formée à la méthode Gregory Bateson, et en TCC (thérapies comportementales et cognitives)</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 thérapie brève, TCC (thérapies comportementales et cognitives) sur les troubles alimentaires,</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Yoga</a:t>
            </a: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a:t>
            </a:r>
          </a:p>
          <a:p>
            <a:pPr>
              <a:spcBef>
                <a:spcPts val="0"/>
              </a:spcBef>
              <a:buFontTx/>
              <a:buChar char="-"/>
            </a:pPr>
            <a:r>
              <a:rPr lang="fr-FR" sz="1200" dirty="0" smtClean="0">
                <a:latin typeface="Calibri" panose="020F0502020204030204" pitchFamily="34" charset="0"/>
                <a:cs typeface="Calibri" panose="020F0502020204030204" pitchFamily="34" charset="0"/>
              </a:rPr>
              <a:t>1 Une coach spécialiste du processus de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shiatsu</a:t>
            </a:r>
          </a:p>
          <a:p>
            <a:pPr>
              <a:spcBef>
                <a:spcPts val="0"/>
              </a:spcBef>
              <a:buFontTx/>
              <a:buChar char="-"/>
            </a:pPr>
            <a:r>
              <a:rPr lang="fr-FR" sz="1200" dirty="0" smtClean="0">
                <a:latin typeface="Calibri" panose="020F0502020204030204" pitchFamily="34" charset="0"/>
                <a:cs typeface="Calibri" panose="020F0502020204030204" pitchFamily="34" charset="0"/>
              </a:rPr>
              <a:t>1 conseillère en fleurs de Bach</a:t>
            </a:r>
          </a:p>
          <a:p>
            <a:pPr>
              <a:spcBef>
                <a:spcPts val="0"/>
              </a:spcBef>
              <a:buFontTx/>
              <a:buChar char="-"/>
            </a:pPr>
            <a:r>
              <a:rPr lang="fr-FR" sz="1200" dirty="0" smtClean="0">
                <a:latin typeface="Calibri" panose="020F0502020204030204" pitchFamily="34" charset="0"/>
                <a:cs typeface="Calibri" panose="020F0502020204030204" pitchFamily="34" charset="0"/>
              </a:rPr>
              <a:t>2 réflexologues</a:t>
            </a:r>
          </a:p>
          <a:p>
            <a:pPr>
              <a:buFontTx/>
              <a:buChar char="-"/>
            </a:pPr>
            <a:r>
              <a:rPr lang="fr-FR" sz="1200" dirty="0" smtClean="0">
                <a:latin typeface="Calibri" panose="020F0502020204030204" pitchFamily="34" charset="0"/>
                <a:cs typeface="Calibri" panose="020F0502020204030204" pitchFamily="34" charset="0"/>
              </a:rPr>
              <a:t>1 médecin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 Ils adhèrent tous à une charte déontologique.</a:t>
            </a:r>
          </a:p>
        </p:txBody>
      </p:sp>
    </p:spTree>
    <p:extLst>
      <p:ext uri="{BB962C8B-B14F-4D97-AF65-F5344CB8AC3E}">
        <p14:creationId xmlns:p14="http://schemas.microsoft.com/office/powerpoint/2010/main" val="812931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94122"/>
          </a:xfrm>
        </p:spPr>
        <p:txBody>
          <a:bodyPr>
            <a:normAutofit fontScale="90000"/>
          </a:bodyPr>
          <a:lstStyle/>
          <a:p>
            <a:r>
              <a:rPr lang="fr-FR" sz="3200" b="1" dirty="0">
                <a:solidFill>
                  <a:srgbClr val="0070C0"/>
                </a:solidFill>
                <a:latin typeface="Calibri" panose="020F0502020204030204" pitchFamily="34" charset="0"/>
                <a:cs typeface="Calibri" panose="020F0502020204030204" pitchFamily="34" charset="0"/>
              </a:rPr>
              <a:t>Qui </a:t>
            </a:r>
            <a:r>
              <a:rPr lang="fr-FR" sz="3200" b="1" dirty="0" smtClean="0">
                <a:solidFill>
                  <a:srgbClr val="0070C0"/>
                </a:solidFill>
                <a:latin typeface="Calibri" panose="020F0502020204030204" pitchFamily="34" charset="0"/>
                <a:cs typeface="Calibri" panose="020F0502020204030204" pitchFamily="34" charset="0"/>
              </a:rPr>
              <a:t>est la fondatrice de PSPPE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 </a:t>
            </a:r>
            <a:r>
              <a:rPr lang="fr-FR" sz="3200" b="1" dirty="0">
                <a:solidFill>
                  <a:srgbClr val="0070C0"/>
                </a:solidFill>
                <a:latin typeface="Calibri" panose="020F0502020204030204" pitchFamily="34" charset="0"/>
                <a:cs typeface="Calibri" panose="020F0502020204030204" pitchFamily="34" charset="0"/>
              </a:rPr>
              <a:t>expérience </a:t>
            </a:r>
            <a:r>
              <a:rPr lang="fr-FR" sz="3200" b="1" dirty="0" smtClean="0">
                <a:solidFill>
                  <a:srgbClr val="0070C0"/>
                </a:solidFill>
                <a:latin typeface="Calibri" panose="020F0502020204030204" pitchFamily="34" charset="0"/>
                <a:cs typeface="Calibri" panose="020F0502020204030204" pitchFamily="34" charset="0"/>
              </a:rPr>
              <a:t>vécue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7467600" cy="5133184"/>
          </a:xfrm>
        </p:spPr>
        <p:txBody>
          <a:bodyPr>
            <a:noAutofit/>
          </a:bodyPr>
          <a:lstStyle/>
          <a:p>
            <a:r>
              <a:rPr lang="fr-FR" sz="1400" b="1" dirty="0" smtClean="0">
                <a:latin typeface="Calibri" panose="020F0502020204030204" pitchFamily="34" charset="0"/>
                <a:cs typeface="Calibri" panose="020F0502020204030204" pitchFamily="34" charset="0"/>
              </a:rPr>
              <a:t>Sophrologue, praticienne </a:t>
            </a:r>
            <a:r>
              <a:rPr lang="fr-FR" sz="1400" b="1" dirty="0">
                <a:latin typeface="Calibri" panose="020F0502020204030204" pitchFamily="34" charset="0"/>
                <a:cs typeface="Calibri" panose="020F0502020204030204" pitchFamily="34" charset="0"/>
              </a:rPr>
              <a:t>en EFT</a:t>
            </a:r>
            <a:r>
              <a:rPr lang="fr-FR" sz="1400" b="1" dirty="0" smtClean="0">
                <a:latin typeface="Calibri" panose="020F0502020204030204" pitchFamily="34" charset="0"/>
                <a:cs typeface="Calibri" panose="020F0502020204030204" pitchFamily="34" charset="0"/>
              </a:rPr>
              <a:t>* , spécialiste de la relation d’aide depuis 15 ans, carrière de 15 ans dans les RH, </a:t>
            </a:r>
          </a:p>
          <a:p>
            <a:pPr marL="0" indent="0">
              <a:buNone/>
            </a:pPr>
            <a:endParaRPr lang="fr-FR" sz="1400" dirty="0">
              <a:latin typeface="Calibri" panose="020F0502020204030204" pitchFamily="34" charset="0"/>
              <a:cs typeface="Calibri" panose="020F0502020204030204" pitchFamily="34" charset="0"/>
            </a:endParaRPr>
          </a:p>
          <a:p>
            <a:pPr lvl="0" fontAlgn="auto"/>
            <a:r>
              <a:rPr lang="fr-FR" sz="1400" b="1" dirty="0" smtClean="0">
                <a:latin typeface="Calibri" panose="020F0502020204030204" pitchFamily="34" charset="0"/>
                <a:cs typeface="Calibri" panose="020F0502020204030204" pitchFamily="34" charset="0"/>
              </a:rPr>
              <a:t>PSPPE </a:t>
            </a:r>
            <a:r>
              <a:rPr lang="fr-FR" sz="1400" b="1" dirty="0">
                <a:latin typeface="Calibri" panose="020F0502020204030204" pitchFamily="34" charset="0"/>
                <a:cs typeface="Calibri" panose="020F0502020204030204" pitchFamily="34" charset="0"/>
              </a:rPr>
              <a:t>répond à deux objectifs :</a:t>
            </a:r>
            <a:endParaRPr lang="fr-FR" sz="1400" dirty="0">
              <a:latin typeface="Calibri" panose="020F0502020204030204" pitchFamily="34" charset="0"/>
              <a:cs typeface="Calibri" panose="020F0502020204030204" pitchFamily="34" charset="0"/>
            </a:endParaRPr>
          </a:p>
          <a:p>
            <a:pPr lvl="0" fontAlgn="auto"/>
            <a:r>
              <a:rPr lang="fr-FR" sz="1400" dirty="0">
                <a:latin typeface="Calibri" panose="020F0502020204030204" pitchFamily="34" charset="0"/>
                <a:cs typeface="Calibri" panose="020F0502020204030204" pitchFamily="34" charset="0"/>
              </a:rPr>
              <a:t>l’amélioration de la qualité de vie personnelle,</a:t>
            </a:r>
          </a:p>
          <a:p>
            <a:pPr lvl="0" fontAlgn="auto"/>
            <a:r>
              <a:rPr lang="fr-FR" sz="1400" dirty="0">
                <a:latin typeface="Calibri" panose="020F0502020204030204" pitchFamily="34" charset="0"/>
                <a:cs typeface="Calibri" panose="020F0502020204030204" pitchFamily="34" charset="0"/>
              </a:rPr>
              <a:t>le retour ou le maintien à l’emploi, pour les actifs</a:t>
            </a:r>
            <a:r>
              <a:rPr lang="fr-FR" sz="1400" dirty="0" smtClean="0">
                <a:latin typeface="Calibri" panose="020F0502020204030204" pitchFamily="34" charset="0"/>
                <a:cs typeface="Calibri" panose="020F0502020204030204" pitchFamily="34" charset="0"/>
              </a:rPr>
              <a:t>.</a:t>
            </a:r>
          </a:p>
          <a:p>
            <a:pPr marL="0" lvl="0" indent="0" fontAlgn="auto">
              <a:buNone/>
            </a:pPr>
            <a:endParaRPr lang="fr-FR" sz="1400" b="1" dirty="0" smtClean="0">
              <a:latin typeface="Calibri" panose="020F0502020204030204" pitchFamily="34" charset="0"/>
              <a:cs typeface="Calibri" panose="020F0502020204030204" pitchFamily="34" charset="0"/>
            </a:endParaRPr>
          </a:p>
          <a:p>
            <a:pPr marL="0" lvl="0" indent="0" fontAlgn="auto">
              <a:buNone/>
            </a:pPr>
            <a:r>
              <a:rPr lang="fr-FR" sz="1400" b="1" u="sng" dirty="0" smtClean="0">
                <a:latin typeface="Calibri" panose="020F0502020204030204" pitchFamily="34" charset="0"/>
                <a:cs typeface="Calibri" panose="020F0502020204030204" pitchFamily="34" charset="0"/>
              </a:rPr>
              <a:t>Grâce à nos compétences :</a:t>
            </a:r>
            <a:endParaRPr lang="fr-FR" sz="1400" b="1" u="sng"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Assortir </a:t>
            </a:r>
            <a:r>
              <a:rPr lang="fr-FR" sz="1400" b="1" dirty="0">
                <a:latin typeface="Calibri" panose="020F0502020204030204" pitchFamily="34" charset="0"/>
                <a:cs typeface="Calibri" panose="020F0502020204030204" pitchFamily="34" charset="0"/>
              </a:rPr>
              <a:t>le Verbatim à </a:t>
            </a:r>
            <a:r>
              <a:rPr lang="fr-FR" sz="1400" b="1" dirty="0" smtClean="0">
                <a:latin typeface="Calibri" panose="020F0502020204030204" pitchFamily="34" charset="0"/>
                <a:cs typeface="Calibri" panose="020F0502020204030204" pitchFamily="34" charset="0"/>
              </a:rPr>
              <a:t>des programmes de formation et d’éducation à la santé </a:t>
            </a:r>
            <a:r>
              <a:rPr lang="fr-FR" sz="1400" b="1" dirty="0">
                <a:latin typeface="Calibri" panose="020F0502020204030204" pitchFamily="34" charset="0"/>
                <a:cs typeface="Calibri" panose="020F0502020204030204" pitchFamily="34" charset="0"/>
              </a:rPr>
              <a:t>permet d’associer le digital et l’humain pour éviter que les aidants n’aillent plus mal que leurs proches</a:t>
            </a:r>
            <a:r>
              <a:rPr lang="fr-FR" sz="1400" b="1" dirty="0" smtClean="0">
                <a:latin typeface="Calibri" panose="020F0502020204030204" pitchFamily="34" charset="0"/>
                <a:cs typeface="Calibri" panose="020F0502020204030204" pitchFamily="34" charset="0"/>
              </a:rPr>
              <a:t>.</a:t>
            </a:r>
          </a:p>
          <a:p>
            <a:endParaRPr lang="fr-FR" sz="1400" b="1" dirty="0">
              <a:latin typeface="Calibri" panose="020F0502020204030204" pitchFamily="34" charset="0"/>
              <a:cs typeface="Calibri" panose="020F0502020204030204" pitchFamily="34" charset="0"/>
            </a:endParaRPr>
          </a:p>
          <a:p>
            <a:pPr marL="0" indent="0">
              <a:buNone/>
            </a:pPr>
            <a:r>
              <a:rPr lang="fr-FR" sz="1400" b="1" u="sng" dirty="0">
                <a:latin typeface="Calibri" panose="020F0502020204030204" pitchFamily="34" charset="0"/>
                <a:cs typeface="Calibri" panose="020F0502020204030204" pitchFamily="34" charset="0"/>
              </a:rPr>
              <a:t>L’origine du projet </a:t>
            </a:r>
            <a:r>
              <a:rPr lang="fr-FR" sz="1400" b="1" u="sng" dirty="0" smtClean="0">
                <a:latin typeface="Calibri" panose="020F0502020204030204" pitchFamily="34" charset="0"/>
                <a:cs typeface="Calibri" panose="020F0502020204030204" pitchFamily="34" charset="0"/>
              </a:rPr>
              <a:t>:</a:t>
            </a:r>
          </a:p>
          <a:p>
            <a:r>
              <a:rPr lang="fr-FR" sz="1400" dirty="0" smtClean="0">
                <a:latin typeface="Calibri" panose="020F0502020204030204" pitchFamily="34" charset="0"/>
                <a:cs typeface="Calibri" panose="020F0502020204030204" pitchFamily="34" charset="0"/>
              </a:rPr>
              <a:t>En 2008 j’ai été moi-même </a:t>
            </a:r>
            <a:r>
              <a:rPr lang="fr-FR" sz="1400" dirty="0">
                <a:latin typeface="Calibri" panose="020F0502020204030204" pitchFamily="34" charset="0"/>
                <a:cs typeface="Calibri" panose="020F0502020204030204" pitchFamily="34" charset="0"/>
              </a:rPr>
              <a:t>confrontée </a:t>
            </a:r>
            <a:r>
              <a:rPr lang="fr-FR" sz="1400" dirty="0" smtClean="0">
                <a:latin typeface="Calibri" panose="020F0502020204030204" pitchFamily="34" charset="0"/>
                <a:cs typeface="Calibri" panose="020F0502020204030204" pitchFamily="34" charset="0"/>
              </a:rPr>
              <a:t>à cette situation pour aider ma </a:t>
            </a:r>
            <a:r>
              <a:rPr lang="fr-FR" sz="1400" dirty="0">
                <a:latin typeface="Calibri" panose="020F0502020204030204" pitchFamily="34" charset="0"/>
                <a:cs typeface="Calibri" panose="020F0502020204030204" pitchFamily="34" charset="0"/>
              </a:rPr>
              <a:t>mère. Il en est de même pour le Dr Christian Schoen obligé d’aider sa mère devenue dépendante</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Ce besoin a été complété par un projet européen (« Ambient </a:t>
            </a:r>
            <a:r>
              <a:rPr lang="fr-FR" sz="1400" dirty="0" err="1">
                <a:latin typeface="Calibri" panose="020F0502020204030204" pitchFamily="34" charset="0"/>
                <a:cs typeface="Calibri" panose="020F0502020204030204" pitchFamily="34" charset="0"/>
              </a:rPr>
              <a:t>Assisted</a:t>
            </a:r>
            <a:r>
              <a:rPr lang="fr-FR" sz="1400" dirty="0">
                <a:latin typeface="Calibri" panose="020F0502020204030204" pitchFamily="34" charset="0"/>
                <a:cs typeface="Calibri" panose="020F0502020204030204" pitchFamily="34" charset="0"/>
              </a:rPr>
              <a:t> Living ») sur la question du bien vieillir à domicile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690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pourquoi ce </a:t>
            </a:r>
            <a:r>
              <a:rPr lang="fr-FR" sz="3200" b="1" dirty="0">
                <a:solidFill>
                  <a:srgbClr val="0070C0"/>
                </a:solidFill>
                <a:latin typeface="Calibri" panose="020F0502020204030204" pitchFamily="34" charset="0"/>
                <a:cs typeface="Calibri" panose="020F0502020204030204" pitchFamily="34" charset="0"/>
              </a:rPr>
              <a:t>projet ? Un constat </a:t>
            </a:r>
          </a:p>
        </p:txBody>
      </p:sp>
      <p:sp>
        <p:nvSpPr>
          <p:cNvPr id="3" name="Espace réservé du contenu 2"/>
          <p:cNvSpPr>
            <a:spLocks noGrp="1"/>
          </p:cNvSpPr>
          <p:nvPr>
            <p:ph sz="quarter" idx="1"/>
          </p:nvPr>
        </p:nvSpPr>
        <p:spPr>
          <a:xfrm>
            <a:off x="457200" y="1196752"/>
            <a:ext cx="7467600" cy="4873752"/>
          </a:xfrm>
        </p:spPr>
        <p:txBody>
          <a:bodyPr>
            <a:normAutofit/>
          </a:bodyPr>
          <a:lstStyle/>
          <a:p>
            <a:pPr marL="0" indent="0">
              <a:buNone/>
            </a:pPr>
            <a:r>
              <a:rPr lang="fr-FR" sz="1400" b="1" u="sng" dirty="0" smtClean="0">
                <a:latin typeface="Calibri" panose="020F0502020204030204" pitchFamily="34" charset="0"/>
                <a:cs typeface="Calibri" panose="020F0502020204030204" pitchFamily="34" charset="0"/>
              </a:rPr>
              <a:t>L’idée </a:t>
            </a:r>
            <a:r>
              <a:rPr lang="fr-FR" sz="1400" b="1" u="sng" dirty="0">
                <a:latin typeface="Calibri" panose="020F0502020204030204" pitchFamily="34" charset="0"/>
                <a:cs typeface="Calibri" panose="020F0502020204030204" pitchFamily="34" charset="0"/>
              </a:rPr>
              <a:t>de développer le Verbatim est venue du constat suivant :</a:t>
            </a:r>
            <a:endParaRPr lang="fr-FR" sz="1400" dirty="0">
              <a:latin typeface="Calibri" panose="020F0502020204030204" pitchFamily="34" charset="0"/>
              <a:cs typeface="Calibri" panose="020F0502020204030204" pitchFamily="34" charset="0"/>
            </a:endParaRPr>
          </a:p>
          <a:p>
            <a:pPr lvl="0" fontAlgn="auto"/>
            <a:r>
              <a:rPr lang="fr-FR" sz="1400" dirty="0" smtClean="0">
                <a:latin typeface="Calibri" panose="020F0502020204030204" pitchFamily="34" charset="0"/>
                <a:cs typeface="Calibri" panose="020F0502020204030204" pitchFamily="34" charset="0"/>
              </a:rPr>
              <a:t>Notre capacité à apporter une </a:t>
            </a:r>
            <a:r>
              <a:rPr lang="fr-FR" sz="1400" dirty="0">
                <a:latin typeface="Calibri" panose="020F0502020204030204" pitchFamily="34" charset="0"/>
                <a:cs typeface="Calibri" panose="020F0502020204030204" pitchFamily="34" charset="0"/>
              </a:rPr>
              <a:t>réponse à la mission des Départements </a:t>
            </a:r>
          </a:p>
          <a:p>
            <a:pPr lvl="0" fontAlgn="auto"/>
            <a:r>
              <a:rPr lang="fr-FR" sz="1400" dirty="0">
                <a:latin typeface="Calibri" panose="020F0502020204030204" pitchFamily="34" charset="0"/>
                <a:cs typeface="Calibri" panose="020F0502020204030204" pitchFamily="34" charset="0"/>
              </a:rPr>
              <a:t>Une offre de prestations de services et de formations pour les aidants quasi inexistante</a:t>
            </a:r>
          </a:p>
          <a:p>
            <a:r>
              <a:rPr lang="fr-FR" sz="1400" dirty="0">
                <a:latin typeface="Calibri" panose="020F0502020204030204" pitchFamily="34" charset="0"/>
                <a:cs typeface="Calibri" panose="020F0502020204030204" pitchFamily="34" charset="0"/>
              </a:rPr>
              <a:t>Peu de concurrence en la matière</a:t>
            </a:r>
          </a:p>
          <a:p>
            <a:endParaRPr lang="fr-FR" sz="1400"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Une demande d’accompagnement grandissante liée entre autre à :</a:t>
            </a:r>
          </a:p>
          <a:p>
            <a:r>
              <a:rPr lang="fr-FR" sz="1400" b="1" u="sng" dirty="0" smtClean="0">
                <a:solidFill>
                  <a:srgbClr val="C00000"/>
                </a:solidFill>
                <a:latin typeface="Calibri" panose="020F0502020204030204" pitchFamily="34" charset="0"/>
                <a:cs typeface="Calibri" panose="020F0502020204030204" pitchFamily="34" charset="0"/>
              </a:rPr>
              <a:t>61 </a:t>
            </a:r>
            <a:r>
              <a:rPr lang="fr-FR" sz="1400" b="1" u="sng" dirty="0">
                <a:solidFill>
                  <a:srgbClr val="C00000"/>
                </a:solidFill>
                <a:latin typeface="Calibri" panose="020F0502020204030204" pitchFamily="34" charset="0"/>
                <a:cs typeface="Calibri" panose="020F0502020204030204" pitchFamily="34" charset="0"/>
              </a:rPr>
              <a:t>% travaillent dont 53% sont </a:t>
            </a:r>
            <a:r>
              <a:rPr lang="fr-FR" sz="1400" b="1" u="sng" dirty="0" smtClean="0">
                <a:solidFill>
                  <a:srgbClr val="C00000"/>
                </a:solidFill>
                <a:latin typeface="Calibri" panose="020F0502020204030204" pitchFamily="34" charset="0"/>
                <a:cs typeface="Calibri" panose="020F0502020204030204" pitchFamily="34" charset="0"/>
              </a:rPr>
              <a:t>salariés contre 52% en 2018 dont 44% salariés</a:t>
            </a:r>
            <a:endParaRPr lang="fr-FR" sz="1400" b="1" u="sng" dirty="0">
              <a:solidFill>
                <a:srgbClr val="C00000"/>
              </a:solidFill>
              <a:latin typeface="Calibri" panose="020F0502020204030204" pitchFamily="34" charset="0"/>
              <a:cs typeface="Calibri" panose="020F0502020204030204" pitchFamily="34" charset="0"/>
            </a:endParaRPr>
          </a:p>
          <a:p>
            <a:pPr mar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Perspectives :</a:t>
            </a:r>
          </a:p>
          <a:p>
            <a:r>
              <a:rPr lang="fr-FR" sz="1400" dirty="0">
                <a:latin typeface="Calibri" panose="020F0502020204030204" pitchFamily="34" charset="0"/>
                <a:cs typeface="Calibri" panose="020F0502020204030204" pitchFamily="34" charset="0"/>
              </a:rPr>
              <a:t>A</a:t>
            </a:r>
            <a:r>
              <a:rPr lang="fr-FR" sz="1400" dirty="0" smtClean="0">
                <a:latin typeface="Calibri" panose="020F0502020204030204" pitchFamily="34" charset="0"/>
                <a:cs typeface="Calibri" panose="020F0502020204030204" pitchFamily="34" charset="0"/>
              </a:rPr>
              <a:t>llongement </a:t>
            </a:r>
            <a:r>
              <a:rPr lang="fr-FR" sz="1400" dirty="0">
                <a:latin typeface="Calibri" panose="020F0502020204030204" pitchFamily="34" charset="0"/>
                <a:cs typeface="Calibri" panose="020F0502020204030204" pitchFamily="34" charset="0"/>
              </a:rPr>
              <a:t>de la durée vie et augmentation des pathologies </a:t>
            </a:r>
            <a:r>
              <a:rPr lang="fr-FR" sz="1400" dirty="0" smtClean="0">
                <a:latin typeface="Calibri" panose="020F0502020204030204" pitchFamily="34" charset="0"/>
                <a:cs typeface="Calibri" panose="020F0502020204030204" pitchFamily="34" charset="0"/>
              </a:rPr>
              <a:t>chroniques</a:t>
            </a:r>
          </a:p>
          <a:p>
            <a:r>
              <a:rPr lang="fr-FR" sz="1400" dirty="0" smtClean="0">
                <a:latin typeface="Calibri" panose="020F0502020204030204" pitchFamily="34" charset="0"/>
                <a:cs typeface="Calibri" panose="020F0502020204030204" pitchFamily="34" charset="0"/>
              </a:rPr>
              <a:t>Une offre de soins fragilisée liée par de nombreux départs </a:t>
            </a:r>
            <a:r>
              <a:rPr lang="fr-FR" sz="1400" dirty="0">
                <a:latin typeface="Calibri" panose="020F0502020204030204" pitchFamily="34" charset="0"/>
                <a:cs typeface="Calibri" panose="020F0502020204030204" pitchFamily="34" charset="0"/>
              </a:rPr>
              <a:t>à la retraite </a:t>
            </a:r>
            <a:r>
              <a:rPr lang="fr-FR" sz="1400" dirty="0" smtClean="0">
                <a:latin typeface="Calibri" panose="020F0502020204030204" pitchFamily="34" charset="0"/>
                <a:cs typeface="Calibri" panose="020F0502020204030204" pitchFamily="34" charset="0"/>
              </a:rPr>
              <a:t>non compensés </a:t>
            </a:r>
            <a:r>
              <a:rPr lang="fr-FR" sz="1400" dirty="0">
                <a:latin typeface="Calibri" panose="020F0502020204030204" pitchFamily="34" charset="0"/>
                <a:cs typeface="Calibri" panose="020F0502020204030204" pitchFamily="34" charset="0"/>
              </a:rPr>
              <a:t>des professionnels de </a:t>
            </a:r>
            <a:r>
              <a:rPr lang="fr-FR" sz="1400" dirty="0" smtClean="0">
                <a:latin typeface="Calibri" panose="020F0502020204030204" pitchFamily="34" charset="0"/>
                <a:cs typeface="Calibri" panose="020F0502020204030204" pitchFamily="34" charset="0"/>
              </a:rPr>
              <a:t>santé</a:t>
            </a:r>
          </a:p>
          <a:p>
            <a:r>
              <a:rPr lang="fr-FR" sz="1400" dirty="0" smtClean="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rien</a:t>
            </a:r>
          </a:p>
        </p:txBody>
      </p:sp>
    </p:spTree>
    <p:extLst>
      <p:ext uri="{BB962C8B-B14F-4D97-AF65-F5344CB8AC3E}">
        <p14:creationId xmlns:p14="http://schemas.microsoft.com/office/powerpoint/2010/main" val="159413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Quelles solutions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03232" cy="4873752"/>
          </a:xfrm>
        </p:spPr>
        <p:txBody>
          <a:bodyPr>
            <a:normAutofit/>
          </a:bodyPr>
          <a:lstStyle/>
          <a:p>
            <a:pPr marL="0" indent="0">
              <a:buNone/>
            </a:pPr>
            <a:endParaRPr lang="fr-FR" sz="1400" b="1" dirty="0" smtClean="0">
              <a:latin typeface="Calibri" panose="020F0502020204030204" pitchFamily="34" charset="0"/>
              <a:cs typeface="Calibri" panose="020F0502020204030204" pitchFamily="34" charset="0"/>
            </a:endParaRPr>
          </a:p>
          <a:p>
            <a:r>
              <a:rPr lang="fr-FR" sz="1400" b="1" u="sng" dirty="0">
                <a:latin typeface="Calibri" panose="020F0502020204030204" pitchFamily="34" charset="0"/>
                <a:cs typeface="Calibri" panose="020F0502020204030204" pitchFamily="34" charset="0"/>
              </a:rPr>
              <a:t>Verbatim</a:t>
            </a:r>
            <a:r>
              <a:rPr lang="fr-FR" sz="1400" dirty="0">
                <a:latin typeface="Calibri" panose="020F0502020204030204" pitchFamily="34" charset="0"/>
                <a:cs typeface="Calibri" panose="020F0502020204030204" pitchFamily="34" charset="0"/>
              </a:rPr>
              <a:t> est une application digitale éducative et interactive permettant aux proches aidants (ou aidants familiaux) de se mettre virtuellement en situations concrètes et pratiques, situations réelles du quotidien, et d’apprendre ainsi la manière dont se comporter et agir, savoir ce qu’il faut dire et faire pour être bien-traitant. VBT est un parcours pédagogique dans </a:t>
            </a:r>
            <a:r>
              <a:rPr lang="fr-FR" sz="1400" dirty="0" smtClean="0">
                <a:latin typeface="Calibri" panose="020F0502020204030204" pitchFamily="34" charset="0"/>
                <a:cs typeface="Calibri" panose="020F0502020204030204" pitchFamily="34" charset="0"/>
              </a:rPr>
              <a:t>l’</a:t>
            </a:r>
            <a:r>
              <a:rPr lang="fr-FR" sz="1400" dirty="0" err="1" smtClean="0">
                <a:latin typeface="Calibri" panose="020F0502020204030204" pitchFamily="34" charset="0"/>
                <a:cs typeface="Calibri" panose="020F0502020204030204" pitchFamily="34" charset="0"/>
              </a:rPr>
              <a:t>aidance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p>
          <a:p>
            <a:r>
              <a:rPr lang="fr-FR" sz="1400" b="1" u="sng" dirty="0">
                <a:latin typeface="Calibri" panose="020F0502020204030204" pitchFamily="34" charset="0"/>
                <a:cs typeface="Calibri" panose="020F0502020204030204" pitchFamily="34" charset="0"/>
              </a:rPr>
              <a:t>Le jeu </a:t>
            </a:r>
            <a:r>
              <a:rPr lang="fr-FR" sz="1400" b="1" u="sng" dirty="0" smtClean="0">
                <a:latin typeface="Calibri" panose="020F0502020204030204" pitchFamily="34" charset="0"/>
                <a:cs typeface="Calibri" panose="020F0502020204030204" pitchFamily="34" charset="0"/>
              </a:rPr>
              <a:t>pédagogique </a:t>
            </a:r>
            <a:r>
              <a:rPr lang="fr-FR" sz="1400" dirty="0" smtClean="0">
                <a:latin typeface="Calibri" panose="020F0502020204030204" pitchFamily="34" charset="0"/>
                <a:cs typeface="Calibri" panose="020F0502020204030204" pitchFamily="34" charset="0"/>
              </a:rPr>
              <a:t>propose des thématiques permettant </a:t>
            </a:r>
            <a:r>
              <a:rPr lang="fr-FR" sz="1400" dirty="0">
                <a:latin typeface="Calibri" panose="020F0502020204030204" pitchFamily="34" charset="0"/>
                <a:cs typeface="Calibri" panose="020F0502020204030204" pitchFamily="34" charset="0"/>
              </a:rPr>
              <a:t>d’aller à un niveau supérieur dans une arborescence, vers des lieux, des comportements, des situations, puis des objets. Autour de ces objets, </a:t>
            </a:r>
            <a:r>
              <a:rPr lang="fr-FR" sz="1400" dirty="0" smtClean="0">
                <a:latin typeface="Calibri" panose="020F0502020204030204" pitchFamily="34" charset="0"/>
                <a:cs typeface="Calibri" panose="020F0502020204030204" pitchFamily="34" charset="0"/>
              </a:rPr>
              <a:t>il y a </a:t>
            </a:r>
            <a:r>
              <a:rPr lang="fr-FR" sz="1400" dirty="0">
                <a:latin typeface="Calibri" panose="020F0502020204030204" pitchFamily="34" charset="0"/>
                <a:cs typeface="Calibri" panose="020F0502020204030204" pitchFamily="34" charset="0"/>
              </a:rPr>
              <a:t>une série : quiz / QCM / solutions / « Pour en avoir plus » et orienter l’usager vers des documents sources qui valorisent les actions des partenaires du jeu, notamment les institutions publiques et partenaires sociaux</a:t>
            </a:r>
            <a:r>
              <a:rPr lang="fr-FR" sz="14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067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6646"/>
            <a:ext cx="7467600" cy="778098"/>
          </a:xfrm>
        </p:spPr>
        <p:txBody>
          <a:bodyPr>
            <a:noAutofit/>
          </a:bodyPr>
          <a:lstStyle/>
          <a:p>
            <a:r>
              <a:rPr lang="fr-FR" sz="3200" b="1" dirty="0" smtClean="0">
                <a:solidFill>
                  <a:srgbClr val="0070C0"/>
                </a:solidFill>
                <a:latin typeface="Calibri" panose="020F0502020204030204" pitchFamily="34" charset="0"/>
                <a:cs typeface="Calibri" panose="020F0502020204030204" pitchFamily="34" charset="0"/>
              </a:rPr>
              <a:t>Pour qui ?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Et quels moyens technique innovant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8291264" cy="4873752"/>
          </a:xfrm>
        </p:spPr>
        <p:txBody>
          <a:bodyPr>
            <a:normAutofit/>
          </a:bodyPr>
          <a:lstStyle/>
          <a:p>
            <a:r>
              <a:rPr lang="fr-FR" sz="1400" b="1" u="sng" dirty="0" smtClean="0">
                <a:latin typeface="Calibri" panose="020F0502020204030204" pitchFamily="34" charset="0"/>
                <a:cs typeface="Calibri" panose="020F0502020204030204" pitchFamily="34" charset="0"/>
              </a:rPr>
              <a:t>Pour les </a:t>
            </a:r>
            <a:r>
              <a:rPr lang="fr-FR" sz="1400" b="1" u="sng" dirty="0">
                <a:latin typeface="Calibri" panose="020F0502020204030204" pitchFamily="34" charset="0"/>
                <a:cs typeface="Calibri" panose="020F0502020204030204" pitchFamily="34" charset="0"/>
              </a:rPr>
              <a:t>proches aidants </a:t>
            </a:r>
            <a:r>
              <a:rPr lang="fr-FR" sz="1400" dirty="0">
                <a:latin typeface="Calibri" panose="020F0502020204030204" pitchFamily="34" charset="0"/>
                <a:cs typeface="Calibri" panose="020F0502020204030204" pitchFamily="34" charset="0"/>
              </a:rPr>
              <a:t>qui par manque d’expérience ne savent pas (toujours) comment bien-être, </a:t>
            </a:r>
            <a:r>
              <a:rPr lang="fr-FR" sz="1400" dirty="0" err="1">
                <a:latin typeface="Calibri" panose="020F0502020204030204" pitchFamily="34" charset="0"/>
                <a:cs typeface="Calibri" panose="020F0502020204030204" pitchFamily="34" charset="0"/>
              </a:rPr>
              <a:t>bien-faire</a:t>
            </a:r>
            <a:r>
              <a:rPr lang="fr-FR" sz="1400" dirty="0">
                <a:latin typeface="Calibri" panose="020F0502020204030204" pitchFamily="34" charset="0"/>
                <a:cs typeface="Calibri" panose="020F0502020204030204" pitchFamily="34" charset="0"/>
              </a:rPr>
              <a:t> et bien-dire,  comment se comporter pour rester bien traitants avec des proches fragilisés.</a:t>
            </a:r>
          </a:p>
          <a:p>
            <a:r>
              <a:rPr lang="fr-FR" sz="1400" b="1" dirty="0">
                <a:latin typeface="Calibri" panose="020F0502020204030204" pitchFamily="34" charset="0"/>
                <a:cs typeface="Calibri" panose="020F0502020204030204" pitchFamily="34" charset="0"/>
              </a:rPr>
              <a:t>Le VBT comporte plusieurs modules « quiz » sur la bientraitance ou de la maltraitance </a:t>
            </a:r>
            <a:r>
              <a:rPr lang="fr-FR" sz="1400" b="1"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	Quiz des situations de la vie quotidienne à risque de maltraitance</a:t>
            </a:r>
          </a:p>
          <a:p>
            <a:r>
              <a:rPr lang="fr-FR" sz="1400" dirty="0">
                <a:latin typeface="Calibri" panose="020F0502020204030204" pitchFamily="34" charset="0"/>
                <a:cs typeface="Calibri" panose="020F0502020204030204" pitchFamily="34" charset="0"/>
              </a:rPr>
              <a:t>•	Quiz sur les comportements bien/maltraitants</a:t>
            </a:r>
          </a:p>
          <a:p>
            <a:r>
              <a:rPr lang="fr-FR" sz="1400" dirty="0">
                <a:latin typeface="Calibri" panose="020F0502020204030204" pitchFamily="34" charset="0"/>
                <a:cs typeface="Calibri" panose="020F0502020204030204" pitchFamily="34" charset="0"/>
              </a:rPr>
              <a:t>•	Quiz des lieux de vie à risque de maltraitance</a:t>
            </a:r>
          </a:p>
          <a:p>
            <a:r>
              <a:rPr lang="fr-FR" sz="1400" dirty="0">
                <a:latin typeface="Calibri" panose="020F0502020204030204" pitchFamily="34" charset="0"/>
                <a:cs typeface="Calibri" panose="020F0502020204030204" pitchFamily="34" charset="0"/>
              </a:rPr>
              <a:t>•	Quiz sur le langage « Mots, expressions et interjections bien/maltraitants </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i="1" dirty="0">
                <a:latin typeface="Calibri" panose="020F0502020204030204" pitchFamily="34" charset="0"/>
                <a:cs typeface="Calibri" panose="020F0502020204030204" pitchFamily="34" charset="0"/>
              </a:rPr>
              <a:t>A un niveau supérieur de difficulté, on obtient le croisement comportement à risque dans un lieu à risque</a:t>
            </a:r>
            <a:r>
              <a:rPr lang="fr-FR" sz="1400" i="1" dirty="0" smtClean="0">
                <a:latin typeface="Calibri" panose="020F0502020204030204" pitchFamily="34" charset="0"/>
                <a:cs typeface="Calibri" panose="020F0502020204030204" pitchFamily="34" charset="0"/>
              </a:rPr>
              <a:t>.</a:t>
            </a:r>
          </a:p>
          <a:p>
            <a:r>
              <a:rPr lang="fr-FR" sz="1400" b="1" u="sng" dirty="0">
                <a:latin typeface="Calibri" panose="020F0502020204030204" pitchFamily="34" charset="0"/>
                <a:cs typeface="Calibri" panose="020F0502020204030204" pitchFamily="34" charset="0"/>
              </a:rPr>
              <a:t>VBT* est structuré en 4 thèmes : </a:t>
            </a:r>
            <a:r>
              <a:rPr lang="fr-FR" sz="1400" dirty="0">
                <a:latin typeface="Calibri" panose="020F0502020204030204" pitchFamily="34" charset="0"/>
                <a:cs typeface="Calibri" panose="020F0502020204030204" pitchFamily="34" charset="0"/>
              </a:rPr>
              <a:t>les situations / les comportements / les lieux / la communication dans la relation aidé(e) – aidant).</a:t>
            </a:r>
          </a:p>
          <a:p>
            <a:r>
              <a:rPr lang="fr-FR" sz="1400" dirty="0">
                <a:latin typeface="Calibri" panose="020F0502020204030204" pitchFamily="34" charset="0"/>
                <a:cs typeface="Calibri" panose="020F0502020204030204" pitchFamily="34" charset="0"/>
              </a:rPr>
              <a:t> </a:t>
            </a:r>
          </a:p>
          <a:p>
            <a:r>
              <a:rPr lang="fr-FR" sz="1400" dirty="0">
                <a:latin typeface="Calibri" panose="020F0502020204030204" pitchFamily="34" charset="0"/>
                <a:cs typeface="Calibri" panose="020F0502020204030204" pitchFamily="34" charset="0"/>
              </a:rPr>
              <a:t>Technologiquement, VBT est un « </a:t>
            </a:r>
            <a:r>
              <a:rPr lang="fr-FR" sz="1400" i="1" dirty="0" err="1">
                <a:latin typeface="Calibri" panose="020F0502020204030204" pitchFamily="34" charset="0"/>
                <a:cs typeface="Calibri" panose="020F0502020204030204" pitchFamily="34" charset="0"/>
              </a:rPr>
              <a:t>serious</a:t>
            </a:r>
            <a:r>
              <a:rPr lang="fr-FR" sz="1400" i="1" dirty="0">
                <a:latin typeface="Calibri" panose="020F0502020204030204" pitchFamily="34" charset="0"/>
                <a:cs typeface="Calibri" panose="020F0502020204030204" pitchFamily="34" charset="0"/>
              </a:rPr>
              <a:t> </a:t>
            </a:r>
            <a:r>
              <a:rPr lang="fr-FR" sz="1400" i="1" dirty="0" err="1">
                <a:latin typeface="Calibri" panose="020F0502020204030204" pitchFamily="34" charset="0"/>
                <a:cs typeface="Calibri" panose="020F0502020204030204" pitchFamily="34" charset="0"/>
              </a:rPr>
              <a:t>game</a:t>
            </a:r>
            <a:r>
              <a:rPr lang="fr-FR" sz="1400" dirty="0">
                <a:latin typeface="Calibri" panose="020F0502020204030204" pitchFamily="34" charset="0"/>
                <a:cs typeface="Calibri" panose="020F0502020204030204" pitchFamily="34" charset="0"/>
              </a:rPr>
              <a:t> » pour une formation personnalisable, en présentiel comme en mobilité, via une application (</a:t>
            </a:r>
            <a:r>
              <a:rPr lang="fr-FR" sz="1400" dirty="0" err="1">
                <a:latin typeface="Calibri" panose="020F0502020204030204" pitchFamily="34" charset="0"/>
                <a:cs typeface="Calibri" panose="020F0502020204030204" pitchFamily="34" charset="0"/>
              </a:rPr>
              <a:t>multiformat</a:t>
            </a:r>
            <a:r>
              <a:rPr lang="fr-FR" sz="1400" dirty="0">
                <a:latin typeface="Calibri" panose="020F0502020204030204" pitchFamily="34" charset="0"/>
                <a:cs typeface="Calibri" panose="020F0502020204030204" pitchFamily="34" charset="0"/>
              </a:rPr>
              <a:t> et support), le rendant participatif et interactif.</a:t>
            </a:r>
          </a:p>
          <a:p>
            <a:r>
              <a:rPr lang="fr-FR" sz="1400" dirty="0">
                <a:latin typeface="Calibri" panose="020F0502020204030204" pitchFamily="34" charset="0"/>
                <a:cs typeface="Calibri" panose="020F0502020204030204" pitchFamily="34" charset="0"/>
              </a:rPr>
              <a:t>Si VBT est destiné aux proches aidants, il est bénéfique aux personnes aidées et pour la qualité de l’</a:t>
            </a:r>
            <a:r>
              <a:rPr lang="fr-FR" sz="1400" dirty="0" err="1">
                <a:latin typeface="Calibri" panose="020F0502020204030204" pitchFamily="34" charset="0"/>
                <a:cs typeface="Calibri" panose="020F0502020204030204" pitchFamily="34" charset="0"/>
              </a:rPr>
              <a:t>aidance</a:t>
            </a:r>
            <a:r>
              <a:rPr lang="fr-FR" sz="1400" dirty="0">
                <a:latin typeface="Calibri" panose="020F0502020204030204" pitchFamily="34" charset="0"/>
                <a:cs typeface="Calibri" panose="020F0502020204030204" pitchFamily="34" charset="0"/>
              </a:rPr>
              <a:t> / prévention de la perte d’autonomie.</a:t>
            </a:r>
          </a:p>
          <a:p>
            <a:r>
              <a:rPr lang="fr-FR" sz="1400" dirty="0">
                <a:latin typeface="Calibri" panose="020F0502020204030204" pitchFamily="34" charset="0"/>
                <a:cs typeface="Calibri" panose="020F0502020204030204" pitchFamily="34" charset="0"/>
              </a:rPr>
              <a:t>VBT permet de jouer seul(e) ou en communauté d’aidants, une fois ou de manière répétée et constructive, et en situation avec la personne aidée</a:t>
            </a:r>
            <a:r>
              <a:rPr lang="fr-FR" sz="1400" dirty="0" smtClean="0">
                <a:latin typeface="Calibri" panose="020F0502020204030204" pitchFamily="34" charset="0"/>
                <a:cs typeface="Calibri" panose="020F0502020204030204" pitchFamily="34" charset="0"/>
              </a:rPr>
              <a:t>. </a:t>
            </a:r>
            <a:r>
              <a:rPr lang="fr-FR" sz="1400" b="1" dirty="0" smtClean="0">
                <a:solidFill>
                  <a:srgbClr val="0070C0"/>
                </a:solidFill>
                <a:latin typeface="Calibri" panose="020F0502020204030204" pitchFamily="34" charset="0"/>
                <a:cs typeface="Calibri" panose="020F0502020204030204" pitchFamily="34" charset="0"/>
              </a:rPr>
              <a:t>Lien social</a:t>
            </a:r>
            <a:endParaRPr lang="fr-FR" sz="1400" b="1" dirty="0">
              <a:solidFill>
                <a:srgbClr val="0070C0"/>
              </a:solidFill>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0106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1045</TotalTime>
  <Words>1568</Words>
  <Application>Microsoft Office PowerPoint</Application>
  <PresentationFormat>Affichage à l'écran (4:3)</PresentationFormat>
  <Paragraphs>172</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Calibri</vt:lpstr>
      <vt:lpstr>Century Schoolbook</vt:lpstr>
      <vt:lpstr>Wingdings</vt:lpstr>
      <vt:lpstr>Wingdings 2</vt:lpstr>
      <vt:lpstr>Oriel</vt:lpstr>
      <vt:lpstr>Pôle Santé Pluridisciplinaire Paris-Est  Association loi 1901 à but non lucratif</vt:lpstr>
      <vt:lpstr>Synthèse PSPPE - PROJET : Le Verbatim de la bientraitance SOUTIEN AUX PROCHES AIDANTS ACTIFS</vt:lpstr>
      <vt:lpstr>Qui sommes-nous ?</vt:lpstr>
      <vt:lpstr>Qui sommes-nous ?  Et savoir faire</vt:lpstr>
      <vt:lpstr>quels moyens humains ?</vt:lpstr>
      <vt:lpstr>Qui est la fondatrice de PSPPE  + expérience vécue</vt:lpstr>
      <vt:lpstr>pourquoi ce projet ? Un constat </vt:lpstr>
      <vt:lpstr>Quelles solutions ?</vt:lpstr>
      <vt:lpstr>Pour qui ?  Et quels moyens technique innovant ?</vt:lpstr>
      <vt:lpstr>Avantages usagers</vt:lpstr>
      <vt:lpstr>Perspectives</vt:lpstr>
      <vt:lpstr>Modèle économique</vt:lpstr>
      <vt:lpstr>Modèle économique</vt:lpstr>
      <vt:lpstr>Quand ? Moyens d’action</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91</cp:revision>
  <cp:lastPrinted>2021-12-11T20:33:17Z</cp:lastPrinted>
  <dcterms:created xsi:type="dcterms:W3CDTF">2018-04-05T19:39:10Z</dcterms:created>
  <dcterms:modified xsi:type="dcterms:W3CDTF">2022-01-20T15:38:08Z</dcterms:modified>
</cp:coreProperties>
</file>