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06" autoAdjust="0"/>
    <p:restoredTop sz="86409" autoAdjust="0"/>
  </p:normalViewPr>
  <p:slideViewPr>
    <p:cSldViewPr>
      <p:cViewPr varScale="1">
        <p:scale>
          <a:sx n="64" d="100"/>
          <a:sy n="64" d="100"/>
        </p:scale>
        <p:origin x="7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28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ED87A-64C3-4692-B377-AB49B89B337A}" type="datetimeFigureOut">
              <a:rPr lang="fr-FR" smtClean="0"/>
              <a:t>19/01/2022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B8F88-AC83-4345-B372-4A6E951531F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2071701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Assemblée générale </a:t>
            </a:r>
            <a:br>
              <a:rPr lang="fr-FR" sz="2400" dirty="0" smtClean="0">
                <a:solidFill>
                  <a:srgbClr val="0070C0"/>
                </a:solidFill>
              </a:rPr>
            </a:br>
            <a:r>
              <a:rPr lang="fr-FR" sz="2400" dirty="0" smtClean="0">
                <a:solidFill>
                  <a:srgbClr val="0070C0"/>
                </a:solidFill>
              </a:rPr>
              <a:t>du Pôle Santé Pluridisciplinaire Paris Est (PSPPE)</a:t>
            </a:r>
            <a:br>
              <a:rPr lang="fr-FR" sz="2400" dirty="0" smtClean="0">
                <a:solidFill>
                  <a:srgbClr val="0070C0"/>
                </a:solidFill>
              </a:rPr>
            </a:br>
            <a:r>
              <a:rPr lang="fr-FR" sz="2400" dirty="0" smtClean="0">
                <a:solidFill>
                  <a:srgbClr val="0070C0"/>
                </a:solidFill>
              </a:rPr>
              <a:t>jeudi 20 janvier 2022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249555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1- Présentation du PSPPE et stratégie</a:t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2- Ses axes de travail</a:t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3- Partenariats</a:t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>
              <a:solidFill>
                <a:srgbClr val="002060"/>
              </a:solidFill>
            </a:endParaRPr>
          </a:p>
        </p:txBody>
      </p:sp>
      <p:pic>
        <p:nvPicPr>
          <p:cNvPr id="4" name="Image 3" descr="Logo Pôle santé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00240" cy="200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Autofit/>
          </a:bodyPr>
          <a:lstStyle/>
          <a:p>
            <a:r>
              <a:rPr lang="fr-FR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Article de presse paru dans Nogent Mag n°168 - janvier/février 2022</a:t>
            </a:r>
            <a:endParaRPr lang="fr-FR" sz="24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Image 6" descr="Article Nogent Mag janvier-février 202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492" y="571480"/>
            <a:ext cx="4576777" cy="6286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71480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rgbClr val="002060"/>
                </a:solidFill>
              </a:rPr>
              <a:t>1- Présentation du PSPPE et sa stratégie</a:t>
            </a:r>
            <a:endParaRPr lang="fr-FR" sz="24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347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fr-FR" sz="6400" b="1" dirty="0" smtClean="0">
                <a:solidFill>
                  <a:srgbClr val="002060"/>
                </a:solidFill>
              </a:rPr>
              <a:t/>
            </a:r>
            <a:br>
              <a:rPr lang="fr-FR" sz="6400" b="1" dirty="0" smtClean="0">
                <a:solidFill>
                  <a:srgbClr val="002060"/>
                </a:solidFill>
              </a:rPr>
            </a:br>
            <a:r>
              <a:rPr lang="fr-FR" sz="6400" b="1" dirty="0" smtClean="0">
                <a:solidFill>
                  <a:srgbClr val="002060"/>
                </a:solidFill>
              </a:rPr>
              <a:t>Date de création du PSPPE : 18 janvier 2018 </a:t>
            </a:r>
            <a:br>
              <a:rPr lang="fr-FR" sz="6400" b="1" dirty="0" smtClean="0">
                <a:solidFill>
                  <a:srgbClr val="002060"/>
                </a:solidFill>
              </a:rPr>
            </a:br>
            <a:r>
              <a:rPr lang="fr-FR" sz="6400" b="1" dirty="0" smtClean="0">
                <a:solidFill>
                  <a:srgbClr val="002060"/>
                </a:solidFill>
              </a:rPr>
              <a:t>Janvier 2022 : 4 ans d’existence</a:t>
            </a:r>
            <a:br>
              <a:rPr lang="fr-FR" sz="6400" b="1" dirty="0" smtClean="0">
                <a:solidFill>
                  <a:srgbClr val="002060"/>
                </a:solidFill>
              </a:rPr>
            </a:br>
            <a:r>
              <a:rPr lang="fr-FR" sz="6400" dirty="0" smtClean="0">
                <a:solidFill>
                  <a:srgbClr val="002060"/>
                </a:solidFill>
              </a:rPr>
              <a:t/>
            </a:r>
            <a:br>
              <a:rPr lang="fr-FR" sz="6400" dirty="0" smtClean="0">
                <a:solidFill>
                  <a:srgbClr val="002060"/>
                </a:solidFill>
              </a:rPr>
            </a:br>
            <a:r>
              <a:rPr lang="fr-FR" sz="6400" dirty="0" smtClean="0">
                <a:solidFill>
                  <a:srgbClr val="002060"/>
                </a:solidFill>
                <a:latin typeface="+mj-lt"/>
              </a:rPr>
              <a:t>Association loi 1901, ciment du lien entre Khépri Santé et ses usagers</a:t>
            </a:r>
            <a:br>
              <a:rPr lang="fr-FR" sz="6400" dirty="0" smtClean="0">
                <a:solidFill>
                  <a:srgbClr val="002060"/>
                </a:solidFill>
                <a:latin typeface="+mj-lt"/>
              </a:rPr>
            </a:br>
            <a:r>
              <a:rPr lang="fr-FR" sz="6400" dirty="0" smtClean="0">
                <a:solidFill>
                  <a:srgbClr val="002060"/>
                </a:solidFill>
                <a:latin typeface="+mj-lt"/>
              </a:rPr>
              <a:t>Spécialiste de l’accompagnement de la douleur chronique</a:t>
            </a:r>
            <a:br>
              <a:rPr lang="fr-FR" sz="6400" dirty="0" smtClean="0">
                <a:solidFill>
                  <a:srgbClr val="002060"/>
                </a:solidFill>
                <a:latin typeface="+mj-lt"/>
              </a:rPr>
            </a:br>
            <a:r>
              <a:rPr lang="fr-FR" sz="6400" dirty="0" smtClean="0">
                <a:solidFill>
                  <a:srgbClr val="002060"/>
                </a:solidFill>
                <a:latin typeface="+mj-lt"/>
              </a:rPr>
              <a:t>30 pratiques en thérapies complémentaires à la médecine conventionnelle</a:t>
            </a:r>
            <a:br>
              <a:rPr lang="fr-FR" sz="6400" dirty="0" smtClean="0">
                <a:solidFill>
                  <a:srgbClr val="002060"/>
                </a:solidFill>
                <a:latin typeface="+mj-lt"/>
              </a:rPr>
            </a:br>
            <a:r>
              <a:rPr lang="fr-FR" sz="6400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fr-FR" sz="6400" dirty="0" smtClean="0">
                <a:solidFill>
                  <a:srgbClr val="002060"/>
                </a:solidFill>
                <a:latin typeface="+mj-lt"/>
              </a:rPr>
            </a:br>
            <a:r>
              <a:rPr lang="fr-FR" sz="6400" b="1" dirty="0" smtClean="0">
                <a:solidFill>
                  <a:srgbClr val="002060"/>
                </a:solidFill>
                <a:latin typeface="+mj-lt"/>
              </a:rPr>
              <a:t>Sa mission </a:t>
            </a:r>
            <a:r>
              <a:rPr lang="fr-FR" sz="6400" dirty="0" smtClean="0">
                <a:solidFill>
                  <a:srgbClr val="002060"/>
                </a:solidFill>
                <a:latin typeface="+mj-lt"/>
              </a:rPr>
              <a:t>: mener des actions de prévention des pathologies chroniques, </a:t>
            </a:r>
          </a:p>
          <a:p>
            <a:pPr algn="ctr">
              <a:buNone/>
            </a:pPr>
            <a:r>
              <a:rPr lang="fr-FR" sz="6400" dirty="0" smtClean="0">
                <a:solidFill>
                  <a:srgbClr val="002060"/>
                </a:solidFill>
                <a:latin typeface="+mj-lt"/>
              </a:rPr>
              <a:t> réaliser le diagnostic et le suivi des patients</a:t>
            </a:r>
            <a:br>
              <a:rPr lang="fr-FR" sz="6400" dirty="0" smtClean="0">
                <a:solidFill>
                  <a:srgbClr val="002060"/>
                </a:solidFill>
                <a:latin typeface="+mj-lt"/>
              </a:rPr>
            </a:br>
            <a:r>
              <a:rPr lang="fr-FR" sz="6400" dirty="0" smtClean="0">
                <a:solidFill>
                  <a:srgbClr val="002060"/>
                </a:solidFill>
                <a:latin typeface="+mj-lt"/>
              </a:rPr>
              <a:t>et améliorer la qualité de vie de ses bénéficiaires</a:t>
            </a:r>
          </a:p>
          <a:p>
            <a:pPr algn="ctr"/>
            <a:endParaRPr lang="fr-FR" sz="6400" dirty="0">
              <a:solidFill>
                <a:srgbClr val="002060"/>
              </a:solidFill>
              <a:latin typeface="+mj-lt"/>
            </a:endParaRPr>
          </a:p>
          <a:p>
            <a:pPr algn="ctr">
              <a:buNone/>
            </a:pPr>
            <a:r>
              <a:rPr lang="fr-FR" sz="6400" dirty="0" smtClean="0">
                <a:solidFill>
                  <a:srgbClr val="002060"/>
                </a:solidFill>
              </a:rPr>
              <a:t>Ouverture de partenariats avec d’autres associations, des cliniques privées, des collectivités locales, des entreprises, des professionnels de santé, du sport et du bien-être </a:t>
            </a:r>
            <a:r>
              <a:rPr lang="fr-FR" sz="6400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fr-FR" sz="6400" dirty="0" smtClean="0">
                <a:solidFill>
                  <a:srgbClr val="002060"/>
                </a:solidFill>
                <a:latin typeface="+mj-lt"/>
              </a:rPr>
            </a:br>
            <a:r>
              <a:rPr lang="fr-FR" sz="6400" dirty="0" smtClean="0">
                <a:solidFill>
                  <a:srgbClr val="002060"/>
                </a:solidFill>
                <a:latin typeface="+mj-lt"/>
              </a:rPr>
              <a:t/>
            </a:r>
            <a:br>
              <a:rPr lang="fr-FR" sz="6400" dirty="0" smtClean="0">
                <a:solidFill>
                  <a:srgbClr val="002060"/>
                </a:solidFill>
                <a:latin typeface="+mj-lt"/>
              </a:rPr>
            </a:br>
            <a:r>
              <a:rPr lang="fr-FR" sz="6400" dirty="0" smtClean="0">
                <a:solidFill>
                  <a:srgbClr val="002060"/>
                </a:solidFill>
                <a:latin typeface="+mj-lt"/>
              </a:rPr>
              <a:t>Des dispositifs médicaux  innovants</a:t>
            </a:r>
            <a:r>
              <a:rPr lang="fr-FR" sz="6400" dirty="0" smtClean="0">
                <a:solidFill>
                  <a:srgbClr val="002060"/>
                </a:solidFill>
              </a:rPr>
              <a:t/>
            </a:r>
            <a:br>
              <a:rPr lang="fr-FR" sz="6400" dirty="0" smtClean="0">
                <a:solidFill>
                  <a:srgbClr val="002060"/>
                </a:solidFill>
              </a:rPr>
            </a:br>
            <a:r>
              <a:rPr lang="fr-FR" sz="6400" dirty="0" smtClean="0">
                <a:solidFill>
                  <a:srgbClr val="002060"/>
                </a:solidFill>
              </a:rPr>
              <a:t/>
            </a:r>
            <a:br>
              <a:rPr lang="fr-FR" sz="6400" dirty="0" smtClean="0">
                <a:solidFill>
                  <a:srgbClr val="002060"/>
                </a:solidFill>
              </a:rPr>
            </a:br>
            <a:r>
              <a:rPr lang="fr-FR" sz="7200" dirty="0" smtClean="0">
                <a:solidFill>
                  <a:srgbClr val="002060"/>
                </a:solidFill>
                <a:sym typeface="Wingdings" pitchFamily="2" charset="2"/>
              </a:rPr>
              <a:t>  </a:t>
            </a:r>
            <a:r>
              <a:rPr lang="fr-FR" sz="7200" b="1" dirty="0" smtClean="0">
                <a:solidFill>
                  <a:srgbClr val="002060"/>
                </a:solidFill>
                <a:sym typeface="Wingdings" pitchFamily="2" charset="2"/>
              </a:rPr>
              <a:t>Appel aux dons</a:t>
            </a:r>
            <a:r>
              <a:rPr lang="fr-FR" sz="7200" dirty="0" smtClean="0">
                <a:solidFill>
                  <a:srgbClr val="002060"/>
                </a:solidFill>
                <a:sym typeface="Wingdings" pitchFamily="2" charset="2"/>
              </a:rPr>
              <a:t> sur les réseaux sociaux pour la création d’un f</a:t>
            </a:r>
            <a:r>
              <a:rPr lang="fr-FR" sz="7200" dirty="0" smtClean="0">
                <a:solidFill>
                  <a:srgbClr val="002060"/>
                </a:solidFill>
              </a:rPr>
              <a:t>ond solidaire </a:t>
            </a:r>
            <a:br>
              <a:rPr lang="fr-FR" sz="7200" dirty="0" smtClean="0">
                <a:solidFill>
                  <a:srgbClr val="002060"/>
                </a:solidFill>
              </a:rPr>
            </a:br>
            <a:r>
              <a:rPr lang="fr-FR" sz="7200" dirty="0" smtClean="0">
                <a:solidFill>
                  <a:srgbClr val="002060"/>
                </a:solidFill>
              </a:rPr>
              <a:t/>
            </a:r>
            <a:br>
              <a:rPr lang="fr-FR" sz="7200" dirty="0" smtClean="0">
                <a:solidFill>
                  <a:srgbClr val="002060"/>
                </a:solidFill>
              </a:rPr>
            </a:br>
            <a:r>
              <a:rPr lang="fr-FR" sz="7200" b="1" dirty="0" smtClean="0">
                <a:solidFill>
                  <a:srgbClr val="002060"/>
                </a:solidFill>
              </a:rPr>
              <a:t>Objectif :</a:t>
            </a:r>
            <a:r>
              <a:rPr lang="fr-FR" sz="7200" dirty="0" smtClean="0">
                <a:solidFill>
                  <a:srgbClr val="002060"/>
                </a:solidFill>
              </a:rPr>
              <a:t> rendre les thérapies complémentaires</a:t>
            </a:r>
            <a:br>
              <a:rPr lang="fr-FR" sz="7200" dirty="0" smtClean="0">
                <a:solidFill>
                  <a:srgbClr val="002060"/>
                </a:solidFill>
              </a:rPr>
            </a:br>
            <a:r>
              <a:rPr lang="fr-FR" sz="7200" dirty="0" smtClean="0">
                <a:solidFill>
                  <a:srgbClr val="002060"/>
                </a:solidFill>
              </a:rPr>
              <a:t>accessibles aux personnes en difficultés financières </a:t>
            </a:r>
            <a:br>
              <a:rPr lang="fr-FR" sz="7200" dirty="0" smtClean="0">
                <a:solidFill>
                  <a:srgbClr val="002060"/>
                </a:solidFill>
              </a:rPr>
            </a:br>
            <a:r>
              <a:rPr lang="fr-FR" sz="7200" dirty="0" smtClean="0">
                <a:solidFill>
                  <a:srgbClr val="002060"/>
                </a:solidFill>
              </a:rPr>
              <a:t>(ALD, RQTH, invalidité, </a:t>
            </a:r>
            <a:r>
              <a:rPr lang="fr-FR" sz="7200" dirty="0" err="1" smtClean="0">
                <a:solidFill>
                  <a:srgbClr val="002060"/>
                </a:solidFill>
              </a:rPr>
              <a:t>cardio</a:t>
            </a:r>
            <a:r>
              <a:rPr lang="fr-FR" sz="7200" dirty="0" smtClean="0">
                <a:solidFill>
                  <a:srgbClr val="002060"/>
                </a:solidFill>
              </a:rPr>
              <a:t>)</a:t>
            </a:r>
            <a:br>
              <a:rPr lang="fr-FR" sz="7200" dirty="0" smtClean="0">
                <a:solidFill>
                  <a:srgbClr val="002060"/>
                </a:solidFill>
              </a:rPr>
            </a:br>
            <a:r>
              <a:rPr lang="fr-FR" sz="6400" dirty="0" smtClean="0">
                <a:solidFill>
                  <a:srgbClr val="002060"/>
                </a:solidFill>
              </a:rPr>
              <a:t/>
            </a:r>
            <a:br>
              <a:rPr lang="fr-FR" sz="6400" dirty="0" smtClean="0">
                <a:solidFill>
                  <a:srgbClr val="002060"/>
                </a:solidFill>
              </a:rPr>
            </a:br>
            <a:r>
              <a:rPr lang="fr-FR" sz="6400" dirty="0" smtClean="0">
                <a:solidFill>
                  <a:srgbClr val="002060"/>
                </a:solidFill>
              </a:rPr>
              <a:t/>
            </a:r>
            <a:br>
              <a:rPr lang="fr-FR" sz="6400" dirty="0" smtClean="0">
                <a:solidFill>
                  <a:srgbClr val="002060"/>
                </a:solidFill>
              </a:rPr>
            </a:br>
            <a:r>
              <a:rPr lang="fr-FR" sz="3600" dirty="0" smtClean="0">
                <a:solidFill>
                  <a:srgbClr val="002060"/>
                </a:solidFill>
              </a:rPr>
              <a:t/>
            </a:r>
            <a:br>
              <a:rPr lang="fr-FR" sz="3600" dirty="0" smtClean="0">
                <a:solidFill>
                  <a:srgbClr val="002060"/>
                </a:solidFill>
              </a:rPr>
            </a:br>
            <a:endParaRPr lang="fr-FR" sz="3600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3600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2600" dirty="0">
              <a:solidFill>
                <a:srgbClr val="002060"/>
              </a:solidFill>
            </a:endParaRPr>
          </a:p>
        </p:txBody>
      </p:sp>
      <p:pic>
        <p:nvPicPr>
          <p:cNvPr id="4" name="Image 3" descr="Margaux en activité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571480"/>
            <a:ext cx="1948614" cy="1299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Points d’orgue de l’entrée en 2022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2400" dirty="0" smtClean="0">
                <a:solidFill>
                  <a:srgbClr val="002060"/>
                </a:solidFill>
              </a:rPr>
              <a:t>1- Entrée des investisseurs dans Khépri Santé</a:t>
            </a:r>
            <a:br>
              <a:rPr lang="fr-FR" sz="2400" dirty="0" smtClean="0">
                <a:solidFill>
                  <a:srgbClr val="002060"/>
                </a:solidFill>
              </a:rPr>
            </a:br>
            <a:endParaRPr lang="fr-FR" sz="2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fr-FR" sz="2400" dirty="0" smtClean="0">
                <a:solidFill>
                  <a:srgbClr val="002060"/>
                </a:solidFill>
              </a:rPr>
              <a:t>2- Arrivée de deux médecins partenaires, </a:t>
            </a:r>
            <a:br>
              <a:rPr lang="fr-FR" sz="2400" dirty="0" smtClean="0">
                <a:solidFill>
                  <a:srgbClr val="002060"/>
                </a:solidFill>
              </a:rPr>
            </a:br>
            <a:r>
              <a:rPr lang="fr-FR" sz="2400" dirty="0" smtClean="0">
                <a:solidFill>
                  <a:srgbClr val="002060"/>
                </a:solidFill>
              </a:rPr>
              <a:t>parrain et marraine du </a:t>
            </a:r>
            <a:r>
              <a:rPr lang="fr-FR" sz="2400" dirty="0" smtClean="0">
                <a:solidFill>
                  <a:srgbClr val="002060"/>
                </a:solidFill>
              </a:rPr>
              <a:t>PSPPE et de </a:t>
            </a:r>
            <a:r>
              <a:rPr lang="fr-FR" sz="2400" dirty="0" err="1" smtClean="0">
                <a:solidFill>
                  <a:srgbClr val="002060"/>
                </a:solidFill>
              </a:rPr>
              <a:t>Khépri</a:t>
            </a:r>
            <a:r>
              <a:rPr lang="fr-FR" sz="2400" dirty="0" smtClean="0">
                <a:solidFill>
                  <a:srgbClr val="002060"/>
                </a:solidFill>
              </a:rPr>
              <a:t> Santé Link</a:t>
            </a:r>
            <a:r>
              <a:rPr lang="fr-FR" sz="2400" dirty="0" smtClean="0">
                <a:solidFill>
                  <a:srgbClr val="002060"/>
                </a:solidFill>
              </a:rPr>
              <a:t/>
            </a:r>
            <a:br>
              <a:rPr lang="fr-FR" sz="2400" dirty="0" smtClean="0">
                <a:solidFill>
                  <a:srgbClr val="002060"/>
                </a:solidFill>
              </a:rPr>
            </a:br>
            <a:r>
              <a:rPr lang="fr-FR" sz="2400" dirty="0" smtClean="0">
                <a:solidFill>
                  <a:srgbClr val="002060"/>
                </a:solidFill>
              </a:rPr>
              <a:t/>
            </a:r>
            <a:br>
              <a:rPr lang="fr-FR" sz="2400" dirty="0" smtClean="0">
                <a:solidFill>
                  <a:srgbClr val="002060"/>
                </a:solidFill>
              </a:rPr>
            </a:br>
            <a:r>
              <a:rPr lang="fr-FR" sz="2400" dirty="0" smtClean="0">
                <a:solidFill>
                  <a:srgbClr val="002060"/>
                </a:solidFill>
              </a:rPr>
              <a:t>3 – Lancement de Verbatim</a:t>
            </a:r>
            <a:br>
              <a:rPr lang="fr-FR" sz="2400" dirty="0" smtClean="0">
                <a:solidFill>
                  <a:srgbClr val="002060"/>
                </a:solidFill>
              </a:rPr>
            </a:br>
            <a:r>
              <a:rPr lang="fr-FR" sz="2400" dirty="0" smtClean="0">
                <a:solidFill>
                  <a:srgbClr val="002060"/>
                </a:solidFill>
              </a:rPr>
              <a:t/>
            </a:r>
            <a:br>
              <a:rPr lang="fr-FR" sz="2400" dirty="0" smtClean="0">
                <a:solidFill>
                  <a:srgbClr val="002060"/>
                </a:solidFill>
              </a:rPr>
            </a:br>
            <a:r>
              <a:rPr lang="fr-FR" sz="2400" dirty="0" smtClean="0">
                <a:solidFill>
                  <a:srgbClr val="002060"/>
                </a:solidFill>
              </a:rPr>
              <a:t>4 – Diagnostic gratuit du PSPPE </a:t>
            </a:r>
            <a:br>
              <a:rPr lang="fr-FR" sz="2400" dirty="0" smtClean="0">
                <a:solidFill>
                  <a:srgbClr val="002060"/>
                </a:solidFill>
              </a:rPr>
            </a:br>
            <a:r>
              <a:rPr lang="fr-FR" sz="2400" dirty="0" smtClean="0">
                <a:solidFill>
                  <a:srgbClr val="002060"/>
                </a:solidFill>
              </a:rPr>
              <a:t>par BGE Adil pour son développement</a:t>
            </a:r>
            <a:br>
              <a:rPr lang="fr-FR" sz="2400" dirty="0" smtClean="0">
                <a:solidFill>
                  <a:srgbClr val="002060"/>
                </a:solidFill>
              </a:rPr>
            </a:br>
            <a:endParaRPr lang="fr-FR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Ses axes de travail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002060"/>
                </a:solidFill>
              </a:rPr>
              <a:t>1-Verbatim  et accompagnement </a:t>
            </a:r>
            <a:br>
              <a:rPr lang="fr-FR" b="1" dirty="0" smtClean="0">
                <a:solidFill>
                  <a:srgbClr val="002060"/>
                </a:solidFill>
              </a:rPr>
            </a:br>
            <a:r>
              <a:rPr lang="fr-FR" b="1" dirty="0" smtClean="0">
                <a:solidFill>
                  <a:srgbClr val="002060"/>
                </a:solidFill>
              </a:rPr>
              <a:t>des proches aidants actifs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  <a:sym typeface="Wingdings" pitchFamily="2" charset="2"/>
              </a:rPr>
              <a:t>  développement du partenariat entreprises dans le cadre de la QVT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fr-FR" b="1" dirty="0" smtClean="0">
                <a:solidFill>
                  <a:srgbClr val="002060"/>
                </a:solidFill>
              </a:rPr>
              <a:t>2- Cap de Vivre ! 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  <a:sym typeface="Wingdings" pitchFamily="2" charset="2"/>
              </a:rPr>
              <a:t>  </a:t>
            </a:r>
            <a:r>
              <a:rPr lang="fr-FR" dirty="0" smtClean="0">
                <a:solidFill>
                  <a:srgbClr val="002060"/>
                </a:solidFill>
              </a:rPr>
              <a:t>Projet Maison des adolescents</a:t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b="1" dirty="0" smtClean="0">
                <a:solidFill>
                  <a:srgbClr val="002060"/>
                </a:solidFill>
              </a:rPr>
              <a:t>3 - Programmes de remise en santé 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personnalisés et encadrés, </a:t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en thérapies complémentaires</a:t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  <a:sym typeface="Wingdings" pitchFamily="2" charset="2"/>
              </a:rPr>
              <a:t>  Affirmation de notre positionnement de spécialiste de l’accompagnement des pathologies chroniques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b="1" dirty="0" smtClean="0">
                <a:solidFill>
                  <a:srgbClr val="002060"/>
                </a:solidFill>
              </a:rPr>
              <a:t>4 - Evaluation des résultats 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des programmes sur l’amélioration de la qualité de vie </a:t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des clients/patients</a:t>
            </a:r>
          </a:p>
          <a:p>
            <a:pPr algn="ctr">
              <a:buNone/>
            </a:pPr>
            <a:r>
              <a:rPr lang="fr-FR" dirty="0" smtClean="0">
                <a:solidFill>
                  <a:srgbClr val="002060"/>
                </a:solidFill>
                <a:sym typeface="Wingdings" pitchFamily="2" charset="2"/>
              </a:rPr>
              <a:t> Label Khépri Santé Intégrative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endParaRPr lang="fr-FR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3- Perspectives de partenariat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1800" dirty="0" smtClean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fr-FR" sz="1800" dirty="0" smtClean="0">
                <a:solidFill>
                  <a:srgbClr val="002060"/>
                </a:solidFill>
                <a:sym typeface="Wingdings" pitchFamily="2" charset="2"/>
              </a:rPr>
            </a:br>
            <a:r>
              <a:rPr lang="fr-FR" sz="1800" dirty="0" smtClean="0">
                <a:solidFill>
                  <a:srgbClr val="002060"/>
                </a:solidFill>
                <a:sym typeface="Wingdings" pitchFamily="2" charset="2"/>
              </a:rPr>
              <a:t>  acté</a:t>
            </a:r>
          </a:p>
          <a:p>
            <a:r>
              <a:rPr lang="fr-FR" sz="1800" dirty="0" smtClean="0">
                <a:solidFill>
                  <a:srgbClr val="002060"/>
                </a:solidFill>
              </a:rPr>
              <a:t>Convention de partenariat signée en décembre 2022 </a:t>
            </a:r>
            <a:br>
              <a:rPr lang="fr-FR" sz="1800" dirty="0" smtClean="0">
                <a:solidFill>
                  <a:srgbClr val="002060"/>
                </a:solidFill>
              </a:rPr>
            </a:br>
            <a:r>
              <a:rPr lang="fr-FR" sz="1800" dirty="0" smtClean="0">
                <a:solidFill>
                  <a:srgbClr val="002060"/>
                </a:solidFill>
              </a:rPr>
              <a:t>avec l’Association Résilience Oui à la vie-</a:t>
            </a:r>
            <a:r>
              <a:rPr lang="fr-FR" sz="1800" dirty="0" err="1" smtClean="0">
                <a:solidFill>
                  <a:srgbClr val="002060"/>
                </a:solidFill>
              </a:rPr>
              <a:t>Revie</a:t>
            </a:r>
            <a:endParaRPr lang="fr-FR" sz="1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sz="1800" dirty="0">
                <a:solidFill>
                  <a:srgbClr val="002060"/>
                </a:solidFill>
                <a:sym typeface="Wingdings" pitchFamily="2" charset="2"/>
              </a:rPr>
              <a:t/>
            </a:r>
            <a:br>
              <a:rPr lang="fr-FR" sz="1800" dirty="0">
                <a:solidFill>
                  <a:srgbClr val="002060"/>
                </a:solidFill>
                <a:sym typeface="Wingdings" pitchFamily="2" charset="2"/>
              </a:rPr>
            </a:br>
            <a:r>
              <a:rPr lang="fr-FR" sz="1800" dirty="0" smtClean="0">
                <a:solidFill>
                  <a:srgbClr val="002060"/>
                </a:solidFill>
                <a:sym typeface="Wingdings" pitchFamily="2" charset="2"/>
              </a:rPr>
              <a:t> en projet</a:t>
            </a:r>
            <a:endParaRPr lang="fr-FR" sz="1800" dirty="0">
              <a:solidFill>
                <a:srgbClr val="002060"/>
              </a:solidFill>
            </a:endParaRPr>
          </a:p>
          <a:p>
            <a:r>
              <a:rPr lang="fr-FR" sz="1800" dirty="0" smtClean="0">
                <a:solidFill>
                  <a:srgbClr val="002060"/>
                </a:solidFill>
              </a:rPr>
              <a:t>Convention de travail avec Jean-Jacques </a:t>
            </a:r>
            <a:r>
              <a:rPr lang="fr-FR" sz="1800" dirty="0" err="1" smtClean="0">
                <a:solidFill>
                  <a:srgbClr val="002060"/>
                </a:solidFill>
              </a:rPr>
              <a:t>Rémond</a:t>
            </a:r>
            <a:r>
              <a:rPr lang="fr-FR" sz="1800" dirty="0" smtClean="0">
                <a:solidFill>
                  <a:srgbClr val="002060"/>
                </a:solidFill>
              </a:rPr>
              <a:t>, psychologue clinicien </a:t>
            </a:r>
            <a:br>
              <a:rPr lang="fr-FR" sz="1800" dirty="0" smtClean="0">
                <a:solidFill>
                  <a:srgbClr val="002060"/>
                </a:solidFill>
              </a:rPr>
            </a:br>
            <a:r>
              <a:rPr lang="fr-FR" sz="1800" dirty="0" smtClean="0">
                <a:solidFill>
                  <a:srgbClr val="002060"/>
                </a:solidFill>
              </a:rPr>
              <a:t>chargé de l’évaluation psychologique des adultes et des enfants</a:t>
            </a:r>
            <a:endParaRPr lang="fr-FR" sz="1800" dirty="0">
              <a:solidFill>
                <a:srgbClr val="002060"/>
              </a:solidFill>
            </a:endParaRPr>
          </a:p>
          <a:p>
            <a:r>
              <a:rPr lang="fr-FR" sz="1800" dirty="0" smtClean="0">
                <a:solidFill>
                  <a:srgbClr val="002060"/>
                </a:solidFill>
              </a:rPr>
              <a:t>Association nationale Amet - Santé au travail</a:t>
            </a:r>
          </a:p>
          <a:p>
            <a:r>
              <a:rPr lang="fr-FR" sz="1800" dirty="0" smtClean="0">
                <a:solidFill>
                  <a:srgbClr val="002060"/>
                </a:solidFill>
              </a:rPr>
              <a:t>Maison des Jeunes et de la Culture de Nogent-sur-Marne et Le Perreux</a:t>
            </a:r>
          </a:p>
          <a:p>
            <a:r>
              <a:rPr lang="fr-FR" sz="1800" dirty="0" smtClean="0">
                <a:solidFill>
                  <a:srgbClr val="002060"/>
                </a:solidFill>
              </a:rPr>
              <a:t>La Maison de santé de Nogent-sur-Marne (clinique privée psychiatrique)</a:t>
            </a:r>
          </a:p>
          <a:p>
            <a:r>
              <a:rPr lang="fr-FR" sz="1800" dirty="0" smtClean="0">
                <a:solidFill>
                  <a:srgbClr val="002060"/>
                </a:solidFill>
              </a:rPr>
              <a:t>L’hôpital psychiatrique de secteur (La Queue en Brie)</a:t>
            </a:r>
            <a:br>
              <a:rPr lang="fr-FR" sz="1800" dirty="0" smtClean="0">
                <a:solidFill>
                  <a:srgbClr val="002060"/>
                </a:solidFill>
              </a:rPr>
            </a:br>
            <a:endParaRPr lang="fr-FR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928694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2060"/>
                </a:solidFill>
              </a:rPr>
              <a:t>Points pour le prochain ordre du jour</a:t>
            </a:r>
            <a:endParaRPr lang="fr-FR" sz="2800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r>
              <a:rPr lang="fr-FR" sz="2000" dirty="0" smtClean="0">
                <a:solidFill>
                  <a:srgbClr val="002060"/>
                </a:solidFill>
              </a:rPr>
              <a:t>Définition d’une date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Appel à candidature d’un ou d’une secrétaire bénévole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Envoi des documents complémentaires définissant les activités du Pôle santé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Envoi de la charte de confidentialité</a:t>
            </a:r>
          </a:p>
          <a:p>
            <a:r>
              <a:rPr lang="fr-FR" sz="2000" dirty="0" smtClean="0">
                <a:solidFill>
                  <a:srgbClr val="002060"/>
                </a:solidFill>
              </a:rPr>
              <a:t>Paiement de l’adhésion annuelle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88</Words>
  <Application>Microsoft Office PowerPoint</Application>
  <PresentationFormat>Affichage à l'écran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Thème Office</vt:lpstr>
      <vt:lpstr>Assemblée générale  du Pôle Santé Pluridisciplinaire Paris Est (PSPPE) jeudi 20 janvier 2022</vt:lpstr>
      <vt:lpstr>Article de presse paru dans Nogent Mag n°168 - janvier/février 2022</vt:lpstr>
      <vt:lpstr>1- Présentation du PSPPE et sa stratégie</vt:lpstr>
      <vt:lpstr>Points d’orgue de l’entrée en 2022</vt:lpstr>
      <vt:lpstr>Ses axes de travail</vt:lpstr>
      <vt:lpstr>3- Perspectives de partenariat</vt:lpstr>
      <vt:lpstr>Points pour le prochain ordre du jour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  du Pôle Santé Pluridisciplinaire Paris Est (PSPPE) 20 janvier 2022</dc:title>
  <dc:creator>Windows User</dc:creator>
  <cp:lastModifiedBy>Compte Microsoft</cp:lastModifiedBy>
  <cp:revision>20</cp:revision>
  <dcterms:created xsi:type="dcterms:W3CDTF">2022-01-19T13:48:52Z</dcterms:created>
  <dcterms:modified xsi:type="dcterms:W3CDTF">2022-01-20T13:17:03Z</dcterms:modified>
</cp:coreProperties>
</file>