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1" r:id="rId3"/>
    <p:sldId id="289" r:id="rId4"/>
    <p:sldId id="290" r:id="rId5"/>
    <p:sldId id="27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F822E6-CB90-B84E-B284-F681EB52F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F95E00A-2E03-104F-8B35-D767CFFFE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FC746B0-E346-6B40-AF52-D52D42DB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11EFC5-5AB8-B747-8C0A-15741CD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6B5AB7B-8CC4-5D41-B57A-EB9B8973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9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29C9A1-C40B-EE4D-AA0F-1D3A021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47A384A-0EB2-E446-A784-3EEB8793D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5FA262-DDC8-094B-8F71-2A60905A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A7BE43E-E8F7-8A4F-A3C7-AB9D5F51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9C011E-E43C-8442-B25F-9DF72155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2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EC01DF2A-DC85-1E4A-B2BD-E9C675779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0FF7210-95E7-0E4A-B892-BC3B65EE2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73AC6BE-B276-A942-B962-32A8CA4F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747820A-9C4D-7A4E-8284-0CED53D8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C57B977-DD5B-8549-AF73-916D44B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13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791EC4-7F9F-C14C-9541-F4C54430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DC604CF-FBA2-944C-AE30-F06BC6FF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BE1ED32-4749-074D-B429-B8F6CACE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DB7444C-E1E5-984B-96F8-4727C324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145BC5E-C23E-7F4C-8907-D85C6BBA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7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B98848-D146-BD4C-B777-DE393793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52ABF86-C624-1641-9724-D9C8D22A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4E13B64-C9F1-7E4D-9B5C-553483BC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20B9090-CD04-634F-99E6-83707624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307FAAE-8067-3C48-8C53-00238F49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0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F4051B7-0B9E-9841-95E1-F15A7E06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DD29E75-C7D4-5447-940E-67791F93F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6A0F103-0B62-F646-87AD-C0ABCC198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A6C2442-8BDC-C146-86DB-4A5D0ABB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C9C8FFD-29B4-4544-B42E-B689AFC7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F44E023-1A65-F042-B740-93D80ADB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5D3953-2C4B-194C-85D7-83BBF2B1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03B20D5-9B49-DC4B-965E-2E1DEC11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6A802EF-04F5-7A4C-BD83-FA32DCA30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123A1AB-3C81-3246-9D3D-18B598086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B2AAACB9-0DA6-B54A-8F9E-EA93C043F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46247B4-A7C6-FA46-BAB3-FAE7983A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E0E115F-5B3D-5847-9FDD-661DE90E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CE48A9AA-7546-2B4B-A898-FA9CAFA5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7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BDEEF5-3FB1-C640-BE61-F8652C4D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61FB9D0-1765-2342-AB31-1B56EC68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4B33F1B-557A-2A46-A4C4-A444DB4B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7DDB7EB-B48B-384A-B80B-63065945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01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F9C019D-2C18-AB4A-A952-A50A9E67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29B3CA8-52B6-D645-8CF3-4CA572E6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A0D5AB8-5D94-9148-ACA2-92CADD2F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9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EC3DB8F-5A73-5E4C-ADFC-CD5CDA6A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C98A1E3-0B98-A64B-A64C-F98F76E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0C9BE37-2F7A-4E4C-BE9D-D78A6786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85F3F5A-E57F-1246-94E4-98652B83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F4ACE8B-4DE7-E546-AA6E-0821C4B1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BDCCB58-8164-1C45-9893-71AD6B1C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74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1D247D-8FC7-FC4E-8F21-37F03479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7159DF3A-880A-7642-95AA-4C026FB79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94556AA-C263-0249-A7B1-1651B74BD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0D99300-8CDE-2846-8CDD-1120319C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096C398-760A-3D45-85C2-DD66EFCA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E1F359E-F269-2746-9A77-9FDE734E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660C7FDA-A8C1-3D43-9382-003D4F26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02"/>
            <a:ext cx="10515600" cy="976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EA267DF-EC3A-3A4C-9C57-E7C35702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7A93575-444F-234D-9D7E-48C0618C2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7B0E-F765-8B48-AF11-5C1B7686C97B}" type="datetimeFigureOut">
              <a:rPr lang="fr-FR" smtClean="0"/>
              <a:t>05/04/21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A81DB63-6F94-EB4F-9EF4-999BEB3F2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F0BC852-3A18-4E49-B553-D4D801B5E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CE99-91F8-7246-A239-53AED32C7E9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06B397-E074-3B45-A85A-F79C0E819F5A}"/>
              </a:ext>
            </a:extLst>
          </p:cNvPr>
          <p:cNvSpPr/>
          <p:nvPr userDrawn="1"/>
        </p:nvSpPr>
        <p:spPr>
          <a:xfrm>
            <a:off x="0" y="0"/>
            <a:ext cx="12192000" cy="6743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7EB9633F-D118-A74A-9BF2-D5A3F8110A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0" y="39932"/>
            <a:ext cx="1587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F1D5780-DC0D-844B-9785-1F21BE9A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5" y="1162249"/>
            <a:ext cx="7801630" cy="50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1E32387-7E09-5C4C-9285-D78A88765DE6}"/>
              </a:ext>
            </a:extLst>
          </p:cNvPr>
          <p:cNvSpPr txBox="1"/>
          <p:nvPr/>
        </p:nvSpPr>
        <p:spPr>
          <a:xfrm>
            <a:off x="4134016" y="1094163"/>
            <a:ext cx="41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BRIQUES DU WEB SERVICE VERBATIM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259EDD5-FE1B-3E4A-B41A-6D4D1B964FCD}"/>
              </a:ext>
            </a:extLst>
          </p:cNvPr>
          <p:cNvSpPr txBox="1"/>
          <p:nvPr/>
        </p:nvSpPr>
        <p:spPr>
          <a:xfrm>
            <a:off x="538870" y="1989247"/>
            <a:ext cx="108644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Objet : un jeu pédagogique pour les proches aidants qui, par manque d’expérience, peuvent ne pas toujours savoir comment bien-faire et/ou bien-dire </a:t>
            </a:r>
            <a:r>
              <a:rPr lang="fr-FR" b="1" dirty="0"/>
              <a:t>et/ou bien-être </a:t>
            </a:r>
            <a:r>
              <a:rPr lang="fr-FR" b="1" dirty="0" smtClean="0"/>
              <a:t>avec la personne aidée, et donc se retrouver dans des lieux, situations, comportements et langages à risque pour la qualité de leur aidance.</a:t>
            </a:r>
          </a:p>
          <a:p>
            <a:endParaRPr lang="fr-FR" b="1" dirty="0" smtClean="0"/>
          </a:p>
          <a:p>
            <a:r>
              <a:rPr lang="fr-FR" b="1" dirty="0" smtClean="0"/>
              <a:t>Les briques :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/>
              <a:t>La plateforme en format mutualisé (entre tous les partenaires) et personnalisé (avec chaque partenaire</a:t>
            </a:r>
            <a:r>
              <a:rPr lang="fr-FR" sz="1600" b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 smtClean="0"/>
              <a:t>Le « parcours pédagogique » : mise en situation réelle de l’usager, avec : quiz – QCM – solutions aux QCM – « Pour en savoir plus » (liens vers les sources utiles); avec plus de 300 scénarii </a:t>
            </a:r>
            <a:r>
              <a:rPr lang="fr-FR" sz="1600" b="1" dirty="0"/>
              <a:t>différents selon bien-faire et/ou bien-dire et/ou bien-</a:t>
            </a:r>
            <a:r>
              <a:rPr lang="fr-FR" sz="1600" b="1" dirty="0" smtClean="0"/>
              <a:t>être</a:t>
            </a:r>
          </a:p>
          <a:p>
            <a:pPr marL="285750" indent="-285750">
              <a:buFont typeface="Arial"/>
              <a:buChar char="•"/>
            </a:pPr>
            <a:r>
              <a:rPr lang="fr-FR" sz="1600" b="1" dirty="0" smtClean="0"/>
              <a:t>Le module de partenariat (contenus, </a:t>
            </a:r>
            <a:r>
              <a:rPr lang="fr-FR" sz="1600" b="1" dirty="0" err="1" smtClean="0"/>
              <a:t>metrics</a:t>
            </a:r>
            <a:r>
              <a:rPr lang="fr-FR" sz="1600" b="1" dirty="0" smtClean="0"/>
              <a:t>, médiatisation, </a:t>
            </a:r>
            <a:r>
              <a:rPr lang="is-IS" sz="1600" b="1" dirty="0" smtClean="0"/>
              <a:t>…)</a:t>
            </a:r>
          </a:p>
          <a:p>
            <a:pPr marL="285750" indent="-285750">
              <a:buFont typeface="Arial"/>
              <a:buChar char="•"/>
            </a:pPr>
            <a:r>
              <a:rPr lang="is-IS" sz="1600" b="1" dirty="0" smtClean="0"/>
              <a:t>La détection des proches aidants qui masquent (encore) leur situation à risque grandissant = auto-évaluation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5371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6DF06E6-9BAD-754D-99A4-3E03C6F3767E}"/>
              </a:ext>
            </a:extLst>
          </p:cNvPr>
          <p:cNvSpPr txBox="1"/>
          <p:nvPr/>
        </p:nvSpPr>
        <p:spPr>
          <a:xfrm>
            <a:off x="3389205" y="173620"/>
            <a:ext cx="675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Mécanique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d’apprentissage de l’aidance par l’usager / proche aidant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Image 76">
            <a:extLst>
              <a:ext uri="{FF2B5EF4-FFF2-40B4-BE49-F238E27FC236}">
                <a16:creationId xmlns="" xmlns:a16="http://schemas.microsoft.com/office/drawing/2014/main" id="{37992A9C-71F0-254F-A25F-79B773D4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36" y="5123041"/>
            <a:ext cx="1190622" cy="969781"/>
          </a:xfrm>
          <a:prstGeom prst="rect">
            <a:avLst/>
          </a:prstGeom>
        </p:spPr>
      </p:pic>
      <p:pic>
        <p:nvPicPr>
          <p:cNvPr id="11" name="Image 10" descr="Une image contenant jouet, poupée&#10;&#10;Description générée automatiquement">
            <a:extLst>
              <a:ext uri="{FF2B5EF4-FFF2-40B4-BE49-F238E27FC236}">
                <a16:creationId xmlns="" xmlns:a16="http://schemas.microsoft.com/office/drawing/2014/main" id="{DF2938A8-436A-2F41-9E1B-98E7CD62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2" y="1117537"/>
            <a:ext cx="1763970" cy="153043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53C2F83-4EE4-8F49-B3F6-5B942E3A3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426" y="2099218"/>
            <a:ext cx="1714427" cy="11181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180EA26-8AFA-7A41-B6B2-57A5E81C3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72" y="4579303"/>
            <a:ext cx="3361320" cy="20572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66C48C1D-8AC8-AB45-84D6-DBA38681A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640" y="4680193"/>
            <a:ext cx="2408177" cy="18554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E7C81D37-5D63-6D4A-B6EE-962BC4C38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170" y="4979253"/>
            <a:ext cx="2044459" cy="1257359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034F60F1-978D-B941-A0A8-C648D2D420B2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537092" y="5607934"/>
            <a:ext cx="687548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545F1538-F3A3-AD4E-8E0F-5EF56E25444D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6632817" y="5607933"/>
            <a:ext cx="502353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="" xmlns:a16="http://schemas.microsoft.com/office/drawing/2014/main" id="{AEFF554F-3768-D04E-BF97-B976C4D9AD6B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>
            <a:off x="1856432" y="1882752"/>
            <a:ext cx="1510994" cy="77551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20178A63-A120-D94D-97F2-A6EE6E41A91A}"/>
              </a:ext>
            </a:extLst>
          </p:cNvPr>
          <p:cNvSpPr txBox="1"/>
          <p:nvPr/>
        </p:nvSpPr>
        <p:spPr>
          <a:xfrm>
            <a:off x="2040133" y="2847990"/>
            <a:ext cx="115905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Visite N+1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="" xmlns:a16="http://schemas.microsoft.com/office/drawing/2014/main" id="{16090DC5-8B2B-7243-B271-83A2A7854894}"/>
              </a:ext>
            </a:extLst>
          </p:cNvPr>
          <p:cNvCxnSpPr>
            <a:cxnSpLocks/>
            <a:stCxn id="13" idx="3"/>
            <a:endCxn id="60" idx="1"/>
          </p:cNvCxnSpPr>
          <p:nvPr/>
        </p:nvCxnSpPr>
        <p:spPr>
          <a:xfrm flipV="1">
            <a:off x="5081853" y="2572628"/>
            <a:ext cx="3170319" cy="85642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 59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FB5AF815-8326-7642-829C-1BC7F4D6F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172" y="1258178"/>
            <a:ext cx="3606800" cy="2628900"/>
          </a:xfrm>
          <a:prstGeom prst="rect">
            <a:avLst/>
          </a:prstGeom>
        </p:spPr>
      </p:pic>
      <p:cxnSp>
        <p:nvCxnSpPr>
          <p:cNvPr id="63" name="Connecteur droit avec flèche 62">
            <a:extLst>
              <a:ext uri="{FF2B5EF4-FFF2-40B4-BE49-F238E27FC236}">
                <a16:creationId xmlns="" xmlns:a16="http://schemas.microsoft.com/office/drawing/2014/main" id="{7DD50923-70F3-DD43-B984-60663F307F9C}"/>
              </a:ext>
            </a:extLst>
          </p:cNvPr>
          <p:cNvCxnSpPr>
            <a:cxnSpLocks/>
            <a:stCxn id="77" idx="0"/>
            <a:endCxn id="60" idx="2"/>
          </p:cNvCxnSpPr>
          <p:nvPr/>
        </p:nvCxnSpPr>
        <p:spPr>
          <a:xfrm flipH="1" flipV="1">
            <a:off x="10055572" y="3887078"/>
            <a:ext cx="1023575" cy="12359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="" xmlns:a16="http://schemas.microsoft.com/office/drawing/2014/main" id="{88235E3C-76C9-6D43-8588-2A7808757A47}"/>
              </a:ext>
            </a:extLst>
          </p:cNvPr>
          <p:cNvCxnSpPr>
            <a:cxnSpLocks/>
            <a:stCxn id="19" idx="3"/>
            <a:endCxn id="77" idx="1"/>
          </p:cNvCxnSpPr>
          <p:nvPr/>
        </p:nvCxnSpPr>
        <p:spPr>
          <a:xfrm flipV="1">
            <a:off x="9179629" y="5607932"/>
            <a:ext cx="130420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="" xmlns:a16="http://schemas.microsoft.com/office/drawing/2014/main" id="{D75E34E4-4BB3-E644-9424-82AAC5A98E9D}"/>
              </a:ext>
            </a:extLst>
          </p:cNvPr>
          <p:cNvCxnSpPr>
            <a:cxnSpLocks/>
            <a:stCxn id="15" idx="0"/>
            <a:endCxn id="60" idx="1"/>
          </p:cNvCxnSpPr>
          <p:nvPr/>
        </p:nvCxnSpPr>
        <p:spPr>
          <a:xfrm flipV="1">
            <a:off x="1856432" y="2572628"/>
            <a:ext cx="6395740" cy="200667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Une image contenant jouet, poupée&#10;&#10;Description générée automatiquement">
            <a:extLst>
              <a:ext uri="{FF2B5EF4-FFF2-40B4-BE49-F238E27FC236}">
                <a16:creationId xmlns="" xmlns:a16="http://schemas.microsoft.com/office/drawing/2014/main" id="{2E1C0C08-90D9-B44E-9BB0-42EBB0DC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510" y="29868"/>
            <a:ext cx="721489" cy="62596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A333696C-EE1D-2D44-BCEA-7A5586206A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9205" y="971924"/>
            <a:ext cx="1692648" cy="91697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2247F5A3-C3BF-4548-81FF-7F524A80EFF5}"/>
              </a:ext>
            </a:extLst>
          </p:cNvPr>
          <p:cNvCxnSpPr>
            <a:endCxn id="20" idx="1"/>
          </p:cNvCxnSpPr>
          <p:nvPr/>
        </p:nvCxnSpPr>
        <p:spPr>
          <a:xfrm flipV="1">
            <a:off x="1856432" y="1430410"/>
            <a:ext cx="1532773" cy="4523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1B0A5B2A-721F-E347-A2B2-3145615AA80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235529" y="1888895"/>
            <a:ext cx="1" cy="27457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6F0553E-8204-0E47-BA32-87C58481CEC8}"/>
              </a:ext>
            </a:extLst>
          </p:cNvPr>
          <p:cNvSpPr txBox="1"/>
          <p:nvPr/>
        </p:nvSpPr>
        <p:spPr>
          <a:xfrm>
            <a:off x="2254961" y="1073512"/>
            <a:ext cx="892041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Visite 1</a:t>
            </a:r>
          </a:p>
        </p:txBody>
      </p:sp>
    </p:spTree>
    <p:extLst>
      <p:ext uri="{BB962C8B-B14F-4D97-AF65-F5344CB8AC3E}">
        <p14:creationId xmlns:p14="http://schemas.microsoft.com/office/powerpoint/2010/main" val="233142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6DF06E6-9BAD-754D-99A4-3E03C6F3767E}"/>
              </a:ext>
            </a:extLst>
          </p:cNvPr>
          <p:cNvSpPr txBox="1"/>
          <p:nvPr/>
        </p:nvSpPr>
        <p:spPr>
          <a:xfrm>
            <a:off x="4714917" y="17362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Mécanique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d’apprentissage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C931262-DF2F-A840-8D4B-1C02DB2F7C5A}"/>
              </a:ext>
            </a:extLst>
          </p:cNvPr>
          <p:cNvSpPr txBox="1"/>
          <p:nvPr/>
        </p:nvSpPr>
        <p:spPr>
          <a:xfrm>
            <a:off x="272724" y="1036144"/>
            <a:ext cx="153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bonne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pratique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Quizz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1085787E-C8A4-FE4A-ACE0-DC162DC750B0}"/>
              </a:ext>
            </a:extLst>
          </p:cNvPr>
          <p:cNvGrpSpPr/>
          <p:nvPr/>
        </p:nvGrpSpPr>
        <p:grpSpPr>
          <a:xfrm>
            <a:off x="194740" y="1774686"/>
            <a:ext cx="1891441" cy="1520209"/>
            <a:chOff x="219919" y="2350125"/>
            <a:chExt cx="1891441" cy="1520209"/>
          </a:xfrm>
        </p:grpSpPr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EC360206-B93D-1D43-B0E1-FC3E8B334DA7}"/>
                </a:ext>
              </a:extLst>
            </p:cNvPr>
            <p:cNvSpPr txBox="1"/>
            <p:nvPr/>
          </p:nvSpPr>
          <p:spPr>
            <a:xfrm>
              <a:off x="219919" y="2350125"/>
              <a:ext cx="189144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Problématique</a:t>
              </a:r>
            </a:p>
          </p:txBody>
        </p:sp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="" xmlns:a16="http://schemas.microsoft.com/office/drawing/2014/main" id="{40D5C2A2-03C7-0A45-8297-2FF7A1D48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919" y="2719457"/>
              <a:ext cx="1891441" cy="1150877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536C0A8D-F9ED-1C47-A603-3CF2DA729D77}"/>
              </a:ext>
            </a:extLst>
          </p:cNvPr>
          <p:cNvGrpSpPr/>
          <p:nvPr/>
        </p:nvGrpSpPr>
        <p:grpSpPr>
          <a:xfrm>
            <a:off x="2531752" y="1145535"/>
            <a:ext cx="3064628" cy="2166541"/>
            <a:chOff x="2797213" y="1888460"/>
            <a:chExt cx="3064628" cy="2166541"/>
          </a:xfrm>
        </p:grpSpPr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="" xmlns:a16="http://schemas.microsoft.com/office/drawing/2014/main" id="{7EFF1471-9322-5C44-9489-83E0C27AE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7216" y="2534792"/>
              <a:ext cx="3064625" cy="1520209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43BBA339-35B9-C740-9FCB-CBFE75384588}"/>
                </a:ext>
              </a:extLst>
            </p:cNvPr>
            <p:cNvSpPr txBox="1"/>
            <p:nvPr/>
          </p:nvSpPr>
          <p:spPr>
            <a:xfrm>
              <a:off x="2797213" y="1888460"/>
              <a:ext cx="3064625" cy="64633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QCM sous forme de texte 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</a:t>
              </a:r>
              <a:r>
                <a:rPr kumimoji="0" lang="fr-FR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d’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images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0604521C-99EE-FA44-992F-180C33BC0B2C}"/>
              </a:ext>
            </a:extLst>
          </p:cNvPr>
          <p:cNvSpPr txBox="1"/>
          <p:nvPr/>
        </p:nvSpPr>
        <p:spPr>
          <a:xfrm>
            <a:off x="194740" y="6488668"/>
            <a:ext cx="199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Personnalisable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="" xmlns:a16="http://schemas.microsoft.com/office/drawing/2014/main" id="{F2AC39CB-E3FF-D04B-9462-B26EB5C0CAC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086181" y="2719457"/>
            <a:ext cx="37364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="" xmlns:a16="http://schemas.microsoft.com/office/drawing/2014/main" id="{8610B67D-A60F-E843-BC4B-673E70D234C8}"/>
              </a:ext>
            </a:extLst>
          </p:cNvPr>
          <p:cNvCxnSpPr>
            <a:cxnSpLocks/>
          </p:cNvCxnSpPr>
          <p:nvPr/>
        </p:nvCxnSpPr>
        <p:spPr>
          <a:xfrm>
            <a:off x="5668307" y="2008005"/>
            <a:ext cx="37364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="" xmlns:a16="http://schemas.microsoft.com/office/drawing/2014/main" id="{C49B2A15-D800-344C-9F5C-3DFA0CA0F82B}"/>
              </a:ext>
            </a:extLst>
          </p:cNvPr>
          <p:cNvGrpSpPr/>
          <p:nvPr/>
        </p:nvGrpSpPr>
        <p:grpSpPr>
          <a:xfrm>
            <a:off x="5932823" y="5041854"/>
            <a:ext cx="3046505" cy="1698882"/>
            <a:chOff x="5934706" y="4833970"/>
            <a:chExt cx="3046505" cy="1698882"/>
          </a:xfrm>
        </p:grpSpPr>
        <p:sp>
          <p:nvSpPr>
            <p:cNvPr id="52" name="ZoneTexte 51">
              <a:extLst>
                <a:ext uri="{FF2B5EF4-FFF2-40B4-BE49-F238E27FC236}">
                  <a16:creationId xmlns="" xmlns:a16="http://schemas.microsoft.com/office/drawing/2014/main" id="{74AE047F-9C31-6648-8430-F9B7B5066C45}"/>
                </a:ext>
              </a:extLst>
            </p:cNvPr>
            <p:cNvSpPr txBox="1"/>
            <p:nvPr/>
          </p:nvSpPr>
          <p:spPr>
            <a:xfrm>
              <a:off x="6007639" y="5080553"/>
              <a:ext cx="297357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Pour aller plus loin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="" xmlns:a16="http://schemas.microsoft.com/office/drawing/2014/main" id="{D2198C84-5977-F043-8076-A58AC0283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96" r="6738"/>
            <a:stretch/>
          </p:blipFill>
          <p:spPr>
            <a:xfrm>
              <a:off x="6007644" y="5535042"/>
              <a:ext cx="1440066" cy="99781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5" name="ZoneTexte 54">
              <a:extLst>
                <a:ext uri="{FF2B5EF4-FFF2-40B4-BE49-F238E27FC236}">
                  <a16:creationId xmlns="" xmlns:a16="http://schemas.microsoft.com/office/drawing/2014/main" id="{12B6AACF-7630-3245-9292-738C34AE574A}"/>
                </a:ext>
              </a:extLst>
            </p:cNvPr>
            <p:cNvSpPr txBox="1"/>
            <p:nvPr/>
          </p:nvSpPr>
          <p:spPr>
            <a:xfrm>
              <a:off x="7438360" y="5546917"/>
              <a:ext cx="1542851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Service /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Formation /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noProof="0" dirty="0" smtClean="0">
                  <a:solidFill>
                    <a:srgbClr val="000000"/>
                  </a:solidFill>
                  <a:latin typeface="Calibri" panose="020F0502020204030204"/>
                </a:rPr>
                <a:t>Pr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estation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="" xmlns:a16="http://schemas.microsoft.com/office/drawing/2014/main" id="{361250C0-55CD-9B4C-AAF0-45B5F583F20B}"/>
                </a:ext>
              </a:extLst>
            </p:cNvPr>
            <p:cNvSpPr txBox="1"/>
            <p:nvPr/>
          </p:nvSpPr>
          <p:spPr>
            <a:xfrm>
              <a:off x="5934706" y="483397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</a:t>
              </a: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="" xmlns:a16="http://schemas.microsoft.com/office/drawing/2014/main" id="{116D9800-78E5-5E46-AFAC-D129513ECA84}"/>
              </a:ext>
            </a:extLst>
          </p:cNvPr>
          <p:cNvSpPr txBox="1"/>
          <p:nvPr/>
        </p:nvSpPr>
        <p:spPr>
          <a:xfrm>
            <a:off x="9480640" y="5620689"/>
            <a:ext cx="272269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Evaluations / statistiques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Personnalisées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e-learning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="" xmlns:a16="http://schemas.microsoft.com/office/drawing/2014/main" id="{5616B6CC-68C2-AA4D-A3A6-F01F68D12023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8308696" y="2584676"/>
            <a:ext cx="2533292" cy="3036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8A6D21D1-E7AB-9B4A-AFF9-1D1F44695AF2}"/>
              </a:ext>
            </a:extLst>
          </p:cNvPr>
          <p:cNvSpPr txBox="1"/>
          <p:nvPr/>
        </p:nvSpPr>
        <p:spPr>
          <a:xfrm>
            <a:off x="10021725" y="533101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A5103BEC-0569-7E43-8AD4-69A35DBE3AAD}"/>
              </a:ext>
            </a:extLst>
          </p:cNvPr>
          <p:cNvSpPr txBox="1"/>
          <p:nvPr/>
        </p:nvSpPr>
        <p:spPr>
          <a:xfrm>
            <a:off x="177871" y="3288926"/>
            <a:ext cx="1891433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 d’un cheminement par catégories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="" xmlns:a16="http://schemas.microsoft.com/office/drawing/2014/main" id="{33862596-E8CC-7249-995C-BD7BC020D0F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7492542" y="2584676"/>
            <a:ext cx="816156" cy="27037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52DEC74-B52A-014C-808A-9E1EF704FAAE}"/>
              </a:ext>
            </a:extLst>
          </p:cNvPr>
          <p:cNvSpPr txBox="1"/>
          <p:nvPr/>
        </p:nvSpPr>
        <p:spPr>
          <a:xfrm>
            <a:off x="7759644" y="4615715"/>
            <a:ext cx="207864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offre générique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A23572A-F715-3747-A87B-816848D50A52}"/>
              </a:ext>
            </a:extLst>
          </p:cNvPr>
          <p:cNvSpPr txBox="1"/>
          <p:nvPr/>
        </p:nvSpPr>
        <p:spPr>
          <a:xfrm>
            <a:off x="471124" y="4457440"/>
            <a:ext cx="10841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Catégorie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="" xmlns:a16="http://schemas.microsoft.com/office/drawing/2014/main" id="{18E50095-EA8E-B747-B884-8F81C217248C}"/>
              </a:ext>
            </a:extLst>
          </p:cNvPr>
          <p:cNvCxnSpPr/>
          <p:nvPr/>
        </p:nvCxnSpPr>
        <p:spPr>
          <a:xfrm>
            <a:off x="12192000" y="4246954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F2FAFB45-FC8A-6446-8D98-FD36473169C6}"/>
              </a:ext>
            </a:extLst>
          </p:cNvPr>
          <p:cNvCxnSpPr>
            <a:stCxn id="66" idx="1"/>
            <a:endCxn id="55" idx="3"/>
          </p:cNvCxnSpPr>
          <p:nvPr/>
        </p:nvCxnSpPr>
        <p:spPr>
          <a:xfrm flipH="1">
            <a:off x="8979328" y="5943855"/>
            <a:ext cx="501312" cy="27261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="" xmlns:a16="http://schemas.microsoft.com/office/drawing/2014/main" id="{553A0B72-EB77-2745-ACCD-B4776DD5BAED}"/>
              </a:ext>
            </a:extLst>
          </p:cNvPr>
          <p:cNvGrpSpPr/>
          <p:nvPr/>
        </p:nvGrpSpPr>
        <p:grpSpPr>
          <a:xfrm>
            <a:off x="1928913" y="4264266"/>
            <a:ext cx="3595540" cy="1520209"/>
            <a:chOff x="1928913" y="4264266"/>
            <a:chExt cx="3595540" cy="1520209"/>
          </a:xfrm>
        </p:grpSpPr>
        <p:pic>
          <p:nvPicPr>
            <p:cNvPr id="40" name="Image 39" descr="Une image contenant texte&#10;&#10;Description générée automatiquement">
              <a:extLst>
                <a:ext uri="{FF2B5EF4-FFF2-40B4-BE49-F238E27FC236}">
                  <a16:creationId xmlns="" xmlns:a16="http://schemas.microsoft.com/office/drawing/2014/main" id="{D795F3E7-2ADE-A54A-A312-A32DCD18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9828" y="4264266"/>
              <a:ext cx="3064625" cy="152020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41" name="Image 40">
              <a:extLst>
                <a:ext uri="{FF2B5EF4-FFF2-40B4-BE49-F238E27FC236}">
                  <a16:creationId xmlns="" xmlns:a16="http://schemas.microsoft.com/office/drawing/2014/main" id="{B8CDC503-84B6-7A4F-9CC8-FB3ECBF0E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9374" y="4365390"/>
              <a:ext cx="1071702" cy="676464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="" xmlns:a16="http://schemas.microsoft.com/office/drawing/2014/main" id="{9615CCFA-7B60-5A46-8441-AF83CC8F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9374" y="5138089"/>
              <a:ext cx="1071702" cy="574376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E98E75F6-8E14-284C-BE6D-C6ECE966C907}"/>
                </a:ext>
              </a:extLst>
            </p:cNvPr>
            <p:cNvSpPr txBox="1"/>
            <p:nvPr/>
          </p:nvSpPr>
          <p:spPr>
            <a:xfrm>
              <a:off x="1928913" y="446768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B1C72326-567E-0F46-9096-8DB93F441103}"/>
                </a:ext>
              </a:extLst>
            </p:cNvPr>
            <p:cNvSpPr/>
            <p:nvPr/>
          </p:nvSpPr>
          <p:spPr>
            <a:xfrm>
              <a:off x="4222445" y="4322283"/>
              <a:ext cx="1222766" cy="7155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Image 45">
              <a:extLst>
                <a:ext uri="{FF2B5EF4-FFF2-40B4-BE49-F238E27FC236}">
                  <a16:creationId xmlns="" xmlns:a16="http://schemas.microsoft.com/office/drawing/2014/main" id="{C7F72C51-2BA2-8343-831F-37743765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1991" y="4353181"/>
              <a:ext cx="869950" cy="57785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AB03720-2288-9743-93A7-4048EB6B80C1}"/>
                </a:ext>
              </a:extLst>
            </p:cNvPr>
            <p:cNvSpPr/>
            <p:nvPr/>
          </p:nvSpPr>
          <p:spPr>
            <a:xfrm>
              <a:off x="2734222" y="5101840"/>
              <a:ext cx="1222766" cy="6067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Image 47">
              <a:extLst>
                <a:ext uri="{FF2B5EF4-FFF2-40B4-BE49-F238E27FC236}">
                  <a16:creationId xmlns="" xmlns:a16="http://schemas.microsoft.com/office/drawing/2014/main" id="{0AF50763-946C-E845-A7EA-542F834A9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3226" y="5094856"/>
              <a:ext cx="923997" cy="61375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2740EB2B-0CF7-B947-8E7A-34A3EFB39F0A}"/>
                </a:ext>
              </a:extLst>
            </p:cNvPr>
            <p:cNvSpPr/>
            <p:nvPr/>
          </p:nvSpPr>
          <p:spPr>
            <a:xfrm>
              <a:off x="2769374" y="4308828"/>
              <a:ext cx="1222766" cy="6764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" name="Image 49">
              <a:extLst>
                <a:ext uri="{FF2B5EF4-FFF2-40B4-BE49-F238E27FC236}">
                  <a16:creationId xmlns="" xmlns:a16="http://schemas.microsoft.com/office/drawing/2014/main" id="{D2FBB3C0-A639-4E46-9E52-5EA41A17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0949" y="4320404"/>
              <a:ext cx="1071702" cy="676464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="" xmlns:a16="http://schemas.microsoft.com/office/drawing/2014/main" id="{3811CBB3-6C63-2D4B-B783-764CDFB87F63}"/>
              </a:ext>
            </a:extLst>
          </p:cNvPr>
          <p:cNvGrpSpPr/>
          <p:nvPr/>
        </p:nvGrpSpPr>
        <p:grpSpPr>
          <a:xfrm>
            <a:off x="6041953" y="1062002"/>
            <a:ext cx="4865435" cy="1522674"/>
            <a:chOff x="6330160" y="2616936"/>
            <a:chExt cx="4865435" cy="1522674"/>
          </a:xfrm>
        </p:grpSpPr>
        <p:pic>
          <p:nvPicPr>
            <p:cNvPr id="53" name="Image 52" descr="Une image contenant texte&#10;&#10;Description générée automatiquement">
              <a:extLst>
                <a:ext uri="{FF2B5EF4-FFF2-40B4-BE49-F238E27FC236}">
                  <a16:creationId xmlns="" xmlns:a16="http://schemas.microsoft.com/office/drawing/2014/main" id="{E1E56E9D-F59B-3140-9638-794DCCBF2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2222"/>
            <a:stretch/>
          </p:blipFill>
          <p:spPr>
            <a:xfrm>
              <a:off x="6330160" y="2986267"/>
              <a:ext cx="4865435" cy="1153343"/>
            </a:xfrm>
            <a:prstGeom prst="rect">
              <a:avLst/>
            </a:prstGeom>
          </p:spPr>
        </p:pic>
        <p:sp>
          <p:nvSpPr>
            <p:cNvPr id="58" name="ZoneTexte 57">
              <a:extLst>
                <a:ext uri="{FF2B5EF4-FFF2-40B4-BE49-F238E27FC236}">
                  <a16:creationId xmlns="" xmlns:a16="http://schemas.microsoft.com/office/drawing/2014/main" id="{94D7B00D-5E9D-3A4B-8530-7C8E0ED52DF4}"/>
                </a:ext>
              </a:extLst>
            </p:cNvPr>
            <p:cNvSpPr txBox="1"/>
            <p:nvPr/>
          </p:nvSpPr>
          <p:spPr>
            <a:xfrm>
              <a:off x="6330161" y="2616936"/>
              <a:ext cx="486543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Solutions idéales sous forme de texte </a:t>
              </a:r>
              <a:r>
                <a:rPr lang="fr-FR" dirty="0" smtClean="0">
                  <a:solidFill>
                    <a:srgbClr val="000000"/>
                  </a:solidFill>
                  <a:latin typeface="Calibri" panose="020F0502020204030204"/>
                </a:rPr>
                <a:t>ou d’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images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C54BED5C-ABA5-2249-A834-B04CCE9DE4FC}"/>
              </a:ext>
            </a:extLst>
          </p:cNvPr>
          <p:cNvSpPr txBox="1"/>
          <p:nvPr/>
        </p:nvSpPr>
        <p:spPr>
          <a:xfrm>
            <a:off x="10575438" y="98714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="" xmlns:a16="http://schemas.microsoft.com/office/drawing/2014/main" id="{0824AF08-67D1-5847-A799-E534CDCB276B}"/>
              </a:ext>
            </a:extLst>
          </p:cNvPr>
          <p:cNvCxnSpPr>
            <a:cxnSpLocks/>
          </p:cNvCxnSpPr>
          <p:nvPr/>
        </p:nvCxnSpPr>
        <p:spPr>
          <a:xfrm flipV="1">
            <a:off x="5524453" y="2607826"/>
            <a:ext cx="517500" cy="2439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>
            <a:extLst>
              <a:ext uri="{FF2B5EF4-FFF2-40B4-BE49-F238E27FC236}">
                <a16:creationId xmlns="" xmlns:a16="http://schemas.microsoft.com/office/drawing/2014/main" id="{E0A0BF64-3018-AD47-AC37-E8E7ABA5A7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54443" y="0"/>
            <a:ext cx="837557" cy="682204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="" xmlns:a16="http://schemas.microsoft.com/office/drawing/2014/main" id="{862DC6BF-7950-6145-8177-7E757974D67B}"/>
              </a:ext>
            </a:extLst>
          </p:cNvPr>
          <p:cNvGrpSpPr/>
          <p:nvPr/>
        </p:nvGrpSpPr>
        <p:grpSpPr>
          <a:xfrm>
            <a:off x="6137881" y="3288926"/>
            <a:ext cx="2682962" cy="1074279"/>
            <a:chOff x="9193406" y="3034205"/>
            <a:chExt cx="2682962" cy="1074279"/>
          </a:xfrm>
        </p:grpSpPr>
        <p:pic>
          <p:nvPicPr>
            <p:cNvPr id="63" name="Image 62">
              <a:extLst>
                <a:ext uri="{FF2B5EF4-FFF2-40B4-BE49-F238E27FC236}">
                  <a16:creationId xmlns="" xmlns:a16="http://schemas.microsoft.com/office/drawing/2014/main" id="{A289FB02-33B2-1542-B865-A53450E14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93406" y="3739151"/>
              <a:ext cx="2616630" cy="369333"/>
            </a:xfrm>
            <a:prstGeom prst="rect">
              <a:avLst/>
            </a:prstGeom>
          </p:spPr>
        </p:pic>
        <p:sp>
          <p:nvSpPr>
            <p:cNvPr id="64" name="ZoneTexte 63">
              <a:extLst>
                <a:ext uri="{FF2B5EF4-FFF2-40B4-BE49-F238E27FC236}">
                  <a16:creationId xmlns="" xmlns:a16="http://schemas.microsoft.com/office/drawing/2014/main" id="{27FA360A-7D44-1444-8831-67CF6FE3795B}"/>
                </a:ext>
              </a:extLst>
            </p:cNvPr>
            <p:cNvSpPr txBox="1"/>
            <p:nvPr/>
          </p:nvSpPr>
          <p:spPr>
            <a:xfrm>
              <a:off x="9193406" y="3034205"/>
              <a:ext cx="268296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« Pour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aller plus 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loin »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Institutions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="" xmlns:a16="http://schemas.microsoft.com/office/drawing/2014/main" id="{C3810C00-169B-4349-B6C6-0C028F8E3722}"/>
              </a:ext>
            </a:extLst>
          </p:cNvPr>
          <p:cNvSpPr txBox="1"/>
          <p:nvPr/>
        </p:nvSpPr>
        <p:spPr>
          <a:xfrm>
            <a:off x="9159029" y="3402711"/>
            <a:ext cx="25104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Evaluations / statistiques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anonymisées</a:t>
            </a:r>
          </a:p>
        </p:txBody>
      </p:sp>
    </p:spTree>
    <p:extLst>
      <p:ext uri="{BB962C8B-B14F-4D97-AF65-F5344CB8AC3E}">
        <p14:creationId xmlns:p14="http://schemas.microsoft.com/office/powerpoint/2010/main" val="21286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9FB7AD9-E548-2C44-AA2E-14425C1BD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8"/>
          <a:stretch/>
        </p:blipFill>
        <p:spPr>
          <a:xfrm>
            <a:off x="11458937" y="1"/>
            <a:ext cx="733063" cy="674802"/>
          </a:xfrm>
          <a:prstGeom prst="rect">
            <a:avLst/>
          </a:prstGeom>
        </p:spPr>
      </p:pic>
      <p:pic>
        <p:nvPicPr>
          <p:cNvPr id="7" name="Image 6" descr="Une image contenant jouet, poupée&#10;&#10;Description générée automatiquement">
            <a:extLst>
              <a:ext uri="{FF2B5EF4-FFF2-40B4-BE49-F238E27FC236}">
                <a16:creationId xmlns="" xmlns:a16="http://schemas.microsoft.com/office/drawing/2014/main" id="{EDD582E2-8D74-F044-A270-42AB6A72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6" y="4884516"/>
            <a:ext cx="1763970" cy="15304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A14E7EB-AFE6-A641-8253-4BF09624C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96" y="993975"/>
            <a:ext cx="1765300" cy="1143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EFE8C85-BCD4-1A4A-A318-E5D0D1926F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96" r="6738"/>
          <a:stretch/>
        </p:blipFill>
        <p:spPr>
          <a:xfrm>
            <a:off x="508148" y="3127586"/>
            <a:ext cx="1440066" cy="9978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CDC6C12A-25C6-1C41-BCFD-58DD71AFB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355" y="5185457"/>
            <a:ext cx="1692648" cy="9169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9525EC7-F524-D04B-91DF-80AC4E2B6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475" y="2992983"/>
            <a:ext cx="1460500" cy="138430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72B9A7CB-731A-F04F-921B-C93F159DB336}"/>
              </a:ext>
            </a:extLst>
          </p:cNvPr>
          <p:cNvCxnSpPr/>
          <p:nvPr/>
        </p:nvCxnSpPr>
        <p:spPr>
          <a:xfrm flipV="1">
            <a:off x="3668726" y="3473779"/>
            <a:ext cx="832999" cy="171167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54BB3277-FF47-E24F-8BC3-5F3305738F3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948214" y="3473779"/>
            <a:ext cx="2458598" cy="152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="" xmlns:a16="http://schemas.microsoft.com/office/drawing/2014/main" id="{F7F7DA16-B443-7A4F-93AB-1D49152DF7C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111496" y="1565475"/>
            <a:ext cx="2390229" cy="18214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21C7269B-634F-CD48-B9F5-11E4AC622B19}"/>
              </a:ext>
            </a:extLst>
          </p:cNvPr>
          <p:cNvCxnSpPr>
            <a:cxnSpLocks/>
            <a:stCxn id="14" idx="3"/>
            <a:endCxn id="26" idx="1"/>
          </p:cNvCxnSpPr>
          <p:nvPr/>
        </p:nvCxnSpPr>
        <p:spPr>
          <a:xfrm flipV="1">
            <a:off x="5231975" y="1451128"/>
            <a:ext cx="283369" cy="223400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878F5B8-4AD3-1643-B0F0-A7461B3C5BA9}"/>
              </a:ext>
            </a:extLst>
          </p:cNvPr>
          <p:cNvSpPr txBox="1"/>
          <p:nvPr/>
        </p:nvSpPr>
        <p:spPr>
          <a:xfrm>
            <a:off x="5515344" y="1127962"/>
            <a:ext cx="265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VERBATIM GÉNÉRIQUE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Personnalisé département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B8ACA746-1C21-824A-B3DE-6D52BE868C1B}"/>
              </a:ext>
            </a:extLst>
          </p:cNvPr>
          <p:cNvSpPr txBox="1"/>
          <p:nvPr/>
        </p:nvSpPr>
        <p:spPr>
          <a:xfrm>
            <a:off x="5669093" y="5480249"/>
            <a:ext cx="301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VERBATIM SPÉCIFIQUE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Personnalisé Asso /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Entreprise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A15FE7C0-31CE-4146-85D3-755125AD3E0C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>
            <a:off x="5231975" y="3685133"/>
            <a:ext cx="437118" cy="21182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46981B80-6D1F-474F-A1DC-0BEF1261A335}"/>
              </a:ext>
            </a:extLst>
          </p:cNvPr>
          <p:cNvSpPr txBox="1"/>
          <p:nvPr/>
        </p:nvSpPr>
        <p:spPr>
          <a:xfrm>
            <a:off x="6055762" y="1765908"/>
            <a:ext cx="181408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Charte graphique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/ media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61E7A8AA-D196-604A-A8AB-7C092F1D529A}"/>
              </a:ext>
            </a:extLst>
          </p:cNvPr>
          <p:cNvSpPr txBox="1"/>
          <p:nvPr/>
        </p:nvSpPr>
        <p:spPr>
          <a:xfrm>
            <a:off x="5941115" y="4556919"/>
            <a:ext cx="192873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spécifique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formation</a:t>
            </a:r>
          </a:p>
        </p:txBody>
      </p:sp>
      <p:sp>
        <p:nvSpPr>
          <p:cNvPr id="47" name="Parenthèse fermante 46">
            <a:extLst>
              <a:ext uri="{FF2B5EF4-FFF2-40B4-BE49-F238E27FC236}">
                <a16:creationId xmlns="" xmlns:a16="http://schemas.microsoft.com/office/drawing/2014/main" id="{C171B89E-A580-6B49-B170-266871A76D86}"/>
              </a:ext>
            </a:extLst>
          </p:cNvPr>
          <p:cNvSpPr/>
          <p:nvPr/>
        </p:nvSpPr>
        <p:spPr>
          <a:xfrm>
            <a:off x="6962805" y="842033"/>
            <a:ext cx="1317860" cy="2710486"/>
          </a:xfrm>
          <a:prstGeom prst="righ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Parenthèse fermante 47">
            <a:extLst>
              <a:ext uri="{FF2B5EF4-FFF2-40B4-BE49-F238E27FC236}">
                <a16:creationId xmlns="" xmlns:a16="http://schemas.microsoft.com/office/drawing/2014/main" id="{2BE835A7-B115-F941-8913-B502852C4B0D}"/>
              </a:ext>
            </a:extLst>
          </p:cNvPr>
          <p:cNvSpPr/>
          <p:nvPr/>
        </p:nvSpPr>
        <p:spPr>
          <a:xfrm>
            <a:off x="7365904" y="4050254"/>
            <a:ext cx="1317860" cy="271048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arenthèse fermante 48">
            <a:extLst>
              <a:ext uri="{FF2B5EF4-FFF2-40B4-BE49-F238E27FC236}">
                <a16:creationId xmlns="" xmlns:a16="http://schemas.microsoft.com/office/drawing/2014/main" id="{55F7B5CE-33A2-B344-B1E9-D0155A87BF0C}"/>
              </a:ext>
            </a:extLst>
          </p:cNvPr>
          <p:cNvSpPr/>
          <p:nvPr/>
        </p:nvSpPr>
        <p:spPr>
          <a:xfrm>
            <a:off x="7545708" y="698955"/>
            <a:ext cx="1317860" cy="6129644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EF873D75-02DB-FA4E-9C86-3A177DBA8870}"/>
              </a:ext>
            </a:extLst>
          </p:cNvPr>
          <p:cNvSpPr txBox="1"/>
          <p:nvPr/>
        </p:nvSpPr>
        <p:spPr>
          <a:xfrm>
            <a:off x="9027213" y="2973036"/>
            <a:ext cx="3227496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financement des modules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spéf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=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/>
              </a:rPr>
              <a:t>l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département met à disposition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 associations et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de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connaissance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s-IS" sz="1600" dirty="0" smtClean="0">
                <a:solidFill>
                  <a:srgbClr val="000000"/>
                </a:solidFill>
                <a:latin typeface="Calibri" panose="020F0502020204030204"/>
              </a:rPr>
              <a:t>…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4298270" y="3234957"/>
            <a:ext cx="477586" cy="45017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54558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9A9E"/>
      </a:accent1>
      <a:accent2>
        <a:srgbClr val="7C2F2B"/>
      </a:accent2>
      <a:accent3>
        <a:srgbClr val="DE4F49"/>
      </a:accent3>
      <a:accent4>
        <a:srgbClr val="DEB02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rrafirma" id="{FD0BD49F-CB52-664F-9276-DAC64C5CF37D}" vid="{2B4C1910-5CC4-364E-8C7F-F59F3CE17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221</Words>
  <Application>Microsoft Macintosh PowerPoint</Application>
  <PresentationFormat>Personnalisé</PresentationFormat>
  <Paragraphs>51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PERRIER</dc:creator>
  <cp:lastModifiedBy>Christian Schoen</cp:lastModifiedBy>
  <cp:revision>9</cp:revision>
  <dcterms:created xsi:type="dcterms:W3CDTF">2021-03-19T15:48:42Z</dcterms:created>
  <dcterms:modified xsi:type="dcterms:W3CDTF">2021-04-05T07:08:35Z</dcterms:modified>
</cp:coreProperties>
</file>