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1" r:id="rId1"/>
  </p:sldMasterIdLst>
  <p:sldIdLst>
    <p:sldId id="256" r:id="rId2"/>
    <p:sldId id="257" r:id="rId3"/>
    <p:sldId id="258" r:id="rId4"/>
    <p:sldId id="261" r:id="rId5"/>
    <p:sldId id="260" r:id="rId6"/>
    <p:sldId id="272" r:id="rId7"/>
    <p:sldId id="263" r:id="rId8"/>
    <p:sldId id="262" r:id="rId9"/>
    <p:sldId id="264" r:id="rId10"/>
    <p:sldId id="265" r:id="rId11"/>
    <p:sldId id="268" r:id="rId12"/>
    <p:sldId id="269" r:id="rId13"/>
    <p:sldId id="267" r:id="rId14"/>
  </p:sldIdLst>
  <p:sldSz cx="7559675" cy="10691813"/>
  <p:notesSz cx="6805613" cy="993933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8" userDrawn="1">
          <p15:clr>
            <a:srgbClr val="A4A3A4"/>
          </p15:clr>
        </p15:guide>
        <p15:guide id="2" pos="238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191" autoAdjust="0"/>
    <p:restoredTop sz="94660"/>
  </p:normalViewPr>
  <p:slideViewPr>
    <p:cSldViewPr>
      <p:cViewPr varScale="1">
        <p:scale>
          <a:sx n="49" d="100"/>
          <a:sy n="49" d="100"/>
        </p:scale>
        <p:origin x="2286" y="42"/>
      </p:cViewPr>
      <p:guideLst>
        <p:guide orient="horz" pos="3368"/>
        <p:guide pos="2381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6999" y="-13201"/>
            <a:ext cx="7581008" cy="1071821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34704" y="3748735"/>
            <a:ext cx="4817159" cy="2566631"/>
          </a:xfrm>
        </p:spPr>
        <p:txBody>
          <a:bodyPr anchor="b">
            <a:noAutofit/>
          </a:bodyPr>
          <a:lstStyle>
            <a:lvl1pPr algn="r">
              <a:defRPr sz="4464">
                <a:solidFill>
                  <a:schemeClr val="accent1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34704" y="6315364"/>
            <a:ext cx="4817159" cy="1710096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779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7559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1339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5118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8898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2678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6457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0237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AA4C1-46AB-4917-8D81-C0804640DABF}" type="datetimeFigureOut">
              <a:rPr lang="fr-FR" smtClean="0"/>
              <a:t>10/04/2019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F95AE-8A98-4608-9123-6DFF63FCA2F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311344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979" y="950383"/>
            <a:ext cx="5247884" cy="5306307"/>
          </a:xfrm>
        </p:spPr>
        <p:txBody>
          <a:bodyPr anchor="ctr">
            <a:normAutofit/>
          </a:bodyPr>
          <a:lstStyle>
            <a:lvl1pPr algn="l">
              <a:defRPr sz="3637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3979" y="6969478"/>
            <a:ext cx="5247884" cy="2449174"/>
          </a:xfrm>
        </p:spPr>
        <p:txBody>
          <a:bodyPr anchor="ctr">
            <a:normAutofit/>
          </a:bodyPr>
          <a:lstStyle>
            <a:lvl1pPr marL="0" indent="0" algn="l">
              <a:buNone/>
              <a:defRPr sz="1488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77967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AA4C1-46AB-4917-8D81-C0804640DABF}" type="datetimeFigureOut">
              <a:rPr lang="fr-FR" smtClean="0"/>
              <a:t>10/04/2019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F95AE-8A98-4608-9123-6DFF63FCA2F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048659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0625" y="950383"/>
            <a:ext cx="5020092" cy="4712318"/>
          </a:xfrm>
        </p:spPr>
        <p:txBody>
          <a:bodyPr anchor="ctr">
            <a:normAutofit/>
          </a:bodyPr>
          <a:lstStyle>
            <a:lvl1pPr algn="l">
              <a:defRPr sz="3637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910297" y="5662701"/>
            <a:ext cx="4480748" cy="59399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323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77967" indent="0">
              <a:buFontTx/>
              <a:buNone/>
              <a:defRPr/>
            </a:lvl2pPr>
            <a:lvl3pPr marL="755934" indent="0">
              <a:buFontTx/>
              <a:buNone/>
              <a:defRPr/>
            </a:lvl3pPr>
            <a:lvl4pPr marL="1133902" indent="0">
              <a:buFontTx/>
              <a:buNone/>
              <a:defRPr/>
            </a:lvl4pPr>
            <a:lvl5pPr marL="1511869" indent="0">
              <a:buFontTx/>
              <a:buNone/>
              <a:defRPr/>
            </a:lvl5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3977" y="6969478"/>
            <a:ext cx="5247885" cy="2449174"/>
          </a:xfrm>
        </p:spPr>
        <p:txBody>
          <a:bodyPr anchor="ctr">
            <a:normAutofit/>
          </a:bodyPr>
          <a:lstStyle>
            <a:lvl1pPr marL="0" indent="0" algn="l">
              <a:buNone/>
              <a:defRPr sz="1488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77967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AA4C1-46AB-4917-8D81-C0804640DABF}" type="datetimeFigureOut">
              <a:rPr lang="fr-FR" smtClean="0"/>
              <a:t>10/04/2019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F95AE-8A98-4608-9123-6DFF63FCA2F1}" type="slidenum">
              <a:rPr lang="fr-FR" smtClean="0"/>
              <a:t>‹N°›</a:t>
            </a:fld>
            <a:endParaRPr lang="fr-FR"/>
          </a:p>
        </p:txBody>
      </p:sp>
      <p:sp>
        <p:nvSpPr>
          <p:cNvPr id="24" name="TextBox 23"/>
          <p:cNvSpPr txBox="1"/>
          <p:nvPr/>
        </p:nvSpPr>
        <p:spPr>
          <a:xfrm>
            <a:off x="399075" y="1232221"/>
            <a:ext cx="378082" cy="911682"/>
          </a:xfrm>
          <a:prstGeom prst="rect">
            <a:avLst/>
          </a:prstGeom>
        </p:spPr>
        <p:txBody>
          <a:bodyPr vert="horz" lIns="75597" tIns="37798" rIns="75597" bIns="37798" rtlCol="0" anchor="ctr">
            <a:noAutofit/>
          </a:bodyPr>
          <a:lstStyle/>
          <a:p>
            <a:pPr lvl="0"/>
            <a:r>
              <a:rPr lang="en-US" sz="6614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5578567" y="4500221"/>
            <a:ext cx="378082" cy="911682"/>
          </a:xfrm>
          <a:prstGeom prst="rect">
            <a:avLst/>
          </a:prstGeom>
        </p:spPr>
        <p:txBody>
          <a:bodyPr vert="horz" lIns="75597" tIns="37798" rIns="75597" bIns="37798" rtlCol="0" anchor="ctr">
            <a:noAutofit/>
          </a:bodyPr>
          <a:lstStyle/>
          <a:p>
            <a:pPr lvl="0"/>
            <a:r>
              <a:rPr lang="en-US" sz="6614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937465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977" y="3012023"/>
            <a:ext cx="5247885" cy="4046394"/>
          </a:xfrm>
        </p:spPr>
        <p:txBody>
          <a:bodyPr anchor="b">
            <a:normAutofit/>
          </a:bodyPr>
          <a:lstStyle>
            <a:lvl1pPr algn="l">
              <a:defRPr sz="3637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3977" y="7058418"/>
            <a:ext cx="5247885" cy="2360234"/>
          </a:xfrm>
        </p:spPr>
        <p:txBody>
          <a:bodyPr anchor="t">
            <a:normAutofit/>
          </a:bodyPr>
          <a:lstStyle>
            <a:lvl1pPr marL="0" indent="0" algn="l">
              <a:buNone/>
              <a:defRPr sz="1488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77967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AA4C1-46AB-4917-8D81-C0804640DABF}" type="datetimeFigureOut">
              <a:rPr lang="fr-FR" smtClean="0"/>
              <a:t>10/04/2019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F95AE-8A98-4608-9123-6DFF63FCA2F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212062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 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0625" y="950383"/>
            <a:ext cx="5020092" cy="4712318"/>
          </a:xfrm>
        </p:spPr>
        <p:txBody>
          <a:bodyPr anchor="ctr">
            <a:normAutofit/>
          </a:bodyPr>
          <a:lstStyle>
            <a:lvl1pPr algn="l">
              <a:defRPr sz="3637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03976" y="6256691"/>
            <a:ext cx="5247886" cy="801727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984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77967" indent="0">
              <a:buFontTx/>
              <a:buNone/>
              <a:defRPr/>
            </a:lvl2pPr>
            <a:lvl3pPr marL="755934" indent="0">
              <a:buFontTx/>
              <a:buNone/>
              <a:defRPr/>
            </a:lvl3pPr>
            <a:lvl4pPr marL="1133902" indent="0">
              <a:buFontTx/>
              <a:buNone/>
              <a:defRPr/>
            </a:lvl4pPr>
            <a:lvl5pPr marL="1511869" indent="0">
              <a:buFontTx/>
              <a:buNone/>
              <a:defRPr/>
            </a:lvl5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3977" y="7058418"/>
            <a:ext cx="5247885" cy="2360234"/>
          </a:xfrm>
        </p:spPr>
        <p:txBody>
          <a:bodyPr anchor="t">
            <a:normAutofit/>
          </a:bodyPr>
          <a:lstStyle>
            <a:lvl1pPr marL="0" indent="0" algn="l">
              <a:buNone/>
              <a:defRPr sz="1488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77967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AA4C1-46AB-4917-8D81-C0804640DABF}" type="datetimeFigureOut">
              <a:rPr lang="fr-FR" smtClean="0"/>
              <a:t>10/04/2019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F95AE-8A98-4608-9123-6DFF63FCA2F1}" type="slidenum">
              <a:rPr lang="fr-FR" smtClean="0"/>
              <a:t>‹N°›</a:t>
            </a:fld>
            <a:endParaRPr lang="fr-FR"/>
          </a:p>
        </p:txBody>
      </p:sp>
      <p:sp>
        <p:nvSpPr>
          <p:cNvPr id="24" name="TextBox 23"/>
          <p:cNvSpPr txBox="1"/>
          <p:nvPr/>
        </p:nvSpPr>
        <p:spPr>
          <a:xfrm>
            <a:off x="399075" y="1232221"/>
            <a:ext cx="378082" cy="911682"/>
          </a:xfrm>
          <a:prstGeom prst="rect">
            <a:avLst/>
          </a:prstGeom>
        </p:spPr>
        <p:txBody>
          <a:bodyPr vert="horz" lIns="75597" tIns="37798" rIns="75597" bIns="37798" rtlCol="0" anchor="ctr">
            <a:noAutofit/>
          </a:bodyPr>
          <a:lstStyle/>
          <a:p>
            <a:pPr lvl="0"/>
            <a:r>
              <a:rPr lang="en-US" sz="6614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5578567" y="4500221"/>
            <a:ext cx="378082" cy="911682"/>
          </a:xfrm>
          <a:prstGeom prst="rect">
            <a:avLst/>
          </a:prstGeom>
        </p:spPr>
        <p:txBody>
          <a:bodyPr vert="horz" lIns="75597" tIns="37798" rIns="75597" bIns="37798" rtlCol="0" anchor="ctr">
            <a:noAutofit/>
          </a:bodyPr>
          <a:lstStyle/>
          <a:p>
            <a:pPr lvl="0"/>
            <a:r>
              <a:rPr lang="en-US" sz="6614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3887795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rai ou fau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9144" y="950383"/>
            <a:ext cx="5242718" cy="4712318"/>
          </a:xfrm>
        </p:spPr>
        <p:txBody>
          <a:bodyPr anchor="ctr">
            <a:normAutofit/>
          </a:bodyPr>
          <a:lstStyle>
            <a:lvl1pPr algn="l">
              <a:defRPr sz="3637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03976" y="6256691"/>
            <a:ext cx="5247886" cy="801727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984">
                <a:solidFill>
                  <a:schemeClr val="accent1"/>
                </a:solidFill>
              </a:defRPr>
            </a:lvl1pPr>
            <a:lvl2pPr marL="377967" indent="0">
              <a:buFontTx/>
              <a:buNone/>
              <a:defRPr/>
            </a:lvl2pPr>
            <a:lvl3pPr marL="755934" indent="0">
              <a:buFontTx/>
              <a:buNone/>
              <a:defRPr/>
            </a:lvl3pPr>
            <a:lvl4pPr marL="1133902" indent="0">
              <a:buFontTx/>
              <a:buNone/>
              <a:defRPr/>
            </a:lvl4pPr>
            <a:lvl5pPr marL="1511869" indent="0">
              <a:buFontTx/>
              <a:buNone/>
              <a:defRPr/>
            </a:lvl5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3977" y="7058418"/>
            <a:ext cx="5247885" cy="2360234"/>
          </a:xfrm>
        </p:spPr>
        <p:txBody>
          <a:bodyPr anchor="t">
            <a:normAutofit/>
          </a:bodyPr>
          <a:lstStyle>
            <a:lvl1pPr marL="0" indent="0" algn="l">
              <a:buNone/>
              <a:defRPr sz="1488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77967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AA4C1-46AB-4917-8D81-C0804640DABF}" type="datetimeFigureOut">
              <a:rPr lang="fr-FR" smtClean="0"/>
              <a:t>10/04/2019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F95AE-8A98-4608-9123-6DFF63FCA2F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569362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AA4C1-46AB-4917-8D81-C0804640DABF}" type="datetimeFigureOut">
              <a:rPr lang="fr-FR" smtClean="0"/>
              <a:t>10/04/2019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F95AE-8A98-4608-9123-6DFF63FCA2F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5745255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41660" y="950384"/>
            <a:ext cx="809219" cy="8187158"/>
          </a:xfrm>
        </p:spPr>
        <p:txBody>
          <a:bodyPr vert="eaVert" anchor="ctr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3977" y="950384"/>
            <a:ext cx="4294916" cy="818715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AA4C1-46AB-4917-8D81-C0804640DABF}" type="datetimeFigureOut">
              <a:rPr lang="fr-FR" smtClean="0"/>
              <a:t>10/04/2019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F95AE-8A98-4608-9123-6DFF63FCA2F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665759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AA4C1-46AB-4917-8D81-C0804640DABF}" type="datetimeFigureOut">
              <a:rPr lang="fr-FR" smtClean="0"/>
              <a:t>10/04/2019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F95AE-8A98-4608-9123-6DFF63FCA2F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388705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977" y="4210729"/>
            <a:ext cx="5247885" cy="2847691"/>
          </a:xfrm>
        </p:spPr>
        <p:txBody>
          <a:bodyPr anchor="b"/>
          <a:lstStyle>
            <a:lvl1pPr algn="l">
              <a:defRPr sz="3307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3977" y="7058417"/>
            <a:ext cx="5247885" cy="1341388"/>
          </a:xfrm>
        </p:spPr>
        <p:txBody>
          <a:bodyPr anchor="t"/>
          <a:lstStyle>
            <a:lvl1pPr marL="0" indent="0" algn="l">
              <a:buNone/>
              <a:defRPr sz="1653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77967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AA4C1-46AB-4917-8D81-C0804640DABF}" type="datetimeFigureOut">
              <a:rPr lang="fr-FR" smtClean="0"/>
              <a:t>10/04/2019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F95AE-8A98-4608-9123-6DFF63FCA2F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42496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979" y="950383"/>
            <a:ext cx="5247884" cy="2059164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3979" y="3368418"/>
            <a:ext cx="2553051" cy="6050232"/>
          </a:xfrm>
        </p:spPr>
        <p:txBody>
          <a:bodyPr>
            <a:normAutofit/>
          </a:bodyPr>
          <a:lstStyle>
            <a:lvl1pPr>
              <a:defRPr sz="1488"/>
            </a:lvl1pPr>
            <a:lvl2pPr>
              <a:defRPr sz="1323"/>
            </a:lvl2pPr>
            <a:lvl3pPr>
              <a:defRPr sz="1157"/>
            </a:lvl3pPr>
            <a:lvl4pPr>
              <a:defRPr sz="992"/>
            </a:lvl4pPr>
            <a:lvl5pPr>
              <a:defRPr sz="992"/>
            </a:lvl5pPr>
            <a:lvl6pPr>
              <a:defRPr sz="992"/>
            </a:lvl6pPr>
            <a:lvl7pPr>
              <a:defRPr sz="992"/>
            </a:lvl7pPr>
            <a:lvl8pPr>
              <a:defRPr sz="992"/>
            </a:lvl8pPr>
            <a:lvl9pPr>
              <a:defRPr sz="992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198811" y="3368421"/>
            <a:ext cx="2553052" cy="6050233"/>
          </a:xfrm>
        </p:spPr>
        <p:txBody>
          <a:bodyPr>
            <a:normAutofit/>
          </a:bodyPr>
          <a:lstStyle>
            <a:lvl1pPr>
              <a:defRPr sz="1488"/>
            </a:lvl1pPr>
            <a:lvl2pPr>
              <a:defRPr sz="1323"/>
            </a:lvl2pPr>
            <a:lvl3pPr>
              <a:defRPr sz="1157"/>
            </a:lvl3pPr>
            <a:lvl4pPr>
              <a:defRPr sz="992"/>
            </a:lvl4pPr>
            <a:lvl5pPr>
              <a:defRPr sz="992"/>
            </a:lvl5pPr>
            <a:lvl6pPr>
              <a:defRPr sz="992"/>
            </a:lvl6pPr>
            <a:lvl7pPr>
              <a:defRPr sz="992"/>
            </a:lvl7pPr>
            <a:lvl8pPr>
              <a:defRPr sz="992"/>
            </a:lvl8pPr>
            <a:lvl9pPr>
              <a:defRPr sz="992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AA4C1-46AB-4917-8D81-C0804640DABF}" type="datetimeFigureOut">
              <a:rPr lang="fr-FR" smtClean="0"/>
              <a:t>10/04/2019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F95AE-8A98-4608-9123-6DFF63FCA2F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041209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978" y="950383"/>
            <a:ext cx="5247884" cy="2059164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3978" y="3369032"/>
            <a:ext cx="2555170" cy="898409"/>
          </a:xfrm>
        </p:spPr>
        <p:txBody>
          <a:bodyPr anchor="b">
            <a:noAutofit/>
          </a:bodyPr>
          <a:lstStyle>
            <a:lvl1pPr marL="0" indent="0">
              <a:buNone/>
              <a:defRPr sz="1984" b="0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978" y="4267444"/>
            <a:ext cx="2555170" cy="5151210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196691" y="3369032"/>
            <a:ext cx="2555170" cy="898409"/>
          </a:xfrm>
        </p:spPr>
        <p:txBody>
          <a:bodyPr anchor="b">
            <a:noAutofit/>
          </a:bodyPr>
          <a:lstStyle>
            <a:lvl1pPr marL="0" indent="0">
              <a:buNone/>
              <a:defRPr sz="1984" b="0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196691" y="4267444"/>
            <a:ext cx="2555170" cy="5151210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AA4C1-46AB-4917-8D81-C0804640DABF}" type="datetimeFigureOut">
              <a:rPr lang="fr-FR" smtClean="0"/>
              <a:t>10/04/2019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F95AE-8A98-4608-9123-6DFF63FCA2F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226884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978" y="950383"/>
            <a:ext cx="5247884" cy="2059164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AA4C1-46AB-4917-8D81-C0804640DABF}" type="datetimeFigureOut">
              <a:rPr lang="fr-FR" smtClean="0"/>
              <a:t>10/04/2019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F95AE-8A98-4608-9123-6DFF63FCA2F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994263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AA4C1-46AB-4917-8D81-C0804640DABF}" type="datetimeFigureOut">
              <a:rPr lang="fr-FR" smtClean="0"/>
              <a:t>10/04/2019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F95AE-8A98-4608-9123-6DFF63FCA2F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368975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978" y="2336365"/>
            <a:ext cx="2306744" cy="1993164"/>
          </a:xfrm>
        </p:spPr>
        <p:txBody>
          <a:bodyPr anchor="b">
            <a:normAutofit/>
          </a:bodyPr>
          <a:lstStyle>
            <a:lvl1pPr>
              <a:defRPr sz="1653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52502" y="802783"/>
            <a:ext cx="2799359" cy="8615869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978" y="4329529"/>
            <a:ext cx="2306744" cy="4029228"/>
          </a:xfrm>
        </p:spPr>
        <p:txBody>
          <a:bodyPr>
            <a:normAutofit/>
          </a:bodyPr>
          <a:lstStyle>
            <a:lvl1pPr marL="0" indent="0">
              <a:buNone/>
              <a:defRPr sz="1157"/>
            </a:lvl1pPr>
            <a:lvl2pPr marL="283475" indent="0">
              <a:buNone/>
              <a:defRPr sz="868"/>
            </a:lvl2pPr>
            <a:lvl3pPr marL="566951" indent="0">
              <a:buNone/>
              <a:defRPr sz="744"/>
            </a:lvl3pPr>
            <a:lvl4pPr marL="850426" indent="0">
              <a:buNone/>
              <a:defRPr sz="620"/>
            </a:lvl4pPr>
            <a:lvl5pPr marL="1133902" indent="0">
              <a:buNone/>
              <a:defRPr sz="620"/>
            </a:lvl5pPr>
            <a:lvl6pPr marL="1417377" indent="0">
              <a:buNone/>
              <a:defRPr sz="620"/>
            </a:lvl6pPr>
            <a:lvl7pPr marL="1700853" indent="0">
              <a:buNone/>
              <a:defRPr sz="620"/>
            </a:lvl7pPr>
            <a:lvl8pPr marL="1984328" indent="0">
              <a:buNone/>
              <a:defRPr sz="620"/>
            </a:lvl8pPr>
            <a:lvl9pPr marL="2267803" indent="0">
              <a:buNone/>
              <a:defRPr sz="62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AA4C1-46AB-4917-8D81-C0804640DABF}" type="datetimeFigureOut">
              <a:rPr lang="fr-FR" smtClean="0"/>
              <a:t>10/04/2019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F95AE-8A98-4608-9123-6DFF63FCA2F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904313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978" y="7484269"/>
            <a:ext cx="5247884" cy="883560"/>
          </a:xfrm>
        </p:spPr>
        <p:txBody>
          <a:bodyPr anchor="b">
            <a:normAutofit/>
          </a:bodyPr>
          <a:lstStyle>
            <a:lvl1pPr algn="l">
              <a:defRPr sz="1984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03978" y="950384"/>
            <a:ext cx="5247884" cy="5995581"/>
          </a:xfrm>
        </p:spPr>
        <p:txBody>
          <a:bodyPr anchor="t">
            <a:normAutofit/>
          </a:bodyPr>
          <a:lstStyle>
            <a:lvl1pPr marL="0" indent="0" algn="ctr">
              <a:buNone/>
              <a:defRPr sz="1323"/>
            </a:lvl1pPr>
            <a:lvl2pPr marL="377967" indent="0">
              <a:buNone/>
              <a:defRPr sz="1323"/>
            </a:lvl2pPr>
            <a:lvl3pPr marL="755934" indent="0">
              <a:buNone/>
              <a:defRPr sz="1323"/>
            </a:lvl3pPr>
            <a:lvl4pPr marL="1133902" indent="0">
              <a:buNone/>
              <a:defRPr sz="1323"/>
            </a:lvl4pPr>
            <a:lvl5pPr marL="1511869" indent="0">
              <a:buNone/>
              <a:defRPr sz="1323"/>
            </a:lvl5pPr>
            <a:lvl6pPr marL="1889836" indent="0">
              <a:buNone/>
              <a:defRPr sz="1323"/>
            </a:lvl6pPr>
            <a:lvl7pPr marL="2267803" indent="0">
              <a:buNone/>
              <a:defRPr sz="1323"/>
            </a:lvl7pPr>
            <a:lvl8pPr marL="2645771" indent="0">
              <a:buNone/>
              <a:defRPr sz="1323"/>
            </a:lvl8pPr>
            <a:lvl9pPr marL="3023738" indent="0">
              <a:buNone/>
              <a:defRPr sz="1323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978" y="8367830"/>
            <a:ext cx="5247884" cy="1050822"/>
          </a:xfrm>
        </p:spPr>
        <p:txBody>
          <a:bodyPr>
            <a:normAutofit/>
          </a:bodyPr>
          <a:lstStyle>
            <a:lvl1pPr marL="0" indent="0">
              <a:buNone/>
              <a:defRPr sz="992"/>
            </a:lvl1pPr>
            <a:lvl2pPr marL="377967" indent="0">
              <a:buNone/>
              <a:defRPr sz="992"/>
            </a:lvl2pPr>
            <a:lvl3pPr marL="755934" indent="0">
              <a:buNone/>
              <a:defRPr sz="827"/>
            </a:lvl3pPr>
            <a:lvl4pPr marL="1133902" indent="0">
              <a:buNone/>
              <a:defRPr sz="744"/>
            </a:lvl4pPr>
            <a:lvl5pPr marL="1511869" indent="0">
              <a:buNone/>
              <a:defRPr sz="744"/>
            </a:lvl5pPr>
            <a:lvl6pPr marL="1889836" indent="0">
              <a:buNone/>
              <a:defRPr sz="744"/>
            </a:lvl6pPr>
            <a:lvl7pPr marL="2267803" indent="0">
              <a:buNone/>
              <a:defRPr sz="744"/>
            </a:lvl7pPr>
            <a:lvl8pPr marL="2645771" indent="0">
              <a:buNone/>
              <a:defRPr sz="744"/>
            </a:lvl8pPr>
            <a:lvl9pPr marL="3023738" indent="0">
              <a:buNone/>
              <a:defRPr sz="744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AA4C1-46AB-4917-8D81-C0804640DABF}" type="datetimeFigureOut">
              <a:rPr lang="fr-FR" smtClean="0"/>
              <a:t>10/04/2019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F95AE-8A98-4608-9123-6DFF63FCA2F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125253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7000" y="-13201"/>
            <a:ext cx="7581009" cy="1071821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03978" y="950383"/>
            <a:ext cx="5247884" cy="205916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3978" y="3368421"/>
            <a:ext cx="5247884" cy="605023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468722" y="9418654"/>
            <a:ext cx="56559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4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6AA4C1-46AB-4917-8D81-C0804640DABF}" type="datetimeFigureOut">
              <a:rPr lang="fr-FR" smtClean="0"/>
              <a:t>10/04/2019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03978" y="9418654"/>
            <a:ext cx="3821979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4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28047" y="9418654"/>
            <a:ext cx="423816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44">
                <a:solidFill>
                  <a:schemeClr val="accent1"/>
                </a:solidFill>
              </a:defRPr>
            </a:lvl1pPr>
          </a:lstStyle>
          <a:p>
            <a:fld id="{D16F95AE-8A98-4608-9123-6DFF63FCA2F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831432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2" r:id="rId1"/>
    <p:sldLayoutId id="2147483763" r:id="rId2"/>
    <p:sldLayoutId id="2147483764" r:id="rId3"/>
    <p:sldLayoutId id="2147483765" r:id="rId4"/>
    <p:sldLayoutId id="2147483766" r:id="rId5"/>
    <p:sldLayoutId id="2147483767" r:id="rId6"/>
    <p:sldLayoutId id="2147483768" r:id="rId7"/>
    <p:sldLayoutId id="2147483769" r:id="rId8"/>
    <p:sldLayoutId id="2147483770" r:id="rId9"/>
    <p:sldLayoutId id="2147483771" r:id="rId10"/>
    <p:sldLayoutId id="2147483772" r:id="rId11"/>
    <p:sldLayoutId id="2147483773" r:id="rId12"/>
    <p:sldLayoutId id="2147483774" r:id="rId13"/>
    <p:sldLayoutId id="2147483775" r:id="rId14"/>
    <p:sldLayoutId id="2147483776" r:id="rId15"/>
    <p:sldLayoutId id="2147483777" r:id="rId16"/>
  </p:sldLayoutIdLst>
  <p:txStyles>
    <p:titleStyle>
      <a:lvl1pPr algn="l" defTabSz="377967" rtl="0" eaLnBrk="1" latinLnBrk="0" hangingPunct="1">
        <a:spcBef>
          <a:spcPct val="0"/>
        </a:spcBef>
        <a:buNone/>
        <a:defRPr sz="2976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3475" indent="-283475" algn="l" defTabSz="377967" rtl="0" eaLnBrk="1" latinLnBrk="0" hangingPunct="1">
        <a:spcBef>
          <a:spcPts val="827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88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14197" indent="-236230" algn="l" defTabSz="377967" rtl="0" eaLnBrk="1" latinLnBrk="0" hangingPunct="1">
        <a:spcBef>
          <a:spcPts val="827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323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944918" indent="-188984" algn="l" defTabSz="377967" rtl="0" eaLnBrk="1" latinLnBrk="0" hangingPunct="1">
        <a:spcBef>
          <a:spcPts val="827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157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322885" indent="-188984" algn="l" defTabSz="377967" rtl="0" eaLnBrk="1" latinLnBrk="0" hangingPunct="1">
        <a:spcBef>
          <a:spcPts val="827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92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700853" indent="-188984" algn="l" defTabSz="377967" rtl="0" eaLnBrk="1" latinLnBrk="0" hangingPunct="1">
        <a:spcBef>
          <a:spcPts val="827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92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078820" indent="-188984" algn="l" defTabSz="377967" rtl="0" eaLnBrk="1" latinLnBrk="0" hangingPunct="1">
        <a:spcBef>
          <a:spcPts val="827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92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456787" indent="-188984" algn="l" defTabSz="377967" rtl="0" eaLnBrk="1" latinLnBrk="0" hangingPunct="1">
        <a:spcBef>
          <a:spcPts val="827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92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834754" indent="-188984" algn="l" defTabSz="377967" rtl="0" eaLnBrk="1" latinLnBrk="0" hangingPunct="1">
        <a:spcBef>
          <a:spcPts val="827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92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212722" indent="-188984" algn="l" defTabSz="377967" rtl="0" eaLnBrk="1" latinLnBrk="0" hangingPunct="1">
        <a:spcBef>
          <a:spcPts val="827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92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77967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377967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377967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377967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377967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377967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377967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377967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377967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r-FR" sz="1984" dirty="0">
                <a:solidFill>
                  <a:srgbClr val="0070C0"/>
                </a:solidFill>
              </a:rPr>
              <a:t>Pôle Santé Pluridisciplinaire Paris-Est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fr-FR" sz="1984" dirty="0">
                <a:solidFill>
                  <a:schemeClr val="accent1"/>
                </a:solidFill>
              </a:rPr>
              <a:t>Pourquoi et Pour quelle mission ?</a:t>
            </a:r>
          </a:p>
        </p:txBody>
      </p:sp>
      <p:pic>
        <p:nvPicPr>
          <p:cNvPr id="1026" name="Picture 2" descr="LogoParisEst v2 rvb 200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460" t="626" r="-28195"/>
          <a:stretch>
            <a:fillRect/>
          </a:stretch>
        </p:blipFill>
        <p:spPr bwMode="auto">
          <a:xfrm>
            <a:off x="1815294" y="3321831"/>
            <a:ext cx="3275859" cy="10919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72297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>
                <a:solidFill>
                  <a:srgbClr val="0070C0"/>
                </a:solidFill>
              </a:rPr>
              <a:t>Moyens d’action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fr-FR" dirty="0" smtClean="0"/>
              <a:t>Promouvoir </a:t>
            </a:r>
            <a:r>
              <a:rPr lang="fr-FR" dirty="0"/>
              <a:t>la mise en place de campagne de dépistage relatifs aux questions sensibles vécues par la région ;</a:t>
            </a:r>
          </a:p>
          <a:p>
            <a:pPr lvl="0"/>
            <a:r>
              <a:rPr lang="fr-FR" dirty="0"/>
              <a:t>Être partenaire, aux côtés d'associations de patients ou d'usagers, </a:t>
            </a:r>
            <a:r>
              <a:rPr lang="fr-FR" dirty="0" smtClean="0"/>
              <a:t>pour des campagnes </a:t>
            </a:r>
            <a:r>
              <a:rPr lang="fr-FR" dirty="0"/>
              <a:t>de sensibilisation sur des thèmes médico ou </a:t>
            </a:r>
            <a:r>
              <a:rPr lang="fr-FR" dirty="0" smtClean="0"/>
              <a:t>médico-sociaux</a:t>
            </a:r>
            <a:r>
              <a:rPr lang="fr-FR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010290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solidFill>
                  <a:srgbClr val="0070C0"/>
                </a:solidFill>
              </a:rPr>
              <a:t>Plan média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Actions de communication pour le colloque:</a:t>
            </a:r>
          </a:p>
          <a:p>
            <a:pPr lvl="1"/>
            <a:r>
              <a:rPr lang="fr-FR" dirty="0"/>
              <a:t>Site </a:t>
            </a:r>
            <a:r>
              <a:rPr lang="fr-FR" dirty="0" smtClean="0"/>
              <a:t>Pôle Santé </a:t>
            </a:r>
            <a:endParaRPr lang="fr-FR" dirty="0"/>
          </a:p>
          <a:p>
            <a:pPr lvl="1"/>
            <a:r>
              <a:rPr lang="fr-FR" dirty="0"/>
              <a:t>Page </a:t>
            </a:r>
            <a:r>
              <a:rPr lang="fr-FR" dirty="0" smtClean="0"/>
              <a:t>Facebook Pôle Santé Paris Est </a:t>
            </a:r>
          </a:p>
          <a:p>
            <a:pPr lvl="2"/>
            <a:r>
              <a:rPr lang="fr-FR" dirty="0" smtClean="0">
                <a:sym typeface="Wingdings" panose="05000000000000000000" pitchFamily="2" charset="2"/>
              </a:rPr>
              <a:t> Invitation sponsorisée sur </a:t>
            </a:r>
            <a:r>
              <a:rPr lang="fr-FR" dirty="0" err="1" smtClean="0">
                <a:sym typeface="Wingdings" panose="05000000000000000000" pitchFamily="2" charset="2"/>
              </a:rPr>
              <a:t>facebook</a:t>
            </a:r>
            <a:r>
              <a:rPr lang="fr-FR" dirty="0" smtClean="0">
                <a:sym typeface="Wingdings" panose="05000000000000000000" pitchFamily="2" charset="2"/>
              </a:rPr>
              <a:t> </a:t>
            </a:r>
            <a:r>
              <a:rPr lang="fr-FR" dirty="0" err="1" smtClean="0">
                <a:sym typeface="Wingdings" panose="05000000000000000000" pitchFamily="2" charset="2"/>
              </a:rPr>
              <a:t>ads</a:t>
            </a:r>
            <a:endParaRPr lang="fr-FR" dirty="0" smtClean="0">
              <a:sym typeface="Wingdings" panose="05000000000000000000" pitchFamily="2" charset="2"/>
            </a:endParaRPr>
          </a:p>
          <a:p>
            <a:pPr lvl="2"/>
            <a:r>
              <a:rPr lang="fr-FR" dirty="0" smtClean="0">
                <a:sym typeface="Wingdings" panose="05000000000000000000" pitchFamily="2" charset="2"/>
              </a:rPr>
              <a:t> Page d’inscription </a:t>
            </a:r>
            <a:r>
              <a:rPr lang="fr-FR" smtClean="0">
                <a:sym typeface="Wingdings" panose="05000000000000000000" pitchFamily="2" charset="2"/>
              </a:rPr>
              <a:t>à l’événement</a:t>
            </a:r>
            <a:endParaRPr lang="fr-FR" dirty="0"/>
          </a:p>
          <a:p>
            <a:pPr lvl="1"/>
            <a:r>
              <a:rPr lang="fr-FR" dirty="0"/>
              <a:t>E-mailing et </a:t>
            </a:r>
            <a:r>
              <a:rPr lang="fr-FR" dirty="0" smtClean="0"/>
              <a:t>publipostage auprès de 4300 médecins installés sur le territoire et 10 km autour de Nogent,</a:t>
            </a:r>
          </a:p>
          <a:p>
            <a:pPr lvl="1"/>
            <a:r>
              <a:rPr lang="fr-FR" dirty="0" smtClean="0"/>
              <a:t>Invitation sur les réseaux de médecins en ligne (exemple: </a:t>
            </a:r>
            <a:r>
              <a:rPr lang="fr-FR" dirty="0" err="1" smtClean="0"/>
              <a:t>Docatus</a:t>
            </a:r>
            <a:r>
              <a:rPr lang="fr-FR" dirty="0"/>
              <a:t> </a:t>
            </a:r>
            <a:r>
              <a:rPr lang="fr-FR" dirty="0" smtClean="0"/>
              <a:t>site collaboratif professions médicales et prescripteurs)</a:t>
            </a:r>
          </a:p>
          <a:p>
            <a:pPr lvl="1"/>
            <a:r>
              <a:rPr lang="fr-FR" dirty="0" smtClean="0"/>
              <a:t>Invitation envoyées aux mutuelles, l’ARS, médecins de la CNAM et médecins du travail</a:t>
            </a:r>
          </a:p>
          <a:p>
            <a:pPr lvl="1"/>
            <a:endParaRPr lang="fr-FR" dirty="0" smtClean="0"/>
          </a:p>
          <a:p>
            <a:pPr lvl="1"/>
            <a:endParaRPr lang="fr-FR" dirty="0" smtClean="0"/>
          </a:p>
          <a:p>
            <a:endParaRPr lang="fr-FR" dirty="0" smtClean="0"/>
          </a:p>
          <a:p>
            <a:pPr lvl="1"/>
            <a:endParaRPr lang="fr-FR" dirty="0"/>
          </a:p>
          <a:p>
            <a:pPr lvl="1"/>
            <a:endParaRPr lang="fr-FR" dirty="0" smtClean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921453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>
                <a:solidFill>
                  <a:srgbClr val="0070C0"/>
                </a:solidFill>
              </a:rPr>
              <a:t>Plan média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/>
              <a:t>Actions de communication pour le recrutement des médecins</a:t>
            </a:r>
            <a:r>
              <a:rPr lang="fr-FR" dirty="0" smtClean="0"/>
              <a:t>:</a:t>
            </a:r>
          </a:p>
          <a:p>
            <a:pPr lvl="1"/>
            <a:r>
              <a:rPr lang="fr-FR" dirty="0"/>
              <a:t>Partenariat avec </a:t>
            </a:r>
            <a:r>
              <a:rPr lang="fr-FR" dirty="0" err="1"/>
              <a:t>Filieris</a:t>
            </a:r>
            <a:r>
              <a:rPr lang="fr-FR" dirty="0"/>
              <a:t> pour le recrutement des </a:t>
            </a:r>
            <a:r>
              <a:rPr lang="fr-FR" dirty="0" smtClean="0"/>
              <a:t>médecins salariés,</a:t>
            </a:r>
          </a:p>
          <a:p>
            <a:pPr lvl="1"/>
            <a:r>
              <a:rPr lang="fr-FR" dirty="0"/>
              <a:t>Référencement auprès de l’ARS, de la CNAM, des centres AMETH (médecine du travail), des hôpitaux.</a:t>
            </a:r>
          </a:p>
          <a:p>
            <a:pPr lvl="1"/>
            <a:r>
              <a:rPr lang="fr-FR" dirty="0"/>
              <a:t>Réseaux </a:t>
            </a:r>
            <a:r>
              <a:rPr lang="fr-FR" dirty="0" smtClean="0"/>
              <a:t>sociaux,</a:t>
            </a:r>
          </a:p>
          <a:p>
            <a:pPr lvl="1"/>
            <a:r>
              <a:rPr lang="fr-FR" dirty="0" smtClean="0"/>
              <a:t>Information auprès des conseils de l’ordre des médecins par spécialité,</a:t>
            </a:r>
          </a:p>
          <a:p>
            <a:pPr lvl="1"/>
            <a:r>
              <a:rPr lang="fr-FR" dirty="0" smtClean="0"/>
              <a:t>Listes de médecins avec qui nous sommes déjà en contact et qui correspondent à notre cœur de cible:</a:t>
            </a:r>
          </a:p>
          <a:p>
            <a:pPr lvl="2"/>
            <a:r>
              <a:rPr lang="fr-FR" dirty="0"/>
              <a:t>4</a:t>
            </a:r>
            <a:r>
              <a:rPr lang="fr-FR" dirty="0" smtClean="0"/>
              <a:t> médecins généralistes, 2 infirmiers qui arrivent début juillet au centre, 1 podologue, 1 psychologue.</a:t>
            </a:r>
          </a:p>
          <a:p>
            <a:pPr marL="604748" lvl="2" indent="0">
              <a:buNone/>
            </a:pPr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241417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>
                <a:solidFill>
                  <a:srgbClr val="0070C0"/>
                </a:solidFill>
              </a:rPr>
              <a:t>Merci de votre attention</a:t>
            </a:r>
            <a:endParaRPr lang="fr-FR" dirty="0">
              <a:solidFill>
                <a:srgbClr val="0070C0"/>
              </a:solidFill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889918" y="6834196"/>
            <a:ext cx="5102781" cy="947210"/>
          </a:xfrm>
        </p:spPr>
        <p:txBody>
          <a:bodyPr>
            <a:normAutofit fontScale="85000" lnSpcReduction="20000"/>
          </a:bodyPr>
          <a:lstStyle/>
          <a:p>
            <a:pPr algn="ctr"/>
            <a:r>
              <a:rPr lang="fr-FR" b="0" dirty="0"/>
              <a:t>PSPPE 188 Grande Rue Charles de Gaulle</a:t>
            </a:r>
            <a:br>
              <a:rPr lang="fr-FR" b="0" dirty="0"/>
            </a:br>
            <a:r>
              <a:rPr lang="fr-FR" b="0" dirty="0"/>
              <a:t>94130 Nogent sur Marne</a:t>
            </a:r>
          </a:p>
          <a:p>
            <a:pPr algn="ctr"/>
            <a:r>
              <a:rPr lang="fr-FR" b="0" dirty="0" smtClean="0"/>
              <a:t>Tél 01 84 23 73 37 – www.pole-sante.fr</a:t>
            </a:r>
          </a:p>
          <a:p>
            <a:pPr algn="ctr"/>
            <a:r>
              <a:rPr lang="fr-FR" b="0" dirty="0" smtClean="0"/>
              <a:t>Association </a:t>
            </a:r>
            <a:r>
              <a:rPr lang="fr-FR" b="0" dirty="0"/>
              <a:t>loi 1901 - RNA-W942006769</a:t>
            </a:r>
          </a:p>
          <a:p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32713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solidFill>
                  <a:srgbClr val="0070C0"/>
                </a:solidFill>
              </a:rPr>
              <a:t>Un constat</a:t>
            </a:r>
            <a:endParaRPr lang="fr-FR" dirty="0">
              <a:solidFill>
                <a:srgbClr val="0070C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77983" y="3798084"/>
            <a:ext cx="6173735" cy="4029307"/>
          </a:xfrm>
        </p:spPr>
        <p:txBody>
          <a:bodyPr/>
          <a:lstStyle/>
          <a:p>
            <a:r>
              <a:rPr lang="fr-FR" dirty="0" smtClean="0"/>
              <a:t>Une demande de </a:t>
            </a:r>
            <a:r>
              <a:rPr lang="fr-FR" dirty="0"/>
              <a:t>soins </a:t>
            </a:r>
            <a:r>
              <a:rPr lang="fr-FR" dirty="0" smtClean="0"/>
              <a:t>grandissante liée entre autre à:</a:t>
            </a:r>
          </a:p>
          <a:p>
            <a:r>
              <a:rPr lang="fr-FR" dirty="0"/>
              <a:t>U</a:t>
            </a:r>
            <a:r>
              <a:rPr lang="fr-FR" dirty="0" smtClean="0"/>
              <a:t>n allongement </a:t>
            </a:r>
            <a:r>
              <a:rPr lang="fr-FR" dirty="0"/>
              <a:t>de la durée vie et augmentation des pathologies </a:t>
            </a:r>
            <a:r>
              <a:rPr lang="fr-FR" dirty="0" smtClean="0"/>
              <a:t>chroniques</a:t>
            </a:r>
          </a:p>
          <a:p>
            <a:r>
              <a:rPr lang="fr-FR" dirty="0" smtClean="0"/>
              <a:t>Une offre de soins fragilisée liée par de nombreux départs </a:t>
            </a:r>
            <a:r>
              <a:rPr lang="fr-FR" dirty="0"/>
              <a:t>à la retraite </a:t>
            </a:r>
            <a:r>
              <a:rPr lang="fr-FR" dirty="0" smtClean="0"/>
              <a:t>non compensés </a:t>
            </a:r>
            <a:r>
              <a:rPr lang="fr-FR" dirty="0"/>
              <a:t>des professionnels de </a:t>
            </a:r>
            <a:r>
              <a:rPr lang="fr-FR" dirty="0" smtClean="0"/>
              <a:t>santé,</a:t>
            </a:r>
          </a:p>
          <a:p>
            <a:r>
              <a:rPr lang="fr-FR" dirty="0" smtClean="0"/>
              <a:t>Aux difficultés rencontrées par les professionnels pour s’installer</a:t>
            </a:r>
          </a:p>
          <a:p>
            <a:r>
              <a:rPr lang="fr-FR" dirty="0" smtClean="0"/>
              <a:t>Ainsi en 10 ans le secteur de Nogent sur Marne a vu son nombre de médecins divisé par 2 alors que le nombre de patients augmente.</a:t>
            </a:r>
          </a:p>
          <a:p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471359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solidFill>
                  <a:srgbClr val="0070C0"/>
                </a:solidFill>
              </a:rPr>
              <a:t>Quel engagement prend le Pôle ? </a:t>
            </a:r>
            <a:endParaRPr lang="fr-FR" dirty="0">
              <a:solidFill>
                <a:srgbClr val="0070C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77983" y="3833971"/>
            <a:ext cx="6616561" cy="4029307"/>
          </a:xfrm>
        </p:spPr>
        <p:txBody>
          <a:bodyPr/>
          <a:lstStyle/>
          <a:p>
            <a:pPr marL="0" indent="0">
              <a:buNone/>
            </a:pPr>
            <a:r>
              <a:rPr lang="fr-FR" b="1" dirty="0" smtClean="0"/>
              <a:t>Faciliter:</a:t>
            </a:r>
          </a:p>
          <a:p>
            <a:r>
              <a:rPr lang="fr-FR" dirty="0"/>
              <a:t>L</a:t>
            </a:r>
            <a:r>
              <a:rPr lang="fr-FR" dirty="0" smtClean="0"/>
              <a:t>’accès </a:t>
            </a:r>
            <a:r>
              <a:rPr lang="fr-FR" dirty="0"/>
              <a:t>aux </a:t>
            </a:r>
            <a:r>
              <a:rPr lang="fr-FR" dirty="0" smtClean="0"/>
              <a:t>soins de </a:t>
            </a:r>
            <a:r>
              <a:rPr lang="fr-FR" dirty="0"/>
              <a:t>qualité à la population </a:t>
            </a:r>
            <a:r>
              <a:rPr lang="fr-FR" dirty="0" smtClean="0"/>
              <a:t>de Nogent </a:t>
            </a:r>
            <a:r>
              <a:rPr lang="fr-FR" dirty="0"/>
              <a:t>sur </a:t>
            </a:r>
            <a:r>
              <a:rPr lang="fr-FR" dirty="0" smtClean="0"/>
              <a:t>Marne et </a:t>
            </a:r>
            <a:r>
              <a:rPr lang="fr-FR" dirty="0"/>
              <a:t>du Territoire </a:t>
            </a:r>
            <a:r>
              <a:rPr lang="fr-FR" dirty="0" smtClean="0"/>
              <a:t>Paris Est Marne </a:t>
            </a:r>
            <a:r>
              <a:rPr lang="fr-FR" dirty="0"/>
              <a:t>&amp; </a:t>
            </a:r>
            <a:r>
              <a:rPr lang="fr-FR" dirty="0" smtClean="0"/>
              <a:t>Bois</a:t>
            </a:r>
            <a:r>
              <a:rPr lang="fr-FR" b="1" dirty="0" smtClean="0"/>
              <a:t>,</a:t>
            </a:r>
          </a:p>
          <a:p>
            <a:r>
              <a:rPr lang="fr-FR" dirty="0"/>
              <a:t>La coopération entre les professionnels de santé</a:t>
            </a:r>
            <a:r>
              <a:rPr lang="fr-FR" dirty="0" smtClean="0"/>
              <a:t>,</a:t>
            </a:r>
            <a:endParaRPr lang="fr-FR" dirty="0"/>
          </a:p>
          <a:p>
            <a:r>
              <a:rPr lang="fr-FR" dirty="0" smtClean="0"/>
              <a:t>L’organisation d’une </a:t>
            </a:r>
            <a:r>
              <a:rPr lang="fr-FR" dirty="0"/>
              <a:t>coordination thérapeutique </a:t>
            </a:r>
            <a:r>
              <a:rPr lang="fr-FR" dirty="0" smtClean="0"/>
              <a:t>en développant les aspects m</a:t>
            </a:r>
            <a:r>
              <a:rPr lang="fr-FR" dirty="0"/>
              <a:t>é</a:t>
            </a:r>
            <a:r>
              <a:rPr lang="fr-FR" dirty="0" smtClean="0"/>
              <a:t>dico psycho-sociaux:</a:t>
            </a:r>
          </a:p>
          <a:p>
            <a:pPr lvl="1"/>
            <a:r>
              <a:rPr lang="fr-FR" dirty="0" smtClean="0">
                <a:solidFill>
                  <a:srgbClr val="0070C0"/>
                </a:solidFill>
              </a:rPr>
              <a:t>La coordination de soins de supports en oncologie,</a:t>
            </a:r>
          </a:p>
          <a:p>
            <a:pPr lvl="1"/>
            <a:r>
              <a:rPr lang="fr-FR" dirty="0">
                <a:solidFill>
                  <a:srgbClr val="0070C0"/>
                </a:solidFill>
              </a:rPr>
              <a:t>L</a:t>
            </a:r>
            <a:r>
              <a:rPr lang="fr-FR" dirty="0" smtClean="0">
                <a:solidFill>
                  <a:srgbClr val="0070C0"/>
                </a:solidFill>
              </a:rPr>
              <a:t>’éducation thérapeutique par la prévention,</a:t>
            </a:r>
          </a:p>
          <a:p>
            <a:pPr lvl="1"/>
            <a:r>
              <a:rPr lang="fr-FR" dirty="0" smtClean="0">
                <a:solidFill>
                  <a:srgbClr val="0070C0"/>
                </a:solidFill>
              </a:rPr>
              <a:t>L’Art-thérapie comme vecteur de lien social,</a:t>
            </a:r>
          </a:p>
          <a:p>
            <a:pPr lvl="1"/>
            <a:r>
              <a:rPr lang="fr-FR" dirty="0" smtClean="0">
                <a:solidFill>
                  <a:srgbClr val="0070C0"/>
                </a:solidFill>
              </a:rPr>
              <a:t>La médiation familiale.</a:t>
            </a:r>
          </a:p>
          <a:p>
            <a:endParaRPr lang="fr-FR" dirty="0"/>
          </a:p>
          <a:p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40678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>
                <a:solidFill>
                  <a:srgbClr val="0070C0"/>
                </a:solidFill>
              </a:rPr>
              <a:t>Objectifs du Pôle</a:t>
            </a:r>
            <a:endParaRPr lang="fr-FR" dirty="0">
              <a:solidFill>
                <a:srgbClr val="0070C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77983" y="3833971"/>
            <a:ext cx="6854687" cy="4029307"/>
          </a:xfrm>
        </p:spPr>
        <p:txBody>
          <a:bodyPr>
            <a:normAutofit/>
          </a:bodyPr>
          <a:lstStyle/>
          <a:p>
            <a:r>
              <a:rPr lang="fr-FR" dirty="0" smtClean="0"/>
              <a:t>Le maintien et le renouvellement de l’offre de soins médicaux sur le Territoire de Paris Est et Marne &amp; Bois</a:t>
            </a:r>
          </a:p>
          <a:p>
            <a:r>
              <a:rPr lang="fr-FR" dirty="0" smtClean="0"/>
              <a:t>En regroupant des professionnels de santé afin de créer une structure d’exercice pluridisciplinaire,</a:t>
            </a:r>
          </a:p>
          <a:p>
            <a:r>
              <a:rPr lang="fr-FR" dirty="0" smtClean="0"/>
              <a:t>En veillant scrupuleusement à respecter l’indépendance professionnelle de chaque praticien,</a:t>
            </a:r>
          </a:p>
          <a:p>
            <a:r>
              <a:rPr lang="fr-FR" dirty="0" smtClean="0"/>
              <a:t>En organisant un </a:t>
            </a:r>
            <a:r>
              <a:rPr lang="fr-FR" dirty="0"/>
              <a:t>fond de </a:t>
            </a:r>
            <a:r>
              <a:rPr lang="fr-FR" dirty="0" smtClean="0"/>
              <a:t>solidarité, dans </a:t>
            </a:r>
            <a:r>
              <a:rPr lang="fr-FR" dirty="0"/>
              <a:t>le cadre de la coordination de soins de supports pour les malades </a:t>
            </a:r>
            <a:r>
              <a:rPr lang="fr-FR" dirty="0" smtClean="0"/>
              <a:t>les </a:t>
            </a:r>
            <a:r>
              <a:rPr lang="fr-FR" dirty="0"/>
              <a:t>plus </a:t>
            </a:r>
            <a:r>
              <a:rPr lang="fr-FR" dirty="0" smtClean="0"/>
              <a:t>démunis, </a:t>
            </a:r>
            <a:r>
              <a:rPr lang="fr-FR" dirty="0"/>
              <a:t>atteints d’affections de longue durée</a:t>
            </a:r>
            <a:r>
              <a:rPr lang="fr-FR" dirty="0" smtClean="0"/>
              <a:t>.</a:t>
            </a:r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220106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>
                <a:solidFill>
                  <a:srgbClr val="0070C0"/>
                </a:solidFill>
              </a:rPr>
              <a:t>Un fonctionnement innovant</a:t>
            </a:r>
            <a:endParaRPr lang="fr-FR" b="1" dirty="0">
              <a:solidFill>
                <a:srgbClr val="0070C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b="1" dirty="0"/>
              <a:t>Le fonctionnement du Pôle Santé repose</a:t>
            </a:r>
            <a:br>
              <a:rPr lang="fr-FR" b="1" dirty="0"/>
            </a:br>
            <a:r>
              <a:rPr lang="fr-FR" b="1" dirty="0"/>
              <a:t>sur un </a:t>
            </a:r>
            <a:r>
              <a:rPr lang="fr-FR" b="1" dirty="0" smtClean="0"/>
              <a:t>concept </a:t>
            </a:r>
            <a:r>
              <a:rPr lang="fr-FR" b="1" dirty="0"/>
              <a:t>informatique innovant et</a:t>
            </a:r>
            <a:br>
              <a:rPr lang="fr-FR" b="1" dirty="0"/>
            </a:br>
            <a:r>
              <a:rPr lang="fr-FR" b="1" dirty="0" smtClean="0"/>
              <a:t>original de </a:t>
            </a:r>
            <a:r>
              <a:rPr lang="fr-FR" b="1" dirty="0" err="1" smtClean="0"/>
              <a:t>co-working</a:t>
            </a:r>
            <a:endParaRPr lang="fr-FR" b="1" dirty="0" smtClean="0"/>
          </a:p>
          <a:p>
            <a:r>
              <a:rPr lang="fr-FR" b="1" dirty="0" smtClean="0"/>
              <a:t>permettant flexibilité et équilibre financier</a:t>
            </a:r>
          </a:p>
          <a:p>
            <a:endParaRPr lang="fr-FR" b="1" dirty="0"/>
          </a:p>
          <a:p>
            <a:pPr lvl="1"/>
            <a:r>
              <a:rPr lang="fr-FR" b="1" dirty="0" smtClean="0"/>
              <a:t>Pas de loyer</a:t>
            </a:r>
            <a:endParaRPr lang="fr-FR" b="1" dirty="0"/>
          </a:p>
          <a:p>
            <a:pPr lvl="1"/>
            <a:r>
              <a:rPr lang="fr-FR" b="1" dirty="0" smtClean="0"/>
              <a:t>Forfait payant proportionnel au temps de présence du professionnel</a:t>
            </a:r>
          </a:p>
          <a:p>
            <a:pPr lvl="1"/>
            <a:r>
              <a:rPr lang="fr-FR" b="1" dirty="0" smtClean="0"/>
              <a:t>Réservation d’un cabinet en temps réel</a:t>
            </a:r>
          </a:p>
          <a:p>
            <a:pPr lvl="1"/>
            <a:endParaRPr lang="fr-FR" b="1" dirty="0" smtClean="0"/>
          </a:p>
          <a:p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045034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>
                <a:solidFill>
                  <a:srgbClr val="0070C0"/>
                </a:solidFill>
              </a:rPr>
              <a:t>Professionnel cible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Médecin retraité qui veut assurer </a:t>
            </a:r>
            <a:r>
              <a:rPr lang="fr-FR" dirty="0"/>
              <a:t>une continuité d'activité à un rythme plus adapté, </a:t>
            </a:r>
          </a:p>
          <a:p>
            <a:r>
              <a:rPr lang="fr-FR" dirty="0" smtClean="0"/>
              <a:t>Femme médecin qui veut </a:t>
            </a:r>
            <a:r>
              <a:rPr lang="fr-FR" dirty="0"/>
              <a:t>travailler à </a:t>
            </a:r>
            <a:r>
              <a:rPr lang="fr-FR" dirty="0" smtClean="0"/>
              <a:t>temps partiel</a:t>
            </a:r>
          </a:p>
          <a:p>
            <a:r>
              <a:rPr lang="fr-FR" dirty="0" smtClean="0"/>
              <a:t>Jeune médecin qui a besoin d’aide pour s’installer,</a:t>
            </a:r>
            <a:endParaRPr lang="fr-FR" dirty="0"/>
          </a:p>
          <a:p>
            <a:r>
              <a:rPr lang="fr-FR" dirty="0" smtClean="0"/>
              <a:t>Qui ont envie d’une </a:t>
            </a:r>
            <a:r>
              <a:rPr lang="fr-FR" dirty="0"/>
              <a:t>nouvelle manière de </a:t>
            </a:r>
            <a:r>
              <a:rPr lang="fr-FR" dirty="0" smtClean="0"/>
              <a:t>travailler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40717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>
                <a:solidFill>
                  <a:srgbClr val="0070C0"/>
                </a:solidFill>
              </a:rPr>
              <a:t>Une équipe qui s’étoffe</a:t>
            </a:r>
            <a:endParaRPr lang="fr-FR" b="1" dirty="0">
              <a:solidFill>
                <a:srgbClr val="0070C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05598" y="5703096"/>
            <a:ext cx="6667541" cy="1666885"/>
          </a:xfrm>
        </p:spPr>
        <p:txBody>
          <a:bodyPr/>
          <a:lstStyle/>
          <a:p>
            <a:r>
              <a:rPr lang="fr-FR" i="1" dirty="0" smtClean="0"/>
              <a:t>Médecin généralistes et spécialistes</a:t>
            </a:r>
            <a:r>
              <a:rPr lang="fr-FR" i="1" dirty="0"/>
              <a:t>, </a:t>
            </a:r>
            <a:r>
              <a:rPr lang="fr-FR" i="1" dirty="0" smtClean="0"/>
              <a:t>ORL, cardiologue, rhumatologue, </a:t>
            </a:r>
            <a:r>
              <a:rPr lang="fr-FR" i="1" dirty="0"/>
              <a:t>endocrinologue, </a:t>
            </a:r>
            <a:r>
              <a:rPr lang="fr-FR" i="1" dirty="0" smtClean="0"/>
              <a:t>gynécologue, pédiatre, psychiatre</a:t>
            </a:r>
            <a:r>
              <a:rPr lang="fr-FR" i="1" dirty="0"/>
              <a:t>, </a:t>
            </a:r>
            <a:r>
              <a:rPr lang="fr-FR" i="1" dirty="0" smtClean="0"/>
              <a:t>infirmiers, </a:t>
            </a:r>
            <a:r>
              <a:rPr lang="fr-FR" i="1" dirty="0"/>
              <a:t>sage-femme, orthophoniste, </a:t>
            </a:r>
            <a:r>
              <a:rPr lang="fr-FR" i="1" dirty="0" smtClean="0"/>
              <a:t>orthoptiste, orthopédiste, Kiné… </a:t>
            </a:r>
            <a:endParaRPr lang="fr-FR" dirty="0"/>
          </a:p>
        </p:txBody>
      </p:sp>
      <p:pic>
        <p:nvPicPr>
          <p:cNvPr id="2050" name="Picture 2" descr="Equipe de médecins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0915" y="3917147"/>
            <a:ext cx="4702997" cy="16413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26474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b="1" dirty="0" smtClean="0">
                <a:solidFill>
                  <a:srgbClr val="0070C0"/>
                </a:solidFill>
              </a:rPr>
              <a:t>Avantages</a:t>
            </a:r>
            <a:r>
              <a:rPr lang="fr-FR" dirty="0">
                <a:solidFill>
                  <a:srgbClr val="0070C0"/>
                </a:solidFill>
              </a:rPr>
              <a:t/>
            </a:r>
            <a:br>
              <a:rPr lang="fr-FR" dirty="0">
                <a:solidFill>
                  <a:srgbClr val="0070C0"/>
                </a:solidFill>
              </a:rPr>
            </a:br>
            <a:r>
              <a:rPr lang="fr-FR" b="1" dirty="0">
                <a:solidFill>
                  <a:srgbClr val="0070C0"/>
                </a:solidFill>
              </a:rPr>
              <a:t>pour les professionnels de </a:t>
            </a:r>
            <a:r>
              <a:rPr lang="fr-FR" b="1" dirty="0" smtClean="0">
                <a:solidFill>
                  <a:srgbClr val="0070C0"/>
                </a:solidFill>
              </a:rPr>
              <a:t>santé</a:t>
            </a:r>
            <a:endParaRPr lang="fr-FR" dirty="0">
              <a:solidFill>
                <a:srgbClr val="0070C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77983" y="3833971"/>
            <a:ext cx="6795156" cy="4029307"/>
          </a:xfrm>
        </p:spPr>
        <p:txBody>
          <a:bodyPr>
            <a:normAutofit/>
          </a:bodyPr>
          <a:lstStyle/>
          <a:p>
            <a:r>
              <a:rPr lang="fr-FR" dirty="0" smtClean="0"/>
              <a:t>Une </a:t>
            </a:r>
            <a:r>
              <a:rPr lang="fr-FR" dirty="0"/>
              <a:t>installation </a:t>
            </a:r>
            <a:r>
              <a:rPr lang="fr-FR" dirty="0" smtClean="0"/>
              <a:t>facilitée grâce à la flexibilité du système comprenant: </a:t>
            </a:r>
            <a:endParaRPr lang="fr-FR" dirty="0"/>
          </a:p>
          <a:p>
            <a:r>
              <a:rPr lang="fr-FR" dirty="0" smtClean="0"/>
              <a:t>Un </a:t>
            </a:r>
            <a:r>
              <a:rPr lang="fr-FR" dirty="0"/>
              <a:t>partage </a:t>
            </a:r>
            <a:r>
              <a:rPr lang="fr-FR" dirty="0" smtClean="0"/>
              <a:t>d’espaces </a:t>
            </a:r>
            <a:r>
              <a:rPr lang="fr-FR" dirty="0"/>
              <a:t>de </a:t>
            </a:r>
            <a:r>
              <a:rPr lang="fr-FR" dirty="0" smtClean="0"/>
              <a:t>travail, </a:t>
            </a:r>
            <a:endParaRPr lang="fr-FR" dirty="0"/>
          </a:p>
          <a:p>
            <a:r>
              <a:rPr lang="fr-FR" dirty="0" smtClean="0"/>
              <a:t>Des </a:t>
            </a:r>
            <a:r>
              <a:rPr lang="fr-FR" dirty="0"/>
              <a:t>conditions d’installation au moindre coût grâce à une optimisation de l’espace,</a:t>
            </a:r>
          </a:p>
          <a:p>
            <a:r>
              <a:rPr lang="fr-FR" dirty="0" smtClean="0"/>
              <a:t>L’absence d’investissement </a:t>
            </a:r>
            <a:r>
              <a:rPr lang="fr-FR" dirty="0"/>
              <a:t>personnel et aucune prise de risque,</a:t>
            </a:r>
          </a:p>
          <a:p>
            <a:r>
              <a:rPr lang="fr-FR" dirty="0" smtClean="0"/>
              <a:t>Une </a:t>
            </a:r>
            <a:r>
              <a:rPr lang="fr-FR" dirty="0"/>
              <a:t>tarification souple </a:t>
            </a:r>
            <a:r>
              <a:rPr lang="fr-FR" dirty="0" smtClean="0"/>
              <a:t>adaptée à chacun, </a:t>
            </a:r>
            <a:r>
              <a:rPr lang="fr-FR" dirty="0"/>
              <a:t>idéale pour </a:t>
            </a:r>
            <a:r>
              <a:rPr lang="fr-FR" dirty="0" smtClean="0"/>
              <a:t>exercer à temps </a:t>
            </a:r>
            <a:r>
              <a:rPr lang="fr-FR" dirty="0"/>
              <a:t>partiel pour concilier vie professionnelle et vie personnelle,</a:t>
            </a:r>
          </a:p>
          <a:p>
            <a:r>
              <a:rPr lang="fr-FR" dirty="0" smtClean="0"/>
              <a:t>Un </a:t>
            </a:r>
            <a:r>
              <a:rPr lang="fr-FR" dirty="0"/>
              <a:t>planning de réservation en ligne permettant des réservations immédiates, à l'heure, à la semaine ou à l'année,</a:t>
            </a:r>
          </a:p>
          <a:p>
            <a:r>
              <a:rPr lang="fr-FR" dirty="0" smtClean="0"/>
              <a:t>Le tout dans </a:t>
            </a:r>
            <a:r>
              <a:rPr lang="fr-FR" dirty="0"/>
              <a:t>un cadre </a:t>
            </a:r>
            <a:r>
              <a:rPr lang="fr-FR" dirty="0" smtClean="0"/>
              <a:t>adapté, </a:t>
            </a:r>
            <a:r>
              <a:rPr lang="fr-FR" dirty="0"/>
              <a:t>bien situé au pied </a:t>
            </a:r>
            <a:r>
              <a:rPr lang="fr-FR" dirty="0" smtClean="0"/>
              <a:t>du</a:t>
            </a:r>
          </a:p>
          <a:p>
            <a:pPr marL="0" indent="0">
              <a:buNone/>
            </a:pPr>
            <a:r>
              <a:rPr lang="fr-FR" dirty="0" smtClean="0"/>
              <a:t>    RER </a:t>
            </a:r>
            <a:r>
              <a:rPr lang="fr-FR" dirty="0"/>
              <a:t>E Nogent-Le Perreux.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256323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solidFill>
                  <a:srgbClr val="0070C0"/>
                </a:solidFill>
              </a:rPr>
              <a:t>Moyens d’action</a:t>
            </a:r>
            <a:endParaRPr lang="fr-FR" dirty="0">
              <a:solidFill>
                <a:srgbClr val="0070C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77983" y="3833971"/>
            <a:ext cx="6676093" cy="4029307"/>
          </a:xfrm>
        </p:spPr>
        <p:txBody>
          <a:bodyPr>
            <a:normAutofit/>
          </a:bodyPr>
          <a:lstStyle/>
          <a:p>
            <a:pPr lvl="0"/>
            <a:r>
              <a:rPr lang="fr-FR" dirty="0" smtClean="0"/>
              <a:t>Travailler en coordination avec les autres </a:t>
            </a:r>
            <a:r>
              <a:rPr lang="fr-FR" dirty="0"/>
              <a:t>Pôles de Santé ou Maison de Santé du Territoire ;</a:t>
            </a:r>
          </a:p>
          <a:p>
            <a:pPr lvl="0"/>
            <a:r>
              <a:rPr lang="fr-FR" dirty="0"/>
              <a:t>I</a:t>
            </a:r>
            <a:r>
              <a:rPr lang="fr-FR" dirty="0" smtClean="0"/>
              <a:t>nventer </a:t>
            </a:r>
            <a:r>
              <a:rPr lang="fr-FR" dirty="0"/>
              <a:t>de nouvelles façons de travailler ensemble en mettant à chaque fois le professionnel au cœur de son métier, en utilisant au mieux son expertise, assurant ainsi une prise en charge optimale de tout patient sur tout le territoire ;</a:t>
            </a:r>
          </a:p>
          <a:p>
            <a:pPr lvl="0"/>
            <a:r>
              <a:rPr lang="fr-FR" dirty="0"/>
              <a:t>Accompagner tous les professionnels de la Santé du territoire désireux de modifier leur organisation d'offre de </a:t>
            </a:r>
            <a:r>
              <a:rPr lang="fr-FR" dirty="0" smtClean="0"/>
              <a:t>soins.</a:t>
            </a:r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243095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te">
  <a:themeElements>
    <a:clrScheme name="Facette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te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te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8173</TotalTime>
  <Words>644</Words>
  <Application>Microsoft Office PowerPoint</Application>
  <PresentationFormat>Personnalisé</PresentationFormat>
  <Paragraphs>79</Paragraphs>
  <Slides>13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13</vt:i4>
      </vt:variant>
    </vt:vector>
  </HeadingPairs>
  <TitlesOfParts>
    <vt:vector size="18" baseType="lpstr">
      <vt:lpstr>Arial</vt:lpstr>
      <vt:lpstr>Trebuchet MS</vt:lpstr>
      <vt:lpstr>Wingdings</vt:lpstr>
      <vt:lpstr>Wingdings 3</vt:lpstr>
      <vt:lpstr>Facette</vt:lpstr>
      <vt:lpstr>Pôle Santé Pluridisciplinaire Paris-Est</vt:lpstr>
      <vt:lpstr>Un constat</vt:lpstr>
      <vt:lpstr>Quel engagement prend le Pôle ? </vt:lpstr>
      <vt:lpstr>Objectifs du Pôle</vt:lpstr>
      <vt:lpstr>Un fonctionnement innovant</vt:lpstr>
      <vt:lpstr>Professionnel cible</vt:lpstr>
      <vt:lpstr>Une équipe qui s’étoffe</vt:lpstr>
      <vt:lpstr>Avantages pour les professionnels de santé</vt:lpstr>
      <vt:lpstr>Moyens d’action</vt:lpstr>
      <vt:lpstr>Moyens d’action</vt:lpstr>
      <vt:lpstr>Plan média</vt:lpstr>
      <vt:lpstr>Plan média</vt:lpstr>
      <vt:lpstr>Merci de votre attention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Dell</dc:creator>
  <cp:lastModifiedBy>Utilisateur Windows</cp:lastModifiedBy>
  <cp:revision>53</cp:revision>
  <cp:lastPrinted>2018-06-29T09:42:30Z</cp:lastPrinted>
  <dcterms:created xsi:type="dcterms:W3CDTF">2018-04-05T19:39:10Z</dcterms:created>
  <dcterms:modified xsi:type="dcterms:W3CDTF">2019-04-10T11:07:33Z</dcterms:modified>
</cp:coreProperties>
</file>