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handoutMasterIdLst>
    <p:handoutMasterId r:id="rId16"/>
  </p:handoutMasterIdLst>
  <p:sldIdLst>
    <p:sldId id="256" r:id="rId2"/>
    <p:sldId id="257" r:id="rId3"/>
    <p:sldId id="275" r:id="rId4"/>
    <p:sldId id="274" r:id="rId5"/>
    <p:sldId id="268" r:id="rId6"/>
    <p:sldId id="258" r:id="rId7"/>
    <p:sldId id="261" r:id="rId8"/>
    <p:sldId id="262" r:id="rId9"/>
    <p:sldId id="270" r:id="rId10"/>
    <p:sldId id="264" r:id="rId11"/>
    <p:sldId id="271" r:id="rId12"/>
    <p:sldId id="272" r:id="rId13"/>
    <p:sldId id="273" r:id="rId14"/>
    <p:sldId id="267" r:id="rId15"/>
  </p:sldIdLst>
  <p:sldSz cx="9144000" cy="6858000" type="screen4x3"/>
  <p:notesSz cx="6670675" cy="99298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250" autoAdjust="0"/>
    <p:restoredTop sz="94660"/>
  </p:normalViewPr>
  <p:slideViewPr>
    <p:cSldViewPr>
      <p:cViewPr varScale="1">
        <p:scale>
          <a:sx n="50" d="100"/>
          <a:sy n="50" d="100"/>
        </p:scale>
        <p:origin x="60" y="56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890678" cy="498007"/>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778439" y="0"/>
            <a:ext cx="2890678" cy="498007"/>
          </a:xfrm>
          <a:prstGeom prst="rect">
            <a:avLst/>
          </a:prstGeom>
        </p:spPr>
        <p:txBody>
          <a:bodyPr vert="horz" lIns="91440" tIns="45720" rIns="91440" bIns="45720" rtlCol="0"/>
          <a:lstStyle>
            <a:lvl1pPr algn="r">
              <a:defRPr sz="1200"/>
            </a:lvl1pPr>
          </a:lstStyle>
          <a:p>
            <a:fld id="{120A0E63-2A91-4E57-93F2-1794B358764B}" type="datetimeFigureOut">
              <a:rPr lang="fr-FR" smtClean="0"/>
              <a:t>08/02/2022</a:t>
            </a:fld>
            <a:endParaRPr lang="fr-FR"/>
          </a:p>
        </p:txBody>
      </p:sp>
      <p:sp>
        <p:nvSpPr>
          <p:cNvPr id="4" name="Espace réservé du pied de page 3"/>
          <p:cNvSpPr>
            <a:spLocks noGrp="1"/>
          </p:cNvSpPr>
          <p:nvPr>
            <p:ph type="ftr" sz="quarter" idx="2"/>
          </p:nvPr>
        </p:nvSpPr>
        <p:spPr>
          <a:xfrm>
            <a:off x="0" y="9431806"/>
            <a:ext cx="2890678" cy="49800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778439" y="9431806"/>
            <a:ext cx="2890678" cy="498007"/>
          </a:xfrm>
          <a:prstGeom prst="rect">
            <a:avLst/>
          </a:prstGeom>
        </p:spPr>
        <p:txBody>
          <a:bodyPr vert="horz" lIns="91440" tIns="45720" rIns="91440" bIns="45720" rtlCol="0" anchor="b"/>
          <a:lstStyle>
            <a:lvl1pPr algn="r">
              <a:defRPr sz="1200"/>
            </a:lvl1pPr>
          </a:lstStyle>
          <a:p>
            <a:fld id="{5C9EE011-8C5C-4E30-90DE-76371C1D4ADF}" type="slidenum">
              <a:rPr lang="fr-FR" smtClean="0"/>
              <a:t>‹N°›</a:t>
            </a:fld>
            <a:endParaRPr lang="fr-FR"/>
          </a:p>
        </p:txBody>
      </p:sp>
    </p:spTree>
    <p:extLst>
      <p:ext uri="{BB962C8B-B14F-4D97-AF65-F5344CB8AC3E}">
        <p14:creationId xmlns:p14="http://schemas.microsoft.com/office/powerpoint/2010/main" val="204545031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1"/>
      </p:bgRef>
    </p:bg>
    <p:spTree>
      <p:nvGrpSpPr>
        <p:cNvPr id="1" name=""/>
        <p:cNvGrpSpPr/>
        <p:nvPr/>
      </p:nvGrpSpPr>
      <p:grpSpPr>
        <a:xfrm>
          <a:off x="0" y="0"/>
          <a:ext cx="0" cy="0"/>
          <a:chOff x="0" y="0"/>
          <a:chExt cx="0" cy="0"/>
        </a:xfrm>
      </p:grpSpPr>
      <p:sp>
        <p:nvSpPr>
          <p:cNvPr id="8" name="Titre 7"/>
          <p:cNvSpPr>
            <a:spLocks noGrp="1"/>
          </p:cNvSpPr>
          <p:nvPr>
            <p:ph type="ctrTitle"/>
          </p:nvPr>
        </p:nvSpPr>
        <p:spPr>
          <a:xfrm>
            <a:off x="2286000" y="3124200"/>
            <a:ext cx="6172200" cy="1894362"/>
          </a:xfrm>
        </p:spPr>
        <p:txBody>
          <a:bodyPr/>
          <a:lstStyle>
            <a:lvl1pPr>
              <a:defRPr b="1"/>
            </a:lvl1pPr>
          </a:lstStyle>
          <a:p>
            <a:r>
              <a:rPr kumimoji="0" lang="fr-FR" smtClean="0"/>
              <a:t>Modifiez le style du titre</a:t>
            </a:r>
            <a:endParaRPr kumimoji="0" lang="en-US"/>
          </a:p>
        </p:txBody>
      </p:sp>
      <p:sp>
        <p:nvSpPr>
          <p:cNvPr id="9" name="Sous-titr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Modifiez le style des sous-titres du masque</a:t>
            </a:r>
            <a:endParaRPr kumimoji="0" lang="en-US"/>
          </a:p>
        </p:txBody>
      </p:sp>
      <p:sp>
        <p:nvSpPr>
          <p:cNvPr id="28" name="Espace réservé de la date 27"/>
          <p:cNvSpPr>
            <a:spLocks noGrp="1"/>
          </p:cNvSpPr>
          <p:nvPr>
            <p:ph type="dt" sz="half" idx="10"/>
          </p:nvPr>
        </p:nvSpPr>
        <p:spPr bwMode="auto">
          <a:xfrm rot="5400000">
            <a:off x="7764621" y="1174097"/>
            <a:ext cx="2286000" cy="381000"/>
          </a:xfrm>
        </p:spPr>
        <p:txBody>
          <a:bodyPr/>
          <a:lstStyle/>
          <a:p>
            <a:fld id="{B26AA4C1-46AB-4917-8D81-C0804640DABF}" type="datetimeFigureOut">
              <a:rPr lang="fr-FR" smtClean="0"/>
              <a:t>08/02/2022</a:t>
            </a:fld>
            <a:endParaRPr lang="fr-FR"/>
          </a:p>
        </p:txBody>
      </p:sp>
      <p:sp>
        <p:nvSpPr>
          <p:cNvPr id="17" name="Espace réservé du pied de page 16"/>
          <p:cNvSpPr>
            <a:spLocks noGrp="1"/>
          </p:cNvSpPr>
          <p:nvPr>
            <p:ph type="ftr" sz="quarter" idx="11"/>
          </p:nvPr>
        </p:nvSpPr>
        <p:spPr bwMode="auto">
          <a:xfrm rot="5400000">
            <a:off x="7077269" y="4181669"/>
            <a:ext cx="3657600" cy="384048"/>
          </a:xfrm>
        </p:spPr>
        <p:txBody>
          <a:bodyPr/>
          <a:lstStyle/>
          <a:p>
            <a:endParaRPr lang="fr-F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cteur droit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cteur droit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cteur droit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lips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lips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lips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Espace réservé du numéro de diapositive 28"/>
          <p:cNvSpPr>
            <a:spLocks noGrp="1"/>
          </p:cNvSpPr>
          <p:nvPr>
            <p:ph type="sldNum" sz="quarter" idx="12"/>
          </p:nvPr>
        </p:nvSpPr>
        <p:spPr bwMode="auto">
          <a:xfrm>
            <a:off x="1325544" y="4928702"/>
            <a:ext cx="609600" cy="517524"/>
          </a:xfrm>
        </p:spPr>
        <p:txBody>
          <a:bodyPr/>
          <a:lstStyle/>
          <a:p>
            <a:fld id="{D16F95AE-8A98-4608-9123-6DFF63FCA2F1}" type="slidenum">
              <a:rPr lang="fr-FR" smtClean="0"/>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B26AA4C1-46AB-4917-8D81-C0804640DABF}" type="datetimeFigureOut">
              <a:rPr lang="fr-FR" smtClean="0"/>
              <a:t>08/02/2022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16F95AE-8A98-4608-9123-6DFF63FCA2F1}"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1676400" cy="5851525"/>
          </a:xfrm>
        </p:spPr>
        <p:txBody>
          <a:bodyPr vert="eaVer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B26AA4C1-46AB-4917-8D81-C0804640DABF}" type="datetimeFigureOut">
              <a:rPr lang="fr-FR" smtClean="0"/>
              <a:t>08/02/2022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16F95AE-8A98-4608-9123-6DFF63FCA2F1}"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8" name="Espace réservé du contenu 7"/>
          <p:cNvSpPr>
            <a:spLocks noGrp="1"/>
          </p:cNvSpPr>
          <p:nvPr>
            <p:ph sz="quarter" idx="1"/>
          </p:nvPr>
        </p:nvSpPr>
        <p:spPr>
          <a:xfrm>
            <a:off x="457200" y="1600200"/>
            <a:ext cx="7467600" cy="4873752"/>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4"/>
          </p:nvPr>
        </p:nvSpPr>
        <p:spPr/>
        <p:txBody>
          <a:bodyPr rtlCol="0"/>
          <a:lstStyle/>
          <a:p>
            <a:fld id="{B26AA4C1-46AB-4917-8D81-C0804640DABF}" type="datetimeFigureOut">
              <a:rPr lang="fr-FR" smtClean="0"/>
              <a:t>08/02/2022</a:t>
            </a:fld>
            <a:endParaRPr lang="fr-FR"/>
          </a:p>
        </p:txBody>
      </p:sp>
      <p:sp>
        <p:nvSpPr>
          <p:cNvPr id="9" name="Espace réservé du numéro de diapositive 8"/>
          <p:cNvSpPr>
            <a:spLocks noGrp="1"/>
          </p:cNvSpPr>
          <p:nvPr>
            <p:ph type="sldNum" sz="quarter" idx="15"/>
          </p:nvPr>
        </p:nvSpPr>
        <p:spPr/>
        <p:txBody>
          <a:bodyPr rtlCol="0"/>
          <a:lstStyle/>
          <a:p>
            <a:fld id="{D16F95AE-8A98-4608-9123-6DFF63FCA2F1}" type="slidenum">
              <a:rPr lang="fr-FR" smtClean="0"/>
              <a:t>‹N°›</a:t>
            </a:fld>
            <a:endParaRPr lang="fr-FR"/>
          </a:p>
        </p:txBody>
      </p:sp>
      <p:sp>
        <p:nvSpPr>
          <p:cNvPr id="10" name="Espace réservé du pied de page 9"/>
          <p:cNvSpPr>
            <a:spLocks noGrp="1"/>
          </p:cNvSpPr>
          <p:nvPr>
            <p:ph type="ftr" sz="quarter" idx="16"/>
          </p:nvPr>
        </p:nvSpPr>
        <p:spPr/>
        <p:txBody>
          <a:bodyPr rtlCol="0"/>
          <a:lstStyle/>
          <a:p>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286000" y="2895600"/>
            <a:ext cx="6172200" cy="2053590"/>
          </a:xfrm>
        </p:spPr>
        <p:txBody>
          <a:bodyPr/>
          <a:lstStyle>
            <a:lvl1pPr algn="l">
              <a:buNone/>
              <a:defRPr sz="3000" b="1" cap="small" baseline="0"/>
            </a:lvl1pPr>
          </a:lstStyle>
          <a:p>
            <a:r>
              <a:rPr kumimoji="0" lang="fr-FR" smtClean="0"/>
              <a:t>Modifiez le style du titre</a:t>
            </a:r>
            <a:endParaRPr kumimoji="0" lang="en-US"/>
          </a:p>
        </p:txBody>
      </p:sp>
      <p:sp>
        <p:nvSpPr>
          <p:cNvPr id="3" name="Espace réservé du texte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Modifiez les styles du texte du masque</a:t>
            </a:r>
          </a:p>
        </p:txBody>
      </p:sp>
      <p:sp>
        <p:nvSpPr>
          <p:cNvPr id="4" name="Espace réservé de la date 3"/>
          <p:cNvSpPr>
            <a:spLocks noGrp="1"/>
          </p:cNvSpPr>
          <p:nvPr>
            <p:ph type="dt" sz="half" idx="10"/>
          </p:nvPr>
        </p:nvSpPr>
        <p:spPr bwMode="auto">
          <a:xfrm rot="5400000">
            <a:off x="7763256" y="1170432"/>
            <a:ext cx="2286000" cy="381000"/>
          </a:xfrm>
        </p:spPr>
        <p:txBody>
          <a:bodyPr/>
          <a:lstStyle/>
          <a:p>
            <a:fld id="{B26AA4C1-46AB-4917-8D81-C0804640DABF}" type="datetimeFigureOut">
              <a:rPr lang="fr-FR" smtClean="0"/>
              <a:t>08/02/2022</a:t>
            </a:fld>
            <a:endParaRPr lang="fr-FR"/>
          </a:p>
        </p:txBody>
      </p:sp>
      <p:sp>
        <p:nvSpPr>
          <p:cNvPr id="5" name="Espace réservé du pied de page 4"/>
          <p:cNvSpPr>
            <a:spLocks noGrp="1"/>
          </p:cNvSpPr>
          <p:nvPr>
            <p:ph type="ftr" sz="quarter" idx="11"/>
          </p:nvPr>
        </p:nvSpPr>
        <p:spPr bwMode="auto">
          <a:xfrm rot="5400000">
            <a:off x="7077456" y="4178808"/>
            <a:ext cx="3657600" cy="384048"/>
          </a:xfrm>
        </p:spPr>
        <p:txBody>
          <a:bodyPr/>
          <a:lstStyle/>
          <a:p>
            <a:endParaRPr lang="fr-F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cteur droit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cteur droit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lips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lips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lips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cteur droit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numéro de diapositive 5"/>
          <p:cNvSpPr>
            <a:spLocks noGrp="1"/>
          </p:cNvSpPr>
          <p:nvPr>
            <p:ph type="sldNum" sz="quarter" idx="12"/>
          </p:nvPr>
        </p:nvSpPr>
        <p:spPr bwMode="auto">
          <a:xfrm>
            <a:off x="1340616" y="4928702"/>
            <a:ext cx="609600" cy="517524"/>
          </a:xfrm>
        </p:spPr>
        <p:txBody>
          <a:bodyPr/>
          <a:lstStyle/>
          <a:p>
            <a:fld id="{D16F95AE-8A98-4608-9123-6DFF63FCA2F1}" type="slidenum">
              <a:rPr lang="fr-FR" smtClean="0"/>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5" name="Espace réservé de la date 4"/>
          <p:cNvSpPr>
            <a:spLocks noGrp="1"/>
          </p:cNvSpPr>
          <p:nvPr>
            <p:ph type="dt" sz="half" idx="10"/>
          </p:nvPr>
        </p:nvSpPr>
        <p:spPr/>
        <p:txBody>
          <a:bodyPr/>
          <a:lstStyle/>
          <a:p>
            <a:fld id="{B26AA4C1-46AB-4917-8D81-C0804640DABF}" type="datetimeFigureOut">
              <a:rPr lang="fr-FR" smtClean="0"/>
              <a:t>08/02/2022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16F95AE-8A98-4608-9123-6DFF63FCA2F1}" type="slidenum">
              <a:rPr lang="fr-FR" smtClean="0"/>
              <a:t>‹N°›</a:t>
            </a:fld>
            <a:endParaRPr lang="fr-FR"/>
          </a:p>
        </p:txBody>
      </p:sp>
      <p:sp>
        <p:nvSpPr>
          <p:cNvPr id="9" name="Espace réservé du contenu 8"/>
          <p:cNvSpPr>
            <a:spLocks noGrp="1"/>
          </p:cNvSpPr>
          <p:nvPr>
            <p:ph sz="quarter" idx="1"/>
          </p:nvPr>
        </p:nvSpPr>
        <p:spPr>
          <a:xfrm>
            <a:off x="457200" y="1600200"/>
            <a:ext cx="3657600" cy="45720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270248" y="1600200"/>
            <a:ext cx="3657600" cy="45720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7543800" cy="1143000"/>
          </a:xfrm>
        </p:spPr>
        <p:txBody>
          <a:bodyPr anchor="b"/>
          <a:lstStyle>
            <a:lvl1pPr>
              <a:defRPr/>
            </a:lvl1pPr>
          </a:lstStyle>
          <a:p>
            <a:r>
              <a:rPr kumimoji="0" lang="fr-FR" smtClean="0"/>
              <a:t>Modifiez le style du titre</a:t>
            </a:r>
            <a:endParaRPr kumimoji="0" lang="en-US"/>
          </a:p>
        </p:txBody>
      </p:sp>
      <p:sp>
        <p:nvSpPr>
          <p:cNvPr id="7" name="Espace réservé de la date 6"/>
          <p:cNvSpPr>
            <a:spLocks noGrp="1"/>
          </p:cNvSpPr>
          <p:nvPr>
            <p:ph type="dt" sz="half" idx="10"/>
          </p:nvPr>
        </p:nvSpPr>
        <p:spPr/>
        <p:txBody>
          <a:bodyPr/>
          <a:lstStyle/>
          <a:p>
            <a:fld id="{B26AA4C1-46AB-4917-8D81-C0804640DABF}" type="datetimeFigureOut">
              <a:rPr lang="fr-FR" smtClean="0"/>
              <a:t>08/02/2022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D16F95AE-8A98-4608-9123-6DFF63FCA2F1}" type="slidenum">
              <a:rPr lang="fr-FR" smtClean="0"/>
              <a:t>‹N°›</a:t>
            </a:fld>
            <a:endParaRPr lang="fr-FR"/>
          </a:p>
        </p:txBody>
      </p:sp>
      <p:sp>
        <p:nvSpPr>
          <p:cNvPr id="11" name="Espace réservé du contenu 10"/>
          <p:cNvSpPr>
            <a:spLocks noGrp="1"/>
          </p:cNvSpPr>
          <p:nvPr>
            <p:ph sz="quarter" idx="2"/>
          </p:nvPr>
        </p:nvSpPr>
        <p:spPr>
          <a:xfrm>
            <a:off x="457200" y="2362200"/>
            <a:ext cx="3657600" cy="38862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quarter" idx="4"/>
          </p:nvPr>
        </p:nvSpPr>
        <p:spPr>
          <a:xfrm>
            <a:off x="4371975" y="2362200"/>
            <a:ext cx="3657600" cy="38862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2" name="Espace réservé du texte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Modifiez les styles du texte du masque</a:t>
            </a:r>
          </a:p>
        </p:txBody>
      </p:sp>
      <p:sp>
        <p:nvSpPr>
          <p:cNvPr id="14" name="Espace réservé du texte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Modifiez les styles du texte du masque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6" name="Espace réservé de la date 5"/>
          <p:cNvSpPr>
            <a:spLocks noGrp="1"/>
          </p:cNvSpPr>
          <p:nvPr>
            <p:ph type="dt" sz="half" idx="10"/>
          </p:nvPr>
        </p:nvSpPr>
        <p:spPr/>
        <p:txBody>
          <a:bodyPr rtlCol="0"/>
          <a:lstStyle/>
          <a:p>
            <a:fld id="{B26AA4C1-46AB-4917-8D81-C0804640DABF}" type="datetimeFigureOut">
              <a:rPr lang="fr-FR" smtClean="0"/>
              <a:t>08/02/2022</a:t>
            </a:fld>
            <a:endParaRPr lang="fr-FR"/>
          </a:p>
        </p:txBody>
      </p:sp>
      <p:sp>
        <p:nvSpPr>
          <p:cNvPr id="7" name="Espace réservé du numéro de diapositive 6"/>
          <p:cNvSpPr>
            <a:spLocks noGrp="1"/>
          </p:cNvSpPr>
          <p:nvPr>
            <p:ph type="sldNum" sz="quarter" idx="11"/>
          </p:nvPr>
        </p:nvSpPr>
        <p:spPr/>
        <p:txBody>
          <a:bodyPr rtlCol="0"/>
          <a:lstStyle/>
          <a:p>
            <a:fld id="{D16F95AE-8A98-4608-9123-6DFF63FCA2F1}" type="slidenum">
              <a:rPr lang="fr-FR" smtClean="0"/>
              <a:t>‹N°›</a:t>
            </a:fld>
            <a:endParaRPr lang="fr-FR"/>
          </a:p>
        </p:txBody>
      </p:sp>
      <p:sp>
        <p:nvSpPr>
          <p:cNvPr id="8" name="Espace réservé du pied de page 7"/>
          <p:cNvSpPr>
            <a:spLocks noGrp="1"/>
          </p:cNvSpPr>
          <p:nvPr>
            <p:ph type="ftr" sz="quarter" idx="12"/>
          </p:nvPr>
        </p:nvSpPr>
        <p:spPr/>
        <p:txBody>
          <a:bodyPr rtlCol="0"/>
          <a:lstStyle/>
          <a:p>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26AA4C1-46AB-4917-8D81-C0804640DABF}" type="datetimeFigureOut">
              <a:rPr lang="fr-FR" smtClean="0"/>
              <a:t>08/02/2022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D16F95AE-8A98-4608-9123-6DFF63FCA2F1}"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r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fr-FR" smtClean="0"/>
              <a:t>Modifiez le style du titre</a:t>
            </a:r>
            <a:endParaRPr kumimoji="0" lang="en-US"/>
          </a:p>
        </p:txBody>
      </p:sp>
      <p:sp>
        <p:nvSpPr>
          <p:cNvPr id="3" name="Espace réservé du texte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fr-FR" smtClean="0"/>
              <a:t>Modifiez les styles du texte du masque</a:t>
            </a:r>
          </a:p>
        </p:txBody>
      </p:sp>
      <p:sp>
        <p:nvSpPr>
          <p:cNvPr id="8" name="Connecteur droit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cteur droit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cteur droit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lips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Espace réservé du contenu 17"/>
          <p:cNvSpPr>
            <a:spLocks noGrp="1"/>
          </p:cNvSpPr>
          <p:nvPr>
            <p:ph sz="quarter" idx="1"/>
          </p:nvPr>
        </p:nvSpPr>
        <p:spPr>
          <a:xfrm>
            <a:off x="304800" y="274320"/>
            <a:ext cx="5638800" cy="6327648"/>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1" name="Espace réservé de la date 20"/>
          <p:cNvSpPr>
            <a:spLocks noGrp="1"/>
          </p:cNvSpPr>
          <p:nvPr>
            <p:ph type="dt" sz="half" idx="14"/>
          </p:nvPr>
        </p:nvSpPr>
        <p:spPr/>
        <p:txBody>
          <a:bodyPr rtlCol="0"/>
          <a:lstStyle/>
          <a:p>
            <a:fld id="{B26AA4C1-46AB-4917-8D81-C0804640DABF}" type="datetimeFigureOut">
              <a:rPr lang="fr-FR" smtClean="0"/>
              <a:t>08/02/2022</a:t>
            </a:fld>
            <a:endParaRPr lang="fr-FR"/>
          </a:p>
        </p:txBody>
      </p:sp>
      <p:sp>
        <p:nvSpPr>
          <p:cNvPr id="22" name="Espace réservé du numéro de diapositive 21"/>
          <p:cNvSpPr>
            <a:spLocks noGrp="1"/>
          </p:cNvSpPr>
          <p:nvPr>
            <p:ph type="sldNum" sz="quarter" idx="15"/>
          </p:nvPr>
        </p:nvSpPr>
        <p:spPr/>
        <p:txBody>
          <a:bodyPr rtlCol="0"/>
          <a:lstStyle/>
          <a:p>
            <a:fld id="{D16F95AE-8A98-4608-9123-6DFF63FCA2F1}" type="slidenum">
              <a:rPr lang="fr-FR" smtClean="0"/>
              <a:t>‹N°›</a:t>
            </a:fld>
            <a:endParaRPr lang="fr-FR"/>
          </a:p>
        </p:txBody>
      </p:sp>
      <p:sp>
        <p:nvSpPr>
          <p:cNvPr id="23" name="Espace réservé du pied de page 22"/>
          <p:cNvSpPr>
            <a:spLocks noGrp="1"/>
          </p:cNvSpPr>
          <p:nvPr>
            <p:ph type="ftr" sz="quarter" idx="16"/>
          </p:nvPr>
        </p:nvSpPr>
        <p:spPr/>
        <p:txBody>
          <a:bodyPr rtlCol="0"/>
          <a:lstStyle/>
          <a:p>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Connecteur droit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lips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re 1"/>
          <p:cNvSpPr>
            <a:spLocks noGrp="1"/>
          </p:cNvSpPr>
          <p:nvPr>
            <p:ph type="title"/>
          </p:nvPr>
        </p:nvSpPr>
        <p:spPr>
          <a:xfrm rot="5400000">
            <a:off x="3350133" y="3200400"/>
            <a:ext cx="6309360" cy="457200"/>
          </a:xfrm>
        </p:spPr>
        <p:txBody>
          <a:bodyPr anchor="b"/>
          <a:lstStyle>
            <a:lvl1pPr algn="l">
              <a:buNone/>
              <a:defRPr sz="2000" b="1"/>
            </a:lvl1pPr>
          </a:lstStyle>
          <a:p>
            <a:r>
              <a:rPr kumimoji="0" lang="fr-FR" smtClean="0"/>
              <a:t>Modifiez le style du titre</a:t>
            </a:r>
            <a:endParaRPr kumimoji="0" lang="en-US"/>
          </a:p>
        </p:txBody>
      </p:sp>
      <p:sp>
        <p:nvSpPr>
          <p:cNvPr id="3" name="Espace réservé pour une imag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fr-FR" smtClean="0"/>
              <a:t>Modifiez les styles du texte du masque</a:t>
            </a:r>
          </a:p>
        </p:txBody>
      </p:sp>
      <p:sp>
        <p:nvSpPr>
          <p:cNvPr id="10" name="Connecteur droit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cteur droit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cteur droit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cteur droit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Espace réservé de la date 16"/>
          <p:cNvSpPr>
            <a:spLocks noGrp="1"/>
          </p:cNvSpPr>
          <p:nvPr>
            <p:ph type="dt" sz="half" idx="10"/>
          </p:nvPr>
        </p:nvSpPr>
        <p:spPr/>
        <p:txBody>
          <a:bodyPr rtlCol="0"/>
          <a:lstStyle/>
          <a:p>
            <a:fld id="{B26AA4C1-46AB-4917-8D81-C0804640DABF}" type="datetimeFigureOut">
              <a:rPr lang="fr-FR" smtClean="0"/>
              <a:t>08/02/2022</a:t>
            </a:fld>
            <a:endParaRPr lang="fr-FR"/>
          </a:p>
        </p:txBody>
      </p:sp>
      <p:sp>
        <p:nvSpPr>
          <p:cNvPr id="18" name="Espace réservé du numéro de diapositive 17"/>
          <p:cNvSpPr>
            <a:spLocks noGrp="1"/>
          </p:cNvSpPr>
          <p:nvPr>
            <p:ph type="sldNum" sz="quarter" idx="11"/>
          </p:nvPr>
        </p:nvSpPr>
        <p:spPr/>
        <p:txBody>
          <a:bodyPr rtlCol="0"/>
          <a:lstStyle/>
          <a:p>
            <a:fld id="{D16F95AE-8A98-4608-9123-6DFF63FCA2F1}" type="slidenum">
              <a:rPr lang="fr-FR" smtClean="0"/>
              <a:t>‹N°›</a:t>
            </a:fld>
            <a:endParaRPr lang="fr-FR"/>
          </a:p>
        </p:txBody>
      </p:sp>
      <p:sp>
        <p:nvSpPr>
          <p:cNvPr id="21" name="Espace réservé du pied de page 20"/>
          <p:cNvSpPr>
            <a:spLocks noGrp="1"/>
          </p:cNvSpPr>
          <p:nvPr>
            <p:ph type="ftr" sz="quarter" idx="12"/>
          </p:nvPr>
        </p:nvSpPr>
        <p:spPr/>
        <p:txBody>
          <a:bodyPr rtlCol="0"/>
          <a:lstStyle/>
          <a:p>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cteur droit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Espace réservé du titre 21"/>
          <p:cNvSpPr>
            <a:spLocks noGrp="1"/>
          </p:cNvSpPr>
          <p:nvPr>
            <p:ph type="title"/>
          </p:nvPr>
        </p:nvSpPr>
        <p:spPr>
          <a:xfrm>
            <a:off x="457200" y="274638"/>
            <a:ext cx="7467600" cy="1143000"/>
          </a:xfrm>
          <a:prstGeom prst="rect">
            <a:avLst/>
          </a:prstGeom>
        </p:spPr>
        <p:txBody>
          <a:bodyPr vert="horz" anchor="b">
            <a:normAutofit/>
          </a:bodyPr>
          <a:lstStyle/>
          <a:p>
            <a:r>
              <a:rPr kumimoji="0" lang="fr-FR" smtClean="0"/>
              <a:t>Modifiez le style du titre</a:t>
            </a:r>
            <a:endParaRPr kumimoji="0" lang="en-US"/>
          </a:p>
        </p:txBody>
      </p:sp>
      <p:sp>
        <p:nvSpPr>
          <p:cNvPr id="13" name="Espace réservé du texte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B26AA4C1-46AB-4917-8D81-C0804640DABF}" type="datetimeFigureOut">
              <a:rPr lang="fr-FR" smtClean="0"/>
              <a:t>08/02/2022</a:t>
            </a:fld>
            <a:endParaRPr lang="fr-FR"/>
          </a:p>
        </p:txBody>
      </p:sp>
      <p:sp>
        <p:nvSpPr>
          <p:cNvPr id="3" name="Espace réservé du pied de page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fr-FR"/>
          </a:p>
        </p:txBody>
      </p:sp>
      <p:sp>
        <p:nvSpPr>
          <p:cNvPr id="7" name="Connecteur droit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cteur droit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lips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space réservé du numéro de diapositive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D16F95AE-8A98-4608-9123-6DFF63FCA2F1}"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648272" y="2348880"/>
            <a:ext cx="6172200" cy="1894362"/>
          </a:xfrm>
        </p:spPr>
        <p:txBody>
          <a:bodyPr>
            <a:normAutofit/>
          </a:bodyPr>
          <a:lstStyle/>
          <a:p>
            <a:r>
              <a:rPr lang="fr-FR" sz="2400" dirty="0" smtClean="0">
                <a:solidFill>
                  <a:srgbClr val="0070C0"/>
                </a:solidFill>
              </a:rPr>
              <a:t>Pôle Santé Pluridisciplinaire Paris-Est</a:t>
            </a:r>
            <a:br>
              <a:rPr lang="fr-FR" sz="2400" dirty="0" smtClean="0">
                <a:solidFill>
                  <a:srgbClr val="0070C0"/>
                </a:solidFill>
              </a:rPr>
            </a:br>
            <a:r>
              <a:rPr lang="fr-FR" sz="2400" dirty="0" smtClean="0">
                <a:solidFill>
                  <a:srgbClr val="0070C0"/>
                </a:solidFill>
              </a:rPr>
              <a:t/>
            </a:r>
            <a:br>
              <a:rPr lang="fr-FR" sz="2400" dirty="0" smtClean="0">
                <a:solidFill>
                  <a:srgbClr val="0070C0"/>
                </a:solidFill>
              </a:rPr>
            </a:br>
            <a:r>
              <a:rPr lang="fr-FR" sz="1400" dirty="0" smtClean="0">
                <a:solidFill>
                  <a:srgbClr val="0070C0"/>
                </a:solidFill>
              </a:rPr>
              <a:t>Association loi 1901 à but non lucratif</a:t>
            </a:r>
            <a:endParaRPr lang="fr-FR" sz="1400" dirty="0">
              <a:solidFill>
                <a:srgbClr val="0070C0"/>
              </a:solidFill>
            </a:endParaRPr>
          </a:p>
        </p:txBody>
      </p:sp>
      <p:sp>
        <p:nvSpPr>
          <p:cNvPr id="3" name="Sous-titre 2"/>
          <p:cNvSpPr>
            <a:spLocks noGrp="1"/>
          </p:cNvSpPr>
          <p:nvPr>
            <p:ph type="subTitle" idx="1"/>
          </p:nvPr>
        </p:nvSpPr>
        <p:spPr>
          <a:xfrm>
            <a:off x="2648272" y="4581128"/>
            <a:ext cx="6172200" cy="1371600"/>
          </a:xfrm>
        </p:spPr>
        <p:txBody>
          <a:bodyPr>
            <a:normAutofit fontScale="85000" lnSpcReduction="10000"/>
          </a:bodyPr>
          <a:lstStyle/>
          <a:p>
            <a:r>
              <a:rPr lang="fr-FR" sz="2400" dirty="0" smtClean="0">
                <a:solidFill>
                  <a:schemeClr val="accent1"/>
                </a:solidFill>
              </a:rPr>
              <a:t>PROJET : Le Verbatim de la bientraitance</a:t>
            </a:r>
          </a:p>
          <a:p>
            <a:endParaRPr lang="fr-FR" sz="2400" dirty="0" smtClean="0">
              <a:solidFill>
                <a:schemeClr val="accent1"/>
              </a:solidFill>
            </a:endParaRPr>
          </a:p>
          <a:p>
            <a:r>
              <a:rPr lang="fr-FR" sz="2400" dirty="0" smtClean="0">
                <a:solidFill>
                  <a:schemeClr val="accent1"/>
                </a:solidFill>
              </a:rPr>
              <a:t>SOUTIEN AUX PROCHES AIDANTS ACTIFS</a:t>
            </a:r>
            <a:endParaRPr lang="fr-FR" sz="2400" dirty="0">
              <a:solidFill>
                <a:schemeClr val="accent1"/>
              </a:solidFill>
            </a:endParaRPr>
          </a:p>
        </p:txBody>
      </p:sp>
      <p:pic>
        <p:nvPicPr>
          <p:cNvPr id="1026" name="Picture 2" descr="LogoParisEst v2 rvb 2000"/>
          <p:cNvPicPr>
            <a:picLocks noChangeAspect="1" noChangeArrowheads="1"/>
          </p:cNvPicPr>
          <p:nvPr/>
        </p:nvPicPr>
        <p:blipFill>
          <a:blip r:embed="rId2" cstate="print">
            <a:extLst>
              <a:ext uri="{28A0092B-C50C-407E-A947-70E740481C1C}">
                <a14:useLocalDpi xmlns:a14="http://schemas.microsoft.com/office/drawing/2010/main" val="0"/>
              </a:ext>
            </a:extLst>
          </a:blip>
          <a:srcRect l="-2460" t="626" r="-28195"/>
          <a:stretch>
            <a:fillRect/>
          </a:stretch>
        </p:blipFill>
        <p:spPr bwMode="auto">
          <a:xfrm>
            <a:off x="2195736" y="548680"/>
            <a:ext cx="3962400" cy="1320800"/>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31722978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0070C0"/>
                </a:solidFill>
              </a:rPr>
              <a:t>Quand ? Moyens d’action</a:t>
            </a:r>
            <a:endParaRPr lang="fr-FR" dirty="0">
              <a:solidFill>
                <a:srgbClr val="0070C0"/>
              </a:solidFill>
            </a:endParaRPr>
          </a:p>
        </p:txBody>
      </p:sp>
      <p:sp>
        <p:nvSpPr>
          <p:cNvPr id="3" name="Espace réservé du contenu 2"/>
          <p:cNvSpPr>
            <a:spLocks noGrp="1"/>
          </p:cNvSpPr>
          <p:nvPr>
            <p:ph sz="quarter" idx="1"/>
          </p:nvPr>
        </p:nvSpPr>
        <p:spPr>
          <a:xfrm>
            <a:off x="457200" y="1600200"/>
            <a:ext cx="8075240" cy="4873752"/>
          </a:xfrm>
        </p:spPr>
        <p:txBody>
          <a:bodyPr>
            <a:normAutofit/>
          </a:bodyPr>
          <a:lstStyle/>
          <a:p>
            <a:pPr lvl="0"/>
            <a:endParaRPr lang="fr-FR" dirty="0"/>
          </a:p>
          <a:p>
            <a:pPr lvl="0"/>
            <a:r>
              <a:rPr lang="fr-FR" dirty="0" smtClean="0"/>
              <a:t>Le produit sera disponible dès janvier 2022</a:t>
            </a:r>
            <a:endParaRPr lang="fr-FR" dirty="0"/>
          </a:p>
        </p:txBody>
      </p:sp>
    </p:spTree>
    <p:extLst>
      <p:ext uri="{BB962C8B-B14F-4D97-AF65-F5344CB8AC3E}">
        <p14:creationId xmlns:p14="http://schemas.microsoft.com/office/powerpoint/2010/main" val="12430952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0070C0"/>
                </a:solidFill>
              </a:rPr>
              <a:t>Perspectives</a:t>
            </a:r>
            <a:endParaRPr lang="fr-FR" b="1" dirty="0">
              <a:solidFill>
                <a:srgbClr val="0070C0"/>
              </a:solidFill>
            </a:endParaRPr>
          </a:p>
        </p:txBody>
      </p:sp>
      <p:sp>
        <p:nvSpPr>
          <p:cNvPr id="3" name="Espace réservé du contenu 2"/>
          <p:cNvSpPr>
            <a:spLocks noGrp="1"/>
          </p:cNvSpPr>
          <p:nvPr>
            <p:ph sz="quarter" idx="1"/>
          </p:nvPr>
        </p:nvSpPr>
        <p:spPr>
          <a:xfrm>
            <a:off x="439192" y="1556792"/>
            <a:ext cx="8064896" cy="5112568"/>
          </a:xfrm>
        </p:spPr>
        <p:txBody>
          <a:bodyPr>
            <a:noAutofit/>
          </a:bodyPr>
          <a:lstStyle/>
          <a:p>
            <a:r>
              <a:rPr lang="fr-FR" sz="1600" dirty="0"/>
              <a:t>U</a:t>
            </a:r>
            <a:r>
              <a:rPr lang="fr-FR" sz="1600" dirty="0" smtClean="0"/>
              <a:t>ne </a:t>
            </a:r>
            <a:r>
              <a:rPr lang="fr-FR" sz="1600" dirty="0"/>
              <a:t>personne sur 5 </a:t>
            </a:r>
            <a:r>
              <a:rPr lang="fr-FR" sz="1600" dirty="0" smtClean="0"/>
              <a:t>devient </a:t>
            </a:r>
            <a:r>
              <a:rPr lang="fr-FR" sz="1600" dirty="0"/>
              <a:t>aidant familial. La longévité et le vieillissement de la population va voir ce phénomène s’amplifier dans les années qui viennent</a:t>
            </a:r>
            <a:r>
              <a:rPr lang="fr-FR" sz="1600" dirty="0" smtClean="0"/>
              <a:t>.</a:t>
            </a:r>
          </a:p>
          <a:p>
            <a:r>
              <a:rPr lang="fr-FR" sz="1600" dirty="0"/>
              <a:t>Un allongement de la durée vie et augmentation des pathologies </a:t>
            </a:r>
            <a:r>
              <a:rPr lang="fr-FR" sz="1600" dirty="0" smtClean="0"/>
              <a:t>chroniques</a:t>
            </a:r>
          </a:p>
          <a:p>
            <a:pPr lvl="1"/>
            <a:r>
              <a:rPr lang="fr-FR" sz="1400" b="1" dirty="0" smtClean="0">
                <a:solidFill>
                  <a:srgbClr val="C00000"/>
                </a:solidFill>
              </a:rPr>
              <a:t>Type de dépendance : 48 % maladie chronique ou invalidante</a:t>
            </a:r>
          </a:p>
          <a:p>
            <a:pPr lvl="1"/>
            <a:r>
              <a:rPr lang="fr-FR" sz="1400" b="1" dirty="0" smtClean="0">
                <a:solidFill>
                  <a:srgbClr val="C00000"/>
                </a:solidFill>
              </a:rPr>
              <a:t>46% vieillesse.</a:t>
            </a:r>
            <a:endParaRPr lang="fr-FR" sz="700" b="1" dirty="0" smtClean="0">
              <a:solidFill>
                <a:srgbClr val="C00000"/>
              </a:solidFill>
            </a:endParaRPr>
          </a:p>
          <a:p>
            <a:r>
              <a:rPr lang="fr-FR" sz="1600" dirty="0"/>
              <a:t>Dans les années à venir les aidants seront de plus en plus jeunes et donc un risque social encore plus important de précarisation si l’on ne fait </a:t>
            </a:r>
            <a:r>
              <a:rPr lang="fr-FR" sz="1600" dirty="0" smtClean="0"/>
              <a:t>rien :</a:t>
            </a:r>
          </a:p>
          <a:p>
            <a:r>
              <a:rPr lang="fr-FR" sz="1600" b="1" dirty="0">
                <a:solidFill>
                  <a:srgbClr val="C00000"/>
                </a:solidFill>
              </a:rPr>
              <a:t>81% ont moins de 65 ans / 44% ont moins de 50 ans</a:t>
            </a:r>
          </a:p>
          <a:p>
            <a:pPr marL="0" indent="0">
              <a:buNone/>
            </a:pPr>
            <a:endParaRPr lang="fr-FR" sz="1600" dirty="0"/>
          </a:p>
          <a:p>
            <a:r>
              <a:rPr lang="fr-FR" sz="1600" dirty="0"/>
              <a:t>Notre projet </a:t>
            </a:r>
            <a:r>
              <a:rPr lang="fr-FR" sz="1600" dirty="0" smtClean="0"/>
              <a:t>d’Economie Sociale et </a:t>
            </a:r>
            <a:r>
              <a:rPr lang="fr-FR" sz="1600" dirty="0" err="1" smtClean="0"/>
              <a:t>Soliddaire</a:t>
            </a:r>
            <a:r>
              <a:rPr lang="fr-FR" sz="1600" dirty="0" smtClean="0"/>
              <a:t> </a:t>
            </a:r>
            <a:r>
              <a:rPr lang="fr-FR" sz="1600" dirty="0"/>
              <a:t>répond à un besoin grandissant et un impératif de s’organiser pour </a:t>
            </a:r>
            <a:r>
              <a:rPr lang="fr-FR" sz="1600" b="1" dirty="0"/>
              <a:t>préserver le maintien à domicile</a:t>
            </a:r>
            <a:r>
              <a:rPr lang="fr-FR" sz="1600" dirty="0"/>
              <a:t>, dans de bonnes conditions </a:t>
            </a:r>
            <a:r>
              <a:rPr lang="fr-FR" sz="1600" b="1" dirty="0"/>
              <a:t>de </a:t>
            </a:r>
            <a:r>
              <a:rPr lang="fr-FR" sz="1600" b="1" dirty="0" err="1"/>
              <a:t>bien-traitance</a:t>
            </a:r>
            <a:r>
              <a:rPr lang="fr-FR" sz="1600" dirty="0"/>
              <a:t>, de </a:t>
            </a:r>
            <a:r>
              <a:rPr lang="fr-FR" sz="1600" b="1" dirty="0"/>
              <a:t>personnes fragilisées par le vieillissement ou le handicap</a:t>
            </a:r>
            <a:r>
              <a:rPr lang="fr-FR" sz="1600" b="1" dirty="0" smtClean="0"/>
              <a:t>.</a:t>
            </a:r>
            <a:endParaRPr lang="fr-FR" sz="1600" b="1" dirty="0"/>
          </a:p>
          <a:p>
            <a:r>
              <a:rPr lang="fr-FR" sz="1600" dirty="0" smtClean="0"/>
              <a:t>Les </a:t>
            </a:r>
            <a:r>
              <a:rPr lang="fr-FR" sz="1600" dirty="0"/>
              <a:t>moyens sont encore trop peu développés pour l’aménagement de cette période où les aidants se mettent en </a:t>
            </a:r>
            <a:r>
              <a:rPr lang="fr-FR" sz="1600" b="1" dirty="0"/>
              <a:t>danger de </a:t>
            </a:r>
            <a:r>
              <a:rPr lang="fr-FR" sz="1600" b="1" dirty="0" err="1"/>
              <a:t>burn</a:t>
            </a:r>
            <a:r>
              <a:rPr lang="fr-FR" sz="1600" b="1" dirty="0"/>
              <a:t> out</a:t>
            </a:r>
            <a:r>
              <a:rPr lang="fr-FR" sz="1600" dirty="0"/>
              <a:t>.</a:t>
            </a:r>
          </a:p>
        </p:txBody>
      </p:sp>
    </p:spTree>
    <p:extLst>
      <p:ext uri="{BB962C8B-B14F-4D97-AF65-F5344CB8AC3E}">
        <p14:creationId xmlns:p14="http://schemas.microsoft.com/office/powerpoint/2010/main" val="16132450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0070C0"/>
                </a:solidFill>
              </a:rPr>
              <a:t>Pourquoi les Cigales ? </a:t>
            </a:r>
            <a:endParaRPr lang="fr-FR" b="1" dirty="0">
              <a:solidFill>
                <a:srgbClr val="0070C0"/>
              </a:solidFill>
            </a:endParaRPr>
          </a:p>
        </p:txBody>
      </p:sp>
      <p:sp>
        <p:nvSpPr>
          <p:cNvPr id="3" name="Espace réservé du contenu 2"/>
          <p:cNvSpPr>
            <a:spLocks noGrp="1"/>
          </p:cNvSpPr>
          <p:nvPr>
            <p:ph sz="quarter" idx="1"/>
          </p:nvPr>
        </p:nvSpPr>
        <p:spPr>
          <a:xfrm>
            <a:off x="439192" y="1556792"/>
            <a:ext cx="8064896" cy="2016224"/>
          </a:xfrm>
        </p:spPr>
        <p:txBody>
          <a:bodyPr>
            <a:noAutofit/>
          </a:bodyPr>
          <a:lstStyle/>
          <a:p>
            <a:pPr marL="0" indent="0">
              <a:buNone/>
            </a:pPr>
            <a:endParaRPr lang="fr-FR" sz="1600" dirty="0"/>
          </a:p>
          <a:p>
            <a:endParaRPr lang="fr-FR" sz="1600" dirty="0" smtClean="0"/>
          </a:p>
          <a:p>
            <a:r>
              <a:rPr lang="fr-FR" sz="1600" dirty="0" smtClean="0"/>
              <a:t>Le soutien affiché de Cigales permettra de mieux faire connaître le Verbatim et nos solutions d’accompagnement et de formations</a:t>
            </a:r>
          </a:p>
          <a:p>
            <a:r>
              <a:rPr lang="fr-FR" sz="1600" dirty="0" smtClean="0"/>
              <a:t>La viabilité est assuré par le déploiement via les départements qui seront aussi prescripteurs.</a:t>
            </a:r>
            <a:endParaRPr lang="fr-FR" sz="1600" dirty="0"/>
          </a:p>
        </p:txBody>
      </p:sp>
    </p:spTree>
    <p:extLst>
      <p:ext uri="{BB962C8B-B14F-4D97-AF65-F5344CB8AC3E}">
        <p14:creationId xmlns:p14="http://schemas.microsoft.com/office/powerpoint/2010/main" val="38858595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0070C0"/>
                </a:solidFill>
              </a:rPr>
              <a:t>Pourquoi les Cigales ? </a:t>
            </a:r>
            <a:endParaRPr lang="fr-FR" b="1" dirty="0">
              <a:solidFill>
                <a:srgbClr val="0070C0"/>
              </a:solidFill>
            </a:endParaRPr>
          </a:p>
        </p:txBody>
      </p:sp>
      <p:sp>
        <p:nvSpPr>
          <p:cNvPr id="3" name="Espace réservé du contenu 2"/>
          <p:cNvSpPr>
            <a:spLocks noGrp="1"/>
          </p:cNvSpPr>
          <p:nvPr>
            <p:ph sz="quarter" idx="1"/>
          </p:nvPr>
        </p:nvSpPr>
        <p:spPr>
          <a:xfrm>
            <a:off x="439192" y="1556792"/>
            <a:ext cx="8064896" cy="4680520"/>
          </a:xfrm>
        </p:spPr>
        <p:txBody>
          <a:bodyPr>
            <a:noAutofit/>
          </a:bodyPr>
          <a:lstStyle/>
          <a:p>
            <a:pPr lvl="0"/>
            <a:r>
              <a:rPr lang="fr-FR" sz="1400" dirty="0" smtClean="0"/>
              <a:t>1/ Financer </a:t>
            </a:r>
            <a:r>
              <a:rPr lang="fr-FR" sz="1400" dirty="0"/>
              <a:t>le projet car l’exploitation et l’équilibre financier de l’association dépendent du Verbatim. </a:t>
            </a:r>
            <a:r>
              <a:rPr lang="fr-FR" sz="1400" dirty="0" smtClean="0"/>
              <a:t>Le projet fait partie intégrante de la mission de PSPPE. Les prestations </a:t>
            </a:r>
            <a:r>
              <a:rPr lang="fr-FR" sz="1400" dirty="0"/>
              <a:t>d’aide aux aidants tourne autour du Verbatim. </a:t>
            </a:r>
          </a:p>
          <a:p>
            <a:pPr lvl="0"/>
            <a:r>
              <a:rPr lang="fr-FR" sz="1400" dirty="0"/>
              <a:t>L’activité de l’association dépend du lancement de Verbatim qui a pris du retard à cause du COVID car on n’avait pas pu faire les enquêtes/interviews avec le public visé. On l’a fait ensuite en visio-conférence mais pas dans le temps imparti.</a:t>
            </a:r>
          </a:p>
          <a:p>
            <a:pPr lvl="0"/>
            <a:r>
              <a:rPr lang="fr-FR" sz="1400" dirty="0" smtClean="0"/>
              <a:t>Dès </a:t>
            </a:r>
            <a:r>
              <a:rPr lang="fr-FR" sz="1400" dirty="0"/>
              <a:t>l’instant que le Verbatim sera disponible et le marketing fait, le projet en lui-même sera </a:t>
            </a:r>
            <a:r>
              <a:rPr lang="fr-FR" sz="1400" dirty="0" smtClean="0"/>
              <a:t>viable</a:t>
            </a:r>
            <a:endParaRPr lang="fr-FR" sz="1400" dirty="0"/>
          </a:p>
          <a:p>
            <a:r>
              <a:rPr lang="fr-FR" sz="1400" b="1" dirty="0"/>
              <a:t>Les points d'amélioration : </a:t>
            </a:r>
            <a:r>
              <a:rPr lang="fr-FR" sz="1400" dirty="0"/>
              <a:t>Projet associatif reposant sur des subventions essentiellement (dépendance) : ça donne cette impression car le début de l’association et le démarrage du projet sont concomitant </a:t>
            </a:r>
            <a:r>
              <a:rPr lang="fr-FR" sz="1400" dirty="0" smtClean="0"/>
              <a:t>;</a:t>
            </a:r>
            <a:endParaRPr lang="fr-FR" sz="1400" dirty="0"/>
          </a:p>
          <a:p>
            <a:pPr lvl="0"/>
            <a:r>
              <a:rPr lang="fr-FR" sz="1400" dirty="0" smtClean="0"/>
              <a:t>Le </a:t>
            </a:r>
            <a:r>
              <a:rPr lang="fr-FR" sz="1400" dirty="0"/>
              <a:t>projet peut-il être viable sans aides externes ? Oui, car le projet permettra d’ouvrir des portes et d’obtenir les adhésions d’entreprises qui pourront en faire bénéficier leurs collaborateur dans le cadre de la Santé et Qualité de Vie au Travail.</a:t>
            </a:r>
          </a:p>
          <a:p>
            <a:pPr lvl="0"/>
            <a:r>
              <a:rPr lang="fr-FR" sz="1400" dirty="0"/>
              <a:t>Doit-on financer le projet d'application ou l'association ? = L’application, les recettes de PSPPE ne dépendent pas uniquement du Verbatim. L’association a un rôle d’éducation à la santé que nous allons mener avec des médecins sous la forme de webinaire et de visio-conférence. Nous venons d’avoir la réponse d’un des médecins qui va s’engager dans ce sens avec PSPPE.</a:t>
            </a:r>
          </a:p>
        </p:txBody>
      </p:sp>
    </p:spTree>
    <p:extLst>
      <p:ext uri="{BB962C8B-B14F-4D97-AF65-F5344CB8AC3E}">
        <p14:creationId xmlns:p14="http://schemas.microsoft.com/office/powerpoint/2010/main" val="25461035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solidFill>
                  <a:srgbClr val="0070C0"/>
                </a:solidFill>
              </a:rPr>
              <a:t>Merci de votre attention</a:t>
            </a:r>
            <a:endParaRPr lang="fr-FR" dirty="0">
              <a:solidFill>
                <a:srgbClr val="0070C0"/>
              </a:solidFill>
            </a:endParaRPr>
          </a:p>
        </p:txBody>
      </p:sp>
      <p:sp>
        <p:nvSpPr>
          <p:cNvPr id="3" name="Sous-titre 2"/>
          <p:cNvSpPr>
            <a:spLocks noGrp="1"/>
          </p:cNvSpPr>
          <p:nvPr>
            <p:ph type="subTitle" idx="1"/>
          </p:nvPr>
        </p:nvSpPr>
        <p:spPr>
          <a:xfrm>
            <a:off x="2286000" y="5229200"/>
            <a:ext cx="6172200" cy="1145722"/>
          </a:xfrm>
        </p:spPr>
        <p:txBody>
          <a:bodyPr>
            <a:normAutofit fontScale="92500" lnSpcReduction="20000"/>
          </a:bodyPr>
          <a:lstStyle/>
          <a:p>
            <a:pPr algn="ctr"/>
            <a:r>
              <a:rPr lang="fr-FR" b="0" dirty="0"/>
              <a:t>PSPPE 188 Grande Rue Charles de Gaulle</a:t>
            </a:r>
            <a:br>
              <a:rPr lang="fr-FR" b="0" dirty="0"/>
            </a:br>
            <a:r>
              <a:rPr lang="fr-FR" b="0" dirty="0"/>
              <a:t>94130 Nogent sur Marne</a:t>
            </a:r>
          </a:p>
          <a:p>
            <a:pPr algn="ctr"/>
            <a:r>
              <a:rPr lang="fr-FR" b="0" dirty="0" smtClean="0"/>
              <a:t>Tél 01 84 23 73 37 – www.pole-sante.fr</a:t>
            </a:r>
          </a:p>
          <a:p>
            <a:pPr algn="ctr"/>
            <a:r>
              <a:rPr lang="fr-FR" b="0" dirty="0" smtClean="0"/>
              <a:t>Association </a:t>
            </a:r>
            <a:r>
              <a:rPr lang="fr-FR" b="0" dirty="0"/>
              <a:t>loi 1901 - RNA-W942006769</a:t>
            </a:r>
          </a:p>
          <a:p>
            <a:endParaRPr lang="fr-FR" dirty="0"/>
          </a:p>
          <a:p>
            <a:endParaRPr lang="fr-FR" dirty="0"/>
          </a:p>
        </p:txBody>
      </p:sp>
    </p:spTree>
    <p:extLst>
      <p:ext uri="{BB962C8B-B14F-4D97-AF65-F5344CB8AC3E}">
        <p14:creationId xmlns:p14="http://schemas.microsoft.com/office/powerpoint/2010/main" val="41327131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46360" y="260648"/>
            <a:ext cx="7467600" cy="936104"/>
          </a:xfrm>
        </p:spPr>
        <p:txBody>
          <a:bodyPr>
            <a:noAutofit/>
          </a:bodyPr>
          <a:lstStyle/>
          <a:p>
            <a:r>
              <a:rPr lang="fr-FR" sz="1600" b="1" dirty="0" smtClean="0">
                <a:solidFill>
                  <a:schemeClr val="tx1"/>
                </a:solidFill>
              </a:rPr>
              <a:t>Synthèse - Mots clés</a:t>
            </a:r>
            <a:br>
              <a:rPr lang="fr-FR" sz="1600" b="1" dirty="0" smtClean="0">
                <a:solidFill>
                  <a:schemeClr val="tx1"/>
                </a:solidFill>
              </a:rPr>
            </a:br>
            <a:r>
              <a:rPr lang="fr-FR" sz="1600" b="1" dirty="0" smtClean="0">
                <a:solidFill>
                  <a:schemeClr val="tx1"/>
                </a:solidFill>
              </a:rPr>
              <a:t>ER – PSPPE - </a:t>
            </a:r>
            <a:r>
              <a:rPr lang="fr-FR" sz="1600" b="1" dirty="0">
                <a:solidFill>
                  <a:schemeClr val="tx1"/>
                </a:solidFill>
              </a:rPr>
              <a:t>PROJET : Le Verbatim de la bientraitance</a:t>
            </a:r>
            <a:br>
              <a:rPr lang="fr-FR" sz="1600" b="1" dirty="0">
                <a:solidFill>
                  <a:schemeClr val="tx1"/>
                </a:solidFill>
              </a:rPr>
            </a:br>
            <a:r>
              <a:rPr lang="fr-FR" sz="1600" b="1" dirty="0" smtClean="0">
                <a:solidFill>
                  <a:schemeClr val="tx1"/>
                </a:solidFill>
              </a:rPr>
              <a:t>SOUTIEN </a:t>
            </a:r>
            <a:r>
              <a:rPr lang="fr-FR" sz="1600" b="1" dirty="0">
                <a:solidFill>
                  <a:schemeClr val="tx1"/>
                </a:solidFill>
              </a:rPr>
              <a:t>AUX PROCHES AIDANTS </a:t>
            </a:r>
            <a:r>
              <a:rPr lang="fr-FR" sz="1600" b="1" dirty="0" smtClean="0">
                <a:solidFill>
                  <a:schemeClr val="tx1"/>
                </a:solidFill>
              </a:rPr>
              <a:t>ACTIFS</a:t>
            </a:r>
            <a:endParaRPr lang="fr-FR" sz="1600" b="1" dirty="0">
              <a:solidFill>
                <a:schemeClr val="tx1"/>
              </a:solidFill>
            </a:endParaRPr>
          </a:p>
        </p:txBody>
      </p:sp>
      <p:sp>
        <p:nvSpPr>
          <p:cNvPr id="3" name="Espace réservé du contenu 2"/>
          <p:cNvSpPr>
            <a:spLocks noGrp="1"/>
          </p:cNvSpPr>
          <p:nvPr>
            <p:ph sz="quarter" idx="1"/>
          </p:nvPr>
        </p:nvSpPr>
        <p:spPr>
          <a:xfrm>
            <a:off x="457200" y="1340768"/>
            <a:ext cx="7787208" cy="5133184"/>
          </a:xfrm>
        </p:spPr>
        <p:txBody>
          <a:bodyPr>
            <a:noAutofit/>
          </a:bodyPr>
          <a:lstStyle/>
          <a:p>
            <a:r>
              <a:rPr lang="fr-FR" sz="1400" b="1" u="sng" dirty="0" smtClean="0"/>
              <a:t>Qui ?</a:t>
            </a:r>
            <a:r>
              <a:rPr lang="fr-FR" sz="1400" dirty="0" smtClean="0"/>
              <a:t> Centre de santé: </a:t>
            </a:r>
            <a:r>
              <a:rPr lang="fr-FR" sz="1400" b="1" dirty="0" smtClean="0"/>
              <a:t>pathologies chroniques</a:t>
            </a:r>
          </a:p>
          <a:p>
            <a:r>
              <a:rPr lang="fr-FR" sz="1400" dirty="0"/>
              <a:t>Je suis sophrologue 15 dans la relation d’aide et 15 dans les </a:t>
            </a:r>
            <a:r>
              <a:rPr lang="fr-FR" sz="1400" dirty="0" smtClean="0"/>
              <a:t>RH</a:t>
            </a:r>
            <a:endParaRPr lang="fr-FR" sz="1400" b="1" dirty="0" smtClean="0"/>
          </a:p>
          <a:p>
            <a:r>
              <a:rPr lang="fr-FR" sz="1400" b="1" dirty="0" smtClean="0"/>
              <a:t>Aide aux proches aidants actifs</a:t>
            </a:r>
            <a:r>
              <a:rPr lang="fr-FR" sz="1400" dirty="0" smtClean="0"/>
              <a:t> (</a:t>
            </a:r>
            <a:r>
              <a:rPr lang="fr-FR" sz="1400" b="1" dirty="0" smtClean="0"/>
              <a:t>11 millions ou 1/5</a:t>
            </a:r>
            <a:r>
              <a:rPr lang="fr-FR" sz="1400" dirty="0" smtClean="0"/>
              <a:t>)</a:t>
            </a:r>
          </a:p>
          <a:p>
            <a:r>
              <a:rPr lang="fr-FR" sz="1400" b="1" u="sng" dirty="0" smtClean="0"/>
              <a:t>Pourquoi ?</a:t>
            </a:r>
            <a:r>
              <a:rPr lang="fr-FR" sz="1400" dirty="0" smtClean="0"/>
              <a:t> Prévenir maltraitance </a:t>
            </a:r>
            <a:r>
              <a:rPr lang="fr-FR" sz="1400" dirty="0" smtClean="0">
                <a:sym typeface="Wingdings" panose="05000000000000000000" pitchFamily="2" charset="2"/>
              </a:rPr>
              <a:t> </a:t>
            </a:r>
            <a:r>
              <a:rPr lang="fr-FR" sz="1400" dirty="0" smtClean="0"/>
              <a:t>absence d’expérience et de connaissances.</a:t>
            </a:r>
          </a:p>
          <a:p>
            <a:r>
              <a:rPr lang="fr-FR" sz="1400" dirty="0" smtClean="0"/>
              <a:t>Le projet s’inscrit parfaitement dans la mission de l’association spécialisée dans la </a:t>
            </a:r>
            <a:r>
              <a:rPr lang="fr-FR" sz="1400" b="1" dirty="0" smtClean="0"/>
              <a:t>relation d’aide et de soutien aux personnes en difficulté</a:t>
            </a:r>
            <a:r>
              <a:rPr lang="fr-FR" sz="1400" dirty="0"/>
              <a:t> </a:t>
            </a:r>
            <a:r>
              <a:rPr lang="fr-FR" sz="1400" dirty="0" smtClean="0">
                <a:sym typeface="Wingdings" panose="05000000000000000000" pitchFamily="2" charset="2"/>
              </a:rPr>
              <a:t> </a:t>
            </a:r>
            <a:r>
              <a:rPr lang="fr-FR" sz="1400" dirty="0" err="1" smtClean="0">
                <a:sym typeface="Wingdings" panose="05000000000000000000" pitchFamily="2" charset="2"/>
              </a:rPr>
              <a:t>Prév</a:t>
            </a:r>
            <a:r>
              <a:rPr lang="fr-FR" sz="1400" dirty="0" smtClean="0">
                <a:sym typeface="Wingdings" panose="05000000000000000000" pitchFamily="2" charset="2"/>
              </a:rPr>
              <a:t>. </a:t>
            </a:r>
            <a:r>
              <a:rPr lang="fr-FR" sz="1400" dirty="0" err="1" smtClean="0">
                <a:sym typeface="Wingdings" panose="05000000000000000000" pitchFamily="2" charset="2"/>
              </a:rPr>
              <a:t>Burn</a:t>
            </a:r>
            <a:r>
              <a:rPr lang="fr-FR" sz="1400" dirty="0" smtClean="0">
                <a:sym typeface="Wingdings" panose="05000000000000000000" pitchFamily="2" charset="2"/>
              </a:rPr>
              <a:t> out</a:t>
            </a:r>
            <a:endParaRPr lang="fr-FR" sz="1400" dirty="0" smtClean="0"/>
          </a:p>
          <a:p>
            <a:r>
              <a:rPr lang="fr-FR" sz="1400" dirty="0" smtClean="0"/>
              <a:t>Equipe d’experts en formation et </a:t>
            </a:r>
            <a:r>
              <a:rPr lang="fr-FR" sz="1400" b="1" dirty="0" smtClean="0"/>
              <a:t>d’éducation à la santé</a:t>
            </a:r>
            <a:r>
              <a:rPr lang="fr-FR" sz="1400" dirty="0" smtClean="0"/>
              <a:t>.</a:t>
            </a:r>
          </a:p>
          <a:p>
            <a:r>
              <a:rPr lang="fr-FR" sz="1400" dirty="0" smtClean="0"/>
              <a:t>Accroche : Origine du projet : </a:t>
            </a:r>
            <a:r>
              <a:rPr lang="fr-FR" sz="1400" b="1" dirty="0" smtClean="0"/>
              <a:t>2008</a:t>
            </a:r>
            <a:r>
              <a:rPr lang="fr-FR" sz="1400" dirty="0" smtClean="0"/>
              <a:t> aidante d’un proche et depuis… C. Schoen…</a:t>
            </a:r>
          </a:p>
          <a:p>
            <a:r>
              <a:rPr lang="fr-FR" sz="1400" b="1" u="sng" dirty="0" smtClean="0"/>
              <a:t>Comment ?</a:t>
            </a:r>
            <a:r>
              <a:rPr lang="fr-FR" sz="1400" b="1" dirty="0" smtClean="0"/>
              <a:t> </a:t>
            </a:r>
            <a:r>
              <a:rPr lang="fr-FR" sz="1400" dirty="0" smtClean="0"/>
              <a:t>Lier l’innovation et l’humain pour une offre complète : apporter une réponse à la mission des départements face à une demande croissante : </a:t>
            </a:r>
            <a:r>
              <a:rPr lang="fr-FR" sz="1400" b="1" dirty="0" smtClean="0"/>
              <a:t>61% travaillent dont 53 sont salariés </a:t>
            </a:r>
            <a:r>
              <a:rPr lang="fr-FR" sz="1400" dirty="0" smtClean="0"/>
              <a:t>contre 52% en 2018 dont 44% salariés.</a:t>
            </a:r>
          </a:p>
          <a:p>
            <a:r>
              <a:rPr lang="fr-FR" sz="1400" b="1" u="sng" dirty="0" smtClean="0"/>
              <a:t>Quoi :</a:t>
            </a:r>
            <a:r>
              <a:rPr lang="fr-FR" sz="1400" dirty="0" smtClean="0"/>
              <a:t> </a:t>
            </a:r>
            <a:r>
              <a:rPr lang="fr-FR" sz="1400" b="1" dirty="0" smtClean="0"/>
              <a:t>VERBATIM application digitale éducative </a:t>
            </a:r>
            <a:r>
              <a:rPr lang="fr-FR" sz="1400" dirty="0" smtClean="0">
                <a:sym typeface="Wingdings" panose="05000000000000000000" pitchFamily="2" charset="2"/>
              </a:rPr>
              <a:t> parcours pédagogique interactif avec situations concrètes, pratiques, quotidiennes / </a:t>
            </a:r>
            <a:r>
              <a:rPr lang="fr-FR" sz="1400" b="1" dirty="0" smtClean="0">
                <a:sym typeface="Wingdings" panose="05000000000000000000" pitchFamily="2" charset="2"/>
              </a:rPr>
              <a:t>4 thèmes : </a:t>
            </a:r>
            <a:r>
              <a:rPr lang="fr-FR" sz="1400" dirty="0" smtClean="0">
                <a:sym typeface="Wingdings" panose="05000000000000000000" pitchFamily="2" charset="2"/>
              </a:rPr>
              <a:t>situations/ Comportements /Lieux/ communication / dire, faire, agir en bientraitance pour améliorer la </a:t>
            </a:r>
            <a:r>
              <a:rPr lang="fr-FR" sz="1400" b="1" dirty="0" smtClean="0">
                <a:sym typeface="Wingdings" panose="05000000000000000000" pitchFamily="2" charset="2"/>
              </a:rPr>
              <a:t>relation binôme aidant/aidé</a:t>
            </a:r>
            <a:r>
              <a:rPr lang="fr-FR" sz="1400" dirty="0" smtClean="0">
                <a:sym typeface="Wingdings" panose="05000000000000000000" pitchFamily="2" charset="2"/>
              </a:rPr>
              <a:t>. Bénéfique pour les aidés.</a:t>
            </a:r>
          </a:p>
          <a:p>
            <a:r>
              <a:rPr lang="fr-FR" sz="1400" b="1" u="sng" dirty="0" smtClean="0"/>
              <a:t>Avantages utilisateurs : </a:t>
            </a:r>
            <a:r>
              <a:rPr lang="fr-FR" sz="1400" dirty="0" smtClean="0"/>
              <a:t>communauté, maintien équilibre, (</a:t>
            </a:r>
            <a:r>
              <a:rPr lang="fr-FR" sz="1400" b="1" dirty="0" smtClean="0"/>
              <a:t>20H/</a:t>
            </a:r>
            <a:r>
              <a:rPr lang="fr-FR" sz="1400" b="1" dirty="0" err="1" smtClean="0"/>
              <a:t>sem</a:t>
            </a:r>
            <a:r>
              <a:rPr lang="fr-FR" sz="1400" b="1" dirty="0" smtClean="0"/>
              <a:t>).</a:t>
            </a:r>
          </a:p>
          <a:p>
            <a:r>
              <a:rPr lang="fr-FR" sz="1400" b="1" dirty="0" smtClean="0"/>
              <a:t>Modèle Eco : Entreprises </a:t>
            </a:r>
            <a:r>
              <a:rPr lang="fr-FR" sz="1400" b="1" dirty="0" smtClean="0">
                <a:sym typeface="Wingdings" panose="05000000000000000000" pitchFamily="2" charset="2"/>
              </a:rPr>
              <a:t> Verbatim + formation + </a:t>
            </a:r>
            <a:r>
              <a:rPr lang="fr-FR" sz="1400" b="1" dirty="0" err="1" smtClean="0">
                <a:sym typeface="Wingdings" panose="05000000000000000000" pitchFamily="2" charset="2"/>
              </a:rPr>
              <a:t>visio</a:t>
            </a:r>
            <a:r>
              <a:rPr lang="fr-FR" sz="1400" b="1" dirty="0" smtClean="0">
                <a:sym typeface="Wingdings" panose="05000000000000000000" pitchFamily="2" charset="2"/>
              </a:rPr>
              <a:t> + prescription des départements</a:t>
            </a:r>
          </a:p>
          <a:p>
            <a:r>
              <a:rPr lang="fr-FR" sz="1400" b="1" u="sng" dirty="0" smtClean="0">
                <a:sym typeface="Wingdings" panose="05000000000000000000" pitchFamily="2" charset="2"/>
              </a:rPr>
              <a:t>Quand :</a:t>
            </a:r>
            <a:r>
              <a:rPr lang="fr-FR" sz="1400" b="1" dirty="0" smtClean="0">
                <a:sym typeface="Wingdings" panose="05000000000000000000" pitchFamily="2" charset="2"/>
              </a:rPr>
              <a:t> janvier 2022</a:t>
            </a:r>
            <a:endParaRPr lang="fr-FR" sz="1400" b="1" dirty="0">
              <a:sym typeface="Wingdings" panose="05000000000000000000" pitchFamily="2" charset="2"/>
            </a:endParaRPr>
          </a:p>
          <a:p>
            <a:r>
              <a:rPr lang="fr-FR" sz="1400" b="1" dirty="0" smtClean="0"/>
              <a:t>Soutien des Cigales pour se faire connaître</a:t>
            </a:r>
            <a:endParaRPr lang="fr-FR" sz="1400" b="1" dirty="0"/>
          </a:p>
        </p:txBody>
      </p:sp>
    </p:spTree>
    <p:extLst>
      <p:ext uri="{BB962C8B-B14F-4D97-AF65-F5344CB8AC3E}">
        <p14:creationId xmlns:p14="http://schemas.microsoft.com/office/powerpoint/2010/main" val="3471359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46360" y="260648"/>
            <a:ext cx="7467600" cy="1143000"/>
          </a:xfrm>
        </p:spPr>
        <p:txBody>
          <a:bodyPr/>
          <a:lstStyle/>
          <a:p>
            <a:r>
              <a:rPr lang="fr-FR" dirty="0" smtClean="0">
                <a:solidFill>
                  <a:srgbClr val="0070C0"/>
                </a:solidFill>
              </a:rPr>
              <a:t>Qui sommes-nous ?</a:t>
            </a:r>
            <a:endParaRPr lang="fr-FR" dirty="0">
              <a:solidFill>
                <a:srgbClr val="0070C0"/>
              </a:solidFill>
            </a:endParaRPr>
          </a:p>
        </p:txBody>
      </p:sp>
      <p:sp>
        <p:nvSpPr>
          <p:cNvPr id="3" name="Espace réservé du contenu 2"/>
          <p:cNvSpPr>
            <a:spLocks noGrp="1"/>
          </p:cNvSpPr>
          <p:nvPr>
            <p:ph sz="quarter" idx="1"/>
          </p:nvPr>
        </p:nvSpPr>
        <p:spPr/>
        <p:txBody>
          <a:bodyPr>
            <a:noAutofit/>
          </a:bodyPr>
          <a:lstStyle/>
          <a:p>
            <a:pPr marL="0" indent="0">
              <a:buNone/>
            </a:pPr>
            <a:r>
              <a:rPr lang="fr-FR" sz="1400" u="sng" dirty="0" smtClean="0"/>
              <a:t>Secteur</a:t>
            </a:r>
            <a:r>
              <a:rPr lang="fr-FR" sz="1400" dirty="0" smtClean="0"/>
              <a:t> </a:t>
            </a:r>
            <a:r>
              <a:rPr lang="fr-FR" sz="1400" dirty="0"/>
              <a:t>de la santé, </a:t>
            </a:r>
            <a:r>
              <a:rPr lang="fr-FR" sz="1400" dirty="0" smtClean="0"/>
              <a:t>aide et prévention</a:t>
            </a:r>
            <a:r>
              <a:rPr lang="fr-FR" sz="1400" dirty="0"/>
              <a:t>,</a:t>
            </a:r>
            <a:r>
              <a:rPr lang="fr-FR" sz="1400" dirty="0" smtClean="0"/>
              <a:t> couvre les aspects médico-psycho-sociaux</a:t>
            </a:r>
          </a:p>
          <a:p>
            <a:pPr marL="0" indent="0">
              <a:buNone/>
            </a:pPr>
            <a:endParaRPr lang="fr-FR" sz="1400" dirty="0" smtClean="0"/>
          </a:p>
          <a:p>
            <a:r>
              <a:rPr lang="fr-FR" sz="1400" dirty="0"/>
              <a:t>Spécialiste de la douleur chronique, partenaire des entreprises, des professionnels de santé, du sport et du bien-être.</a:t>
            </a:r>
          </a:p>
          <a:p>
            <a:r>
              <a:rPr lang="fr-FR" sz="1400" b="1" u="sng" dirty="0" smtClean="0">
                <a:solidFill>
                  <a:srgbClr val="C00000"/>
                </a:solidFill>
              </a:rPr>
              <a:t>L’aide</a:t>
            </a:r>
            <a:r>
              <a:rPr lang="fr-FR" sz="1400" b="1" u="sng" dirty="0">
                <a:solidFill>
                  <a:srgbClr val="C00000"/>
                </a:solidFill>
              </a:rPr>
              <a:t> </a:t>
            </a:r>
            <a:r>
              <a:rPr lang="fr-FR" sz="1400" b="1" u="sng" dirty="0" smtClean="0">
                <a:solidFill>
                  <a:srgbClr val="C00000"/>
                </a:solidFill>
              </a:rPr>
              <a:t>aux proches </a:t>
            </a:r>
            <a:r>
              <a:rPr lang="fr-FR" sz="1400" b="1" u="sng" dirty="0">
                <a:solidFill>
                  <a:srgbClr val="C00000"/>
                </a:solidFill>
              </a:rPr>
              <a:t>aidants actifs (proches non professionnels au-delà de la </a:t>
            </a:r>
            <a:r>
              <a:rPr lang="fr-FR" sz="1400" b="1" u="sng" dirty="0" smtClean="0">
                <a:solidFill>
                  <a:srgbClr val="C00000"/>
                </a:solidFill>
              </a:rPr>
              <a:t>famille) une priorité : 11 millions de français = 1 français sur 5 </a:t>
            </a:r>
          </a:p>
          <a:p>
            <a:endParaRPr lang="fr-FR" sz="1400" dirty="0" smtClean="0"/>
          </a:p>
          <a:p>
            <a:pPr lvl="0"/>
            <a:r>
              <a:rPr lang="fr-FR" sz="1600" b="1" dirty="0">
                <a:solidFill>
                  <a:srgbClr val="0070C0"/>
                </a:solidFill>
              </a:rPr>
              <a:t>Le projet s’inscrit dans la mission de l’association</a:t>
            </a:r>
          </a:p>
          <a:p>
            <a:pPr lvl="0"/>
            <a:r>
              <a:rPr lang="fr-FR" sz="1600" b="1" dirty="0">
                <a:solidFill>
                  <a:srgbClr val="0070C0"/>
                </a:solidFill>
              </a:rPr>
              <a:t>Avec une équipe d’experts de la relation </a:t>
            </a:r>
            <a:r>
              <a:rPr lang="fr-FR" sz="1600" b="1" dirty="0" smtClean="0">
                <a:solidFill>
                  <a:srgbClr val="0070C0"/>
                </a:solidFill>
              </a:rPr>
              <a:t>d’aide qui apporte formation et soutien moral.</a:t>
            </a:r>
            <a:endParaRPr lang="fr-FR" sz="1600" b="1" dirty="0">
              <a:solidFill>
                <a:srgbClr val="0070C0"/>
              </a:solidFill>
            </a:endParaRPr>
          </a:p>
          <a:p>
            <a:pPr marL="0" indent="0">
              <a:buNone/>
            </a:pPr>
            <a:endParaRPr lang="fr-FR" sz="1400" dirty="0" smtClean="0"/>
          </a:p>
          <a:p>
            <a:r>
              <a:rPr lang="fr-FR" sz="1400" b="1" u="sng" dirty="0" smtClean="0"/>
              <a:t>But</a:t>
            </a:r>
            <a:endParaRPr lang="fr-FR" sz="1400" b="1" u="sng" dirty="0"/>
          </a:p>
          <a:p>
            <a:r>
              <a:rPr lang="fr-FR" sz="1600" b="1" dirty="0" smtClean="0">
                <a:solidFill>
                  <a:srgbClr val="0070C0"/>
                </a:solidFill>
              </a:rPr>
              <a:t>Nous les aidons à rompre l’isolement,</a:t>
            </a:r>
          </a:p>
          <a:p>
            <a:r>
              <a:rPr lang="fr-FR" sz="1600" b="1" dirty="0" smtClean="0">
                <a:solidFill>
                  <a:srgbClr val="0070C0"/>
                </a:solidFill>
              </a:rPr>
              <a:t>Prévenir du </a:t>
            </a:r>
            <a:r>
              <a:rPr lang="fr-FR" sz="1600" b="1" dirty="0" err="1" smtClean="0">
                <a:solidFill>
                  <a:srgbClr val="0070C0"/>
                </a:solidFill>
              </a:rPr>
              <a:t>burn</a:t>
            </a:r>
            <a:r>
              <a:rPr lang="fr-FR" sz="1600" b="1" dirty="0" smtClean="0">
                <a:solidFill>
                  <a:srgbClr val="0070C0"/>
                </a:solidFill>
              </a:rPr>
              <a:t> out</a:t>
            </a:r>
          </a:p>
          <a:p>
            <a:r>
              <a:rPr lang="fr-FR" sz="1600" b="1" dirty="0" smtClean="0">
                <a:solidFill>
                  <a:srgbClr val="0070C0"/>
                </a:solidFill>
              </a:rPr>
              <a:t>Les aider à conserver leur travail dans l’équilibre</a:t>
            </a:r>
          </a:p>
          <a:p>
            <a:endParaRPr lang="fr-FR" sz="1400" dirty="0"/>
          </a:p>
        </p:txBody>
      </p:sp>
    </p:spTree>
    <p:extLst>
      <p:ext uri="{BB962C8B-B14F-4D97-AF65-F5344CB8AC3E}">
        <p14:creationId xmlns:p14="http://schemas.microsoft.com/office/powerpoint/2010/main" val="12532035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200" dirty="0">
                <a:solidFill>
                  <a:srgbClr val="0070C0"/>
                </a:solidFill>
              </a:rPr>
              <a:t>Qui je-suis ? + expérience </a:t>
            </a:r>
            <a:r>
              <a:rPr lang="fr-FR" sz="3200" dirty="0" smtClean="0">
                <a:solidFill>
                  <a:srgbClr val="0070C0"/>
                </a:solidFill>
              </a:rPr>
              <a:t>vécue</a:t>
            </a:r>
            <a:endParaRPr lang="fr-FR" dirty="0">
              <a:solidFill>
                <a:srgbClr val="0070C0"/>
              </a:solidFill>
            </a:endParaRPr>
          </a:p>
        </p:txBody>
      </p:sp>
      <p:sp>
        <p:nvSpPr>
          <p:cNvPr id="3" name="Espace réservé du contenu 2"/>
          <p:cNvSpPr>
            <a:spLocks noGrp="1"/>
          </p:cNvSpPr>
          <p:nvPr>
            <p:ph sz="quarter" idx="1"/>
          </p:nvPr>
        </p:nvSpPr>
        <p:spPr/>
        <p:txBody>
          <a:bodyPr>
            <a:noAutofit/>
          </a:bodyPr>
          <a:lstStyle/>
          <a:p>
            <a:r>
              <a:rPr lang="fr-FR" sz="1400" b="1" dirty="0" smtClean="0"/>
              <a:t>Sophrologue, praticienne </a:t>
            </a:r>
            <a:r>
              <a:rPr lang="fr-FR" sz="1400" b="1" dirty="0"/>
              <a:t>en EFT</a:t>
            </a:r>
            <a:r>
              <a:rPr lang="fr-FR" sz="1400" b="1" dirty="0" smtClean="0"/>
              <a:t>* , spécialiste de la relation d’aide depuis 15 ans, carrière de 15 ans dans les RH, </a:t>
            </a:r>
          </a:p>
          <a:p>
            <a:pPr marL="0" indent="0">
              <a:buNone/>
            </a:pPr>
            <a:endParaRPr lang="fr-FR" sz="1400" dirty="0"/>
          </a:p>
          <a:p>
            <a:pPr lvl="0" fontAlgn="auto"/>
            <a:r>
              <a:rPr lang="fr-FR" sz="1400" b="1" dirty="0" smtClean="0"/>
              <a:t>PSPPE </a:t>
            </a:r>
            <a:r>
              <a:rPr lang="fr-FR" sz="1400" b="1" dirty="0"/>
              <a:t>répond à deux objectifs :</a:t>
            </a:r>
            <a:endParaRPr lang="fr-FR" sz="1400" dirty="0"/>
          </a:p>
          <a:p>
            <a:pPr lvl="0" fontAlgn="auto"/>
            <a:r>
              <a:rPr lang="fr-FR" sz="1400" dirty="0"/>
              <a:t>l’amélioration de la qualité de vie personnelle,</a:t>
            </a:r>
          </a:p>
          <a:p>
            <a:pPr lvl="0" fontAlgn="auto"/>
            <a:r>
              <a:rPr lang="fr-FR" sz="1400" dirty="0"/>
              <a:t>le retour ou le maintien à l’emploi, pour les actifs</a:t>
            </a:r>
            <a:r>
              <a:rPr lang="fr-FR" sz="1400" dirty="0" smtClean="0"/>
              <a:t>.</a:t>
            </a:r>
          </a:p>
          <a:p>
            <a:pPr marL="0" lvl="0" indent="0" fontAlgn="auto">
              <a:buNone/>
            </a:pPr>
            <a:endParaRPr lang="fr-FR" sz="1400" b="1" dirty="0" smtClean="0"/>
          </a:p>
          <a:p>
            <a:pPr marL="0" lvl="0" indent="0" fontAlgn="auto">
              <a:buNone/>
            </a:pPr>
            <a:r>
              <a:rPr lang="fr-FR" sz="1400" b="1" u="sng" dirty="0" smtClean="0"/>
              <a:t>Grâce à nos compétences :</a:t>
            </a:r>
            <a:endParaRPr lang="fr-FR" sz="1400" b="1" u="sng" dirty="0"/>
          </a:p>
          <a:p>
            <a:r>
              <a:rPr lang="fr-FR" sz="1400" b="1" dirty="0" smtClean="0"/>
              <a:t>Assortir </a:t>
            </a:r>
            <a:r>
              <a:rPr lang="fr-FR" sz="1400" b="1" dirty="0"/>
              <a:t>le Verbatim à </a:t>
            </a:r>
            <a:r>
              <a:rPr lang="fr-FR" sz="1400" b="1" dirty="0" smtClean="0"/>
              <a:t>des programmes de formation et d’éducation à la santé </a:t>
            </a:r>
            <a:r>
              <a:rPr lang="fr-FR" sz="1400" b="1" dirty="0"/>
              <a:t>permet d’associer le digital et l’humain pour éviter que les aidants n’aillent plus mal que leurs proches</a:t>
            </a:r>
            <a:r>
              <a:rPr lang="fr-FR" sz="1400" b="1" dirty="0" smtClean="0"/>
              <a:t>.</a:t>
            </a:r>
            <a:endParaRPr lang="fr-FR" sz="1400" b="1" dirty="0"/>
          </a:p>
          <a:p>
            <a:pPr marL="0" indent="0">
              <a:buNone/>
            </a:pPr>
            <a:r>
              <a:rPr lang="fr-FR" sz="1400" b="1" u="sng" dirty="0"/>
              <a:t>L’origine du projet </a:t>
            </a:r>
            <a:r>
              <a:rPr lang="fr-FR" sz="1400" b="1" u="sng" dirty="0" smtClean="0"/>
              <a:t>:</a:t>
            </a:r>
          </a:p>
          <a:p>
            <a:r>
              <a:rPr lang="fr-FR" sz="1400" dirty="0" smtClean="0"/>
              <a:t>En 2008 j’ai été moi-même </a:t>
            </a:r>
            <a:r>
              <a:rPr lang="fr-FR" sz="1400" dirty="0"/>
              <a:t>confrontée </a:t>
            </a:r>
            <a:r>
              <a:rPr lang="fr-FR" sz="1400" dirty="0" smtClean="0"/>
              <a:t>à cette situation pour aider ma </a:t>
            </a:r>
            <a:r>
              <a:rPr lang="fr-FR" sz="1400" dirty="0"/>
              <a:t>mère. Il en est de même pour le Dr Christian Schoen obligé d’aider sa mère devenue dépendante</a:t>
            </a:r>
            <a:r>
              <a:rPr lang="fr-FR" sz="1400" dirty="0" smtClean="0"/>
              <a:t>.</a:t>
            </a:r>
          </a:p>
          <a:p>
            <a:r>
              <a:rPr lang="fr-FR" sz="1400" dirty="0"/>
              <a:t>Ce besoin a été complété par un projet européen (« Ambient </a:t>
            </a:r>
            <a:r>
              <a:rPr lang="fr-FR" sz="1400" dirty="0" err="1"/>
              <a:t>Assisted</a:t>
            </a:r>
            <a:r>
              <a:rPr lang="fr-FR" sz="1400" dirty="0"/>
              <a:t> Living ») sur la question du bien vieillir à domicile.</a:t>
            </a:r>
          </a:p>
          <a:p>
            <a:endParaRPr lang="fr-FR" sz="1400" dirty="0"/>
          </a:p>
          <a:p>
            <a:endParaRPr lang="fr-FR" sz="1400" dirty="0" smtClean="0"/>
          </a:p>
          <a:p>
            <a:endParaRPr lang="fr-FR" sz="1400" dirty="0"/>
          </a:p>
        </p:txBody>
      </p:sp>
    </p:spTree>
    <p:extLst>
      <p:ext uri="{BB962C8B-B14F-4D97-AF65-F5344CB8AC3E}">
        <p14:creationId xmlns:p14="http://schemas.microsoft.com/office/powerpoint/2010/main" val="30166908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0070C0"/>
                </a:solidFill>
              </a:rPr>
              <a:t>pourquoi ce </a:t>
            </a:r>
            <a:r>
              <a:rPr lang="fr-FR" dirty="0">
                <a:solidFill>
                  <a:srgbClr val="0070C0"/>
                </a:solidFill>
              </a:rPr>
              <a:t>projet ? Un constat </a:t>
            </a:r>
          </a:p>
        </p:txBody>
      </p:sp>
      <p:sp>
        <p:nvSpPr>
          <p:cNvPr id="3" name="Espace réservé du contenu 2"/>
          <p:cNvSpPr>
            <a:spLocks noGrp="1"/>
          </p:cNvSpPr>
          <p:nvPr>
            <p:ph sz="quarter" idx="1"/>
          </p:nvPr>
        </p:nvSpPr>
        <p:spPr/>
        <p:txBody>
          <a:bodyPr/>
          <a:lstStyle/>
          <a:p>
            <a:pPr marL="0" indent="0">
              <a:buNone/>
            </a:pPr>
            <a:r>
              <a:rPr lang="fr-FR" sz="1400" b="1" u="sng" dirty="0" smtClean="0"/>
              <a:t>L’idée </a:t>
            </a:r>
            <a:r>
              <a:rPr lang="fr-FR" sz="1400" b="1" u="sng" dirty="0"/>
              <a:t>de développer le Verbatim est venue du constat suivant :</a:t>
            </a:r>
            <a:endParaRPr lang="fr-FR" sz="1400" dirty="0"/>
          </a:p>
          <a:p>
            <a:pPr lvl="0" fontAlgn="auto"/>
            <a:r>
              <a:rPr lang="fr-FR" sz="1400" dirty="0" smtClean="0"/>
              <a:t>Notre capacité à apporter une </a:t>
            </a:r>
            <a:r>
              <a:rPr lang="fr-FR" sz="1400" dirty="0"/>
              <a:t>réponse à la mission des Départements </a:t>
            </a:r>
          </a:p>
          <a:p>
            <a:pPr lvl="0" fontAlgn="auto"/>
            <a:r>
              <a:rPr lang="fr-FR" sz="1400" dirty="0"/>
              <a:t>Une offre de prestations de services et de formations pour les aidants quasi inexistante</a:t>
            </a:r>
          </a:p>
          <a:p>
            <a:r>
              <a:rPr lang="fr-FR" sz="1400" dirty="0"/>
              <a:t>Peu de concurrence en la matière</a:t>
            </a:r>
          </a:p>
          <a:p>
            <a:endParaRPr lang="fr-FR" sz="1400" dirty="0" smtClean="0"/>
          </a:p>
          <a:p>
            <a:r>
              <a:rPr lang="fr-FR" sz="1400" dirty="0" smtClean="0"/>
              <a:t>Une demande d’accompagnement grandissante liée entre autre à :</a:t>
            </a:r>
          </a:p>
          <a:p>
            <a:r>
              <a:rPr lang="fr-FR" sz="1400" b="1" u="sng" dirty="0" smtClean="0">
                <a:solidFill>
                  <a:srgbClr val="C00000"/>
                </a:solidFill>
              </a:rPr>
              <a:t>61 </a:t>
            </a:r>
            <a:r>
              <a:rPr lang="fr-FR" sz="1400" b="1" u="sng" dirty="0">
                <a:solidFill>
                  <a:srgbClr val="C00000"/>
                </a:solidFill>
              </a:rPr>
              <a:t>% travaillent dont 53% sont </a:t>
            </a:r>
            <a:r>
              <a:rPr lang="fr-FR" sz="1400" b="1" u="sng" dirty="0" smtClean="0">
                <a:solidFill>
                  <a:srgbClr val="C00000"/>
                </a:solidFill>
              </a:rPr>
              <a:t>salariés contre 52% en 2018 dont 44% salariés</a:t>
            </a:r>
            <a:endParaRPr lang="fr-FR" sz="1400" b="1" u="sng" dirty="0">
              <a:solidFill>
                <a:srgbClr val="C00000"/>
              </a:solidFill>
            </a:endParaRPr>
          </a:p>
          <a:p>
            <a:pPr marL="0" indent="0">
              <a:buNone/>
            </a:pPr>
            <a:endParaRPr lang="fr-FR" sz="1400" dirty="0" smtClean="0"/>
          </a:p>
          <a:p>
            <a:r>
              <a:rPr lang="fr-FR" sz="1400" b="1" u="sng" dirty="0" smtClean="0"/>
              <a:t>Perspectives :</a:t>
            </a:r>
          </a:p>
          <a:p>
            <a:r>
              <a:rPr lang="fr-FR" sz="1400" dirty="0"/>
              <a:t>A</a:t>
            </a:r>
            <a:r>
              <a:rPr lang="fr-FR" sz="1400" dirty="0" smtClean="0"/>
              <a:t>llongement </a:t>
            </a:r>
            <a:r>
              <a:rPr lang="fr-FR" sz="1400" dirty="0"/>
              <a:t>de la durée vie et augmentation des pathologies </a:t>
            </a:r>
            <a:r>
              <a:rPr lang="fr-FR" sz="1400" dirty="0" smtClean="0"/>
              <a:t>chroniques</a:t>
            </a:r>
          </a:p>
          <a:p>
            <a:r>
              <a:rPr lang="fr-FR" sz="1400" dirty="0" smtClean="0"/>
              <a:t>Une offre de soins fragilisée liée par de nombreux départs </a:t>
            </a:r>
            <a:r>
              <a:rPr lang="fr-FR" sz="1400" dirty="0"/>
              <a:t>à la retraite </a:t>
            </a:r>
            <a:r>
              <a:rPr lang="fr-FR" sz="1400" dirty="0" smtClean="0"/>
              <a:t>non compensés </a:t>
            </a:r>
            <a:r>
              <a:rPr lang="fr-FR" sz="1400" dirty="0"/>
              <a:t>des professionnels de </a:t>
            </a:r>
            <a:r>
              <a:rPr lang="fr-FR" sz="1400" dirty="0" smtClean="0"/>
              <a:t>santé</a:t>
            </a:r>
          </a:p>
          <a:p>
            <a:r>
              <a:rPr lang="fr-FR" sz="1400" dirty="0" smtClean="0"/>
              <a:t>Dans les années à venir les aidants seront de plus en plus jeunes et donc un risque social encore plus important de précarisation si l’on ne fait rien</a:t>
            </a:r>
          </a:p>
          <a:p>
            <a:endParaRPr lang="fr-FR" dirty="0"/>
          </a:p>
        </p:txBody>
      </p:sp>
    </p:spTree>
    <p:extLst>
      <p:ext uri="{BB962C8B-B14F-4D97-AF65-F5344CB8AC3E}">
        <p14:creationId xmlns:p14="http://schemas.microsoft.com/office/powerpoint/2010/main" val="15941343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0070C0"/>
                </a:solidFill>
              </a:rPr>
              <a:t>Quoi ? Quelles solutions ?</a:t>
            </a:r>
            <a:endParaRPr lang="fr-FR" dirty="0">
              <a:solidFill>
                <a:srgbClr val="0070C0"/>
              </a:solidFill>
            </a:endParaRPr>
          </a:p>
        </p:txBody>
      </p:sp>
      <p:sp>
        <p:nvSpPr>
          <p:cNvPr id="3" name="Espace réservé du contenu 2"/>
          <p:cNvSpPr>
            <a:spLocks noGrp="1"/>
          </p:cNvSpPr>
          <p:nvPr>
            <p:ph sz="quarter" idx="1"/>
          </p:nvPr>
        </p:nvSpPr>
        <p:spPr>
          <a:xfrm>
            <a:off x="457200" y="1600200"/>
            <a:ext cx="8003232" cy="4873752"/>
          </a:xfrm>
        </p:spPr>
        <p:txBody>
          <a:bodyPr>
            <a:normAutofit/>
          </a:bodyPr>
          <a:lstStyle/>
          <a:p>
            <a:pPr marL="0" indent="0">
              <a:buNone/>
            </a:pPr>
            <a:endParaRPr lang="fr-FR" sz="1600" b="1" dirty="0" smtClean="0"/>
          </a:p>
          <a:p>
            <a:r>
              <a:rPr lang="fr-FR" sz="1600" b="1" u="sng" dirty="0"/>
              <a:t>Verbatim</a:t>
            </a:r>
            <a:r>
              <a:rPr lang="fr-FR" sz="1600" dirty="0"/>
              <a:t> est une application digitale éducative et interactive permettant aux proches aidants (ou aidants familiaux) de se mettre virtuellement en situations concrètes et pratiques, situations réelles du quotidien, et d’apprendre ainsi la manière dont se comporter et agir, savoir ce qu’il faut dire et faire pour être bien-traitant. VBT est un parcours pédagogique dans </a:t>
            </a:r>
            <a:r>
              <a:rPr lang="fr-FR" sz="1600" dirty="0" smtClean="0"/>
              <a:t>l’</a:t>
            </a:r>
            <a:r>
              <a:rPr lang="fr-FR" sz="1600" dirty="0" err="1" smtClean="0"/>
              <a:t>aidance</a:t>
            </a:r>
            <a:r>
              <a:rPr lang="fr-FR" sz="1600" dirty="0" smtClean="0"/>
              <a:t>.</a:t>
            </a:r>
            <a:endParaRPr lang="fr-FR" sz="1600" dirty="0"/>
          </a:p>
          <a:p>
            <a:pPr marL="0" indent="0">
              <a:buNone/>
            </a:pPr>
            <a:r>
              <a:rPr lang="fr-FR" sz="1600" dirty="0"/>
              <a:t> </a:t>
            </a:r>
          </a:p>
          <a:p>
            <a:r>
              <a:rPr lang="fr-FR" sz="1600" b="1" u="sng" dirty="0"/>
              <a:t>Le jeu </a:t>
            </a:r>
            <a:r>
              <a:rPr lang="fr-FR" sz="1600" b="1" u="sng" dirty="0" smtClean="0"/>
              <a:t>pédagogique </a:t>
            </a:r>
            <a:r>
              <a:rPr lang="fr-FR" sz="1600" dirty="0" smtClean="0"/>
              <a:t>propose des thématiques permettant </a:t>
            </a:r>
            <a:r>
              <a:rPr lang="fr-FR" sz="1600" dirty="0"/>
              <a:t>d’aller à un niveau supérieur dans une arborescence, vers des lieux, des comportements, des situations, puis des objets. Autour de ces objets, </a:t>
            </a:r>
            <a:r>
              <a:rPr lang="fr-FR" sz="1600" dirty="0" smtClean="0"/>
              <a:t>il y a </a:t>
            </a:r>
            <a:r>
              <a:rPr lang="fr-FR" sz="1600" dirty="0"/>
              <a:t>une série : quiz / QCM / solutions / « Pour en avoir plus » et orienter l’usager vers des documents sources qui valorisent les actions des partenaires du jeu, notamment les institutions publiques et partenaires sociaux</a:t>
            </a:r>
            <a:r>
              <a:rPr lang="fr-FR" sz="1600" dirty="0" smtClean="0"/>
              <a:t>.</a:t>
            </a:r>
          </a:p>
        </p:txBody>
      </p:sp>
    </p:spTree>
    <p:extLst>
      <p:ext uri="{BB962C8B-B14F-4D97-AF65-F5344CB8AC3E}">
        <p14:creationId xmlns:p14="http://schemas.microsoft.com/office/powerpoint/2010/main" val="3406782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0070C0"/>
                </a:solidFill>
              </a:rPr>
              <a:t>Pour QUI ? </a:t>
            </a:r>
            <a:br>
              <a:rPr lang="fr-FR" dirty="0" smtClean="0">
                <a:solidFill>
                  <a:srgbClr val="0070C0"/>
                </a:solidFill>
              </a:rPr>
            </a:br>
            <a:r>
              <a:rPr lang="fr-FR" dirty="0" smtClean="0">
                <a:solidFill>
                  <a:srgbClr val="0070C0"/>
                </a:solidFill>
              </a:rPr>
              <a:t>Et quels moyens humains ?</a:t>
            </a:r>
            <a:endParaRPr lang="fr-FR" dirty="0">
              <a:solidFill>
                <a:srgbClr val="0070C0"/>
              </a:solidFill>
            </a:endParaRPr>
          </a:p>
        </p:txBody>
      </p:sp>
      <p:sp>
        <p:nvSpPr>
          <p:cNvPr id="3" name="Espace réservé du contenu 2"/>
          <p:cNvSpPr>
            <a:spLocks noGrp="1"/>
          </p:cNvSpPr>
          <p:nvPr>
            <p:ph sz="quarter" idx="1"/>
          </p:nvPr>
        </p:nvSpPr>
        <p:spPr>
          <a:xfrm>
            <a:off x="457200" y="1600200"/>
            <a:ext cx="8291264" cy="4873752"/>
          </a:xfrm>
        </p:spPr>
        <p:txBody>
          <a:bodyPr>
            <a:normAutofit fontScale="92500"/>
          </a:bodyPr>
          <a:lstStyle/>
          <a:p>
            <a:r>
              <a:rPr lang="fr-FR" sz="1400" b="1" u="sng" dirty="0" smtClean="0"/>
              <a:t>Pour les </a:t>
            </a:r>
            <a:r>
              <a:rPr lang="fr-FR" sz="1400" b="1" u="sng" dirty="0"/>
              <a:t>proches aidants </a:t>
            </a:r>
            <a:r>
              <a:rPr lang="fr-FR" sz="1400" dirty="0"/>
              <a:t>qui par manque d’expérience ne savent pas (toujours) comment bien-être, </a:t>
            </a:r>
            <a:r>
              <a:rPr lang="fr-FR" sz="1400" dirty="0" err="1"/>
              <a:t>bien-faire</a:t>
            </a:r>
            <a:r>
              <a:rPr lang="fr-FR" sz="1400" dirty="0"/>
              <a:t> et bien-dire,  comment se comporter pour rester bien traitants avec des proches fragilisés.</a:t>
            </a:r>
          </a:p>
          <a:p>
            <a:r>
              <a:rPr lang="fr-FR" sz="1400" b="1" dirty="0"/>
              <a:t>Le VBT comporte plusieurs modules « quiz » sur la bientraitance ou de la maltraitance </a:t>
            </a:r>
            <a:r>
              <a:rPr lang="fr-FR" sz="1400" b="1" dirty="0" smtClean="0"/>
              <a:t>:</a:t>
            </a:r>
            <a:endParaRPr lang="fr-FR" sz="1400" dirty="0"/>
          </a:p>
          <a:p>
            <a:r>
              <a:rPr lang="fr-FR" sz="1400" dirty="0"/>
              <a:t>•	Quiz des situations de la vie quotidienne à risque de maltraitance</a:t>
            </a:r>
          </a:p>
          <a:p>
            <a:r>
              <a:rPr lang="fr-FR" sz="1400" dirty="0"/>
              <a:t>•	Quiz sur les comportements bien/maltraitants</a:t>
            </a:r>
          </a:p>
          <a:p>
            <a:r>
              <a:rPr lang="fr-FR" sz="1400" dirty="0"/>
              <a:t>•	Quiz des lieux de vie à risque de maltraitance</a:t>
            </a:r>
          </a:p>
          <a:p>
            <a:r>
              <a:rPr lang="fr-FR" sz="1400" dirty="0"/>
              <a:t>•	Quiz sur le langage « Mots, expressions et interjections bien/maltraitants </a:t>
            </a:r>
            <a:r>
              <a:rPr lang="fr-FR" sz="1400" dirty="0" smtClean="0"/>
              <a:t>»</a:t>
            </a:r>
            <a:endParaRPr lang="fr-FR" sz="1400" dirty="0"/>
          </a:p>
          <a:p>
            <a:r>
              <a:rPr lang="fr-FR" sz="1400" i="1" dirty="0"/>
              <a:t>A un niveau supérieur de difficulté, on obtient le croisement comportement à risque dans un lieu à risque</a:t>
            </a:r>
            <a:r>
              <a:rPr lang="fr-FR" sz="1400" i="1" dirty="0" smtClean="0"/>
              <a:t>.</a:t>
            </a:r>
          </a:p>
          <a:p>
            <a:r>
              <a:rPr lang="fr-FR" sz="1400" b="1" u="sng" dirty="0"/>
              <a:t>VBT* est structuré en 4 thèmes : </a:t>
            </a:r>
            <a:r>
              <a:rPr lang="fr-FR" sz="1400" dirty="0"/>
              <a:t>les situations / les comportements / les lieux / la communication dans la relation aidé(e) – aidant).</a:t>
            </a:r>
          </a:p>
          <a:p>
            <a:r>
              <a:rPr lang="fr-FR" sz="1400" dirty="0"/>
              <a:t> </a:t>
            </a:r>
          </a:p>
          <a:p>
            <a:r>
              <a:rPr lang="fr-FR" sz="1400" dirty="0"/>
              <a:t>Technologiquement, VBT est un « </a:t>
            </a:r>
            <a:r>
              <a:rPr lang="fr-FR" sz="1400" i="1" dirty="0" err="1"/>
              <a:t>serious</a:t>
            </a:r>
            <a:r>
              <a:rPr lang="fr-FR" sz="1400" i="1" dirty="0"/>
              <a:t> </a:t>
            </a:r>
            <a:r>
              <a:rPr lang="fr-FR" sz="1400" i="1" dirty="0" err="1"/>
              <a:t>game</a:t>
            </a:r>
            <a:r>
              <a:rPr lang="fr-FR" sz="1400" dirty="0"/>
              <a:t> » pour une formation personnalisable, en présentiel comme en mobilité, via une application (</a:t>
            </a:r>
            <a:r>
              <a:rPr lang="fr-FR" sz="1400" dirty="0" err="1"/>
              <a:t>multiformat</a:t>
            </a:r>
            <a:r>
              <a:rPr lang="fr-FR" sz="1400" dirty="0"/>
              <a:t> et support), le rendant participatif et interactif.</a:t>
            </a:r>
          </a:p>
          <a:p>
            <a:r>
              <a:rPr lang="fr-FR" sz="1400" dirty="0"/>
              <a:t>Si VBT est destiné aux proches aidants, il est bénéfique aux personnes aidées et pour la qualité de l’</a:t>
            </a:r>
            <a:r>
              <a:rPr lang="fr-FR" sz="1400" dirty="0" err="1"/>
              <a:t>aidance</a:t>
            </a:r>
            <a:r>
              <a:rPr lang="fr-FR" sz="1400" dirty="0"/>
              <a:t> / prévention de la perte d’autonomie.</a:t>
            </a:r>
          </a:p>
          <a:p>
            <a:r>
              <a:rPr lang="fr-FR" sz="1400" dirty="0"/>
              <a:t>VBT permet de jouer seul(e) ou en communauté d’aidants, une fois ou de manière répétée et constructive, et en situation avec la personne aidée</a:t>
            </a:r>
            <a:r>
              <a:rPr lang="fr-FR" sz="1400" dirty="0" smtClean="0"/>
              <a:t>. </a:t>
            </a:r>
            <a:r>
              <a:rPr lang="fr-FR" sz="1400" b="1" dirty="0" smtClean="0">
                <a:solidFill>
                  <a:srgbClr val="0070C0"/>
                </a:solidFill>
              </a:rPr>
              <a:t>Lien social</a:t>
            </a:r>
            <a:endParaRPr lang="fr-FR" sz="1400" b="1" dirty="0">
              <a:solidFill>
                <a:srgbClr val="0070C0"/>
              </a:solidFill>
            </a:endParaRPr>
          </a:p>
          <a:p>
            <a:endParaRPr lang="fr-FR" sz="1400" dirty="0"/>
          </a:p>
        </p:txBody>
      </p:sp>
    </p:spTree>
    <p:extLst>
      <p:ext uri="{BB962C8B-B14F-4D97-AF65-F5344CB8AC3E}">
        <p14:creationId xmlns:p14="http://schemas.microsoft.com/office/powerpoint/2010/main" val="22201062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smtClean="0">
                <a:solidFill>
                  <a:srgbClr val="0070C0"/>
                </a:solidFill>
              </a:rPr>
              <a:t>Avantages</a:t>
            </a:r>
            <a:r>
              <a:rPr lang="fr-FR" dirty="0">
                <a:solidFill>
                  <a:srgbClr val="0070C0"/>
                </a:solidFill>
              </a:rPr>
              <a:t> </a:t>
            </a:r>
            <a:r>
              <a:rPr lang="fr-FR" b="1" dirty="0" smtClean="0">
                <a:solidFill>
                  <a:srgbClr val="0070C0"/>
                </a:solidFill>
              </a:rPr>
              <a:t>usagers</a:t>
            </a:r>
            <a:endParaRPr lang="fr-FR" dirty="0">
              <a:solidFill>
                <a:srgbClr val="0070C0"/>
              </a:solidFill>
            </a:endParaRPr>
          </a:p>
        </p:txBody>
      </p:sp>
      <p:sp>
        <p:nvSpPr>
          <p:cNvPr id="3" name="Espace réservé du contenu 2"/>
          <p:cNvSpPr>
            <a:spLocks noGrp="1"/>
          </p:cNvSpPr>
          <p:nvPr>
            <p:ph sz="quarter" idx="1"/>
          </p:nvPr>
        </p:nvSpPr>
        <p:spPr>
          <a:xfrm>
            <a:off x="457200" y="1600200"/>
            <a:ext cx="8219256" cy="4873752"/>
          </a:xfrm>
        </p:spPr>
        <p:txBody>
          <a:bodyPr>
            <a:noAutofit/>
          </a:bodyPr>
          <a:lstStyle/>
          <a:p>
            <a:pPr lvl="1"/>
            <a:r>
              <a:rPr lang="fr-FR" sz="1800" b="1" dirty="0">
                <a:solidFill>
                  <a:srgbClr val="0070C0"/>
                </a:solidFill>
              </a:rPr>
              <a:t>Objectif :</a:t>
            </a:r>
            <a:r>
              <a:rPr lang="fr-FR" sz="1800" dirty="0">
                <a:solidFill>
                  <a:srgbClr val="0070C0"/>
                </a:solidFill>
              </a:rPr>
              <a:t> éviter aux aidants proches actifs de sombrer dans la dépression, la perte de confiance en eux et la perte de leur travail.</a:t>
            </a:r>
          </a:p>
          <a:p>
            <a:r>
              <a:rPr lang="fr-FR" dirty="0" smtClean="0"/>
              <a:t>Eviter </a:t>
            </a:r>
            <a:r>
              <a:rPr lang="fr-FR" dirty="0"/>
              <a:t>d’être déstabilisé en étant confronté à des conditions de vie difficiles et de maintenir un équilibre </a:t>
            </a:r>
            <a:r>
              <a:rPr lang="fr-FR" dirty="0" smtClean="0"/>
              <a:t>entre vies </a:t>
            </a:r>
            <a:r>
              <a:rPr lang="fr-FR" dirty="0"/>
              <a:t>personnelle, professionnelle, familiale et </a:t>
            </a:r>
            <a:r>
              <a:rPr lang="fr-FR" dirty="0" smtClean="0">
                <a:solidFill>
                  <a:srgbClr val="C00000"/>
                </a:solidFill>
              </a:rPr>
              <a:t>d’aidant</a:t>
            </a:r>
            <a:r>
              <a:rPr lang="fr-FR" dirty="0">
                <a:solidFill>
                  <a:srgbClr val="C00000"/>
                </a:solidFill>
              </a:rPr>
              <a:t> </a:t>
            </a:r>
            <a:r>
              <a:rPr lang="fr-FR" dirty="0" smtClean="0">
                <a:solidFill>
                  <a:srgbClr val="C00000"/>
                </a:solidFill>
              </a:rPr>
              <a:t>= 20H/semaine</a:t>
            </a:r>
            <a:r>
              <a:rPr lang="fr-FR" dirty="0"/>
              <a:t> </a:t>
            </a:r>
            <a:r>
              <a:rPr lang="fr-FR" dirty="0" smtClean="0"/>
              <a:t>en moyenne.</a:t>
            </a:r>
            <a:endParaRPr lang="fr-FR" dirty="0"/>
          </a:p>
          <a:p>
            <a:r>
              <a:rPr lang="fr-FR" dirty="0"/>
              <a:t>Le suivi des aidants appelle une demande accrue d'aide en communication dans le </a:t>
            </a:r>
            <a:r>
              <a:rPr lang="fr-FR" b="1" dirty="0"/>
              <a:t>binôme aidé-aidant</a:t>
            </a:r>
            <a:r>
              <a:rPr lang="fr-FR" dirty="0"/>
              <a:t>. </a:t>
            </a:r>
          </a:p>
          <a:p>
            <a:r>
              <a:rPr lang="fr-FR" dirty="0"/>
              <a:t>P</a:t>
            </a:r>
            <a:r>
              <a:rPr lang="fr-FR" dirty="0" smtClean="0"/>
              <a:t>révenir </a:t>
            </a:r>
            <a:r>
              <a:rPr lang="fr-FR" dirty="0"/>
              <a:t>les risques de carence de bientraitance (prévention de la maltraitance) des aidés par les proches aidants. </a:t>
            </a:r>
            <a:r>
              <a:rPr lang="fr-FR" dirty="0" smtClean="0"/>
              <a:t>Risques </a:t>
            </a:r>
            <a:r>
              <a:rPr lang="fr-FR" dirty="0"/>
              <a:t>liés essentiellement à l’absence d’expérience et de formation</a:t>
            </a:r>
            <a:r>
              <a:rPr lang="fr-FR" b="1" dirty="0"/>
              <a:t>.</a:t>
            </a:r>
            <a:r>
              <a:rPr lang="fr-FR" dirty="0"/>
              <a:t> </a:t>
            </a:r>
            <a:br>
              <a:rPr lang="fr-FR" dirty="0"/>
            </a:br>
            <a:endParaRPr lang="fr-FR" dirty="0" smtClean="0"/>
          </a:p>
        </p:txBody>
      </p:sp>
    </p:spTree>
    <p:extLst>
      <p:ext uri="{BB962C8B-B14F-4D97-AF65-F5344CB8AC3E}">
        <p14:creationId xmlns:p14="http://schemas.microsoft.com/office/powerpoint/2010/main" val="42563232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smtClean="0">
                <a:solidFill>
                  <a:srgbClr val="0070C0"/>
                </a:solidFill>
              </a:rPr>
              <a:t>Comment ? Modèle économique</a:t>
            </a:r>
            <a:endParaRPr lang="fr-FR" dirty="0">
              <a:solidFill>
                <a:srgbClr val="0070C0"/>
              </a:solidFill>
            </a:endParaRPr>
          </a:p>
        </p:txBody>
      </p:sp>
      <p:sp>
        <p:nvSpPr>
          <p:cNvPr id="3" name="Espace réservé du contenu 2"/>
          <p:cNvSpPr>
            <a:spLocks noGrp="1"/>
          </p:cNvSpPr>
          <p:nvPr>
            <p:ph sz="quarter" idx="1"/>
          </p:nvPr>
        </p:nvSpPr>
        <p:spPr>
          <a:xfrm>
            <a:off x="457200" y="1600200"/>
            <a:ext cx="8219256" cy="4873752"/>
          </a:xfrm>
        </p:spPr>
        <p:txBody>
          <a:bodyPr>
            <a:noAutofit/>
          </a:bodyPr>
          <a:lstStyle/>
          <a:p>
            <a:r>
              <a:rPr lang="fr-FR" sz="1800" dirty="0" smtClean="0"/>
              <a:t>Grâce aux adhésions des entreprises, nous proposerons le verbatim pour les salariés (CSE </a:t>
            </a:r>
            <a:r>
              <a:rPr lang="fr-FR" sz="1800" dirty="0"/>
              <a:t>(Comité social et économique) des entreprises (Assistantes sociales et RH, syndicat et médecine du travail) </a:t>
            </a:r>
            <a:r>
              <a:rPr lang="fr-FR" sz="1800" dirty="0">
                <a:sym typeface="Wingdings" panose="05000000000000000000" pitchFamily="2" charset="2"/>
              </a:rPr>
              <a:t></a:t>
            </a:r>
            <a:r>
              <a:rPr lang="fr-FR" sz="1800" dirty="0"/>
              <a:t> soutenir la mission de notre association PSPPE ;</a:t>
            </a:r>
          </a:p>
          <a:p>
            <a:r>
              <a:rPr lang="fr-FR" sz="1800" dirty="0" smtClean="0"/>
              <a:t>En tant qu’expert de la relation d’aide et des thérapies complémentaires nous élaborons des </a:t>
            </a:r>
            <a:r>
              <a:rPr lang="fr-FR" sz="1800" dirty="0"/>
              <a:t>programmes de formation, </a:t>
            </a:r>
            <a:r>
              <a:rPr lang="fr-FR" sz="1800" dirty="0" smtClean="0"/>
              <a:t>d’éducation </a:t>
            </a:r>
            <a:r>
              <a:rPr lang="fr-FR" sz="1800" dirty="0"/>
              <a:t>à la </a:t>
            </a:r>
            <a:r>
              <a:rPr lang="fr-FR" sz="1800" dirty="0" smtClean="0"/>
              <a:t>santé :</a:t>
            </a:r>
          </a:p>
          <a:p>
            <a:pPr lvl="1"/>
            <a:r>
              <a:rPr lang="fr-FR" sz="1800" dirty="0" smtClean="0"/>
              <a:t>sensibiliser </a:t>
            </a:r>
            <a:r>
              <a:rPr lang="fr-FR" sz="1800" dirty="0"/>
              <a:t>les collaborateurs à l’éducation à la santé, dans le cadre de la prévention du </a:t>
            </a:r>
            <a:r>
              <a:rPr lang="fr-FR" sz="1800" dirty="0" err="1"/>
              <a:t>burn</a:t>
            </a:r>
            <a:r>
              <a:rPr lang="fr-FR" sz="1800" dirty="0"/>
              <a:t> out des proches aidants actifs, </a:t>
            </a:r>
            <a:endParaRPr lang="fr-FR" sz="1800" dirty="0" smtClean="0"/>
          </a:p>
          <a:p>
            <a:pPr lvl="1"/>
            <a:r>
              <a:rPr lang="fr-FR" sz="1800" dirty="0" smtClean="0"/>
              <a:t>Visio-conférence </a:t>
            </a:r>
            <a:r>
              <a:rPr lang="fr-FR" sz="1800" dirty="0"/>
              <a:t>animées par des médecins spécialisés en pathologies chroniques, médecine physique et de réadaptation et coaching en Activité Physique Adaptée,</a:t>
            </a:r>
          </a:p>
          <a:p>
            <a:pPr lvl="1"/>
            <a:r>
              <a:rPr lang="fr-FR" sz="1800" dirty="0"/>
              <a:t>Apport de solutions techniques thérapeutiques pour </a:t>
            </a:r>
            <a:r>
              <a:rPr lang="fr-FR" sz="1800" dirty="0" smtClean="0"/>
              <a:t>soi-même et son proche </a:t>
            </a:r>
            <a:r>
              <a:rPr lang="fr-FR" sz="1800" dirty="0"/>
              <a:t>pour apprendre à les intégrer dans son quotidien de façon utile</a:t>
            </a:r>
            <a:r>
              <a:rPr lang="fr-FR" sz="1800" dirty="0" smtClean="0"/>
              <a:t>.</a:t>
            </a:r>
          </a:p>
          <a:p>
            <a:endParaRPr lang="fr-FR" sz="1800" dirty="0" smtClean="0"/>
          </a:p>
          <a:p>
            <a:endParaRPr lang="fr-FR" sz="1800" dirty="0"/>
          </a:p>
        </p:txBody>
      </p:sp>
    </p:spTree>
    <p:extLst>
      <p:ext uri="{BB962C8B-B14F-4D97-AF65-F5344CB8AC3E}">
        <p14:creationId xmlns:p14="http://schemas.microsoft.com/office/powerpoint/2010/main" val="280115131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Oriel</Template>
  <TotalTime>833</TotalTime>
  <Words>937</Words>
  <Application>Microsoft Office PowerPoint</Application>
  <PresentationFormat>Affichage à l'écran (4:3)</PresentationFormat>
  <Paragraphs>115</Paragraphs>
  <Slides>14</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14</vt:i4>
      </vt:variant>
    </vt:vector>
  </HeadingPairs>
  <TitlesOfParts>
    <vt:vector size="19" baseType="lpstr">
      <vt:lpstr>Calibri</vt:lpstr>
      <vt:lpstr>Century Schoolbook</vt:lpstr>
      <vt:lpstr>Wingdings</vt:lpstr>
      <vt:lpstr>Wingdings 2</vt:lpstr>
      <vt:lpstr>Oriel</vt:lpstr>
      <vt:lpstr>Pôle Santé Pluridisciplinaire Paris-Est  Association loi 1901 à but non lucratif</vt:lpstr>
      <vt:lpstr>Synthèse - Mots clés ER – PSPPE - PROJET : Le Verbatim de la bientraitance SOUTIEN AUX PROCHES AIDANTS ACTIFS</vt:lpstr>
      <vt:lpstr>Qui sommes-nous ?</vt:lpstr>
      <vt:lpstr>Qui je-suis ? + expérience vécue</vt:lpstr>
      <vt:lpstr>pourquoi ce projet ? Un constat </vt:lpstr>
      <vt:lpstr>Quoi ? Quelles solutions ?</vt:lpstr>
      <vt:lpstr>Pour QUI ?  Et quels moyens humains ?</vt:lpstr>
      <vt:lpstr>Avantages usagers</vt:lpstr>
      <vt:lpstr>Comment ? Modèle économique</vt:lpstr>
      <vt:lpstr>Quand ? Moyens d’action</vt:lpstr>
      <vt:lpstr>Perspectives</vt:lpstr>
      <vt:lpstr>Pourquoi les Cigales ? </vt:lpstr>
      <vt:lpstr>Pourquoi les Cigales ? </vt:lpstr>
      <vt:lpstr>Merci de votre attention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Dell</dc:creator>
  <cp:lastModifiedBy>Compte Microsoft</cp:lastModifiedBy>
  <cp:revision>54</cp:revision>
  <cp:lastPrinted>2021-12-11T20:33:17Z</cp:lastPrinted>
  <dcterms:created xsi:type="dcterms:W3CDTF">2018-04-05T19:39:10Z</dcterms:created>
  <dcterms:modified xsi:type="dcterms:W3CDTF">2022-02-08T03:57:34Z</dcterms:modified>
</cp:coreProperties>
</file>