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257" r:id="rId3"/>
    <p:sldId id="275" r:id="rId4"/>
    <p:sldId id="280" r:id="rId5"/>
    <p:sldId id="281" r:id="rId6"/>
    <p:sldId id="274" r:id="rId7"/>
    <p:sldId id="268" r:id="rId8"/>
    <p:sldId id="258" r:id="rId9"/>
    <p:sldId id="261" r:id="rId10"/>
    <p:sldId id="262" r:id="rId11"/>
    <p:sldId id="271" r:id="rId12"/>
    <p:sldId id="277" r:id="rId13"/>
    <p:sldId id="282" r:id="rId14"/>
    <p:sldId id="264" r:id="rId15"/>
    <p:sldId id="279" r:id="rId16"/>
    <p:sldId id="267" r:id="rId17"/>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p:scale>
          <a:sx n="63" d="100"/>
          <a:sy n="63" d="100"/>
        </p:scale>
        <p:origin x="48" y="204"/>
      </p:cViewPr>
      <p:guideLst>
        <p:guide orient="horz" pos="2160"/>
        <p:guide pos="2880"/>
      </p:guideLst>
    </p:cSldViewPr>
  </p:slideViewPr>
  <p:notesTextViewPr>
    <p:cViewPr>
      <p:scale>
        <a:sx n="1" d="1"/>
        <a:sy n="1" d="1"/>
      </p:scale>
      <p:origin x="0" y="0"/>
    </p:cViewPr>
  </p:notesTextViewPr>
  <p:sorterViewPr>
    <p:cViewPr>
      <p:scale>
        <a:sx n="100" d="100"/>
        <a:sy n="100" d="100"/>
      </p:scale>
      <p:origin x="0" y="-21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19/01/2022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19/01/2022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19/01/2022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19/01/2022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19/01/2022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19/01/2022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19/01/2022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19/01/2022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19/01/2022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19/01/2022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1400" dirty="0" smtClean="0">
                <a:solidFill>
                  <a:srgbClr val="0070C0"/>
                </a:solidFill>
                <a:latin typeface="Calibri" panose="020F0502020204030204" pitchFamily="34" charset="0"/>
                <a:cs typeface="Calibri" panose="020F0502020204030204" pitchFamily="34" charset="0"/>
              </a:rPr>
              <a:t>Association loi 1901 à but non lucratif</a:t>
            </a:r>
            <a:endParaRPr lang="fr-FR" sz="14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PROJET : Le Verbatim de la bientraitance</a:t>
            </a:r>
          </a:p>
          <a:p>
            <a:endParaRPr lang="fr-FR" sz="2400" dirty="0" smtClean="0">
              <a:solidFill>
                <a:schemeClr val="accent1"/>
              </a:solidFill>
              <a:latin typeface="Calibri" panose="020F0502020204030204" pitchFamily="34" charset="0"/>
              <a:cs typeface="Calibri" panose="020F0502020204030204" pitchFamily="34" charset="0"/>
            </a:endParaRPr>
          </a:p>
          <a:p>
            <a:r>
              <a:rPr lang="fr-FR" sz="2400" dirty="0" smtClean="0">
                <a:solidFill>
                  <a:schemeClr val="accent1"/>
                </a:solidFill>
                <a:latin typeface="Calibri" panose="020F0502020204030204" pitchFamily="34" charset="0"/>
                <a:cs typeface="Calibri" panose="020F0502020204030204" pitchFamily="34" charset="0"/>
              </a:rPr>
              <a:t>SOUTIEN AUX PROCHES AIDANTS ACTIFS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latin typeface="Calibri" panose="020F0502020204030204" pitchFamily="34" charset="0"/>
                <a:cs typeface="Calibri" panose="020F0502020204030204" pitchFamily="34" charset="0"/>
              </a:rPr>
              <a:t>Objectif :</a:t>
            </a:r>
            <a:r>
              <a:rPr lang="fr-FR" sz="18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p>
          <a:p>
            <a:r>
              <a:rPr lang="fr-FR" dirty="0" smtClean="0">
                <a:latin typeface="Calibri" panose="020F0502020204030204" pitchFamily="34" charset="0"/>
                <a:cs typeface="Calibri" panose="020F0502020204030204" pitchFamily="34" charset="0"/>
              </a:rPr>
              <a:t>Eviter </a:t>
            </a:r>
            <a:r>
              <a:rPr lang="fr-FR"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dirty="0" smtClean="0">
                <a:latin typeface="Calibri" panose="020F0502020204030204" pitchFamily="34" charset="0"/>
                <a:cs typeface="Calibri" panose="020F0502020204030204" pitchFamily="34" charset="0"/>
              </a:rPr>
              <a:t>entre vies </a:t>
            </a:r>
            <a:r>
              <a:rPr lang="fr-FR" dirty="0">
                <a:latin typeface="Calibri" panose="020F0502020204030204" pitchFamily="34" charset="0"/>
                <a:cs typeface="Calibri" panose="020F0502020204030204" pitchFamily="34" charset="0"/>
              </a:rPr>
              <a:t>personnelle, professionnelle, familiale et </a:t>
            </a:r>
            <a:r>
              <a:rPr lang="fr-FR" dirty="0" smtClean="0">
                <a:solidFill>
                  <a:srgbClr val="C00000"/>
                </a:solidFill>
                <a:latin typeface="Calibri" panose="020F0502020204030204" pitchFamily="34" charset="0"/>
                <a:cs typeface="Calibri" panose="020F0502020204030204" pitchFamily="34" charset="0"/>
              </a:rPr>
              <a:t>d’aidant</a:t>
            </a:r>
            <a:r>
              <a:rPr lang="fr-FR" dirty="0">
                <a:solidFill>
                  <a:srgbClr val="C00000"/>
                </a:solidFill>
                <a:latin typeface="Calibri" panose="020F0502020204030204" pitchFamily="34" charset="0"/>
                <a:cs typeface="Calibri" panose="020F0502020204030204" pitchFamily="34" charset="0"/>
              </a:rPr>
              <a:t> </a:t>
            </a:r>
            <a:r>
              <a:rPr lang="fr-FR" dirty="0" smtClean="0">
                <a:solidFill>
                  <a:srgbClr val="C00000"/>
                </a:solidFill>
                <a:latin typeface="Calibri" panose="020F0502020204030204" pitchFamily="34" charset="0"/>
                <a:cs typeface="Calibri" panose="020F0502020204030204" pitchFamily="34" charset="0"/>
              </a:rPr>
              <a:t>= 20H/semaine</a:t>
            </a:r>
            <a:r>
              <a:rPr lang="fr-FR" dirty="0">
                <a:latin typeface="Calibri" panose="020F0502020204030204" pitchFamily="34" charset="0"/>
                <a:cs typeface="Calibri" panose="020F0502020204030204" pitchFamily="34" charset="0"/>
              </a:rPr>
              <a:t> </a:t>
            </a:r>
            <a:r>
              <a:rPr lang="fr-FR" dirty="0" smtClean="0">
                <a:latin typeface="Calibri" panose="020F0502020204030204" pitchFamily="34" charset="0"/>
                <a:cs typeface="Calibri" panose="020F0502020204030204" pitchFamily="34" charset="0"/>
              </a:rPr>
              <a:t>en moyenne.</a:t>
            </a:r>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Le suivi des aidants appelle une demande accrue d'aide en communication dans le </a:t>
            </a:r>
            <a:r>
              <a:rPr lang="fr-FR" b="1" dirty="0">
                <a:latin typeface="Calibri" panose="020F0502020204030204" pitchFamily="34" charset="0"/>
                <a:cs typeface="Calibri" panose="020F0502020204030204" pitchFamily="34" charset="0"/>
              </a:rPr>
              <a:t>binôme aidé-aidant</a:t>
            </a:r>
            <a:r>
              <a:rPr lang="fr-FR" dirty="0">
                <a:latin typeface="Calibri" panose="020F0502020204030204" pitchFamily="34" charset="0"/>
                <a:cs typeface="Calibri" panose="020F0502020204030204" pitchFamily="34" charset="0"/>
              </a:rPr>
              <a:t>. </a:t>
            </a:r>
          </a:p>
          <a:p>
            <a:r>
              <a:rPr lang="fr-FR" dirty="0">
                <a:latin typeface="Calibri" panose="020F0502020204030204" pitchFamily="34" charset="0"/>
                <a:cs typeface="Calibri" panose="020F0502020204030204" pitchFamily="34" charset="0"/>
              </a:rPr>
              <a:t>P</a:t>
            </a:r>
            <a:r>
              <a:rPr lang="fr-FR" dirty="0" smtClean="0">
                <a:latin typeface="Calibri" panose="020F0502020204030204" pitchFamily="34" charset="0"/>
                <a:cs typeface="Calibri" panose="020F0502020204030204" pitchFamily="34" charset="0"/>
              </a:rPr>
              <a:t>révenir </a:t>
            </a:r>
            <a:r>
              <a:rPr lang="fr-FR"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dirty="0" smtClean="0">
                <a:latin typeface="Calibri" panose="020F0502020204030204" pitchFamily="34" charset="0"/>
                <a:cs typeface="Calibri" panose="020F0502020204030204" pitchFamily="34" charset="0"/>
              </a:rPr>
              <a:t>Risques </a:t>
            </a:r>
            <a:r>
              <a:rPr lang="fr-FR" dirty="0">
                <a:latin typeface="Calibri" panose="020F0502020204030204" pitchFamily="34" charset="0"/>
                <a:cs typeface="Calibri" panose="020F0502020204030204" pitchFamily="34" charset="0"/>
              </a:rPr>
              <a:t>liés essentiellement à l’absence d’expérience et de formation</a:t>
            </a:r>
            <a:r>
              <a:rPr lang="fr-FR" b="1"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 </a:t>
            </a:r>
            <a:br>
              <a:rPr lang="fr-FR" dirty="0">
                <a:latin typeface="Calibri" panose="020F0502020204030204" pitchFamily="34" charset="0"/>
                <a:cs typeface="Calibri" panose="020F0502020204030204" pitchFamily="34" charset="0"/>
              </a:rPr>
            </a:br>
            <a:endParaRPr lang="fr-F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400" dirty="0">
                <a:latin typeface="Calibri" panose="020F0502020204030204" pitchFamily="34" charset="0"/>
                <a:cs typeface="Calibri" panose="020F0502020204030204" pitchFamily="34" charset="0"/>
              </a:rPr>
              <a:t>U</a:t>
            </a:r>
            <a:r>
              <a:rPr lang="fr-FR" sz="1400" dirty="0" smtClean="0">
                <a:latin typeface="Calibri" panose="020F0502020204030204" pitchFamily="34" charset="0"/>
                <a:cs typeface="Calibri" panose="020F0502020204030204" pitchFamily="34" charset="0"/>
              </a:rPr>
              <a:t>ne </a:t>
            </a:r>
            <a:r>
              <a:rPr lang="fr-FR" sz="1400" dirty="0">
                <a:latin typeface="Calibri" panose="020F0502020204030204" pitchFamily="34" charset="0"/>
                <a:cs typeface="Calibri" panose="020F0502020204030204" pitchFamily="34" charset="0"/>
              </a:rPr>
              <a:t>personne sur 5 </a:t>
            </a:r>
            <a:r>
              <a:rPr lang="fr-FR" sz="1400" dirty="0" smtClean="0">
                <a:latin typeface="Calibri" panose="020F0502020204030204" pitchFamily="34" charset="0"/>
                <a:cs typeface="Calibri" panose="020F0502020204030204" pitchFamily="34" charset="0"/>
              </a:rPr>
              <a:t>devient </a:t>
            </a:r>
            <a:r>
              <a:rPr lang="fr-FR" sz="1400" dirty="0">
                <a:latin typeface="Calibri" panose="020F0502020204030204" pitchFamily="34" charset="0"/>
                <a:cs typeface="Calibri" panose="020F0502020204030204" pitchFamily="34" charset="0"/>
              </a:rPr>
              <a:t>aidant familial. La longévité et le vieillissement de la population va voir ce phénomène s’amplifier dans les années qui viennent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Un allongement de la durée vie et augmentation des pathologies </a:t>
            </a:r>
            <a:r>
              <a:rPr lang="fr-FR" sz="1400" dirty="0" smtClean="0">
                <a:latin typeface="Calibri" panose="020F0502020204030204" pitchFamily="34" charset="0"/>
                <a:cs typeface="Calibri" panose="020F0502020204030204" pitchFamily="34" charset="0"/>
              </a:rPr>
              <a:t>chroniques</a:t>
            </a:r>
          </a:p>
          <a:p>
            <a:pPr lvl="1"/>
            <a:r>
              <a:rPr lang="fr-FR" sz="1400" b="1" dirty="0" smtClean="0">
                <a:solidFill>
                  <a:srgbClr val="C00000"/>
                </a:solidFill>
                <a:latin typeface="Calibri" panose="020F0502020204030204" pitchFamily="34" charset="0"/>
                <a:cs typeface="Calibri" panose="020F0502020204030204" pitchFamily="34" charset="0"/>
              </a:rPr>
              <a:t>Type de dépendance : 48 % maladie chronique ou invalidante</a:t>
            </a:r>
          </a:p>
          <a:p>
            <a:pPr lvl="1"/>
            <a:r>
              <a:rPr lang="fr-FR" sz="1400" b="1" dirty="0" smtClean="0">
                <a:solidFill>
                  <a:srgbClr val="C00000"/>
                </a:solidFill>
                <a:latin typeface="Calibri" panose="020F0502020204030204" pitchFamily="34" charset="0"/>
                <a:cs typeface="Calibri" panose="020F0502020204030204" pitchFamily="34" charset="0"/>
              </a:rPr>
              <a:t>46% vieillesse.</a:t>
            </a:r>
          </a:p>
          <a:p>
            <a:r>
              <a:rPr lang="fr-FR" sz="1400" dirty="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 :</a:t>
            </a:r>
          </a:p>
          <a:p>
            <a:r>
              <a:rPr lang="fr-FR" sz="1400" b="1" dirty="0">
                <a:solidFill>
                  <a:srgbClr val="C00000"/>
                </a:solidFill>
                <a:latin typeface="Calibri" panose="020F0502020204030204" pitchFamily="34" charset="0"/>
                <a:cs typeface="Calibri" panose="020F0502020204030204" pitchFamily="34" charset="0"/>
              </a:rPr>
              <a:t>81% ont moins de 65 ans / 44% ont moins de 50 ans</a:t>
            </a:r>
          </a:p>
          <a:p>
            <a:pPr marL="0" indent="0">
              <a:buNone/>
            </a:pP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Notre projet </a:t>
            </a:r>
            <a:r>
              <a:rPr lang="fr-FR" sz="1400" dirty="0" smtClean="0">
                <a:latin typeface="Calibri" panose="020F0502020204030204" pitchFamily="34" charset="0"/>
                <a:cs typeface="Calibri" panose="020F0502020204030204" pitchFamily="34" charset="0"/>
              </a:rPr>
              <a:t>d’Economie Sociale et </a:t>
            </a:r>
            <a:r>
              <a:rPr lang="fr-FR" sz="1400" dirty="0" smtClean="0">
                <a:latin typeface="Calibri" panose="020F0502020204030204" pitchFamily="34" charset="0"/>
                <a:cs typeface="Calibri" panose="020F0502020204030204" pitchFamily="34" charset="0"/>
              </a:rPr>
              <a:t>Solidaire </a:t>
            </a:r>
            <a:r>
              <a:rPr lang="fr-FR" sz="1400" dirty="0">
                <a:latin typeface="Calibri" panose="020F0502020204030204" pitchFamily="34" charset="0"/>
                <a:cs typeface="Calibri" panose="020F0502020204030204" pitchFamily="34" charset="0"/>
              </a:rPr>
              <a:t>répond à un besoin grandissant et un impératif de s’organiser pour </a:t>
            </a:r>
            <a:r>
              <a:rPr lang="fr-FR" sz="1400" b="1" dirty="0">
                <a:latin typeface="Calibri" panose="020F0502020204030204" pitchFamily="34" charset="0"/>
                <a:cs typeface="Calibri" panose="020F0502020204030204" pitchFamily="34" charset="0"/>
              </a:rPr>
              <a:t>préserver le maintien à domicile</a:t>
            </a:r>
            <a:r>
              <a:rPr lang="fr-FR" sz="1400" dirty="0">
                <a:latin typeface="Calibri" panose="020F0502020204030204" pitchFamily="34" charset="0"/>
                <a:cs typeface="Calibri" panose="020F0502020204030204" pitchFamily="34" charset="0"/>
              </a:rPr>
              <a:t>, dans de bonnes conditions </a:t>
            </a:r>
            <a:r>
              <a:rPr lang="fr-FR" sz="1400" b="1" dirty="0">
                <a:latin typeface="Calibri" panose="020F0502020204030204" pitchFamily="34" charset="0"/>
                <a:cs typeface="Calibri" panose="020F0502020204030204" pitchFamily="34" charset="0"/>
              </a:rPr>
              <a:t>de </a:t>
            </a:r>
            <a:r>
              <a:rPr lang="fr-FR" sz="1400" b="1" dirty="0" err="1">
                <a:latin typeface="Calibri" panose="020F0502020204030204" pitchFamily="34" charset="0"/>
                <a:cs typeface="Calibri" panose="020F0502020204030204" pitchFamily="34" charset="0"/>
              </a:rPr>
              <a:t>bien-traitance</a:t>
            </a:r>
            <a:r>
              <a:rPr lang="fr-FR" sz="1400" dirty="0">
                <a:latin typeface="Calibri" panose="020F0502020204030204" pitchFamily="34" charset="0"/>
                <a:cs typeface="Calibri" panose="020F0502020204030204" pitchFamily="34" charset="0"/>
              </a:rPr>
              <a:t>, de </a:t>
            </a:r>
            <a:r>
              <a:rPr lang="fr-FR" sz="1400" b="1" dirty="0">
                <a:latin typeface="Calibri" panose="020F0502020204030204" pitchFamily="34" charset="0"/>
                <a:cs typeface="Calibri" panose="020F0502020204030204" pitchFamily="34" charset="0"/>
              </a:rPr>
              <a:t>personnes fragilisées par le vieillissement ou le handicap</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moyens sont encore trop peu développés pour l’aménagement de cette période où les aidants se mettent en </a:t>
            </a:r>
            <a:r>
              <a:rPr lang="fr-FR" sz="1400" b="1" dirty="0">
                <a:latin typeface="Calibri" panose="020F0502020204030204" pitchFamily="34" charset="0"/>
                <a:cs typeface="Calibri" panose="020F0502020204030204" pitchFamily="34" charset="0"/>
              </a:rPr>
              <a:t>danger de </a:t>
            </a:r>
            <a:r>
              <a:rPr lang="fr-FR" sz="1400" b="1" dirty="0" err="1">
                <a:latin typeface="Calibri" panose="020F0502020204030204" pitchFamily="34" charset="0"/>
                <a:cs typeface="Calibri" panose="020F0502020204030204" pitchFamily="34" charset="0"/>
              </a:rPr>
              <a:t>burn</a:t>
            </a:r>
            <a:r>
              <a:rPr lang="fr-FR" sz="1400" b="1" dirty="0">
                <a:latin typeface="Calibri" panose="020F0502020204030204" pitchFamily="34" charset="0"/>
                <a:cs typeface="Calibri" panose="020F0502020204030204" pitchFamily="34" charset="0"/>
              </a:rPr>
              <a:t> out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a:t>
            </a:r>
            <a:r>
              <a:rPr lang="fr-FR" b="1" dirty="0" smtClean="0">
                <a:solidFill>
                  <a:srgbClr val="0070C0"/>
                </a:solidFill>
                <a:latin typeface="Calibri" panose="020F0502020204030204" pitchFamily="34" charset="0"/>
                <a:cs typeface="Calibri" panose="020F0502020204030204" pitchFamily="34" charset="0"/>
              </a:rPr>
              <a:t>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r>
              <a:rPr lang="fr-FR" sz="1400" dirty="0" smtClean="0">
                <a:latin typeface="Calibri" panose="020F0502020204030204" pitchFamily="34" charset="0"/>
                <a:cs typeface="Calibri" panose="020F0502020204030204" pitchFamily="34" charset="0"/>
              </a:rPr>
              <a:t>;</a:t>
            </a:r>
          </a:p>
          <a:p>
            <a:endParaRPr lang="fr-FR" sz="14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Les entreprises deviennent partenaires :</a:t>
            </a:r>
          </a:p>
          <a:p>
            <a:pPr marL="0" indent="0">
              <a:buNone/>
            </a:pPr>
            <a:r>
              <a:rPr lang="fr-FR" sz="1400" dirty="0" smtClean="0">
                <a:latin typeface="Calibri" panose="020F0502020204030204" pitchFamily="34" charset="0"/>
                <a:cs typeface="Calibri" panose="020F0502020204030204" pitchFamily="34" charset="0"/>
              </a:rPr>
              <a:t>	- Leur logo et charte graphique est intégrée sur la plateforme,</a:t>
            </a:r>
          </a:p>
          <a:p>
            <a:pPr marL="0" indent="0">
              <a:buNone/>
            </a:pPr>
            <a:r>
              <a:rPr lang="fr-FR" sz="1400" dirty="0" smtClean="0">
                <a:latin typeface="Calibri" panose="020F0502020204030204" pitchFamily="34" charset="0"/>
                <a:cs typeface="Calibri" panose="020F0502020204030204" pitchFamily="34" charset="0"/>
              </a:rPr>
              <a:t>	- Leurs collaborateurs peuvent utiliser la plateforme,</a:t>
            </a:r>
          </a:p>
          <a:p>
            <a:pPr marL="0" indent="0">
              <a:buNone/>
            </a:pPr>
            <a:r>
              <a:rPr lang="fr-FR" sz="1400" dirty="0" smtClean="0">
                <a:latin typeface="Calibri" panose="020F0502020204030204" pitchFamily="34" charset="0"/>
                <a:cs typeface="Calibri" panose="020F0502020204030204" pitchFamily="34" charset="0"/>
              </a:rPr>
              <a:t>	- Ces derniers peuvent contribuer à enrichir le jeu par leurs questions qui seront prises en compte pour apporter de nouvelles réponses/solutions grâce au </a:t>
            </a:r>
            <a:r>
              <a:rPr lang="fr-FR" sz="1400" u="sng" dirty="0" err="1" smtClean="0">
                <a:latin typeface="Calibri" panose="020F0502020204030204" pitchFamily="34" charset="0"/>
                <a:cs typeface="Calibri" panose="020F0502020204030204" pitchFamily="34" charset="0"/>
              </a:rPr>
              <a:t>Living’Lab</a:t>
            </a:r>
            <a:r>
              <a:rPr lang="fr-FR" sz="1400" u="sng" dirty="0" smtClean="0">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avec une valorisation des actions partenaires.</a:t>
            </a:r>
          </a:p>
          <a:p>
            <a:r>
              <a:rPr lang="fr-FR" sz="1400" b="1" dirty="0" smtClean="0">
                <a:latin typeface="Calibri" panose="020F0502020204030204" pitchFamily="34" charset="0"/>
                <a:cs typeface="Calibri" panose="020F0502020204030204" pitchFamily="34" charset="0"/>
              </a:rPr>
              <a:t>Les entreprises paient pour trois raisons :</a:t>
            </a:r>
          </a:p>
          <a:p>
            <a:pPr marL="0" indent="0">
              <a:buNone/>
            </a:pPr>
            <a:r>
              <a:rPr lang="fr-FR" sz="1400" dirty="0" smtClean="0">
                <a:latin typeface="Calibri" panose="020F0502020204030204" pitchFamily="34" charset="0"/>
                <a:cs typeface="Calibri" panose="020F0502020204030204" pitchFamily="34" charset="0"/>
              </a:rPr>
              <a:t>	- avoir toujours plus de contenu pour leurs collaborateurs</a:t>
            </a:r>
          </a:p>
          <a:p>
            <a:pPr marL="0" indent="0">
              <a:buNone/>
            </a:pPr>
            <a:r>
              <a:rPr lang="fr-FR" sz="1400" dirty="0" smtClean="0">
                <a:latin typeface="Calibri" panose="020F0502020204030204" pitchFamily="34" charset="0"/>
                <a:cs typeface="Calibri" panose="020F0502020204030204" pitchFamily="34" charset="0"/>
              </a:rPr>
              <a:t>	- Enrichissement d’informations spécifiques</a:t>
            </a:r>
          </a:p>
          <a:p>
            <a:pPr marL="0" indent="0">
              <a:buNone/>
            </a:pPr>
            <a:r>
              <a:rPr lang="fr-FR" sz="1400" dirty="0" smtClean="0">
                <a:latin typeface="Calibri" panose="020F0502020204030204" pitchFamily="34" charset="0"/>
                <a:cs typeface="Calibri" panose="020F0502020204030204" pitchFamily="34" charset="0"/>
              </a:rPr>
              <a:t>	- Transformer les questions des collaborateurs en Quiz pour l’intérêt général des collaborateurs</a:t>
            </a:r>
            <a:endParaRPr lang="fr-FR" sz="1400" dirty="0" smtClean="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 le nombre collaborateurs qui utilisent le jeu</a:t>
            </a:r>
          </a:p>
          <a:p>
            <a:pPr marL="0" indent="0">
              <a:buNone/>
            </a:pPr>
            <a:endParaRPr lang="fr-FR" sz="1100" dirty="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a:t>
            </a:r>
            <a:r>
              <a:rPr lang="fr-FR" sz="1400" i="1" dirty="0" smtClean="0">
                <a:latin typeface="Calibri" panose="020F0502020204030204" pitchFamily="34" charset="0"/>
                <a:cs typeface="Calibri" panose="020F0502020204030204" pitchFamily="34" charset="0"/>
              </a:rPr>
              <a:t>Le </a:t>
            </a:r>
            <a:r>
              <a:rPr lang="fr-FR" sz="1400" i="1" dirty="0" err="1" smtClean="0">
                <a:latin typeface="Calibri" panose="020F0502020204030204" pitchFamily="34" charset="0"/>
                <a:cs typeface="Calibri" panose="020F0502020204030204" pitchFamily="34" charset="0"/>
              </a:rPr>
              <a:t>living’Lab</a:t>
            </a:r>
            <a:r>
              <a:rPr lang="fr-FR" sz="1400" i="1" dirty="0" smtClean="0">
                <a:latin typeface="Calibri" panose="020F0502020204030204" pitchFamily="34" charset="0"/>
                <a:cs typeface="Calibri" panose="020F0502020204030204" pitchFamily="34" charset="0"/>
              </a:rPr>
              <a:t> est une méthode issue du </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proof-of-concept » (POC</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 </a:t>
            </a:r>
            <a:r>
              <a:rPr lang="fr-FR" sz="1400" i="1" dirty="0" smtClean="0">
                <a:latin typeface="Calibri" panose="020F0502020204030204" pitchFamily="34" charset="0"/>
                <a:cs typeface="Calibri" panose="020F0502020204030204" pitchFamily="34" charset="0"/>
              </a:rPr>
              <a:t>c’est une </a:t>
            </a:r>
            <a:r>
              <a:rPr lang="fr-FR" sz="1400" i="1" dirty="0">
                <a:latin typeface="Calibri" panose="020F0502020204030204" pitchFamily="34" charset="0"/>
                <a:cs typeface="Calibri" panose="020F0502020204030204" pitchFamily="34" charset="0"/>
              </a:rPr>
              <a:t>expérimentation en conditions réelles avec les </a:t>
            </a:r>
            <a:r>
              <a:rPr lang="fr-FR" sz="1400" i="1" dirty="0" smtClean="0">
                <a:latin typeface="Calibri" panose="020F0502020204030204" pitchFamily="34" charset="0"/>
                <a:cs typeface="Calibri" panose="020F0502020204030204" pitchFamily="34" charset="0"/>
              </a:rPr>
              <a:t>usagers ; selon le modèle </a:t>
            </a:r>
            <a:r>
              <a:rPr lang="fr-FR" sz="1400" i="1" dirty="0">
                <a:latin typeface="Calibri" panose="020F0502020204030204" pitchFamily="34" charset="0"/>
                <a:cs typeface="Calibri" panose="020F0502020204030204" pitchFamily="34" charset="0"/>
              </a:rPr>
              <a:t>MVP de Stanford (M.V.P. = Minimum Viable Product qui s’enrichit au fur et à mesure des retours </a:t>
            </a:r>
            <a:r>
              <a:rPr lang="fr-FR" sz="1400" i="1" dirty="0" smtClean="0">
                <a:latin typeface="Calibri" panose="020F0502020204030204" pitchFamily="34" charset="0"/>
                <a:cs typeface="Calibri" panose="020F0502020204030204" pitchFamily="34" charset="0"/>
              </a:rPr>
              <a:t>clients.</a:t>
            </a:r>
            <a:endParaRPr lang="fr-FR" sz="14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a:t>
            </a:r>
            <a:r>
              <a:rPr lang="fr-FR" b="1" dirty="0" smtClean="0">
                <a:solidFill>
                  <a:srgbClr val="0070C0"/>
                </a:solidFill>
                <a:latin typeface="Calibri" panose="020F0502020204030204" pitchFamily="34" charset="0"/>
                <a:cs typeface="Calibri" panose="020F0502020204030204" pitchFamily="34" charset="0"/>
              </a:rPr>
              <a:t>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pPr marL="0" indent="0">
              <a:buNone/>
            </a:pPr>
            <a:endParaRPr lang="fr-FR" sz="1100"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pPr lvl="1"/>
            <a:endParaRPr lang="fr-FR" sz="1400" dirty="0">
              <a:latin typeface="Calibri" panose="020F0502020204030204" pitchFamily="34" charset="0"/>
              <a:cs typeface="Calibri" panose="020F0502020204030204" pitchFamily="34" charset="0"/>
            </a:endParaRPr>
          </a:p>
          <a:p>
            <a:pPr lvl="1"/>
            <a:r>
              <a:rPr lang="fr-FR" sz="1400" dirty="0">
                <a:latin typeface="Calibri" panose="020F0502020204030204" pitchFamily="34" charset="0"/>
                <a:cs typeface="Calibri" panose="020F0502020204030204" pitchFamily="34" charset="0"/>
              </a:rPr>
              <a:t>La viabilité est assuré par le déploiement via les régions qui seront aussi prescripteurs</a:t>
            </a:r>
            <a:r>
              <a:rPr lang="fr-FR" sz="1400" dirty="0" smtClean="0">
                <a:latin typeface="Calibri" panose="020F0502020204030204" pitchFamily="34" charset="0"/>
                <a:cs typeface="Calibri" panose="020F0502020204030204" pitchFamily="34" charset="0"/>
              </a:rPr>
              <a:t>.</a:t>
            </a:r>
            <a:endParaRPr lang="fr-FR" sz="1400" dirty="0" smtClean="0">
              <a:latin typeface="Calibri" panose="020F0502020204030204" pitchFamily="34" charset="0"/>
              <a:cs typeface="Calibri" panose="020F0502020204030204" pitchFamily="34" charset="0"/>
            </a:endParaRP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59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Quand ? Moyens d’action</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marL="0" lvl="0" indent="0">
              <a:buNone/>
            </a:pPr>
            <a:endParaRPr lang="fr-FR" sz="1800" dirty="0">
              <a:latin typeface="Calibri" panose="020F0502020204030204" pitchFamily="34" charset="0"/>
              <a:cs typeface="Calibri" panose="020F0502020204030204" pitchFamily="34" charset="0"/>
            </a:endParaRPr>
          </a:p>
          <a:p>
            <a:pPr lvl="0"/>
            <a:r>
              <a:rPr lang="fr-FR" sz="1600" dirty="0" smtClean="0">
                <a:latin typeface="Calibri" panose="020F0502020204030204" pitchFamily="34" charset="0"/>
                <a:cs typeface="Calibri" panose="020F0502020204030204" pitchFamily="34" charset="0"/>
              </a:rPr>
              <a:t>Le produit sera disponible </a:t>
            </a:r>
            <a:r>
              <a:rPr lang="fr-FR" sz="1600" dirty="0" smtClean="0">
                <a:latin typeface="Calibri" panose="020F0502020204030204" pitchFamily="34" charset="0"/>
                <a:cs typeface="Calibri" panose="020F0502020204030204" pitchFamily="34" charset="0"/>
              </a:rPr>
              <a:t>dès le début de l’année 2022</a:t>
            </a:r>
          </a:p>
          <a:p>
            <a:pPr lvl="0"/>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développement d’un réseau de partenaires, de personnes morales et physiques, favorisant la dissémination et l’usage participatif, notamment avec </a:t>
            </a:r>
            <a:r>
              <a:rPr lang="fr-FR" sz="1600" dirty="0" smtClean="0">
                <a:latin typeface="Calibri" panose="020F0502020204030204" pitchFamily="34" charset="0"/>
                <a:cs typeface="Calibri" panose="020F0502020204030204" pitchFamily="34" charset="0"/>
              </a:rPr>
              <a:t>les régions.</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Trouver une partie du financement complémentaire déjà obtenu grâce à la Région Ile de France : </a:t>
            </a:r>
            <a:r>
              <a:rPr lang="fr-FR" sz="1400" dirty="0" smtClean="0">
                <a:latin typeface="Calibri" panose="020F0502020204030204" pitchFamily="34" charset="0"/>
                <a:cs typeface="Calibri" panose="020F0502020204030204" pitchFamily="34" charset="0"/>
              </a:rPr>
              <a:t>Le projet Verbatim a été financé à hauteur de 47,62 % des dépenses. L’association doit trouver le financement complémentaire soit 35 000€. </a:t>
            </a:r>
          </a:p>
          <a:p>
            <a:r>
              <a:rPr lang="fr-FR" sz="1400" dirty="0">
                <a:latin typeface="Calibri" panose="020F0502020204030204" pitchFamily="34" charset="0"/>
                <a:cs typeface="Calibri" panose="020F0502020204030204" pitchFamily="34" charset="0"/>
              </a:rPr>
              <a:t>Les recettes de PSPPE ne dépendent pas uniquement du Verbatim. </a:t>
            </a:r>
            <a:endParaRPr lang="fr-FR" sz="1400" dirty="0" smtClean="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L’association </a:t>
            </a:r>
            <a:r>
              <a:rPr lang="fr-FR" sz="1400" dirty="0">
                <a:latin typeface="Calibri" panose="020F0502020204030204" pitchFamily="34" charset="0"/>
                <a:cs typeface="Calibri" panose="020F0502020204030204" pitchFamily="34" charset="0"/>
              </a:rPr>
              <a:t>a un rôle d’éducation à la santé auprès d’un public plus large que nous allons </a:t>
            </a:r>
            <a:r>
              <a:rPr lang="fr-FR" sz="1400" dirty="0" smtClean="0">
                <a:latin typeface="Calibri" panose="020F0502020204030204" pitchFamily="34" charset="0"/>
                <a:cs typeface="Calibri" panose="020F0502020204030204" pitchFamily="34" charset="0"/>
              </a:rPr>
              <a:t>	mener </a:t>
            </a:r>
            <a:r>
              <a:rPr lang="fr-FR" sz="1400" dirty="0">
                <a:latin typeface="Calibri" panose="020F0502020204030204" pitchFamily="34" charset="0"/>
                <a:cs typeface="Calibri" panose="020F0502020204030204" pitchFamily="34" charset="0"/>
              </a:rPr>
              <a:t>avec des médecins sous la forme de visio-conférence et de formations</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projet Verbatim</a:t>
            </a:r>
            <a:r>
              <a:rPr lang="fr-FR" sz="1400" b="1" dirty="0" smtClean="0">
                <a:latin typeface="Calibri" panose="020F0502020204030204" pitchFamily="34" charset="0"/>
                <a:cs typeface="Calibri" panose="020F0502020204030204" pitchFamily="34" charset="0"/>
              </a:rPr>
              <a:t> </a:t>
            </a:r>
            <a:r>
              <a:rPr lang="fr-FR" sz="1400" b="1" dirty="0" smtClean="0">
                <a:latin typeface="Calibri" panose="020F0502020204030204" pitchFamily="34" charset="0"/>
                <a:cs typeface="Calibri" panose="020F0502020204030204" pitchFamily="34" charset="0"/>
              </a:rPr>
              <a:t>représente un quart de l’activité </a:t>
            </a:r>
            <a:r>
              <a:rPr lang="fr-FR" sz="1400" b="1" dirty="0">
                <a:latin typeface="Calibri" panose="020F0502020204030204" pitchFamily="34" charset="0"/>
                <a:cs typeface="Calibri" panose="020F0502020204030204" pitchFamily="34" charset="0"/>
              </a:rPr>
              <a:t>de </a:t>
            </a:r>
            <a:r>
              <a:rPr lang="fr-FR" sz="1400" b="1" dirty="0" smtClean="0">
                <a:latin typeface="Calibri" panose="020F0502020204030204" pitchFamily="34" charset="0"/>
                <a:cs typeface="Calibri" panose="020F0502020204030204" pitchFamily="34" charset="0"/>
              </a:rPr>
              <a:t>l’association. </a:t>
            </a:r>
            <a:r>
              <a:rPr lang="fr-FR" sz="1400" b="1" dirty="0" smtClean="0">
                <a:latin typeface="Calibri" panose="020F0502020204030204" pitchFamily="34" charset="0"/>
                <a:cs typeface="Calibri" panose="020F0502020204030204" pitchFamily="34" charset="0"/>
              </a:rPr>
              <a:t>Le démarrage des activités de l’association sont conditionnées par le</a:t>
            </a:r>
            <a:r>
              <a:rPr lang="fr-FR" sz="1400" dirty="0" smtClean="0">
                <a:latin typeface="Calibri" panose="020F0502020204030204" pitchFamily="34" charset="0"/>
                <a:cs typeface="Calibri" panose="020F0502020204030204" pitchFamily="34" charset="0"/>
              </a:rPr>
              <a:t>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r>
              <a:rPr lang="fr-FR" sz="1400" b="1" dirty="0" smtClean="0">
                <a:latin typeface="Calibri" panose="020F0502020204030204" pitchFamily="34" charset="0"/>
                <a:cs typeface="Calibri" panose="020F0502020204030204" pitchFamily="34" charset="0"/>
              </a:rPr>
              <a:t>Le </a:t>
            </a:r>
            <a:r>
              <a:rPr lang="fr-FR" sz="1400" b="1" dirty="0">
                <a:latin typeface="Calibri" panose="020F0502020204030204" pitchFamily="34" charset="0"/>
                <a:cs typeface="Calibri" panose="020F0502020204030204" pitchFamily="34" charset="0"/>
              </a:rPr>
              <a:t>projet en lui-même sera viable et deviendra autonome </a:t>
            </a:r>
            <a:r>
              <a:rPr lang="fr-FR" sz="1400" b="1" dirty="0" smtClean="0">
                <a:latin typeface="Calibri" panose="020F0502020204030204" pitchFamily="34" charset="0"/>
                <a:cs typeface="Calibri" panose="020F0502020204030204" pitchFamily="34" charset="0"/>
              </a:rPr>
              <a:t>financièrement</a:t>
            </a:r>
            <a:r>
              <a:rPr lang="fr-FR" sz="1400" dirty="0" smtClean="0">
                <a:latin typeface="Calibri" panose="020F0502020204030204" pitchFamily="34" charset="0"/>
                <a:cs typeface="Calibri" panose="020F0502020204030204" pitchFamily="34" charset="0"/>
              </a:rPr>
              <a:t>, d</a:t>
            </a:r>
            <a:r>
              <a:rPr lang="fr-FR" sz="1400" dirty="0" smtClean="0">
                <a:latin typeface="Calibri" panose="020F0502020204030204" pitchFamily="34" charset="0"/>
                <a:cs typeface="Calibri" panose="020F0502020204030204" pitchFamily="34" charset="0"/>
              </a:rPr>
              <a:t>ès </a:t>
            </a:r>
            <a:r>
              <a:rPr lang="fr-FR" sz="1400" dirty="0">
                <a:latin typeface="Calibri" panose="020F0502020204030204" pitchFamily="34" charset="0"/>
                <a:cs typeface="Calibri" panose="020F0502020204030204" pitchFamily="34" charset="0"/>
              </a:rPr>
              <a:t>l’instant que le Verbatim sera disponible </a:t>
            </a:r>
            <a:r>
              <a:rPr lang="fr-FR" sz="1400" dirty="0" smtClean="0">
                <a:latin typeface="Calibri" panose="020F0502020204030204" pitchFamily="34" charset="0"/>
                <a:cs typeface="Calibri" panose="020F0502020204030204" pitchFamily="34" charset="0"/>
              </a:rPr>
              <a:t>auprès de nos adhérents et le</a:t>
            </a:r>
            <a:r>
              <a:rPr lang="fr-FR" sz="1400" dirty="0" smtClean="0">
                <a:latin typeface="Calibri" panose="020F0502020204030204" pitchFamily="34" charset="0"/>
                <a:cs typeface="Calibri" panose="020F0502020204030204" pitchFamily="34" charset="0"/>
              </a:rPr>
              <a:t> marketing digital en place. </a:t>
            </a:r>
            <a:r>
              <a:rPr lang="fr-FR" sz="1400" dirty="0" smtClean="0">
                <a:latin typeface="Calibri" panose="020F0502020204030204" pitchFamily="34" charset="0"/>
                <a:cs typeface="Calibri" panose="020F0502020204030204" pitchFamily="34" charset="0"/>
              </a:rPr>
              <a:t>Le </a:t>
            </a:r>
            <a:r>
              <a:rPr lang="fr-FR" sz="1400" dirty="0">
                <a:latin typeface="Calibri" panose="020F0502020204030204" pitchFamily="34" charset="0"/>
                <a:cs typeface="Calibri" panose="020F0502020204030204" pitchFamily="34" charset="0"/>
              </a:rPr>
              <a:t>soutien affiché de Cigales permettra de renforcer la communication au travers de technique marketing digital où il nous faut faire appel à des experts de techniques de communication propres à internet</a:t>
            </a:r>
            <a:r>
              <a:rPr lang="fr-FR" sz="1400" dirty="0" smtClean="0">
                <a:latin typeface="Calibri" panose="020F0502020204030204" pitchFamily="34" charset="0"/>
                <a:cs typeface="Calibri" panose="020F0502020204030204" pitchFamily="34" charset="0"/>
              </a:rPr>
              <a:t>.</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a:t>
            </a:r>
            <a:r>
              <a:rPr lang="fr-FR" sz="1400" b="1" dirty="0" smtClean="0">
                <a:latin typeface="Calibri" panose="020F0502020204030204" pitchFamily="34" charset="0"/>
                <a:cs typeface="Calibri" panose="020F0502020204030204" pitchFamily="34" charset="0"/>
              </a:rPr>
              <a:t>Verbatim permettra </a:t>
            </a:r>
            <a:r>
              <a:rPr lang="fr-FR" sz="1400" b="1" dirty="0">
                <a:latin typeface="Calibri" panose="020F0502020204030204" pitchFamily="34" charset="0"/>
                <a:cs typeface="Calibri" panose="020F0502020204030204" pitchFamily="34" charset="0"/>
              </a:rPr>
              <a:t>d’ouvrir des portes </a:t>
            </a:r>
            <a:r>
              <a:rPr lang="fr-FR" sz="1400" b="1" dirty="0" smtClean="0">
                <a:latin typeface="Calibri" panose="020F0502020204030204" pitchFamily="34" charset="0"/>
                <a:cs typeface="Calibri" panose="020F0502020204030204" pitchFamily="34" charset="0"/>
              </a:rPr>
              <a:t>de l’entreprise </a:t>
            </a:r>
            <a:r>
              <a:rPr lang="fr-FR" sz="1400" dirty="0" smtClean="0">
                <a:latin typeface="Calibri" panose="020F0502020204030204" pitchFamily="34" charset="0"/>
                <a:cs typeface="Calibri" panose="020F0502020204030204" pitchFamily="34" charset="0"/>
              </a:rPr>
              <a:t>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a:t>
            </a:r>
            <a:r>
              <a:rPr lang="fr-FR" sz="1400" dirty="0" smtClean="0">
                <a:latin typeface="Calibri" panose="020F0502020204030204" pitchFamily="34" charset="0"/>
                <a:cs typeface="Calibri" panose="020F0502020204030204" pitchFamily="34" charset="0"/>
              </a:rPr>
              <a:t>à leurs </a:t>
            </a:r>
            <a:r>
              <a:rPr lang="fr-FR" sz="1400" dirty="0" smtClean="0">
                <a:latin typeface="Calibri" panose="020F0502020204030204" pitchFamily="34" charset="0"/>
                <a:cs typeface="Calibri" panose="020F0502020204030204" pitchFamily="34" charset="0"/>
              </a:rPr>
              <a:t>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projet Verbatim fait partie intégrante de la mission de PSPPE</a:t>
            </a:r>
            <a:r>
              <a:rPr lang="fr-FR" sz="1400" dirty="0" smtClean="0">
                <a:latin typeface="Calibri" panose="020F0502020204030204" pitchFamily="34" charset="0"/>
                <a:cs typeface="Calibri" panose="020F0502020204030204" pitchFamily="34" charset="0"/>
              </a:rPr>
              <a:t>.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endParaRPr lang="fr-FR"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978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260648"/>
            <a:ext cx="6856926" cy="3694373"/>
          </a:xfrm>
          <a:prstGeom prst="rect">
            <a:avLst/>
          </a:prstGeom>
        </p:spPr>
      </p:pic>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a:t>
            </a:r>
            <a:r>
              <a:rPr lang="fr-FR" sz="1800" b="1" dirty="0" smtClean="0">
                <a:solidFill>
                  <a:srgbClr val="0070C0"/>
                </a:solidFill>
                <a:latin typeface="Calibri" panose="020F0502020204030204" pitchFamily="34" charset="0"/>
                <a:cs typeface="Calibri" panose="020F0502020204030204" pitchFamily="34" charset="0"/>
              </a:rPr>
              <a:t>-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a:t>
            </a:r>
            <a:r>
              <a:rPr lang="fr-FR" sz="1200" b="1" u="sng" dirty="0" smtClean="0">
                <a:solidFill>
                  <a:srgbClr val="0070C0"/>
                </a:solidFill>
                <a:latin typeface="Calibri" panose="020F0502020204030204" pitchFamily="34" charset="0"/>
                <a:cs typeface="Calibri" panose="020F0502020204030204" pitchFamily="34" charset="0"/>
              </a:rPr>
              <a:t>sommes-nous ?</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Centre de santé PSPPE à Nogent sur Marne, spécialisé en douleurs, </a:t>
            </a:r>
            <a:r>
              <a:rPr lang="fr-FR" sz="1200" b="1" dirty="0" smtClean="0">
                <a:latin typeface="Calibri" panose="020F0502020204030204" pitchFamily="34" charset="0"/>
                <a:cs typeface="Calibri" panose="020F0502020204030204" pitchFamily="34" charset="0"/>
              </a:rPr>
              <a:t>pathologies chroniques, ALD</a:t>
            </a:r>
          </a:p>
          <a:p>
            <a:r>
              <a:rPr lang="fr-FR" sz="1200" dirty="0">
                <a:latin typeface="Calibri" panose="020F0502020204030204" pitchFamily="34" charset="0"/>
                <a:cs typeface="Calibri" panose="020F0502020204030204" pitchFamily="34" charset="0"/>
              </a:rPr>
              <a:t>Je suis sophrologue 15 dans la relation d’aide et 15 dans les </a:t>
            </a:r>
            <a:r>
              <a:rPr lang="fr-FR" sz="1200" dirty="0" smtClean="0">
                <a:latin typeface="Calibri" panose="020F0502020204030204" pitchFamily="34" charset="0"/>
                <a:cs typeface="Calibri" panose="020F0502020204030204" pitchFamily="34" charset="0"/>
              </a:rPr>
              <a:t>RH et une équipe d’experts de la </a:t>
            </a:r>
            <a:r>
              <a:rPr lang="fr-FR" sz="1200" dirty="0">
                <a:latin typeface="Calibri" panose="020F0502020204030204" pitchFamily="34" charset="0"/>
                <a:cs typeface="Calibri" panose="020F0502020204030204" pitchFamily="34" charset="0"/>
              </a:rPr>
              <a:t>relation d’aide et en formation </a:t>
            </a:r>
            <a:r>
              <a:rPr lang="fr-FR" sz="1200" dirty="0" smtClean="0">
                <a:latin typeface="Calibri" panose="020F0502020204030204" pitchFamily="34" charset="0"/>
                <a:cs typeface="Calibri" panose="020F0502020204030204" pitchFamily="34" charset="0"/>
              </a:rPr>
              <a:t>dans l’</a:t>
            </a:r>
            <a:r>
              <a:rPr lang="fr-FR" sz="1200" b="1" dirty="0" smtClean="0">
                <a:latin typeface="Calibri" panose="020F0502020204030204" pitchFamily="34" charset="0"/>
                <a:cs typeface="Calibri" panose="020F0502020204030204" pitchFamily="34" charset="0"/>
              </a:rPr>
              <a:t>éducation </a:t>
            </a:r>
            <a:r>
              <a:rPr lang="fr-FR" sz="1200" b="1" dirty="0">
                <a:latin typeface="Calibri" panose="020F0502020204030204" pitchFamily="34" charset="0"/>
                <a:cs typeface="Calibri" panose="020F0502020204030204" pitchFamily="34" charset="0"/>
              </a:rPr>
              <a:t>à la santé</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Notre 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Prévention du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out des aidants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aidante d’un proche et depuis… C. Schoen…</a:t>
            </a:r>
          </a:p>
          <a:p>
            <a:r>
              <a:rPr lang="fr-FR" sz="1200" b="1" u="sng" dirty="0" smtClean="0">
                <a:solidFill>
                  <a:srgbClr val="0070C0"/>
                </a:solidFill>
                <a:latin typeface="Calibri" panose="020F0502020204030204" pitchFamily="34" charset="0"/>
                <a:cs typeface="Calibri" panose="020F0502020204030204" pitchFamily="34" charset="0"/>
              </a:rPr>
              <a:t>Comment ?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b="1" u="sng"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20H/semaine)</a:t>
            </a:r>
            <a:endParaRPr lang="fr-FR" sz="1200" b="1" dirty="0" smtClean="0">
              <a:solidFill>
                <a:srgbClr val="0070C0"/>
              </a:solidFill>
              <a:latin typeface="Calibri" panose="020F0502020204030204" pitchFamily="34" charset="0"/>
              <a:cs typeface="Calibri" panose="020F0502020204030204" pitchFamily="34" charset="0"/>
            </a:endParaRP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a:t>
            </a:r>
            <a:r>
              <a:rPr lang="fr-FR" sz="1200" dirty="0" smtClean="0">
                <a:latin typeface="Calibri" panose="020F0502020204030204" pitchFamily="34" charset="0"/>
                <a:cs typeface="Calibri" panose="020F0502020204030204" pitchFamily="34" charset="0"/>
              </a:rPr>
              <a:t>de </a:t>
            </a:r>
            <a:r>
              <a:rPr lang="fr-FR" sz="1200" dirty="0" smtClean="0">
                <a:latin typeface="Calibri" panose="020F0502020204030204" pitchFamily="34" charset="0"/>
                <a:cs typeface="Calibri" panose="020F0502020204030204" pitchFamily="34" charset="0"/>
              </a:rPr>
              <a:t>subvention sur 100% </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Perspectives </a:t>
            </a:r>
            <a:r>
              <a:rPr lang="fr-FR" sz="1200" b="1" u="sng" dirty="0" smtClean="0">
                <a:solidFill>
                  <a:srgbClr val="0070C0"/>
                </a:solidFill>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Qui sommes-nous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7571184" cy="4873752"/>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PSPPE est positionné sur le secteur </a:t>
            </a:r>
            <a:r>
              <a:rPr lang="fr-FR" sz="1400" b="1" dirty="0">
                <a:latin typeface="Calibri" panose="020F0502020204030204" pitchFamily="34" charset="0"/>
                <a:cs typeface="Calibri" panose="020F0502020204030204" pitchFamily="34" charset="0"/>
              </a:rPr>
              <a:t>de la santé, </a:t>
            </a:r>
            <a:r>
              <a:rPr lang="fr-FR" sz="1400" b="1" dirty="0" smtClean="0">
                <a:latin typeface="Calibri" panose="020F0502020204030204" pitchFamily="34" charset="0"/>
                <a:cs typeface="Calibri" panose="020F0502020204030204" pitchFamily="34" charset="0"/>
              </a:rPr>
              <a:t>aide et prévention</a:t>
            </a:r>
            <a:r>
              <a:rPr lang="fr-FR" sz="1400" b="1" dirty="0">
                <a:latin typeface="Calibri" panose="020F0502020204030204" pitchFamily="34" charset="0"/>
                <a:cs typeface="Calibri" panose="020F0502020204030204" pitchFamily="34" charset="0"/>
              </a:rPr>
              <a:t>,</a:t>
            </a:r>
            <a:r>
              <a:rPr lang="fr-FR" sz="1400" b="1" dirty="0" smtClean="0">
                <a:latin typeface="Calibri" panose="020F0502020204030204" pitchFamily="34" charset="0"/>
                <a:cs typeface="Calibri" panose="020F0502020204030204" pitchFamily="34" charset="0"/>
              </a:rPr>
              <a:t> couvre les aspects médico-psycho-sociaux</a:t>
            </a:r>
          </a:p>
          <a:p>
            <a:pPr marL="0" indent="0">
              <a:buNone/>
            </a:pPr>
            <a:endParaRPr lang="fr-FR" sz="1400" dirty="0" smtClean="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Spécialiste de la douleur chronique, partenaire des entreprises, des professionnels de santé, du sport et du bien-être.</a:t>
            </a:r>
          </a:p>
          <a:p>
            <a:r>
              <a:rPr lang="fr-FR" sz="1400" b="1" dirty="0" smtClean="0">
                <a:solidFill>
                  <a:srgbClr val="C00000"/>
                </a:solidFill>
                <a:latin typeface="Calibri" panose="020F0502020204030204" pitchFamily="34" charset="0"/>
                <a:cs typeface="Calibri" panose="020F0502020204030204" pitchFamily="34" charset="0"/>
              </a:rPr>
              <a:t>L’aide</a:t>
            </a:r>
            <a:r>
              <a:rPr lang="fr-FR" sz="1400" b="1" dirty="0">
                <a:solidFill>
                  <a:srgbClr val="C00000"/>
                </a:solidFill>
                <a:latin typeface="Calibri" panose="020F0502020204030204" pitchFamily="34" charset="0"/>
                <a:cs typeface="Calibri" panose="020F0502020204030204" pitchFamily="34" charset="0"/>
              </a:rPr>
              <a:t> </a:t>
            </a:r>
            <a:r>
              <a:rPr lang="fr-FR" sz="1400" b="1" dirty="0" smtClean="0">
                <a:solidFill>
                  <a:srgbClr val="C00000"/>
                </a:solidFill>
                <a:latin typeface="Calibri" panose="020F0502020204030204" pitchFamily="34" charset="0"/>
                <a:cs typeface="Calibri" panose="020F0502020204030204" pitchFamily="34" charset="0"/>
              </a:rPr>
              <a:t>aux proches </a:t>
            </a:r>
            <a:r>
              <a:rPr lang="fr-FR" sz="1400" b="1" dirty="0">
                <a:solidFill>
                  <a:srgbClr val="C00000"/>
                </a:solidFill>
                <a:latin typeface="Calibri" panose="020F0502020204030204" pitchFamily="34" charset="0"/>
                <a:cs typeface="Calibri" panose="020F0502020204030204" pitchFamily="34" charset="0"/>
              </a:rPr>
              <a:t>aidants actifs (proches non professionnels au-delà de la </a:t>
            </a:r>
            <a:r>
              <a:rPr lang="fr-FR" sz="1400" b="1" dirty="0" smtClean="0">
                <a:solidFill>
                  <a:srgbClr val="C00000"/>
                </a:solidFill>
                <a:latin typeface="Calibri" panose="020F0502020204030204" pitchFamily="34" charset="0"/>
                <a:cs typeface="Calibri" panose="020F0502020204030204" pitchFamily="34" charset="0"/>
              </a:rPr>
              <a:t>famille) </a:t>
            </a:r>
            <a:r>
              <a:rPr lang="fr-FR" sz="1400" b="1" dirty="0" smtClean="0">
                <a:solidFill>
                  <a:srgbClr val="C00000"/>
                </a:solidFill>
                <a:latin typeface="Calibri" panose="020F0502020204030204" pitchFamily="34" charset="0"/>
                <a:cs typeface="Calibri" panose="020F0502020204030204" pitchFamily="34" charset="0"/>
              </a:rPr>
              <a:t>une </a:t>
            </a:r>
            <a:r>
              <a:rPr lang="fr-FR" sz="1400" b="1" dirty="0" smtClean="0">
                <a:solidFill>
                  <a:srgbClr val="C00000"/>
                </a:solidFill>
                <a:latin typeface="Calibri" panose="020F0502020204030204" pitchFamily="34" charset="0"/>
                <a:cs typeface="Calibri" panose="020F0502020204030204" pitchFamily="34" charset="0"/>
              </a:rPr>
              <a:t>priorité : 11 millions de français = 1 français sur 5 </a:t>
            </a:r>
            <a:endParaRPr lang="fr-FR" sz="1400" b="1" dirty="0" smtClean="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pPr lvl="0"/>
            <a:r>
              <a:rPr lang="fr-FR" sz="1400" b="1" dirty="0">
                <a:solidFill>
                  <a:srgbClr val="0070C0"/>
                </a:solidFill>
                <a:latin typeface="Calibri" panose="020F0502020204030204" pitchFamily="34" charset="0"/>
                <a:cs typeface="Calibri" panose="020F0502020204030204" pitchFamily="34" charset="0"/>
              </a:rPr>
              <a:t>Le projet s’inscrit dans la mission de l’association</a:t>
            </a:r>
          </a:p>
          <a:p>
            <a:pPr lvl="0"/>
            <a:r>
              <a:rPr lang="fr-FR" sz="1400" b="1" dirty="0">
                <a:solidFill>
                  <a:srgbClr val="0070C0"/>
                </a:solidFill>
                <a:latin typeface="Calibri" panose="020F0502020204030204" pitchFamily="34" charset="0"/>
                <a:cs typeface="Calibri" panose="020F0502020204030204" pitchFamily="34" charset="0"/>
              </a:rPr>
              <a:t>Avec une équipe d’experts de la relation </a:t>
            </a:r>
            <a:r>
              <a:rPr lang="fr-FR" sz="1400" b="1" dirty="0" smtClean="0">
                <a:solidFill>
                  <a:srgbClr val="0070C0"/>
                </a:solidFill>
                <a:latin typeface="Calibri" panose="020F0502020204030204" pitchFamily="34" charset="0"/>
                <a:cs typeface="Calibri" panose="020F0502020204030204" pitchFamily="34" charset="0"/>
              </a:rPr>
              <a:t>d’aide qui apporte formation et soutien </a:t>
            </a:r>
            <a:r>
              <a:rPr lang="fr-FR" sz="1400" b="1" dirty="0" smtClean="0">
                <a:solidFill>
                  <a:srgbClr val="0070C0"/>
                </a:solidFill>
                <a:latin typeface="Calibri" panose="020F0502020204030204" pitchFamily="34" charset="0"/>
                <a:cs typeface="Calibri" panose="020F0502020204030204" pitchFamily="34" charset="0"/>
              </a:rPr>
              <a:t>moral</a:t>
            </a:r>
          </a:p>
          <a:p>
            <a:pPr marL="0" lv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But</a:t>
            </a:r>
            <a:endParaRPr lang="fr-FR" sz="1400" b="1" u="sng" dirty="0">
              <a:latin typeface="Calibri" panose="020F0502020204030204" pitchFamily="34" charset="0"/>
              <a:cs typeface="Calibri" panose="020F0502020204030204" pitchFamily="34" charset="0"/>
            </a:endParaRPr>
          </a:p>
          <a:p>
            <a:r>
              <a:rPr lang="fr-FR" sz="1400" b="1" dirty="0" smtClean="0">
                <a:solidFill>
                  <a:srgbClr val="0070C0"/>
                </a:solidFill>
                <a:latin typeface="Calibri" panose="020F0502020204030204" pitchFamily="34" charset="0"/>
                <a:cs typeface="Calibri" panose="020F0502020204030204" pitchFamily="34" charset="0"/>
              </a:rPr>
              <a:t>Nous les aidons à rompre l’isolement,</a:t>
            </a:r>
          </a:p>
          <a:p>
            <a:r>
              <a:rPr lang="fr-FR" sz="1400" b="1" dirty="0" smtClean="0">
                <a:solidFill>
                  <a:srgbClr val="0070C0"/>
                </a:solidFill>
                <a:latin typeface="Calibri" panose="020F0502020204030204" pitchFamily="34" charset="0"/>
                <a:cs typeface="Calibri" panose="020F0502020204030204" pitchFamily="34" charset="0"/>
              </a:rPr>
              <a:t>Prévenir du </a:t>
            </a:r>
            <a:r>
              <a:rPr lang="fr-FR" sz="1400" b="1" dirty="0" err="1" smtClean="0">
                <a:solidFill>
                  <a:srgbClr val="0070C0"/>
                </a:solidFill>
                <a:latin typeface="Calibri" panose="020F0502020204030204" pitchFamily="34" charset="0"/>
                <a:cs typeface="Calibri" panose="020F0502020204030204" pitchFamily="34" charset="0"/>
              </a:rPr>
              <a:t>burn</a:t>
            </a:r>
            <a:r>
              <a:rPr lang="fr-FR" sz="1400" b="1" dirty="0" smtClean="0">
                <a:solidFill>
                  <a:srgbClr val="0070C0"/>
                </a:solidFill>
                <a:latin typeface="Calibri" panose="020F0502020204030204" pitchFamily="34" charset="0"/>
                <a:cs typeface="Calibri" panose="020F0502020204030204" pitchFamily="34" charset="0"/>
              </a:rPr>
              <a:t> out</a:t>
            </a:r>
          </a:p>
          <a:p>
            <a:r>
              <a:rPr lang="fr-FR" sz="1400" b="1" dirty="0" smtClean="0">
                <a:solidFill>
                  <a:srgbClr val="0070C0"/>
                </a:solidFill>
                <a:latin typeface="Calibri" panose="020F0502020204030204" pitchFamily="34" charset="0"/>
                <a:cs typeface="Calibri" panose="020F0502020204030204" pitchFamily="34" charset="0"/>
              </a:rPr>
              <a:t>Les aider à conserver leur travail dans l’équilibre</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r>
              <a:rPr lang="fr-FR" sz="1200" b="1" dirty="0" smtClean="0">
                <a:latin typeface="Calibri" panose="020F0502020204030204" pitchFamily="34" charset="0"/>
                <a:cs typeface="Calibri" panose="020F0502020204030204" pitchFamily="34" charset="0"/>
              </a:rPr>
              <a:t>:</a:t>
            </a:r>
          </a:p>
          <a:p>
            <a:pPr marL="0" indent="0" algn="ctr">
              <a:buNone/>
            </a:pPr>
            <a:r>
              <a:rPr lang="fr-FR" sz="1200" b="1" dirty="0" smtClean="0">
                <a:latin typeface="Calibri" panose="020F0502020204030204" pitchFamily="34" charset="0"/>
                <a:cs typeface="Calibri" panose="020F0502020204030204" pitchFamily="34" charset="0"/>
              </a:rPr>
              <a:t>Evelyne Revellat et une</a:t>
            </a:r>
            <a:r>
              <a:rPr lang="fr-FR" sz="1200" b="1"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psychologue clinicienne</a:t>
            </a:r>
          </a:p>
          <a:p>
            <a:pPr marL="0" indent="0" algn="ctr">
              <a:buNone/>
            </a:pPr>
            <a:r>
              <a:rPr lang="fr-FR" sz="1200" b="1" dirty="0" smtClean="0">
                <a:latin typeface="Calibri" panose="020F0502020204030204" pitchFamily="34" charset="0"/>
                <a:cs typeface="Calibri" panose="020F0502020204030204" pitchFamily="34" charset="0"/>
              </a:rPr>
              <a:t>Une</a:t>
            </a:r>
            <a:r>
              <a:rPr lang="fr-FR" sz="1200" b="1"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3</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sophrologues dont : Une éducatrice </a:t>
            </a:r>
            <a:r>
              <a:rPr lang="fr-FR" sz="1200" dirty="0" smtClean="0">
                <a:latin typeface="Calibri" panose="020F0502020204030204" pitchFamily="34" charset="0"/>
                <a:cs typeface="Calibri" panose="020F0502020204030204" pitchFamily="34" charset="0"/>
              </a:rPr>
              <a:t>spécialisée-sophrologue, </a:t>
            </a:r>
            <a:r>
              <a:rPr lang="fr-FR" sz="1200" dirty="0" smtClean="0">
                <a:latin typeface="Calibri" panose="020F0502020204030204" pitchFamily="34" charset="0"/>
                <a:cs typeface="Calibri" panose="020F0502020204030204" pitchFamily="34" charset="0"/>
              </a:rPr>
              <a:t>une hypno-sophrologue pour </a:t>
            </a:r>
            <a:r>
              <a:rPr lang="fr-FR" sz="1200" dirty="0" smtClean="0">
                <a:latin typeface="Calibri" panose="020F0502020204030204" pitchFamily="34" charset="0"/>
                <a:cs typeface="Calibri" panose="020F0502020204030204" pitchFamily="34" charset="0"/>
              </a:rPr>
              <a:t>les seniors, une </a:t>
            </a:r>
            <a:r>
              <a:rPr lang="fr-FR" sz="1200" dirty="0" smtClean="0">
                <a:latin typeface="Calibri" panose="020F0502020204030204" pitchFamily="34" charset="0"/>
                <a:cs typeface="Calibri" panose="020F0502020204030204" pitchFamily="34" charset="0"/>
              </a:rPr>
              <a:t>instructrice </a:t>
            </a:r>
            <a:r>
              <a:rPr lang="fr-FR" sz="1200" dirty="0" smtClean="0">
                <a:latin typeface="Calibri" panose="020F0502020204030204" pitchFamily="34" charset="0"/>
                <a:cs typeface="Calibri" panose="020F0502020204030204" pitchFamily="34" charset="0"/>
              </a:rPr>
              <a:t>en </a:t>
            </a:r>
            <a:r>
              <a:rPr lang="fr-FR" sz="1200" dirty="0" smtClean="0">
                <a:latin typeface="Calibri" panose="020F0502020204030204" pitchFamily="34" charset="0"/>
                <a:cs typeface="Calibri" panose="020F0502020204030204" pitchFamily="34" charset="0"/>
              </a:rPr>
              <a:t>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a:t>
            </a:r>
            <a:r>
              <a:rPr lang="fr-FR" sz="1200" dirty="0" smtClean="0">
                <a:latin typeface="Calibri" panose="020F0502020204030204" pitchFamily="34" charset="0"/>
                <a:cs typeface="Calibri" panose="020F0502020204030204" pitchFamily="34" charset="0"/>
              </a:rPr>
              <a:t>psychologique</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a:t>
            </a:r>
            <a:r>
              <a:rPr lang="fr-FR" sz="1200" dirty="0" smtClean="0">
                <a:latin typeface="Calibri" panose="020F0502020204030204" pitchFamily="34" charset="0"/>
                <a:cs typeface="Calibri" panose="020F0502020204030204" pitchFamily="34" charset="0"/>
              </a:rPr>
              <a:t>Yoga</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a:t>
            </a:r>
            <a:r>
              <a:rPr lang="fr-FR" sz="1200" dirty="0" smtClean="0">
                <a:latin typeface="Calibri" panose="020F0502020204030204" pitchFamily="34" charset="0"/>
                <a:cs typeface="Calibri" panose="020F0502020204030204" pitchFamily="34" charset="0"/>
              </a:rPr>
              <a:t>coach spécialiste </a:t>
            </a:r>
            <a:r>
              <a:rPr lang="fr-FR" sz="1200" dirty="0" smtClean="0">
                <a:latin typeface="Calibri" panose="020F0502020204030204" pitchFamily="34" charset="0"/>
                <a:cs typeface="Calibri" panose="020F0502020204030204" pitchFamily="34" charset="0"/>
              </a:rPr>
              <a:t>du processus </a:t>
            </a:r>
            <a:r>
              <a:rPr lang="fr-FR" sz="1200" dirty="0" smtClean="0">
                <a:latin typeface="Calibri" panose="020F0502020204030204" pitchFamily="34" charset="0"/>
                <a:cs typeface="Calibri" panose="020F0502020204030204" pitchFamily="34" charset="0"/>
              </a:rPr>
              <a:t>de</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a:t>
            </a:r>
            <a:r>
              <a:rPr lang="fr-FR" sz="1200" dirty="0" smtClean="0">
                <a:latin typeface="Calibri" panose="020F0502020204030204" pitchFamily="34" charset="0"/>
                <a:cs typeface="Calibri" panose="020F0502020204030204" pitchFamily="34" charset="0"/>
              </a:rPr>
              <a:t>shiatsu</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a:t>
            </a:r>
            <a:r>
              <a:rPr lang="fr-FR" sz="1200" dirty="0" smtClean="0">
                <a:latin typeface="Calibri" panose="020F0502020204030204" pitchFamily="34" charset="0"/>
                <a:cs typeface="Calibri" panose="020F0502020204030204" pitchFamily="34" charset="0"/>
              </a:rPr>
              <a:t>réflexologues</a:t>
            </a:r>
            <a:endParaRPr lang="fr-FR" sz="1200" dirty="0" smtClean="0">
              <a:latin typeface="Calibri" panose="020F0502020204030204" pitchFamily="34" charset="0"/>
              <a:cs typeface="Calibri" panose="020F0502020204030204" pitchFamily="34" charset="0"/>
            </a:endParaRP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b="1" dirty="0">
                <a:solidFill>
                  <a:srgbClr val="0070C0"/>
                </a:solidFill>
                <a:latin typeface="Calibri" panose="020F0502020204030204" pitchFamily="34" charset="0"/>
                <a:cs typeface="Calibri" panose="020F0502020204030204" pitchFamily="34" charset="0"/>
              </a:rPr>
              <a:t>Qui </a:t>
            </a:r>
            <a:r>
              <a:rPr lang="fr-FR" sz="3200" b="1" dirty="0" smtClean="0">
                <a:solidFill>
                  <a:srgbClr val="0070C0"/>
                </a:solidFill>
                <a:latin typeface="Calibri" panose="020F0502020204030204" pitchFamily="34" charset="0"/>
                <a:cs typeface="Calibri" panose="020F0502020204030204" pitchFamily="34" charset="0"/>
              </a:rPr>
              <a:t>est la fondatrice de PSPPE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 </a:t>
            </a:r>
            <a:r>
              <a:rPr lang="fr-FR" sz="3200" b="1" dirty="0">
                <a:solidFill>
                  <a:srgbClr val="0070C0"/>
                </a:solidFill>
                <a:latin typeface="Calibri" panose="020F0502020204030204" pitchFamily="34" charset="0"/>
                <a:cs typeface="Calibri" panose="020F0502020204030204" pitchFamily="34" charset="0"/>
              </a:rPr>
              <a:t>expérience </a:t>
            </a:r>
            <a:r>
              <a:rPr lang="fr-FR" sz="3200" b="1" dirty="0" smtClean="0">
                <a:solidFill>
                  <a:srgbClr val="0070C0"/>
                </a:solidFill>
                <a:latin typeface="Calibri" panose="020F0502020204030204" pitchFamily="34" charset="0"/>
                <a:cs typeface="Calibri" panose="020F0502020204030204" pitchFamily="34" charset="0"/>
              </a:rPr>
              <a:t>vécue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5133184"/>
          </a:xfrm>
        </p:spPr>
        <p:txBody>
          <a:bodyPr>
            <a:noAutofit/>
          </a:bodyPr>
          <a:lstStyle/>
          <a:p>
            <a:r>
              <a:rPr lang="fr-FR" sz="1400" b="1" dirty="0" smtClean="0">
                <a:latin typeface="Calibri" panose="020F0502020204030204" pitchFamily="34" charset="0"/>
                <a:cs typeface="Calibri" panose="020F0502020204030204" pitchFamily="34" charset="0"/>
              </a:rPr>
              <a:t>Sophrologue, praticienne </a:t>
            </a:r>
            <a:r>
              <a:rPr lang="fr-FR" sz="1400" b="1" dirty="0">
                <a:latin typeface="Calibri" panose="020F0502020204030204" pitchFamily="34" charset="0"/>
                <a:cs typeface="Calibri" panose="020F0502020204030204" pitchFamily="34" charset="0"/>
              </a:rPr>
              <a:t>en EFT</a:t>
            </a:r>
            <a:r>
              <a:rPr lang="fr-FR" sz="1400" b="1" dirty="0" smtClean="0">
                <a:latin typeface="Calibri" panose="020F0502020204030204" pitchFamily="34" charset="0"/>
                <a:cs typeface="Calibri" panose="020F0502020204030204" pitchFamily="34" charset="0"/>
              </a:rPr>
              <a:t>* , spécialiste de la relation d’aide depuis 15 ans, carrière de 15 ans dans les RH, </a:t>
            </a:r>
          </a:p>
          <a:p>
            <a:pPr marL="0" indent="0">
              <a:buNone/>
            </a:pPr>
            <a:endParaRPr lang="fr-FR" sz="1400" dirty="0">
              <a:latin typeface="Calibri" panose="020F0502020204030204" pitchFamily="34" charset="0"/>
              <a:cs typeface="Calibri" panose="020F0502020204030204" pitchFamily="34" charset="0"/>
            </a:endParaRPr>
          </a:p>
          <a:p>
            <a:pPr lvl="0" fontAlgn="auto"/>
            <a:r>
              <a:rPr lang="fr-FR" sz="1400" b="1" dirty="0" smtClean="0">
                <a:latin typeface="Calibri" panose="020F0502020204030204" pitchFamily="34" charset="0"/>
                <a:cs typeface="Calibri" panose="020F0502020204030204" pitchFamily="34" charset="0"/>
              </a:rPr>
              <a:t>PSPPE </a:t>
            </a:r>
            <a:r>
              <a:rPr lang="fr-FR" sz="1400" b="1" dirty="0">
                <a:latin typeface="Calibri" panose="020F0502020204030204" pitchFamily="34" charset="0"/>
                <a:cs typeface="Calibri" panose="020F0502020204030204" pitchFamily="34" charset="0"/>
              </a:rPr>
              <a:t>répond à deux objectifs :</a:t>
            </a:r>
            <a:endParaRPr lang="fr-FR" sz="1400" dirty="0">
              <a:latin typeface="Calibri" panose="020F0502020204030204" pitchFamily="34" charset="0"/>
              <a:cs typeface="Calibri" panose="020F0502020204030204" pitchFamily="34" charset="0"/>
            </a:endParaRPr>
          </a:p>
          <a:p>
            <a:pPr lvl="0" fontAlgn="auto"/>
            <a:r>
              <a:rPr lang="fr-FR" sz="1400" dirty="0">
                <a:latin typeface="Calibri" panose="020F0502020204030204" pitchFamily="34" charset="0"/>
                <a:cs typeface="Calibri" panose="020F0502020204030204" pitchFamily="34" charset="0"/>
              </a:rPr>
              <a:t>l’amélioration de la qualité de vie personnelle,</a:t>
            </a:r>
          </a:p>
          <a:p>
            <a:pPr lvl="0" fontAlgn="auto"/>
            <a:r>
              <a:rPr lang="fr-FR" sz="1400" dirty="0">
                <a:latin typeface="Calibri" panose="020F0502020204030204" pitchFamily="34" charset="0"/>
                <a:cs typeface="Calibri" panose="020F0502020204030204" pitchFamily="34" charset="0"/>
              </a:rPr>
              <a:t>le retour ou le maintien à l’emploi, pour les actifs</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b="1" dirty="0" smtClean="0">
              <a:latin typeface="Calibri" panose="020F0502020204030204" pitchFamily="34" charset="0"/>
              <a:cs typeface="Calibri" panose="020F0502020204030204" pitchFamily="34" charset="0"/>
            </a:endParaRPr>
          </a:p>
          <a:p>
            <a:pPr marL="0" lvl="0" indent="0" fontAlgn="auto">
              <a:buNone/>
            </a:pPr>
            <a:r>
              <a:rPr lang="fr-FR" sz="1400" b="1" u="sng" dirty="0" smtClean="0">
                <a:latin typeface="Calibri" panose="020F0502020204030204" pitchFamily="34" charset="0"/>
                <a:cs typeface="Calibri" panose="020F0502020204030204" pitchFamily="34" charset="0"/>
              </a:rPr>
              <a:t>Grâce à nos compétences :</a:t>
            </a:r>
            <a:endParaRPr lang="fr-FR" sz="1400" b="1" u="sng"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Assortir </a:t>
            </a:r>
            <a:r>
              <a:rPr lang="fr-FR" sz="1400" b="1" dirty="0">
                <a:latin typeface="Calibri" panose="020F0502020204030204" pitchFamily="34" charset="0"/>
                <a:cs typeface="Calibri" panose="020F0502020204030204" pitchFamily="34" charset="0"/>
              </a:rPr>
              <a:t>le Verbatim à </a:t>
            </a:r>
            <a:r>
              <a:rPr lang="fr-FR" sz="1400" b="1" dirty="0" smtClean="0">
                <a:latin typeface="Calibri" panose="020F0502020204030204" pitchFamily="34" charset="0"/>
                <a:cs typeface="Calibri" panose="020F0502020204030204" pitchFamily="34" charset="0"/>
              </a:rPr>
              <a:t>des programmes de formation et d’éducation à la santé </a:t>
            </a:r>
            <a:r>
              <a:rPr lang="fr-FR" sz="1400" b="1" dirty="0">
                <a:latin typeface="Calibri" panose="020F0502020204030204" pitchFamily="34" charset="0"/>
                <a:cs typeface="Calibri" panose="020F0502020204030204" pitchFamily="34" charset="0"/>
              </a:rPr>
              <a:t>permet d’associer le digital et l’humain pour éviter que les aidants n’aillent plus mal que leurs proches</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pPr marL="0" indent="0">
              <a:buNone/>
            </a:pPr>
            <a:r>
              <a:rPr lang="fr-FR" sz="1400" b="1" u="sng" dirty="0">
                <a:latin typeface="Calibri" panose="020F0502020204030204" pitchFamily="34" charset="0"/>
                <a:cs typeface="Calibri" panose="020F0502020204030204" pitchFamily="34" charset="0"/>
              </a:rPr>
              <a:t>L’origine du projet </a:t>
            </a:r>
            <a:r>
              <a:rPr lang="fr-FR" sz="1400" b="1" u="sng" dirty="0" smtClean="0">
                <a:latin typeface="Calibri" panose="020F0502020204030204" pitchFamily="34" charset="0"/>
                <a:cs typeface="Calibri" panose="020F0502020204030204" pitchFamily="34" charset="0"/>
              </a:rPr>
              <a:t>:</a:t>
            </a:r>
          </a:p>
          <a:p>
            <a:r>
              <a:rPr lang="fr-FR" sz="1400" dirty="0" smtClean="0">
                <a:latin typeface="Calibri" panose="020F0502020204030204" pitchFamily="34" charset="0"/>
                <a:cs typeface="Calibri" panose="020F0502020204030204" pitchFamily="34" charset="0"/>
              </a:rPr>
              <a:t>En 2008 j’ai été moi-même </a:t>
            </a:r>
            <a:r>
              <a:rPr lang="fr-FR" sz="1400" dirty="0">
                <a:latin typeface="Calibri" panose="020F0502020204030204" pitchFamily="34" charset="0"/>
                <a:cs typeface="Calibri" panose="020F0502020204030204" pitchFamily="34" charset="0"/>
              </a:rPr>
              <a:t>confrontée </a:t>
            </a:r>
            <a:r>
              <a:rPr lang="fr-FR" sz="1400" dirty="0" smtClean="0">
                <a:latin typeface="Calibri" panose="020F0502020204030204" pitchFamily="34" charset="0"/>
                <a:cs typeface="Calibri" panose="020F0502020204030204" pitchFamily="34" charset="0"/>
              </a:rPr>
              <a:t>à cette situation pour aider ma </a:t>
            </a:r>
            <a:r>
              <a:rPr lang="fr-FR" sz="1400" dirty="0">
                <a:latin typeface="Calibri" panose="020F0502020204030204" pitchFamily="34" charset="0"/>
                <a:cs typeface="Calibri" panose="020F0502020204030204" pitchFamily="34" charset="0"/>
              </a:rPr>
              <a:t>mère. Il en est de même pour le Dr Christian Schoen obligé d’aider sa mère devenue dépendante</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Ce besoin a été complété par un projet européen (« Ambient </a:t>
            </a:r>
            <a:r>
              <a:rPr lang="fr-FR" sz="1400" dirty="0" err="1">
                <a:latin typeface="Calibri" panose="020F0502020204030204" pitchFamily="34" charset="0"/>
                <a:cs typeface="Calibri" panose="020F0502020204030204" pitchFamily="34" charset="0"/>
              </a:rPr>
              <a:t>Assisted</a:t>
            </a:r>
            <a:r>
              <a:rPr lang="fr-FR" sz="1400" dirty="0">
                <a:latin typeface="Calibri" panose="020F0502020204030204" pitchFamily="34" charset="0"/>
                <a:cs typeface="Calibri" panose="020F0502020204030204" pitchFamily="34" charset="0"/>
              </a:rPr>
              <a:t> Living ») sur la question du bien vieillir à domicile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pourquoi ce </a:t>
            </a:r>
            <a:r>
              <a:rPr lang="fr-FR" sz="3200" b="1" dirty="0">
                <a:solidFill>
                  <a:srgbClr val="0070C0"/>
                </a:solidFill>
                <a:latin typeface="Calibri" panose="020F0502020204030204" pitchFamily="34" charset="0"/>
                <a:cs typeface="Calibri" panose="020F0502020204030204" pitchFamily="34" charset="0"/>
              </a:rPr>
              <a:t>projet ? Un constat </a:t>
            </a:r>
          </a:p>
        </p:txBody>
      </p:sp>
      <p:sp>
        <p:nvSpPr>
          <p:cNvPr id="3" name="Espace réservé du contenu 2"/>
          <p:cNvSpPr>
            <a:spLocks noGrp="1"/>
          </p:cNvSpPr>
          <p:nvPr>
            <p:ph sz="quarter" idx="1"/>
          </p:nvPr>
        </p:nvSpPr>
        <p:spPr>
          <a:xfrm>
            <a:off x="457200" y="1196752"/>
            <a:ext cx="7467600" cy="4873752"/>
          </a:xfrm>
        </p:spPr>
        <p:txBody>
          <a:bodyPr>
            <a:normAutofit/>
          </a:bodyPr>
          <a:lstStyle/>
          <a:p>
            <a:pPr marL="0" indent="0">
              <a:buNone/>
            </a:pPr>
            <a:r>
              <a:rPr lang="fr-FR" sz="1400" b="1" u="sng" dirty="0" smtClean="0">
                <a:latin typeface="Calibri" panose="020F0502020204030204" pitchFamily="34" charset="0"/>
                <a:cs typeface="Calibri" panose="020F0502020204030204" pitchFamily="34" charset="0"/>
              </a:rPr>
              <a:t>L’idée </a:t>
            </a:r>
            <a:r>
              <a:rPr lang="fr-FR" sz="1400" b="1" u="sng" dirty="0">
                <a:latin typeface="Calibri" panose="020F0502020204030204" pitchFamily="34" charset="0"/>
                <a:cs typeface="Calibri" panose="020F0502020204030204" pitchFamily="34" charset="0"/>
              </a:rPr>
              <a:t>de développer le Verbatim est venue du constat suivant :</a:t>
            </a:r>
            <a:endParaRPr lang="fr-FR" sz="1400" dirty="0">
              <a:latin typeface="Calibri" panose="020F0502020204030204" pitchFamily="34" charset="0"/>
              <a:cs typeface="Calibri" panose="020F0502020204030204" pitchFamily="34" charset="0"/>
            </a:endParaRPr>
          </a:p>
          <a:p>
            <a:pPr lvl="0" fontAlgn="auto"/>
            <a:r>
              <a:rPr lang="fr-FR" sz="1400" dirty="0" smtClean="0">
                <a:latin typeface="Calibri" panose="020F0502020204030204" pitchFamily="34" charset="0"/>
                <a:cs typeface="Calibri" panose="020F0502020204030204" pitchFamily="34" charset="0"/>
              </a:rPr>
              <a:t>Notre capacité à apporter une </a:t>
            </a:r>
            <a:r>
              <a:rPr lang="fr-FR" sz="1400" dirty="0">
                <a:latin typeface="Calibri" panose="020F0502020204030204" pitchFamily="34" charset="0"/>
                <a:cs typeface="Calibri" panose="020F0502020204030204" pitchFamily="34" charset="0"/>
              </a:rPr>
              <a:t>réponse à la mission des Départements </a:t>
            </a:r>
          </a:p>
          <a:p>
            <a:pPr lvl="0" fontAlgn="auto"/>
            <a:r>
              <a:rPr lang="fr-FR" sz="1400" dirty="0">
                <a:latin typeface="Calibri" panose="020F0502020204030204" pitchFamily="34" charset="0"/>
                <a:cs typeface="Calibri" panose="020F0502020204030204" pitchFamily="34" charset="0"/>
              </a:rPr>
              <a:t>Une offre de prestations de services et de formations pour les aidants quasi inexistante</a:t>
            </a:r>
          </a:p>
          <a:p>
            <a:r>
              <a:rPr lang="fr-FR" sz="1400" dirty="0">
                <a:latin typeface="Calibri" panose="020F0502020204030204" pitchFamily="34" charset="0"/>
                <a:cs typeface="Calibri" panose="020F0502020204030204" pitchFamily="34" charset="0"/>
              </a:rPr>
              <a:t>Peu de concurrence en la matière</a:t>
            </a:r>
          </a:p>
          <a:p>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Une demande d’accompagnement grandissante liée entre autre à :</a:t>
            </a:r>
          </a:p>
          <a:p>
            <a:r>
              <a:rPr lang="fr-FR" sz="1400" b="1" u="sng" dirty="0" smtClean="0">
                <a:solidFill>
                  <a:srgbClr val="C00000"/>
                </a:solidFill>
                <a:latin typeface="Calibri" panose="020F0502020204030204" pitchFamily="34" charset="0"/>
                <a:cs typeface="Calibri" panose="020F0502020204030204" pitchFamily="34" charset="0"/>
              </a:rPr>
              <a:t>61 </a:t>
            </a:r>
            <a:r>
              <a:rPr lang="fr-FR" sz="1400" b="1" u="sng" dirty="0">
                <a:solidFill>
                  <a:srgbClr val="C00000"/>
                </a:solidFill>
                <a:latin typeface="Calibri" panose="020F0502020204030204" pitchFamily="34" charset="0"/>
                <a:cs typeface="Calibri" panose="020F0502020204030204" pitchFamily="34" charset="0"/>
              </a:rPr>
              <a:t>% travaillent dont 53% sont </a:t>
            </a:r>
            <a:r>
              <a:rPr lang="fr-FR" sz="1400" b="1" u="sng" dirty="0" smtClean="0">
                <a:solidFill>
                  <a:srgbClr val="C00000"/>
                </a:solidFill>
                <a:latin typeface="Calibri" panose="020F0502020204030204" pitchFamily="34" charset="0"/>
                <a:cs typeface="Calibri" panose="020F0502020204030204" pitchFamily="34" charset="0"/>
              </a:rPr>
              <a:t>salariés contre 52% en 2018 dont 44% salariés</a:t>
            </a:r>
            <a:endParaRPr lang="fr-FR" sz="1400" b="1" u="sng" dirty="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Perspectives :</a:t>
            </a:r>
          </a:p>
          <a:p>
            <a:r>
              <a:rPr lang="fr-FR" sz="1400" dirty="0">
                <a:latin typeface="Calibri" panose="020F0502020204030204" pitchFamily="34" charset="0"/>
                <a:cs typeface="Calibri" panose="020F0502020204030204" pitchFamily="34" charset="0"/>
              </a:rPr>
              <a:t>A</a:t>
            </a:r>
            <a:r>
              <a:rPr lang="fr-FR" sz="1400" dirty="0" smtClean="0">
                <a:latin typeface="Calibri" panose="020F0502020204030204" pitchFamily="34" charset="0"/>
                <a:cs typeface="Calibri" panose="020F0502020204030204" pitchFamily="34" charset="0"/>
              </a:rPr>
              <a:t>llongement </a:t>
            </a:r>
            <a:r>
              <a:rPr lang="fr-FR" sz="1400" dirty="0">
                <a:latin typeface="Calibri" panose="020F0502020204030204" pitchFamily="34" charset="0"/>
                <a:cs typeface="Calibri" panose="020F0502020204030204" pitchFamily="34" charset="0"/>
              </a:rPr>
              <a:t>de la durée vie et augmentation des pathologies </a:t>
            </a:r>
            <a:r>
              <a:rPr lang="fr-FR" sz="1400" dirty="0" smtClean="0">
                <a:latin typeface="Calibri" panose="020F0502020204030204" pitchFamily="34" charset="0"/>
                <a:cs typeface="Calibri" panose="020F0502020204030204" pitchFamily="34" charset="0"/>
              </a:rPr>
              <a:t>chroniques</a:t>
            </a:r>
          </a:p>
          <a:p>
            <a:r>
              <a:rPr lang="fr-FR" sz="1400" dirty="0" smtClean="0">
                <a:latin typeface="Calibri" panose="020F0502020204030204" pitchFamily="34" charset="0"/>
                <a:cs typeface="Calibri" panose="020F0502020204030204" pitchFamily="34" charset="0"/>
              </a:rPr>
              <a:t>Une offre de soins fragilisée liée par de nombreux départs </a:t>
            </a:r>
            <a:r>
              <a:rPr lang="fr-FR" sz="1400" dirty="0">
                <a:latin typeface="Calibri" panose="020F0502020204030204" pitchFamily="34" charset="0"/>
                <a:cs typeface="Calibri" panose="020F0502020204030204" pitchFamily="34" charset="0"/>
              </a:rPr>
              <a:t>à la retraite </a:t>
            </a:r>
            <a:r>
              <a:rPr lang="fr-FR" sz="1400" dirty="0" smtClean="0">
                <a:latin typeface="Calibri" panose="020F0502020204030204" pitchFamily="34" charset="0"/>
                <a:cs typeface="Calibri" panose="020F0502020204030204" pitchFamily="34" charset="0"/>
              </a:rPr>
              <a:t>non compensés </a:t>
            </a:r>
            <a:r>
              <a:rPr lang="fr-FR" sz="1400" dirty="0">
                <a:latin typeface="Calibri" panose="020F0502020204030204" pitchFamily="34" charset="0"/>
                <a:cs typeface="Calibri" panose="020F0502020204030204" pitchFamily="34" charset="0"/>
              </a:rPr>
              <a:t>des professionnels de </a:t>
            </a:r>
            <a:r>
              <a:rPr lang="fr-FR" sz="1400" dirty="0" smtClean="0">
                <a:latin typeface="Calibri" panose="020F0502020204030204" pitchFamily="34" charset="0"/>
                <a:cs typeface="Calibri" panose="020F0502020204030204" pitchFamily="34" charset="0"/>
              </a:rPr>
              <a:t>santé</a:t>
            </a:r>
          </a:p>
          <a:p>
            <a:r>
              <a:rPr lang="fr-FR" sz="1400" dirty="0" smtClean="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a:t>
            </a:r>
            <a:endParaRPr lang="fr-FR"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413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Quelles </a:t>
            </a:r>
            <a:r>
              <a:rPr lang="fr-FR" sz="3200" b="1" dirty="0" smtClean="0">
                <a:solidFill>
                  <a:srgbClr val="0070C0"/>
                </a:solidFill>
                <a:latin typeface="Calibri" panose="020F0502020204030204" pitchFamily="34" charset="0"/>
                <a:cs typeface="Calibri" panose="020F0502020204030204" pitchFamily="34" charset="0"/>
              </a:rPr>
              <a:t>solutions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400" b="1" dirty="0" smtClean="0">
              <a:latin typeface="Calibri" panose="020F0502020204030204" pitchFamily="34" charset="0"/>
              <a:cs typeface="Calibri" panose="020F0502020204030204" pitchFamily="34" charset="0"/>
            </a:endParaRPr>
          </a:p>
          <a:p>
            <a:r>
              <a:rPr lang="fr-FR" sz="1400" b="1" u="sng" dirty="0">
                <a:latin typeface="Calibri" panose="020F0502020204030204" pitchFamily="34" charset="0"/>
                <a:cs typeface="Calibri" panose="020F0502020204030204" pitchFamily="34" charset="0"/>
              </a:rPr>
              <a:t>Verbatim</a:t>
            </a:r>
            <a:r>
              <a:rPr lang="fr-FR" sz="1400" dirty="0">
                <a:latin typeface="Calibri" panose="020F0502020204030204" pitchFamily="34" charset="0"/>
                <a:cs typeface="Calibri" panose="020F0502020204030204" pitchFamily="34" charset="0"/>
              </a:rPr>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400" dirty="0" smtClean="0">
                <a:latin typeface="Calibri" panose="020F0502020204030204" pitchFamily="34" charset="0"/>
                <a:cs typeface="Calibri" panose="020F0502020204030204" pitchFamily="34" charset="0"/>
              </a:rPr>
              <a:t>l’</a:t>
            </a:r>
            <a:r>
              <a:rPr lang="fr-FR" sz="1400" dirty="0" err="1" smtClean="0">
                <a:latin typeface="Calibri" panose="020F0502020204030204" pitchFamily="34" charset="0"/>
                <a:cs typeface="Calibri" panose="020F0502020204030204" pitchFamily="34" charset="0"/>
              </a:rPr>
              <a:t>aidance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p>
          <a:p>
            <a:r>
              <a:rPr lang="fr-FR" sz="1400" b="1" u="sng" dirty="0">
                <a:latin typeface="Calibri" panose="020F0502020204030204" pitchFamily="34" charset="0"/>
                <a:cs typeface="Calibri" panose="020F0502020204030204" pitchFamily="34" charset="0"/>
              </a:rPr>
              <a:t>Le jeu </a:t>
            </a:r>
            <a:r>
              <a:rPr lang="fr-FR" sz="1400" b="1" u="sng" dirty="0" smtClean="0">
                <a:latin typeface="Calibri" panose="020F0502020204030204" pitchFamily="34" charset="0"/>
                <a:cs typeface="Calibri" panose="020F0502020204030204" pitchFamily="34" charset="0"/>
              </a:rPr>
              <a:t>pédagogique </a:t>
            </a:r>
            <a:r>
              <a:rPr lang="fr-FR" sz="1400" dirty="0" smtClean="0">
                <a:latin typeface="Calibri" panose="020F0502020204030204" pitchFamily="34" charset="0"/>
                <a:cs typeface="Calibri" panose="020F0502020204030204" pitchFamily="34" charset="0"/>
              </a:rPr>
              <a:t>propose des thématiques permettant </a:t>
            </a:r>
            <a:r>
              <a:rPr lang="fr-FR" sz="1400" dirty="0">
                <a:latin typeface="Calibri" panose="020F0502020204030204" pitchFamily="34" charset="0"/>
                <a:cs typeface="Calibri" panose="020F0502020204030204" pitchFamily="34" charset="0"/>
              </a:rPr>
              <a:t>d’aller à un niveau supérieur dans une arborescence, vers des lieux, des comportements, des situations, puis des objets. Autour de ces objets, </a:t>
            </a:r>
            <a:r>
              <a:rPr lang="fr-FR" sz="1400" dirty="0" smtClean="0">
                <a:latin typeface="Calibri" panose="020F0502020204030204" pitchFamily="34" charset="0"/>
                <a:cs typeface="Calibri" panose="020F0502020204030204" pitchFamily="34" charset="0"/>
              </a:rPr>
              <a:t>il y a </a:t>
            </a:r>
            <a:r>
              <a:rPr lang="fr-FR" sz="1400" dirty="0">
                <a:latin typeface="Calibri" panose="020F0502020204030204" pitchFamily="34" charset="0"/>
                <a:cs typeface="Calibri" panose="020F0502020204030204" pitchFamily="34" charset="0"/>
              </a:rPr>
              <a:t>une série : quiz / QCM / solutions / « Pour en avoir plus » et orienter l’usager vers des documents sources qui valorisent les actions des partenaires du jeu, notamment les institutions publiques et partenaires sociaux</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067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6646"/>
            <a:ext cx="7467600" cy="778098"/>
          </a:xfrm>
        </p:spPr>
        <p:txBody>
          <a:bodyPr>
            <a:noAutofit/>
          </a:bodyPr>
          <a:lstStyle/>
          <a:p>
            <a:r>
              <a:rPr lang="fr-FR" sz="3200" b="1" dirty="0" smtClean="0">
                <a:solidFill>
                  <a:srgbClr val="0070C0"/>
                </a:solidFill>
                <a:latin typeface="Calibri" panose="020F0502020204030204" pitchFamily="34" charset="0"/>
                <a:cs typeface="Calibri" panose="020F0502020204030204" pitchFamily="34" charset="0"/>
              </a:rPr>
              <a:t>Pour </a:t>
            </a:r>
            <a:r>
              <a:rPr lang="fr-FR" sz="3200" b="1" dirty="0" smtClean="0">
                <a:solidFill>
                  <a:srgbClr val="0070C0"/>
                </a:solidFill>
                <a:latin typeface="Calibri" panose="020F0502020204030204" pitchFamily="34" charset="0"/>
                <a:cs typeface="Calibri" panose="020F0502020204030204" pitchFamily="34" charset="0"/>
              </a:rPr>
              <a:t>qui</a:t>
            </a:r>
            <a:r>
              <a:rPr lang="fr-FR" sz="3200" b="1" dirty="0" smtClean="0">
                <a:solidFill>
                  <a:srgbClr val="0070C0"/>
                </a:solidFill>
                <a:latin typeface="Calibri" panose="020F0502020204030204" pitchFamily="34" charset="0"/>
                <a:cs typeface="Calibri" panose="020F0502020204030204" pitchFamily="34" charset="0"/>
              </a:rPr>
              <a:t> </a:t>
            </a:r>
            <a:r>
              <a:rPr lang="fr-FR" sz="3200" b="1" dirty="0" smtClean="0">
                <a:solidFill>
                  <a:srgbClr val="0070C0"/>
                </a:solidFill>
                <a:latin typeface="Calibri" panose="020F0502020204030204" pitchFamily="34" charset="0"/>
                <a:cs typeface="Calibri" panose="020F0502020204030204" pitchFamily="34" charset="0"/>
              </a:rPr>
              <a:t>?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Et quels moyens </a:t>
            </a:r>
            <a:r>
              <a:rPr lang="fr-FR" sz="3200" b="1" dirty="0" smtClean="0">
                <a:solidFill>
                  <a:srgbClr val="0070C0"/>
                </a:solidFill>
                <a:latin typeface="Calibri" panose="020F0502020204030204" pitchFamily="34" charset="0"/>
                <a:cs typeface="Calibri" panose="020F0502020204030204" pitchFamily="34" charset="0"/>
              </a:rPr>
              <a:t>technique innovant </a:t>
            </a:r>
            <a:r>
              <a:rPr lang="fr-FR" sz="3200" b="1" dirty="0" smtClean="0">
                <a:solidFill>
                  <a:srgbClr val="0070C0"/>
                </a:solidFill>
                <a:latin typeface="Calibri" panose="020F0502020204030204" pitchFamily="34" charset="0"/>
                <a:cs typeface="Calibri" panose="020F0502020204030204" pitchFamily="34" charset="0"/>
              </a:rPr>
              <a:t>?</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8291264" cy="4873752"/>
          </a:xfrm>
        </p:spPr>
        <p:txBody>
          <a:bodyPr>
            <a:normAutofit/>
          </a:bodyPr>
          <a:lstStyle/>
          <a:p>
            <a:r>
              <a:rPr lang="fr-FR" sz="1400" b="1" u="sng" dirty="0" smtClean="0">
                <a:latin typeface="Calibri" panose="020F0502020204030204" pitchFamily="34" charset="0"/>
                <a:cs typeface="Calibri" panose="020F0502020204030204" pitchFamily="34" charset="0"/>
              </a:rPr>
              <a:t>Pour les </a:t>
            </a:r>
            <a:r>
              <a:rPr lang="fr-FR" sz="1400" b="1" u="sng" dirty="0">
                <a:latin typeface="Calibri" panose="020F0502020204030204" pitchFamily="34" charset="0"/>
                <a:cs typeface="Calibri" panose="020F0502020204030204" pitchFamily="34" charset="0"/>
              </a:rPr>
              <a:t>proches aidants </a:t>
            </a:r>
            <a:r>
              <a:rPr lang="fr-FR" sz="1400" dirty="0">
                <a:latin typeface="Calibri" panose="020F0502020204030204" pitchFamily="34" charset="0"/>
                <a:cs typeface="Calibri" panose="020F0502020204030204" pitchFamily="34" charset="0"/>
              </a:rPr>
              <a:t>qui par manque d’expérience ne savent pas (toujours) comment bien-être, </a:t>
            </a:r>
            <a:r>
              <a:rPr lang="fr-FR" sz="1400" dirty="0" err="1">
                <a:latin typeface="Calibri" panose="020F0502020204030204" pitchFamily="34" charset="0"/>
                <a:cs typeface="Calibri" panose="020F0502020204030204" pitchFamily="34" charset="0"/>
              </a:rPr>
              <a:t>bien-faire</a:t>
            </a:r>
            <a:r>
              <a:rPr lang="fr-FR" sz="1400" dirty="0">
                <a:latin typeface="Calibri" panose="020F0502020204030204" pitchFamily="34" charset="0"/>
                <a:cs typeface="Calibri" panose="020F0502020204030204" pitchFamily="34" charset="0"/>
              </a:rPr>
              <a:t> et bien-dire,  comment se comporter pour rester bien traitants avec des proches fragilisés.</a:t>
            </a:r>
          </a:p>
          <a:p>
            <a:r>
              <a:rPr lang="fr-FR" sz="1400" b="1" dirty="0">
                <a:latin typeface="Calibri" panose="020F0502020204030204" pitchFamily="34" charset="0"/>
                <a:cs typeface="Calibri" panose="020F0502020204030204" pitchFamily="34" charset="0"/>
              </a:rPr>
              <a:t>Le VBT comporte plusieurs modules « quiz » sur la bientraitance ou de la maltraitance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	Quiz des situations de la vie quotidienne à risque de maltraitance</a:t>
            </a:r>
          </a:p>
          <a:p>
            <a:r>
              <a:rPr lang="fr-FR" sz="1400" dirty="0">
                <a:latin typeface="Calibri" panose="020F0502020204030204" pitchFamily="34" charset="0"/>
                <a:cs typeface="Calibri" panose="020F0502020204030204" pitchFamily="34" charset="0"/>
              </a:rPr>
              <a:t>•	Quiz sur les comportements bien/maltraitants</a:t>
            </a:r>
          </a:p>
          <a:p>
            <a:r>
              <a:rPr lang="fr-FR" sz="1400" dirty="0">
                <a:latin typeface="Calibri" panose="020F0502020204030204" pitchFamily="34" charset="0"/>
                <a:cs typeface="Calibri" panose="020F0502020204030204" pitchFamily="34" charset="0"/>
              </a:rPr>
              <a:t>•	Quiz des lieux de vie à risque de maltraitance</a:t>
            </a:r>
          </a:p>
          <a:p>
            <a:r>
              <a:rPr lang="fr-FR" sz="1400" dirty="0">
                <a:latin typeface="Calibri" panose="020F0502020204030204" pitchFamily="34" charset="0"/>
                <a:cs typeface="Calibri" panose="020F0502020204030204" pitchFamily="34" charset="0"/>
              </a:rPr>
              <a:t>•	Quiz sur le langage « Mots, expressions et interjections bien/maltraitants </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i="1" dirty="0">
                <a:latin typeface="Calibri" panose="020F0502020204030204" pitchFamily="34" charset="0"/>
                <a:cs typeface="Calibri" panose="020F0502020204030204" pitchFamily="34" charset="0"/>
              </a:rPr>
              <a:t>A un niveau supérieur de difficulté, on obtient le croisement comportement à risque dans un lieu à risque</a:t>
            </a:r>
            <a:r>
              <a:rPr lang="fr-FR" sz="1400" i="1" dirty="0" smtClean="0">
                <a:latin typeface="Calibri" panose="020F0502020204030204" pitchFamily="34" charset="0"/>
                <a:cs typeface="Calibri" panose="020F0502020204030204" pitchFamily="34" charset="0"/>
              </a:rPr>
              <a:t>.</a:t>
            </a:r>
          </a:p>
          <a:p>
            <a:r>
              <a:rPr lang="fr-FR" sz="1400" b="1" u="sng" dirty="0">
                <a:latin typeface="Calibri" panose="020F0502020204030204" pitchFamily="34" charset="0"/>
                <a:cs typeface="Calibri" panose="020F0502020204030204" pitchFamily="34" charset="0"/>
              </a:rPr>
              <a:t>VBT* est structuré en 4 thèmes : </a:t>
            </a:r>
            <a:r>
              <a:rPr lang="fr-FR" sz="1400" dirty="0">
                <a:latin typeface="Calibri" panose="020F0502020204030204" pitchFamily="34" charset="0"/>
                <a:cs typeface="Calibri" panose="020F0502020204030204" pitchFamily="34" charset="0"/>
              </a:rPr>
              <a:t>les situations / les comportements / les lieux / la communication dans la relation aidé(e) – aidant).</a:t>
            </a:r>
          </a:p>
          <a:p>
            <a:r>
              <a:rPr lang="fr-FR" sz="1400" dirty="0">
                <a:latin typeface="Calibri" panose="020F0502020204030204" pitchFamily="34" charset="0"/>
                <a:cs typeface="Calibri" panose="020F0502020204030204" pitchFamily="34" charset="0"/>
              </a:rPr>
              <a:t> </a:t>
            </a:r>
          </a:p>
          <a:p>
            <a:r>
              <a:rPr lang="fr-FR" sz="1400" dirty="0">
                <a:latin typeface="Calibri" panose="020F0502020204030204" pitchFamily="34" charset="0"/>
                <a:cs typeface="Calibri" panose="020F0502020204030204" pitchFamily="34" charset="0"/>
              </a:rPr>
              <a:t>Technologiquement, VBT est un « </a:t>
            </a:r>
            <a:r>
              <a:rPr lang="fr-FR" sz="1400" i="1" dirty="0" err="1">
                <a:latin typeface="Calibri" panose="020F0502020204030204" pitchFamily="34" charset="0"/>
                <a:cs typeface="Calibri" panose="020F0502020204030204" pitchFamily="34" charset="0"/>
              </a:rPr>
              <a:t>serious</a:t>
            </a:r>
            <a:r>
              <a:rPr lang="fr-FR" sz="1400" i="1" dirty="0">
                <a:latin typeface="Calibri" panose="020F0502020204030204" pitchFamily="34" charset="0"/>
                <a:cs typeface="Calibri" panose="020F0502020204030204" pitchFamily="34" charset="0"/>
              </a:rPr>
              <a:t> </a:t>
            </a:r>
            <a:r>
              <a:rPr lang="fr-FR" sz="1400" i="1" dirty="0" err="1">
                <a:latin typeface="Calibri" panose="020F0502020204030204" pitchFamily="34" charset="0"/>
                <a:cs typeface="Calibri" panose="020F0502020204030204" pitchFamily="34" charset="0"/>
              </a:rPr>
              <a:t>game</a:t>
            </a:r>
            <a:r>
              <a:rPr lang="fr-FR" sz="1400" dirty="0">
                <a:latin typeface="Calibri" panose="020F0502020204030204" pitchFamily="34" charset="0"/>
                <a:cs typeface="Calibri" panose="020F0502020204030204" pitchFamily="34" charset="0"/>
              </a:rPr>
              <a:t> » pour une formation personnalisable, en présentiel comme en mobilité, via une application (</a:t>
            </a:r>
            <a:r>
              <a:rPr lang="fr-FR" sz="1400" dirty="0" err="1">
                <a:latin typeface="Calibri" panose="020F0502020204030204" pitchFamily="34" charset="0"/>
                <a:cs typeface="Calibri" panose="020F0502020204030204" pitchFamily="34" charset="0"/>
              </a:rPr>
              <a:t>multiformat</a:t>
            </a:r>
            <a:r>
              <a:rPr lang="fr-FR" sz="1400" dirty="0">
                <a:latin typeface="Calibri" panose="020F0502020204030204" pitchFamily="34" charset="0"/>
                <a:cs typeface="Calibri" panose="020F0502020204030204" pitchFamily="34" charset="0"/>
              </a:rPr>
              <a:t> et support), le rendant participatif et interactif.</a:t>
            </a:r>
          </a:p>
          <a:p>
            <a:r>
              <a:rPr lang="fr-FR" sz="1400" dirty="0">
                <a:latin typeface="Calibri" panose="020F0502020204030204" pitchFamily="34" charset="0"/>
                <a:cs typeface="Calibri" panose="020F0502020204030204" pitchFamily="34" charset="0"/>
              </a:rPr>
              <a:t>Si VBT est destiné aux proches aidants, il est bénéfique aux personnes aidées et pour la qualité de l’</a:t>
            </a:r>
            <a:r>
              <a:rPr lang="fr-FR" sz="1400" dirty="0" err="1">
                <a:latin typeface="Calibri" panose="020F0502020204030204" pitchFamily="34" charset="0"/>
                <a:cs typeface="Calibri" panose="020F0502020204030204" pitchFamily="34" charset="0"/>
              </a:rPr>
              <a:t>aidance</a:t>
            </a:r>
            <a:r>
              <a:rPr lang="fr-FR" sz="1400" dirty="0">
                <a:latin typeface="Calibri" panose="020F0502020204030204" pitchFamily="34" charset="0"/>
                <a:cs typeface="Calibri" panose="020F0502020204030204" pitchFamily="34" charset="0"/>
              </a:rPr>
              <a:t> / prévention de la perte d’autonomie.</a:t>
            </a:r>
          </a:p>
          <a:p>
            <a:r>
              <a:rPr lang="fr-FR" sz="1400" dirty="0">
                <a:latin typeface="Calibri" panose="020F0502020204030204" pitchFamily="34" charset="0"/>
                <a:cs typeface="Calibri" panose="020F0502020204030204" pitchFamily="34" charset="0"/>
              </a:rPr>
              <a:t>VBT permet de jouer seul(e) ou en communauté d’aidants, une fois ou de manière répétée et constructive, et en situation avec la personne aidée</a:t>
            </a:r>
            <a:r>
              <a:rPr lang="fr-FR" sz="1400" dirty="0" smtClean="0">
                <a:latin typeface="Calibri" panose="020F0502020204030204" pitchFamily="34" charset="0"/>
                <a:cs typeface="Calibri" panose="020F0502020204030204" pitchFamily="34" charset="0"/>
              </a:rPr>
              <a:t>. </a:t>
            </a:r>
            <a:r>
              <a:rPr lang="fr-FR" sz="1400" b="1" dirty="0" smtClean="0">
                <a:solidFill>
                  <a:srgbClr val="0070C0"/>
                </a:solidFill>
                <a:latin typeface="Calibri" panose="020F0502020204030204" pitchFamily="34" charset="0"/>
                <a:cs typeface="Calibri" panose="020F0502020204030204" pitchFamily="34" charset="0"/>
              </a:rPr>
              <a:t>Lien social</a:t>
            </a:r>
            <a:endParaRPr lang="fr-FR" sz="1400" b="1" dirty="0">
              <a:solidFill>
                <a:srgbClr val="0070C0"/>
              </a:solidFill>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1036</TotalTime>
  <Words>1630</Words>
  <Application>Microsoft Office PowerPoint</Application>
  <PresentationFormat>Affichage à l'écran (4:3)</PresentationFormat>
  <Paragraphs>179</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Calibri</vt:lpstr>
      <vt:lpstr>Century Schoolbook</vt:lpstr>
      <vt:lpstr>Wingdings</vt:lpstr>
      <vt:lpstr>Wingdings 2</vt:lpstr>
      <vt:lpstr>Oriel</vt:lpstr>
      <vt:lpstr>Pôle Santé Pluridisciplinaire Paris-Est  Association loi 1901 à but non lucratif</vt:lpstr>
      <vt:lpstr>Synthèse PSPPE - PROJET : Le Verbatim de la bientraitance SOUTIEN AUX PROCHES AIDANTS ACTIFS</vt:lpstr>
      <vt:lpstr>Qui sommes-nous ?</vt:lpstr>
      <vt:lpstr>Qui sommes-nous ?  Et savoir faire</vt:lpstr>
      <vt:lpstr>quels moyens humains ?</vt:lpstr>
      <vt:lpstr>Qui est la fondatrice de PSPPE  + expérience vécue</vt:lpstr>
      <vt:lpstr>pourquoi ce projet ? Un constat </vt:lpstr>
      <vt:lpstr>Quelles solutions ?</vt:lpstr>
      <vt:lpstr>Pour qui ?  Et quels moyens technique innovant ?</vt:lpstr>
      <vt:lpstr>Avantages usagers</vt:lpstr>
      <vt:lpstr>Perspectives</vt:lpstr>
      <vt:lpstr>Modèle économique</vt:lpstr>
      <vt:lpstr>Modèle économique</vt:lpstr>
      <vt:lpstr>Quand ? Moyens d’action</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89</cp:revision>
  <cp:lastPrinted>2021-12-11T20:33:17Z</cp:lastPrinted>
  <dcterms:created xsi:type="dcterms:W3CDTF">2018-04-05T19:39:10Z</dcterms:created>
  <dcterms:modified xsi:type="dcterms:W3CDTF">2022-01-19T15:27:04Z</dcterms:modified>
</cp:coreProperties>
</file>