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handoutMasterIdLst>
    <p:handoutMasterId r:id="rId5"/>
  </p:handoutMasterIdLst>
  <p:sldIdLst>
    <p:sldId id="256" r:id="rId2"/>
    <p:sldId id="276" r:id="rId3"/>
    <p:sldId id="267" r:id="rId4"/>
  </p:sldIdLst>
  <p:sldSz cx="9144000" cy="6858000" type="screen4x3"/>
  <p:notesSz cx="6670675" cy="992981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31250" autoAdjust="0"/>
    <p:restoredTop sz="94660"/>
  </p:normalViewPr>
  <p:slideViewPr>
    <p:cSldViewPr>
      <p:cViewPr varScale="1">
        <p:scale>
          <a:sx n="75" d="100"/>
          <a:sy n="75" d="100"/>
        </p:scale>
        <p:origin x="594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90678" cy="49800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778439" y="0"/>
            <a:ext cx="2890678" cy="49800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0A0E63-2A91-4E57-93F2-1794B358764B}" type="datetimeFigureOut">
              <a:rPr lang="fr-FR" smtClean="0"/>
              <a:t>19/01/2022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431806"/>
            <a:ext cx="2890678" cy="49800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778439" y="9431806"/>
            <a:ext cx="2890678" cy="49800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9EE011-8C5C-4E30-90DE-76371C1D4AD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4545031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Modifiez le style des sous-titres du masque</a:t>
            </a:r>
            <a:endParaRPr kumimoji="0" lang="en-US"/>
          </a:p>
        </p:txBody>
      </p:sp>
      <p:sp>
        <p:nvSpPr>
          <p:cNvPr id="28" name="Espace réservé de la date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B26AA4C1-46AB-4917-8D81-C0804640DABF}" type="datetimeFigureOut">
              <a:rPr lang="fr-FR" smtClean="0"/>
              <a:t>19/01/2022</a:t>
            </a:fld>
            <a:endParaRPr lang="fr-FR"/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fr-FR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necteur droit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Connecteur droit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Connecteur droit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necteur droit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necteur droit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Connecteur droit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lipse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lipse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lipse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lipse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lipse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D16F95AE-8A98-4608-9123-6DFF63FCA2F1}" type="slidenum">
              <a:rPr lang="fr-FR" smtClean="0"/>
              <a:t>‹N°›</a:t>
            </a:fld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AA4C1-46AB-4917-8D81-C0804640DABF}" type="datetimeFigureOut">
              <a:rPr lang="fr-FR" smtClean="0"/>
              <a:t>19/01/2022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F95AE-8A98-4608-9123-6DFF63FCA2F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AA4C1-46AB-4917-8D81-C0804640DABF}" type="datetimeFigureOut">
              <a:rPr lang="fr-FR" smtClean="0"/>
              <a:t>19/01/2022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F95AE-8A98-4608-9123-6DFF63FCA2F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8" name="Espace réservé du contenu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26AA4C1-46AB-4917-8D81-C0804640DABF}" type="datetimeFigureOut">
              <a:rPr lang="fr-FR" smtClean="0"/>
              <a:t>19/01/2022</a:t>
            </a:fld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16F95AE-8A98-4608-9123-6DFF63FCA2F1}" type="slidenum">
              <a:rPr lang="fr-FR" smtClean="0"/>
              <a:t>‹N°›</a:t>
            </a:fld>
            <a:endParaRPr lang="fr-FR"/>
          </a:p>
        </p:txBody>
      </p:sp>
      <p:sp>
        <p:nvSpPr>
          <p:cNvPr id="10" name="Espace réservé du pied de page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B26AA4C1-46AB-4917-8D81-C0804640DABF}" type="datetimeFigureOut">
              <a:rPr lang="fr-FR" smtClean="0"/>
              <a:t>19/01/2022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fr-FR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necteur droit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Connecteur droit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necteur droit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necteur droit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Connecteur droit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lipse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lipse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lipse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lipse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lipse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Connecteur droit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D16F95AE-8A98-4608-9123-6DFF63FCA2F1}" type="slidenum">
              <a:rPr lang="fr-FR" smtClean="0"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AA4C1-46AB-4917-8D81-C0804640DABF}" type="datetimeFigureOut">
              <a:rPr lang="fr-FR" smtClean="0"/>
              <a:t>19/01/2022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F95AE-8A98-4608-9123-6DFF63FCA2F1}" type="slidenum">
              <a:rPr lang="fr-FR" smtClean="0"/>
              <a:t>‹N°›</a:t>
            </a:fld>
            <a:endParaRPr lang="fr-FR"/>
          </a:p>
        </p:txBody>
      </p:sp>
      <p:sp>
        <p:nvSpPr>
          <p:cNvPr id="9" name="Espace réservé du contenu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AA4C1-46AB-4917-8D81-C0804640DABF}" type="datetimeFigureOut">
              <a:rPr lang="fr-FR" smtClean="0"/>
              <a:t>19/01/2022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F95AE-8A98-4608-9123-6DFF63FCA2F1}" type="slidenum">
              <a:rPr lang="fr-FR" smtClean="0"/>
              <a:t>‹N°›</a:t>
            </a:fld>
            <a:endParaRPr lang="fr-FR"/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3" name="Espace réservé du contenu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2" name="Espace réservé du texte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14" name="Espace réservé du texte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6" name="Espace réservé de la date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26AA4C1-46AB-4917-8D81-C0804640DABF}" type="datetimeFigureOut">
              <a:rPr lang="fr-FR" smtClean="0"/>
              <a:t>19/01/2022</a:t>
            </a:fld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16F95AE-8A98-4608-9123-6DFF63FCA2F1}" type="slidenum">
              <a:rPr lang="fr-FR" smtClean="0"/>
              <a:t>‹N°›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AA4C1-46AB-4917-8D81-C0804640DABF}" type="datetimeFigureOut">
              <a:rPr lang="fr-FR" smtClean="0"/>
              <a:t>19/01/2022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F95AE-8A98-4608-9123-6DFF63FCA2F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necteur droit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8" name="Connecteur droit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Connecteur droit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Connecteur droit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necteur droit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lipse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Espace réservé du contenu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21" name="Espace réservé de la date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26AA4C1-46AB-4917-8D81-C0804640DABF}" type="datetimeFigureOut">
              <a:rPr lang="fr-FR" smtClean="0"/>
              <a:t>19/01/2022</a:t>
            </a:fld>
            <a:endParaRPr lang="fr-FR"/>
          </a:p>
        </p:txBody>
      </p:sp>
      <p:sp>
        <p:nvSpPr>
          <p:cNvPr id="22" name="Espace réservé du numéro de diapositive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16F95AE-8A98-4608-9123-6DFF63FCA2F1}" type="slidenum">
              <a:rPr lang="fr-FR" smtClean="0"/>
              <a:t>‹N°›</a:t>
            </a:fld>
            <a:endParaRPr lang="fr-FR"/>
          </a:p>
        </p:txBody>
      </p:sp>
      <p:sp>
        <p:nvSpPr>
          <p:cNvPr id="23" name="Espace réservé du pied de page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necteur droit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lipse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10" name="Connecteur droit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necteur droit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Connecteur droit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Connecteur droit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Espace réservé de la date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26AA4C1-46AB-4917-8D81-C0804640DABF}" type="datetimeFigureOut">
              <a:rPr lang="fr-FR" smtClean="0"/>
              <a:t>19/01/2022</a:t>
            </a:fld>
            <a:endParaRPr lang="fr-FR"/>
          </a:p>
        </p:txBody>
      </p:sp>
      <p:sp>
        <p:nvSpPr>
          <p:cNvPr id="18" name="Espace réservé du numéro de diapositive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16F95AE-8A98-4608-9123-6DFF63FCA2F1}" type="slidenum">
              <a:rPr lang="fr-FR" smtClean="0"/>
              <a:t>‹N°›</a:t>
            </a:fld>
            <a:endParaRPr lang="fr-FR"/>
          </a:p>
        </p:txBody>
      </p:sp>
      <p:sp>
        <p:nvSpPr>
          <p:cNvPr id="21" name="Espace réservé du pied de page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necteur droit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Modifiez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B26AA4C1-46AB-4917-8D81-C0804640DABF}" type="datetimeFigureOut">
              <a:rPr lang="fr-FR" smtClean="0"/>
              <a:t>19/01/2022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fr-FR"/>
          </a:p>
        </p:txBody>
      </p:sp>
      <p:sp>
        <p:nvSpPr>
          <p:cNvPr id="7" name="Connecteur droit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Connecteur droit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necteur droit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lipse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D16F95AE-8A98-4608-9123-6DFF63FCA2F1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2648272" y="2348880"/>
            <a:ext cx="6172200" cy="1894362"/>
          </a:xfrm>
        </p:spPr>
        <p:txBody>
          <a:bodyPr>
            <a:normAutofit/>
          </a:bodyPr>
          <a:lstStyle/>
          <a:p>
            <a:r>
              <a:rPr lang="fr-FR" sz="2400" dirty="0" smtClean="0">
                <a:solidFill>
                  <a:srgbClr val="0070C0"/>
                </a:solidFill>
              </a:rPr>
              <a:t>Pôle Santé Pluridisciplinaire Paris-Est</a:t>
            </a:r>
            <a:br>
              <a:rPr lang="fr-FR" sz="2400" dirty="0" smtClean="0">
                <a:solidFill>
                  <a:srgbClr val="0070C0"/>
                </a:solidFill>
              </a:rPr>
            </a:br>
            <a:r>
              <a:rPr lang="fr-FR" sz="2400" dirty="0" smtClean="0">
                <a:solidFill>
                  <a:srgbClr val="0070C0"/>
                </a:solidFill>
              </a:rPr>
              <a:t/>
            </a:r>
            <a:br>
              <a:rPr lang="fr-FR" sz="2400" dirty="0" smtClean="0">
                <a:solidFill>
                  <a:srgbClr val="0070C0"/>
                </a:solidFill>
              </a:rPr>
            </a:br>
            <a:r>
              <a:rPr lang="fr-FR" sz="1400" dirty="0" smtClean="0">
                <a:solidFill>
                  <a:srgbClr val="0070C0"/>
                </a:solidFill>
              </a:rPr>
              <a:t>Association loi 1901 à but non lucratif</a:t>
            </a:r>
            <a:endParaRPr lang="fr-FR" sz="1400" dirty="0">
              <a:solidFill>
                <a:srgbClr val="0070C0"/>
              </a:solidFill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648272" y="4581128"/>
            <a:ext cx="6172200" cy="1371600"/>
          </a:xfrm>
        </p:spPr>
        <p:txBody>
          <a:bodyPr>
            <a:normAutofit fontScale="85000" lnSpcReduction="10000"/>
          </a:bodyPr>
          <a:lstStyle/>
          <a:p>
            <a:r>
              <a:rPr lang="fr-FR" sz="2400" dirty="0" smtClean="0">
                <a:solidFill>
                  <a:schemeClr val="accent1"/>
                </a:solidFill>
              </a:rPr>
              <a:t>PROJET : Le Verbatim de la bientraitance</a:t>
            </a:r>
          </a:p>
          <a:p>
            <a:endParaRPr lang="fr-FR" sz="2400" dirty="0" smtClean="0">
              <a:solidFill>
                <a:schemeClr val="accent1"/>
              </a:solidFill>
            </a:endParaRPr>
          </a:p>
          <a:p>
            <a:r>
              <a:rPr lang="fr-FR" sz="2400" dirty="0" smtClean="0">
                <a:solidFill>
                  <a:schemeClr val="accent1"/>
                </a:solidFill>
              </a:rPr>
              <a:t>SOUTIEN AUX PROCHES AIDANTS ACTIFS</a:t>
            </a:r>
            <a:endParaRPr lang="fr-FR" sz="2400" dirty="0">
              <a:solidFill>
                <a:schemeClr val="accent1"/>
              </a:solidFill>
            </a:endParaRPr>
          </a:p>
        </p:txBody>
      </p:sp>
      <p:pic>
        <p:nvPicPr>
          <p:cNvPr id="1026" name="Picture 2" descr="LogoParisEst v2 rvb 200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460" t="626" r="-28195"/>
          <a:stretch>
            <a:fillRect/>
          </a:stretch>
        </p:blipFill>
        <p:spPr bwMode="auto">
          <a:xfrm>
            <a:off x="2195736" y="548680"/>
            <a:ext cx="3962400" cy="1320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72297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46360" y="260648"/>
            <a:ext cx="7467600" cy="720080"/>
          </a:xfrm>
        </p:spPr>
        <p:txBody>
          <a:bodyPr>
            <a:noAutofit/>
          </a:bodyPr>
          <a:lstStyle/>
          <a:p>
            <a:r>
              <a:rPr lang="fr-FR" sz="1400" b="1" dirty="0" smtClean="0">
                <a:solidFill>
                  <a:schemeClr val="tx1"/>
                </a:solidFill>
              </a:rPr>
              <a:t>Synthèse</a:t>
            </a:r>
            <a:br>
              <a:rPr lang="fr-FR" sz="1400" b="1" dirty="0" smtClean="0">
                <a:solidFill>
                  <a:schemeClr val="tx1"/>
                </a:solidFill>
              </a:rPr>
            </a:br>
            <a:r>
              <a:rPr lang="fr-FR" sz="1400" b="1" dirty="0" smtClean="0">
                <a:solidFill>
                  <a:schemeClr val="tx1"/>
                </a:solidFill>
              </a:rPr>
              <a:t>ER – PSPPE - </a:t>
            </a:r>
            <a:r>
              <a:rPr lang="fr-FR" sz="1400" b="1" dirty="0">
                <a:solidFill>
                  <a:schemeClr val="tx1"/>
                </a:solidFill>
              </a:rPr>
              <a:t>PROJET : Le Verbatim de la bientraitance</a:t>
            </a:r>
            <a:br>
              <a:rPr lang="fr-FR" sz="1400" b="1" dirty="0">
                <a:solidFill>
                  <a:schemeClr val="tx1"/>
                </a:solidFill>
              </a:rPr>
            </a:br>
            <a:r>
              <a:rPr lang="fr-FR" sz="1400" b="1" dirty="0" smtClean="0">
                <a:solidFill>
                  <a:schemeClr val="tx1"/>
                </a:solidFill>
              </a:rPr>
              <a:t>SOUTIEN </a:t>
            </a:r>
            <a:r>
              <a:rPr lang="fr-FR" sz="1400" b="1" dirty="0">
                <a:solidFill>
                  <a:schemeClr val="tx1"/>
                </a:solidFill>
              </a:rPr>
              <a:t>AUX PROCHES AIDANTS </a:t>
            </a:r>
            <a:r>
              <a:rPr lang="fr-FR" sz="1400" b="1" dirty="0" smtClean="0">
                <a:solidFill>
                  <a:schemeClr val="tx1"/>
                </a:solidFill>
              </a:rPr>
              <a:t>ACTIFS</a:t>
            </a:r>
            <a:endParaRPr lang="fr-FR" sz="1400" b="1" dirty="0">
              <a:solidFill>
                <a:schemeClr val="tx1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459184" y="1412776"/>
            <a:ext cx="7787208" cy="489654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fr-FR" sz="1200" i="1" dirty="0" smtClean="0"/>
              <a:t>PRODUIT</a:t>
            </a:r>
          </a:p>
          <a:p>
            <a:r>
              <a:rPr lang="fr-FR" sz="1200" i="1" dirty="0" smtClean="0"/>
              <a:t>Est </a:t>
            </a:r>
            <a:r>
              <a:rPr lang="fr-FR" sz="1200" i="1" dirty="0"/>
              <a:t>d'utilité sociale l'activité qui tend à satisfaire un besoin qui n'est pas pris </a:t>
            </a:r>
            <a:r>
              <a:rPr lang="fr-FR" sz="1200" i="1" dirty="0" smtClean="0"/>
              <a:t>en compte </a:t>
            </a:r>
            <a:r>
              <a:rPr lang="fr-FR" sz="1200" i="1" dirty="0"/>
              <a:t>par le marché ou qui l'est de façon peu satisfaisante</a:t>
            </a:r>
            <a:r>
              <a:rPr lang="fr-FR" sz="1200" dirty="0" smtClean="0"/>
              <a:t>".</a:t>
            </a:r>
          </a:p>
          <a:p>
            <a:pPr marL="0" indent="0">
              <a:buNone/>
            </a:pPr>
            <a:endParaRPr lang="fr-FR" sz="1200" dirty="0"/>
          </a:p>
          <a:p>
            <a:pPr marL="0" indent="0">
              <a:buNone/>
            </a:pPr>
            <a:r>
              <a:rPr lang="fr-FR" sz="1200" i="1" dirty="0" smtClean="0"/>
              <a:t>PRIX </a:t>
            </a:r>
          </a:p>
          <a:p>
            <a:r>
              <a:rPr lang="fr-FR" sz="1200" i="1" dirty="0" smtClean="0"/>
              <a:t>Sont </a:t>
            </a:r>
            <a:r>
              <a:rPr lang="fr-FR" sz="1200" i="1" dirty="0"/>
              <a:t>susceptibles d'être d'utilité sociale les actes payants réalisés </a:t>
            </a:r>
            <a:r>
              <a:rPr lang="fr-FR" sz="1200" i="1" dirty="0" smtClean="0"/>
              <a:t>principalement au </a:t>
            </a:r>
            <a:r>
              <a:rPr lang="fr-FR" sz="1200" i="1" dirty="0"/>
              <a:t>profit de personnes justifiant l'octroi d'avantages particuliers au vu de </a:t>
            </a:r>
            <a:r>
              <a:rPr lang="fr-FR" sz="1200" i="1" dirty="0" smtClean="0"/>
              <a:t>leur situation </a:t>
            </a:r>
            <a:r>
              <a:rPr lang="fr-FR" sz="1200" i="1" dirty="0"/>
              <a:t>économique et sociale (chômeurs, personnes handicapées notamment</a:t>
            </a:r>
            <a:r>
              <a:rPr lang="fr-FR" sz="1200" i="1" dirty="0" smtClean="0"/>
              <a:t>, ...)</a:t>
            </a:r>
            <a:r>
              <a:rPr lang="fr-FR" sz="1200" dirty="0" smtClean="0"/>
              <a:t>".</a:t>
            </a:r>
            <a:endParaRPr lang="fr-FR" sz="1200" dirty="0"/>
          </a:p>
          <a:p>
            <a:pPr marL="0" indent="0">
              <a:buNone/>
            </a:pPr>
            <a:endParaRPr lang="fr-FR" sz="1200" dirty="0" smtClean="0"/>
          </a:p>
          <a:p>
            <a:pPr marL="0" indent="0">
              <a:buNone/>
            </a:pPr>
            <a:r>
              <a:rPr lang="fr-FR" sz="1200" dirty="0" smtClean="0"/>
              <a:t>PUBLIC VISE</a:t>
            </a:r>
            <a:endParaRPr lang="fr-FR" sz="1200" dirty="0"/>
          </a:p>
          <a:p>
            <a:r>
              <a:rPr lang="fr-FR" sz="1200" dirty="0"/>
              <a:t>"</a:t>
            </a:r>
            <a:r>
              <a:rPr lang="fr-FR" sz="1200" i="1" dirty="0"/>
              <a:t>Il convient d'évaluer si les efforts faits par l'organisme pour faciliter l'accès </a:t>
            </a:r>
            <a:r>
              <a:rPr lang="fr-FR" sz="1200" i="1" dirty="0" smtClean="0"/>
              <a:t>du public </a:t>
            </a:r>
            <a:r>
              <a:rPr lang="fr-FR" sz="1200" i="1" dirty="0"/>
              <a:t>se distinguent de ceux accomplis par les entreprises du secteur </a:t>
            </a:r>
            <a:r>
              <a:rPr lang="fr-FR" sz="1200" i="1" dirty="0" smtClean="0"/>
              <a:t>lucratif, notamment </a:t>
            </a:r>
            <a:r>
              <a:rPr lang="fr-FR" sz="1200" i="1" dirty="0"/>
              <a:t>par un prix nettement inférieur pour des services de nature similaire</a:t>
            </a:r>
            <a:r>
              <a:rPr lang="fr-FR" sz="1200" dirty="0" smtClean="0"/>
              <a:t>".</a:t>
            </a:r>
          </a:p>
          <a:p>
            <a:pPr marL="0" indent="0">
              <a:buNone/>
            </a:pPr>
            <a:endParaRPr lang="fr-FR" sz="1200" dirty="0" smtClean="0"/>
          </a:p>
          <a:p>
            <a:pPr marL="0" indent="0">
              <a:buNone/>
            </a:pPr>
            <a:r>
              <a:rPr lang="fr-FR" sz="1200" dirty="0" smtClean="0"/>
              <a:t>PUBLICITE</a:t>
            </a:r>
            <a:endParaRPr lang="fr-FR" sz="1200" dirty="0"/>
          </a:p>
          <a:p>
            <a:r>
              <a:rPr lang="fr-FR" sz="1200" dirty="0"/>
              <a:t>l'organisme peut, sans que sa non </a:t>
            </a:r>
            <a:r>
              <a:rPr lang="fr-FR" sz="1200" dirty="0" err="1"/>
              <a:t>lucrativité</a:t>
            </a:r>
            <a:r>
              <a:rPr lang="fr-FR" sz="1200" dirty="0"/>
              <a:t> soit remise en cause, </a:t>
            </a:r>
            <a:r>
              <a:rPr lang="fr-FR" sz="1200" dirty="0" smtClean="0"/>
              <a:t>procéder à </a:t>
            </a:r>
            <a:r>
              <a:rPr lang="fr-FR" sz="1200" dirty="0"/>
              <a:t>des opérations de communication pour faire appel à la générosité </a:t>
            </a:r>
            <a:r>
              <a:rPr lang="fr-FR" sz="1200" dirty="0" smtClean="0"/>
              <a:t>publique . (exemple </a:t>
            </a:r>
            <a:r>
              <a:rPr lang="fr-FR" sz="1200" dirty="0"/>
              <a:t>: campagne de dons au profit de la lutte contre les maladies génétiques</a:t>
            </a:r>
            <a:r>
              <a:rPr lang="fr-FR" sz="1200" dirty="0" smtClean="0"/>
              <a:t>). Il </a:t>
            </a:r>
            <a:r>
              <a:rPr lang="fr-FR" sz="1200" dirty="0"/>
              <a:t>peut également réaliser une information sur ses prestations sans toutefois </a:t>
            </a:r>
            <a:r>
              <a:rPr lang="fr-FR" sz="1200" dirty="0" smtClean="0"/>
              <a:t>que celle-ci </a:t>
            </a:r>
            <a:r>
              <a:rPr lang="fr-FR" sz="1200" dirty="0"/>
              <a:t>s'apparente à de la publicité commerciale destinée à capter un </a:t>
            </a:r>
            <a:r>
              <a:rPr lang="fr-FR" sz="1200" dirty="0" smtClean="0"/>
              <a:t>public analogue </a:t>
            </a:r>
            <a:r>
              <a:rPr lang="fr-FR" sz="1200" dirty="0"/>
              <a:t>à celui des entreprises du secteur concurrentiel.</a:t>
            </a:r>
          </a:p>
        </p:txBody>
      </p:sp>
    </p:spTree>
    <p:extLst>
      <p:ext uri="{BB962C8B-B14F-4D97-AF65-F5344CB8AC3E}">
        <p14:creationId xmlns:p14="http://schemas.microsoft.com/office/powerpoint/2010/main" val="3813655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>
                <a:solidFill>
                  <a:srgbClr val="0070C0"/>
                </a:solidFill>
              </a:rPr>
              <a:t>Merci de votre attention</a:t>
            </a:r>
            <a:endParaRPr lang="fr-FR" dirty="0">
              <a:solidFill>
                <a:srgbClr val="0070C0"/>
              </a:solidFill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286000" y="5229200"/>
            <a:ext cx="6172200" cy="1145722"/>
          </a:xfrm>
        </p:spPr>
        <p:txBody>
          <a:bodyPr>
            <a:normAutofit fontScale="92500" lnSpcReduction="20000"/>
          </a:bodyPr>
          <a:lstStyle/>
          <a:p>
            <a:pPr algn="ctr"/>
            <a:r>
              <a:rPr lang="fr-FR" b="0" dirty="0"/>
              <a:t>PSPPE 188 Grande Rue Charles de Gaulle</a:t>
            </a:r>
            <a:br>
              <a:rPr lang="fr-FR" b="0" dirty="0"/>
            </a:br>
            <a:r>
              <a:rPr lang="fr-FR" b="0" dirty="0"/>
              <a:t>94130 Nogent sur Marne</a:t>
            </a:r>
          </a:p>
          <a:p>
            <a:pPr algn="ctr"/>
            <a:r>
              <a:rPr lang="fr-FR" b="0" dirty="0" smtClean="0"/>
              <a:t>Tél 01 84 23 73 37 – www.pole-sante.fr</a:t>
            </a:r>
          </a:p>
          <a:p>
            <a:pPr algn="ctr"/>
            <a:r>
              <a:rPr lang="fr-FR" b="0" dirty="0" smtClean="0"/>
              <a:t>Association </a:t>
            </a:r>
            <a:r>
              <a:rPr lang="fr-FR" b="0" dirty="0"/>
              <a:t>loi 1901 - RNA-W942006769</a:t>
            </a:r>
          </a:p>
          <a:p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3271310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878</TotalTime>
  <Words>210</Words>
  <Application>Microsoft Office PowerPoint</Application>
  <PresentationFormat>Affichage à l'écran (4:3)</PresentationFormat>
  <Paragraphs>20</Paragraphs>
  <Slides>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8" baseType="lpstr">
      <vt:lpstr>Calibri</vt:lpstr>
      <vt:lpstr>Century Schoolbook</vt:lpstr>
      <vt:lpstr>Wingdings</vt:lpstr>
      <vt:lpstr>Wingdings 2</vt:lpstr>
      <vt:lpstr>Oriel</vt:lpstr>
      <vt:lpstr>Pôle Santé Pluridisciplinaire Paris-Est  Association loi 1901 à but non lucratif</vt:lpstr>
      <vt:lpstr>Synthèse ER – PSPPE - PROJET : Le Verbatim de la bientraitance SOUTIEN AUX PROCHES AIDANTS ACTIFS</vt:lpstr>
      <vt:lpstr>Merci de votre attention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Dell</dc:creator>
  <cp:lastModifiedBy>Compte Microsoft</cp:lastModifiedBy>
  <cp:revision>64</cp:revision>
  <cp:lastPrinted>2021-12-11T20:33:17Z</cp:lastPrinted>
  <dcterms:created xsi:type="dcterms:W3CDTF">2018-04-05T19:39:10Z</dcterms:created>
  <dcterms:modified xsi:type="dcterms:W3CDTF">2022-01-19T12:46:36Z</dcterms:modified>
</cp:coreProperties>
</file>