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18"/>
  </p:handoutMasterIdLst>
  <p:sldIdLst>
    <p:sldId id="256" r:id="rId2"/>
    <p:sldId id="257" r:id="rId3"/>
    <p:sldId id="275" r:id="rId4"/>
    <p:sldId id="280" r:id="rId5"/>
    <p:sldId id="281" r:id="rId6"/>
    <p:sldId id="274" r:id="rId7"/>
    <p:sldId id="268" r:id="rId8"/>
    <p:sldId id="258" r:id="rId9"/>
    <p:sldId id="261" r:id="rId10"/>
    <p:sldId id="262" r:id="rId11"/>
    <p:sldId id="271" r:id="rId12"/>
    <p:sldId id="277" r:id="rId13"/>
    <p:sldId id="282" r:id="rId14"/>
    <p:sldId id="264" r:id="rId15"/>
    <p:sldId id="279" r:id="rId16"/>
    <p:sldId id="267" r:id="rId17"/>
  </p:sldIdLst>
  <p:sldSz cx="9144000" cy="6858000" type="screen4x3"/>
  <p:notesSz cx="6670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75" d="100"/>
          <a:sy n="75" d="100"/>
        </p:scale>
        <p:origin x="594" y="72"/>
      </p:cViewPr>
      <p:guideLst>
        <p:guide orient="horz" pos="2160"/>
        <p:guide pos="2880"/>
      </p:guideLst>
    </p:cSldViewPr>
  </p:slideViewPr>
  <p:notesTextViewPr>
    <p:cViewPr>
      <p:scale>
        <a:sx n="1" d="1"/>
        <a:sy n="1" d="1"/>
      </p:scale>
      <p:origin x="0" y="0"/>
    </p:cViewPr>
  </p:notesTextViewPr>
  <p:sorterViewPr>
    <p:cViewPr>
      <p:scale>
        <a:sx n="100" d="100"/>
        <a:sy n="100" d="100"/>
      </p:scale>
      <p:origin x="0" y="-21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90678" cy="49800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778439" y="0"/>
            <a:ext cx="2890678" cy="498007"/>
          </a:xfrm>
          <a:prstGeom prst="rect">
            <a:avLst/>
          </a:prstGeom>
        </p:spPr>
        <p:txBody>
          <a:bodyPr vert="horz" lIns="91440" tIns="45720" rIns="91440" bIns="45720" rtlCol="0"/>
          <a:lstStyle>
            <a:lvl1pPr algn="r">
              <a:defRPr sz="1200"/>
            </a:lvl1pPr>
          </a:lstStyle>
          <a:p>
            <a:fld id="{120A0E63-2A91-4E57-93F2-1794B358764B}" type="datetimeFigureOut">
              <a:rPr lang="fr-FR" smtClean="0"/>
              <a:t>24/01/2022</a:t>
            </a:fld>
            <a:endParaRPr lang="fr-FR"/>
          </a:p>
        </p:txBody>
      </p:sp>
      <p:sp>
        <p:nvSpPr>
          <p:cNvPr id="4" name="Espace réservé du pied de page 3"/>
          <p:cNvSpPr>
            <a:spLocks noGrp="1"/>
          </p:cNvSpPr>
          <p:nvPr>
            <p:ph type="ftr" sz="quarter" idx="2"/>
          </p:nvPr>
        </p:nvSpPr>
        <p:spPr>
          <a:xfrm>
            <a:off x="0" y="9431806"/>
            <a:ext cx="2890678" cy="49800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778439" y="9431806"/>
            <a:ext cx="2890678" cy="498007"/>
          </a:xfrm>
          <a:prstGeom prst="rect">
            <a:avLst/>
          </a:prstGeom>
        </p:spPr>
        <p:txBody>
          <a:bodyPr vert="horz" lIns="91440" tIns="45720" rIns="91440" bIns="45720" rtlCol="0" anchor="b"/>
          <a:lstStyle>
            <a:lvl1pPr algn="r">
              <a:defRPr sz="1200"/>
            </a:lvl1pPr>
          </a:lstStyle>
          <a:p>
            <a:fld id="{5C9EE011-8C5C-4E30-90DE-76371C1D4ADF}" type="slidenum">
              <a:rPr lang="fr-FR" smtClean="0"/>
              <a:t>‹N°›</a:t>
            </a:fld>
            <a:endParaRPr lang="fr-FR"/>
          </a:p>
        </p:txBody>
      </p:sp>
    </p:spTree>
    <p:extLst>
      <p:ext uri="{BB962C8B-B14F-4D97-AF65-F5344CB8AC3E}">
        <p14:creationId xmlns:p14="http://schemas.microsoft.com/office/powerpoint/2010/main" val="204545031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6AA4C1-46AB-4917-8D81-C0804640DABF}" type="datetimeFigureOut">
              <a:rPr lang="fr-FR" smtClean="0"/>
              <a:t>24/01/2022</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D16F95AE-8A98-4608-9123-6DFF63FCA2F1}"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6AA4C1-46AB-4917-8D81-C0804640DABF}" type="datetimeFigureOut">
              <a:rPr lang="fr-FR" smtClean="0"/>
              <a:t>24/01/2022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6AA4C1-46AB-4917-8D81-C0804640DABF}" type="datetimeFigureOut">
              <a:rPr lang="fr-FR" smtClean="0"/>
              <a:t>24/01/2022</a:t>
            </a:fld>
            <a:endParaRPr lang="fr-FR"/>
          </a:p>
        </p:txBody>
      </p:sp>
      <p:sp>
        <p:nvSpPr>
          <p:cNvPr id="9" name="Espace réservé du numéro de diapositive 8"/>
          <p:cNvSpPr>
            <a:spLocks noGrp="1"/>
          </p:cNvSpPr>
          <p:nvPr>
            <p:ph type="sldNum" sz="quarter" idx="15"/>
          </p:nvPr>
        </p:nvSpPr>
        <p:spPr/>
        <p:txBody>
          <a:bodyPr rtlCol="0"/>
          <a:lstStyle/>
          <a:p>
            <a:fld id="{D16F95AE-8A98-4608-9123-6DFF63FCA2F1}" type="slidenum">
              <a:rPr lang="fr-FR" smtClean="0"/>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6AA4C1-46AB-4917-8D81-C0804640DABF}" type="datetimeFigureOut">
              <a:rPr lang="fr-FR" smtClean="0"/>
              <a:t>24/01/2022</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D16F95AE-8A98-4608-9123-6DFF63FCA2F1}" type="slidenum">
              <a:rPr lang="fr-FR" smtClean="0"/>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B26AA4C1-46AB-4917-8D81-C0804640DABF}" type="datetimeFigureOut">
              <a:rPr lang="fr-FR" smtClean="0"/>
              <a:t>24/01/2022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16F95AE-8A98-4608-9123-6DFF63FCA2F1}" type="slidenum">
              <a:rPr lang="fr-FR" smtClean="0"/>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B26AA4C1-46AB-4917-8D81-C0804640DABF}" type="datetimeFigureOut">
              <a:rPr lang="fr-FR" smtClean="0"/>
              <a:t>24/01/2022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16F95AE-8A98-4608-9123-6DFF63FCA2F1}" type="slidenum">
              <a:rPr lang="fr-FR" smtClean="0"/>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B26AA4C1-46AB-4917-8D81-C0804640DABF}" type="datetimeFigureOut">
              <a:rPr lang="fr-FR" smtClean="0"/>
              <a:t>24/01/2022</a:t>
            </a:fld>
            <a:endParaRPr lang="fr-FR"/>
          </a:p>
        </p:txBody>
      </p:sp>
      <p:sp>
        <p:nvSpPr>
          <p:cNvPr id="7" name="Espace réservé du numéro de diapositive 6"/>
          <p:cNvSpPr>
            <a:spLocks noGrp="1"/>
          </p:cNvSpPr>
          <p:nvPr>
            <p:ph type="sldNum" sz="quarter" idx="11"/>
          </p:nvPr>
        </p:nvSpPr>
        <p:spPr/>
        <p:txBody>
          <a:bodyPr rtlCol="0"/>
          <a:lstStyle/>
          <a:p>
            <a:fld id="{D16F95AE-8A98-4608-9123-6DFF63FCA2F1}" type="slidenum">
              <a:rPr lang="fr-FR" smtClean="0"/>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6AA4C1-46AB-4917-8D81-C0804640DABF}" type="datetimeFigureOut">
              <a:rPr lang="fr-FR" smtClean="0"/>
              <a:t>24/01/2022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16F95AE-8A98-4608-9123-6DFF63FCA2F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6AA4C1-46AB-4917-8D81-C0804640DABF}" type="datetimeFigureOut">
              <a:rPr lang="fr-FR" smtClean="0"/>
              <a:t>24/01/2022</a:t>
            </a:fld>
            <a:endParaRPr lang="fr-FR"/>
          </a:p>
        </p:txBody>
      </p:sp>
      <p:sp>
        <p:nvSpPr>
          <p:cNvPr id="22" name="Espace réservé du numéro de diapositive 21"/>
          <p:cNvSpPr>
            <a:spLocks noGrp="1"/>
          </p:cNvSpPr>
          <p:nvPr>
            <p:ph type="sldNum" sz="quarter" idx="15"/>
          </p:nvPr>
        </p:nvSpPr>
        <p:spPr/>
        <p:txBody>
          <a:bodyPr rtlCol="0"/>
          <a:lstStyle/>
          <a:p>
            <a:fld id="{D16F95AE-8A98-4608-9123-6DFF63FCA2F1}" type="slidenum">
              <a:rPr lang="fr-FR" smtClean="0"/>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6AA4C1-46AB-4917-8D81-C0804640DABF}" type="datetimeFigureOut">
              <a:rPr lang="fr-FR" smtClean="0"/>
              <a:t>24/01/2022</a:t>
            </a:fld>
            <a:endParaRPr lang="fr-FR"/>
          </a:p>
        </p:txBody>
      </p:sp>
      <p:sp>
        <p:nvSpPr>
          <p:cNvPr id="18" name="Espace réservé du numéro de diapositive 17"/>
          <p:cNvSpPr>
            <a:spLocks noGrp="1"/>
          </p:cNvSpPr>
          <p:nvPr>
            <p:ph type="sldNum" sz="quarter" idx="11"/>
          </p:nvPr>
        </p:nvSpPr>
        <p:spPr/>
        <p:txBody>
          <a:bodyPr rtlCol="0"/>
          <a:lstStyle/>
          <a:p>
            <a:fld id="{D16F95AE-8A98-4608-9123-6DFF63FCA2F1}" type="slidenum">
              <a:rPr lang="fr-FR" smtClean="0"/>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6AA4C1-46AB-4917-8D81-C0804640DABF}" type="datetimeFigureOut">
              <a:rPr lang="fr-FR" smtClean="0"/>
              <a:t>24/01/2022</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16F95AE-8A98-4608-9123-6DFF63FCA2F1}"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48272" y="2348880"/>
            <a:ext cx="6172200" cy="1894362"/>
          </a:xfrm>
        </p:spPr>
        <p:txBody>
          <a:bodyPr>
            <a:normAutofit/>
          </a:bodyPr>
          <a:lstStyle/>
          <a:p>
            <a:r>
              <a:rPr lang="fr-FR" sz="2400" dirty="0" smtClean="0">
                <a:solidFill>
                  <a:srgbClr val="0070C0"/>
                </a:solidFill>
                <a:latin typeface="Calibri" panose="020F0502020204030204" pitchFamily="34" charset="0"/>
                <a:cs typeface="Calibri" panose="020F0502020204030204" pitchFamily="34" charset="0"/>
              </a:rPr>
              <a:t>Pôle Santé Pluridisciplinaire Paris-Est</a:t>
            </a:r>
            <a:br>
              <a:rPr lang="fr-FR" sz="2400" dirty="0" smtClean="0">
                <a:solidFill>
                  <a:srgbClr val="0070C0"/>
                </a:solidFill>
                <a:latin typeface="Calibri" panose="020F0502020204030204" pitchFamily="34" charset="0"/>
                <a:cs typeface="Calibri" panose="020F0502020204030204" pitchFamily="34" charset="0"/>
              </a:rPr>
            </a:br>
            <a:r>
              <a:rPr lang="fr-FR" sz="2400" dirty="0" smtClean="0">
                <a:solidFill>
                  <a:srgbClr val="0070C0"/>
                </a:solidFill>
                <a:latin typeface="Calibri" panose="020F0502020204030204" pitchFamily="34" charset="0"/>
                <a:cs typeface="Calibri" panose="020F0502020204030204" pitchFamily="34" charset="0"/>
              </a:rPr>
              <a:t/>
            </a:r>
            <a:br>
              <a:rPr lang="fr-FR" sz="2400" dirty="0" smtClean="0">
                <a:solidFill>
                  <a:srgbClr val="0070C0"/>
                </a:solidFill>
                <a:latin typeface="Calibri" panose="020F0502020204030204" pitchFamily="34" charset="0"/>
                <a:cs typeface="Calibri" panose="020F0502020204030204" pitchFamily="34" charset="0"/>
              </a:rPr>
            </a:br>
            <a:r>
              <a:rPr lang="fr-FR" sz="1400" dirty="0" smtClean="0">
                <a:solidFill>
                  <a:srgbClr val="0070C0"/>
                </a:solidFill>
                <a:latin typeface="Calibri" panose="020F0502020204030204" pitchFamily="34" charset="0"/>
                <a:cs typeface="Calibri" panose="020F0502020204030204" pitchFamily="34" charset="0"/>
              </a:rPr>
              <a:t>Association loi 1901 à but non lucratif</a:t>
            </a:r>
            <a:endParaRPr lang="fr-FR" sz="1400"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648272" y="4581128"/>
            <a:ext cx="6172200" cy="1371600"/>
          </a:xfrm>
        </p:spPr>
        <p:txBody>
          <a:bodyPr>
            <a:normAutofit/>
          </a:bodyPr>
          <a:lstStyle/>
          <a:p>
            <a:r>
              <a:rPr lang="fr-FR" sz="2400" dirty="0" smtClean="0">
                <a:solidFill>
                  <a:schemeClr val="accent1"/>
                </a:solidFill>
                <a:latin typeface="Calibri" panose="020F0502020204030204" pitchFamily="34" charset="0"/>
                <a:cs typeface="Calibri" panose="020F0502020204030204" pitchFamily="34" charset="0"/>
              </a:rPr>
              <a:t>PROJET : Le Verbatim de la bientraitance</a:t>
            </a:r>
          </a:p>
          <a:p>
            <a:endParaRPr lang="fr-FR" sz="2400" dirty="0" smtClean="0">
              <a:solidFill>
                <a:schemeClr val="accent1"/>
              </a:solidFill>
              <a:latin typeface="Calibri" panose="020F0502020204030204" pitchFamily="34" charset="0"/>
              <a:cs typeface="Calibri" panose="020F0502020204030204" pitchFamily="34" charset="0"/>
            </a:endParaRPr>
          </a:p>
          <a:p>
            <a:r>
              <a:rPr lang="fr-FR" sz="2400" dirty="0" smtClean="0">
                <a:solidFill>
                  <a:schemeClr val="accent1"/>
                </a:solidFill>
                <a:latin typeface="Calibri" panose="020F0502020204030204" pitchFamily="34" charset="0"/>
                <a:cs typeface="Calibri" panose="020F0502020204030204" pitchFamily="34" charset="0"/>
              </a:rPr>
              <a:t>SOUTIEN AUX PROCHES AIDANTS ACTIFS</a:t>
            </a:r>
            <a:endParaRPr lang="fr-FR" sz="2400" dirty="0">
              <a:solidFill>
                <a:schemeClr val="accent1"/>
              </a:solidFill>
              <a:latin typeface="Calibri" panose="020F0502020204030204" pitchFamily="34" charset="0"/>
              <a:cs typeface="Calibri" panose="020F0502020204030204" pitchFamily="34" charset="0"/>
            </a:endParaRPr>
          </a:p>
        </p:txBody>
      </p:sp>
      <p:pic>
        <p:nvPicPr>
          <p:cNvPr id="1026" name="Picture 2" descr="LogoParisEst v2 rvb 2000"/>
          <p:cNvPicPr>
            <a:picLocks noChangeAspect="1" noChangeArrowheads="1"/>
          </p:cNvPicPr>
          <p:nvPr/>
        </p:nvPicPr>
        <p:blipFill>
          <a:blip r:embed="rId2" cstate="print">
            <a:extLst>
              <a:ext uri="{28A0092B-C50C-407E-A947-70E740481C1C}">
                <a14:useLocalDpi xmlns:a14="http://schemas.microsoft.com/office/drawing/2010/main" val="0"/>
              </a:ext>
            </a:extLst>
          </a:blip>
          <a:srcRect l="-2460" t="626" r="-28195"/>
          <a:stretch>
            <a:fillRect/>
          </a:stretch>
        </p:blipFill>
        <p:spPr bwMode="auto">
          <a:xfrm>
            <a:off x="2195736" y="548680"/>
            <a:ext cx="3962400" cy="13208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extLst>
      <p:ext uri="{BB962C8B-B14F-4D97-AF65-F5344CB8AC3E}">
        <p14:creationId xmlns:p14="http://schemas.microsoft.com/office/powerpoint/2010/main" val="31722978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Avantages</a:t>
            </a:r>
            <a:r>
              <a:rPr lang="fr-FR" dirty="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usagers</a:t>
            </a:r>
            <a:endParaRPr lang="fr-FR"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219256" cy="4873752"/>
          </a:xfrm>
        </p:spPr>
        <p:txBody>
          <a:bodyPr>
            <a:noAutofit/>
          </a:bodyPr>
          <a:lstStyle/>
          <a:p>
            <a:pPr lvl="1"/>
            <a:r>
              <a:rPr lang="fr-FR" sz="1800" b="1" dirty="0">
                <a:solidFill>
                  <a:srgbClr val="0070C0"/>
                </a:solidFill>
                <a:latin typeface="Calibri" panose="020F0502020204030204" pitchFamily="34" charset="0"/>
                <a:cs typeface="Calibri" panose="020F0502020204030204" pitchFamily="34" charset="0"/>
              </a:rPr>
              <a:t>Objectif :</a:t>
            </a:r>
            <a:r>
              <a:rPr lang="fr-FR" sz="1800" dirty="0">
                <a:solidFill>
                  <a:srgbClr val="0070C0"/>
                </a:solidFill>
                <a:latin typeface="Calibri" panose="020F0502020204030204" pitchFamily="34" charset="0"/>
                <a:cs typeface="Calibri" panose="020F0502020204030204" pitchFamily="34" charset="0"/>
              </a:rPr>
              <a:t> éviter aux aidants proches actifs de sombrer dans la dépression, la perte de confiance en eux et la perte de leur travail.</a:t>
            </a:r>
          </a:p>
          <a:p>
            <a:r>
              <a:rPr lang="fr-FR" dirty="0" smtClean="0">
                <a:latin typeface="Calibri" panose="020F0502020204030204" pitchFamily="34" charset="0"/>
                <a:cs typeface="Calibri" panose="020F0502020204030204" pitchFamily="34" charset="0"/>
              </a:rPr>
              <a:t>Eviter </a:t>
            </a:r>
            <a:r>
              <a:rPr lang="fr-FR" dirty="0">
                <a:latin typeface="Calibri" panose="020F0502020204030204" pitchFamily="34" charset="0"/>
                <a:cs typeface="Calibri" panose="020F0502020204030204" pitchFamily="34" charset="0"/>
              </a:rPr>
              <a:t>d’être déstabilisé en étant confronté à des conditions de vie difficiles et de maintenir un équilibre </a:t>
            </a:r>
            <a:r>
              <a:rPr lang="fr-FR" dirty="0" smtClean="0">
                <a:latin typeface="Calibri" panose="020F0502020204030204" pitchFamily="34" charset="0"/>
                <a:cs typeface="Calibri" panose="020F0502020204030204" pitchFamily="34" charset="0"/>
              </a:rPr>
              <a:t>entre vies </a:t>
            </a:r>
            <a:r>
              <a:rPr lang="fr-FR" dirty="0">
                <a:latin typeface="Calibri" panose="020F0502020204030204" pitchFamily="34" charset="0"/>
                <a:cs typeface="Calibri" panose="020F0502020204030204" pitchFamily="34" charset="0"/>
              </a:rPr>
              <a:t>personnelle, professionnelle, familiale et </a:t>
            </a:r>
            <a:r>
              <a:rPr lang="fr-FR" dirty="0" smtClean="0">
                <a:solidFill>
                  <a:srgbClr val="C00000"/>
                </a:solidFill>
                <a:latin typeface="Calibri" panose="020F0502020204030204" pitchFamily="34" charset="0"/>
                <a:cs typeface="Calibri" panose="020F0502020204030204" pitchFamily="34" charset="0"/>
              </a:rPr>
              <a:t>d’aidant</a:t>
            </a:r>
            <a:r>
              <a:rPr lang="fr-FR" dirty="0">
                <a:solidFill>
                  <a:srgbClr val="C00000"/>
                </a:solidFill>
                <a:latin typeface="Calibri" panose="020F0502020204030204" pitchFamily="34" charset="0"/>
                <a:cs typeface="Calibri" panose="020F0502020204030204" pitchFamily="34" charset="0"/>
              </a:rPr>
              <a:t> </a:t>
            </a:r>
            <a:r>
              <a:rPr lang="fr-FR" dirty="0" smtClean="0">
                <a:solidFill>
                  <a:srgbClr val="C00000"/>
                </a:solidFill>
                <a:latin typeface="Calibri" panose="020F0502020204030204" pitchFamily="34" charset="0"/>
                <a:cs typeface="Calibri" panose="020F0502020204030204" pitchFamily="34" charset="0"/>
              </a:rPr>
              <a:t>= 20H/semaine</a:t>
            </a:r>
            <a:r>
              <a:rPr lang="fr-FR" dirty="0">
                <a:latin typeface="Calibri" panose="020F0502020204030204" pitchFamily="34" charset="0"/>
                <a:cs typeface="Calibri" panose="020F0502020204030204" pitchFamily="34" charset="0"/>
              </a:rPr>
              <a:t> </a:t>
            </a:r>
            <a:r>
              <a:rPr lang="fr-FR" dirty="0" smtClean="0">
                <a:latin typeface="Calibri" panose="020F0502020204030204" pitchFamily="34" charset="0"/>
                <a:cs typeface="Calibri" panose="020F0502020204030204" pitchFamily="34" charset="0"/>
              </a:rPr>
              <a:t>en moyenne.</a:t>
            </a:r>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Le suivi des aidants appelle une demande accrue d'aide en communication dans le </a:t>
            </a:r>
            <a:r>
              <a:rPr lang="fr-FR" b="1" dirty="0">
                <a:latin typeface="Calibri" panose="020F0502020204030204" pitchFamily="34" charset="0"/>
                <a:cs typeface="Calibri" panose="020F0502020204030204" pitchFamily="34" charset="0"/>
              </a:rPr>
              <a:t>binôme aidé-aidant</a:t>
            </a:r>
            <a:r>
              <a:rPr lang="fr-FR" dirty="0">
                <a:latin typeface="Calibri" panose="020F0502020204030204" pitchFamily="34" charset="0"/>
                <a:cs typeface="Calibri" panose="020F0502020204030204" pitchFamily="34" charset="0"/>
              </a:rPr>
              <a:t>. </a:t>
            </a:r>
          </a:p>
          <a:p>
            <a:r>
              <a:rPr lang="fr-FR" dirty="0">
                <a:latin typeface="Calibri" panose="020F0502020204030204" pitchFamily="34" charset="0"/>
                <a:cs typeface="Calibri" panose="020F0502020204030204" pitchFamily="34" charset="0"/>
              </a:rPr>
              <a:t>P</a:t>
            </a:r>
            <a:r>
              <a:rPr lang="fr-FR" dirty="0" smtClean="0">
                <a:latin typeface="Calibri" panose="020F0502020204030204" pitchFamily="34" charset="0"/>
                <a:cs typeface="Calibri" panose="020F0502020204030204" pitchFamily="34" charset="0"/>
              </a:rPr>
              <a:t>révenir </a:t>
            </a:r>
            <a:r>
              <a:rPr lang="fr-FR" dirty="0">
                <a:latin typeface="Calibri" panose="020F0502020204030204" pitchFamily="34" charset="0"/>
                <a:cs typeface="Calibri" panose="020F0502020204030204" pitchFamily="34" charset="0"/>
              </a:rPr>
              <a:t>les risques de carence de bientraitance (prévention de la maltraitance) des aidés par les proches aidants. </a:t>
            </a:r>
            <a:r>
              <a:rPr lang="fr-FR" dirty="0" smtClean="0">
                <a:latin typeface="Calibri" panose="020F0502020204030204" pitchFamily="34" charset="0"/>
                <a:cs typeface="Calibri" panose="020F0502020204030204" pitchFamily="34" charset="0"/>
              </a:rPr>
              <a:t>Risques </a:t>
            </a:r>
            <a:r>
              <a:rPr lang="fr-FR" dirty="0">
                <a:latin typeface="Calibri" panose="020F0502020204030204" pitchFamily="34" charset="0"/>
                <a:cs typeface="Calibri" panose="020F0502020204030204" pitchFamily="34" charset="0"/>
              </a:rPr>
              <a:t>liés essentiellement à l’absence d’expérience et de formation</a:t>
            </a:r>
            <a:r>
              <a:rPr lang="fr-FR" b="1" dirty="0">
                <a:latin typeface="Calibri" panose="020F0502020204030204" pitchFamily="34" charset="0"/>
                <a:cs typeface="Calibri" panose="020F0502020204030204" pitchFamily="34" charset="0"/>
              </a:rPr>
              <a:t>.</a:t>
            </a:r>
            <a:r>
              <a:rPr lang="fr-FR" dirty="0">
                <a:latin typeface="Calibri" panose="020F0502020204030204" pitchFamily="34" charset="0"/>
                <a:cs typeface="Calibri" panose="020F0502020204030204" pitchFamily="34" charset="0"/>
              </a:rPr>
              <a:t> </a:t>
            </a:r>
            <a:br>
              <a:rPr lang="fr-FR" dirty="0">
                <a:latin typeface="Calibri" panose="020F0502020204030204" pitchFamily="34" charset="0"/>
                <a:cs typeface="Calibri" panose="020F0502020204030204" pitchFamily="34" charset="0"/>
              </a:rPr>
            </a:br>
            <a:endParaRPr lang="fr-FR"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256323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Perspectives</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5112568"/>
          </a:xfrm>
        </p:spPr>
        <p:txBody>
          <a:bodyPr>
            <a:noAutofit/>
          </a:bodyPr>
          <a:lstStyle/>
          <a:p>
            <a:r>
              <a:rPr lang="fr-FR" sz="1400" dirty="0">
                <a:latin typeface="Calibri" panose="020F0502020204030204" pitchFamily="34" charset="0"/>
                <a:cs typeface="Calibri" panose="020F0502020204030204" pitchFamily="34" charset="0"/>
              </a:rPr>
              <a:t>U</a:t>
            </a:r>
            <a:r>
              <a:rPr lang="fr-FR" sz="1400" dirty="0" smtClean="0">
                <a:latin typeface="Calibri" panose="020F0502020204030204" pitchFamily="34" charset="0"/>
                <a:cs typeface="Calibri" panose="020F0502020204030204" pitchFamily="34" charset="0"/>
              </a:rPr>
              <a:t>ne </a:t>
            </a:r>
            <a:r>
              <a:rPr lang="fr-FR" sz="1400" dirty="0">
                <a:latin typeface="Calibri" panose="020F0502020204030204" pitchFamily="34" charset="0"/>
                <a:cs typeface="Calibri" panose="020F0502020204030204" pitchFamily="34" charset="0"/>
              </a:rPr>
              <a:t>personne sur 5 </a:t>
            </a:r>
            <a:r>
              <a:rPr lang="fr-FR" sz="1400" dirty="0" smtClean="0">
                <a:latin typeface="Calibri" panose="020F0502020204030204" pitchFamily="34" charset="0"/>
                <a:cs typeface="Calibri" panose="020F0502020204030204" pitchFamily="34" charset="0"/>
              </a:rPr>
              <a:t>devient </a:t>
            </a:r>
            <a:r>
              <a:rPr lang="fr-FR" sz="1400" dirty="0">
                <a:latin typeface="Calibri" panose="020F0502020204030204" pitchFamily="34" charset="0"/>
                <a:cs typeface="Calibri" panose="020F0502020204030204" pitchFamily="34" charset="0"/>
              </a:rPr>
              <a:t>aidant familial. La longévité et le vieillissement de la population va voir ce phénomène s’amplifier dans les années qui viennent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Un allongement de la durée vie et augmentation des pathologies </a:t>
            </a:r>
            <a:r>
              <a:rPr lang="fr-FR" sz="1400" dirty="0" smtClean="0">
                <a:latin typeface="Calibri" panose="020F0502020204030204" pitchFamily="34" charset="0"/>
                <a:cs typeface="Calibri" panose="020F0502020204030204" pitchFamily="34" charset="0"/>
              </a:rPr>
              <a:t>chroniques</a:t>
            </a:r>
          </a:p>
          <a:p>
            <a:pPr lvl="1"/>
            <a:r>
              <a:rPr lang="fr-FR" sz="1400" b="1" dirty="0" smtClean="0">
                <a:solidFill>
                  <a:srgbClr val="C00000"/>
                </a:solidFill>
                <a:latin typeface="Calibri" panose="020F0502020204030204" pitchFamily="34" charset="0"/>
                <a:cs typeface="Calibri" panose="020F0502020204030204" pitchFamily="34" charset="0"/>
              </a:rPr>
              <a:t>Type de dépendance : 48 % maladie chronique ou invalidante</a:t>
            </a:r>
          </a:p>
          <a:p>
            <a:pPr lvl="1"/>
            <a:r>
              <a:rPr lang="fr-FR" sz="1400" b="1" dirty="0" smtClean="0">
                <a:solidFill>
                  <a:srgbClr val="C00000"/>
                </a:solidFill>
                <a:latin typeface="Calibri" panose="020F0502020204030204" pitchFamily="34" charset="0"/>
                <a:cs typeface="Calibri" panose="020F0502020204030204" pitchFamily="34" charset="0"/>
              </a:rPr>
              <a:t>46% vieillesse.</a:t>
            </a:r>
          </a:p>
          <a:p>
            <a:r>
              <a:rPr lang="fr-FR" sz="1400" dirty="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a:t>
            </a:r>
            <a:r>
              <a:rPr lang="fr-FR" sz="1400" dirty="0" smtClean="0">
                <a:latin typeface="Calibri" panose="020F0502020204030204" pitchFamily="34" charset="0"/>
                <a:cs typeface="Calibri" panose="020F0502020204030204" pitchFamily="34" charset="0"/>
              </a:rPr>
              <a:t>rien :</a:t>
            </a:r>
          </a:p>
          <a:p>
            <a:r>
              <a:rPr lang="fr-FR" sz="1400" b="1" dirty="0">
                <a:solidFill>
                  <a:srgbClr val="C00000"/>
                </a:solidFill>
                <a:latin typeface="Calibri" panose="020F0502020204030204" pitchFamily="34" charset="0"/>
                <a:cs typeface="Calibri" panose="020F0502020204030204" pitchFamily="34" charset="0"/>
              </a:rPr>
              <a:t>81% ont moins de 65 ans / 44% ont moins de 50 ans</a:t>
            </a:r>
          </a:p>
          <a:p>
            <a:pPr marL="0" indent="0">
              <a:buNone/>
            </a:pP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Notre projet </a:t>
            </a:r>
            <a:r>
              <a:rPr lang="fr-FR" sz="1400" dirty="0" smtClean="0">
                <a:latin typeface="Calibri" panose="020F0502020204030204" pitchFamily="34" charset="0"/>
                <a:cs typeface="Calibri" panose="020F0502020204030204" pitchFamily="34" charset="0"/>
              </a:rPr>
              <a:t>d’Economie Sociale et Solidaire </a:t>
            </a:r>
            <a:r>
              <a:rPr lang="fr-FR" sz="1400" dirty="0">
                <a:latin typeface="Calibri" panose="020F0502020204030204" pitchFamily="34" charset="0"/>
                <a:cs typeface="Calibri" panose="020F0502020204030204" pitchFamily="34" charset="0"/>
              </a:rPr>
              <a:t>répond à un besoin grandissant et un impératif de s’organiser pour </a:t>
            </a:r>
            <a:r>
              <a:rPr lang="fr-FR" sz="1400" b="1" dirty="0">
                <a:latin typeface="Calibri" panose="020F0502020204030204" pitchFamily="34" charset="0"/>
                <a:cs typeface="Calibri" panose="020F0502020204030204" pitchFamily="34" charset="0"/>
              </a:rPr>
              <a:t>préserver le maintien à domicile</a:t>
            </a:r>
            <a:r>
              <a:rPr lang="fr-FR" sz="1400" dirty="0">
                <a:latin typeface="Calibri" panose="020F0502020204030204" pitchFamily="34" charset="0"/>
                <a:cs typeface="Calibri" panose="020F0502020204030204" pitchFamily="34" charset="0"/>
              </a:rPr>
              <a:t>, dans de bonnes conditions </a:t>
            </a:r>
            <a:r>
              <a:rPr lang="fr-FR" sz="1400" b="1" dirty="0">
                <a:latin typeface="Calibri" panose="020F0502020204030204" pitchFamily="34" charset="0"/>
                <a:cs typeface="Calibri" panose="020F0502020204030204" pitchFamily="34" charset="0"/>
              </a:rPr>
              <a:t>de </a:t>
            </a:r>
            <a:r>
              <a:rPr lang="fr-FR" sz="1400" b="1" dirty="0" err="1">
                <a:latin typeface="Calibri" panose="020F0502020204030204" pitchFamily="34" charset="0"/>
                <a:cs typeface="Calibri" panose="020F0502020204030204" pitchFamily="34" charset="0"/>
              </a:rPr>
              <a:t>bien-traitance</a:t>
            </a:r>
            <a:r>
              <a:rPr lang="fr-FR" sz="1400" dirty="0">
                <a:latin typeface="Calibri" panose="020F0502020204030204" pitchFamily="34" charset="0"/>
                <a:cs typeface="Calibri" panose="020F0502020204030204" pitchFamily="34" charset="0"/>
              </a:rPr>
              <a:t>, de </a:t>
            </a:r>
            <a:r>
              <a:rPr lang="fr-FR" sz="1400" b="1" dirty="0">
                <a:latin typeface="Calibri" panose="020F0502020204030204" pitchFamily="34" charset="0"/>
                <a:cs typeface="Calibri" panose="020F0502020204030204" pitchFamily="34" charset="0"/>
              </a:rPr>
              <a:t>personnes fragilisées par le vieillissement ou le handicap</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moyens sont encore trop peu développés pour l’aménagement de cette période où les aidants se mettent en </a:t>
            </a:r>
            <a:r>
              <a:rPr lang="fr-FR" sz="1400" b="1" dirty="0">
                <a:latin typeface="Calibri" panose="020F0502020204030204" pitchFamily="34" charset="0"/>
                <a:cs typeface="Calibri" panose="020F0502020204030204" pitchFamily="34" charset="0"/>
              </a:rPr>
              <a:t>danger de </a:t>
            </a:r>
            <a:r>
              <a:rPr lang="fr-FR" sz="1400" b="1" dirty="0" err="1">
                <a:latin typeface="Calibri" panose="020F0502020204030204" pitchFamily="34" charset="0"/>
                <a:cs typeface="Calibri" panose="020F0502020204030204" pitchFamily="34" charset="0"/>
              </a:rPr>
              <a:t>burn</a:t>
            </a:r>
            <a:r>
              <a:rPr lang="fr-FR" sz="1400" b="1" dirty="0">
                <a:latin typeface="Calibri" panose="020F0502020204030204" pitchFamily="34" charset="0"/>
                <a:cs typeface="Calibri" panose="020F0502020204030204" pitchFamily="34" charset="0"/>
              </a:rPr>
              <a:t> out</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Décliner le Verbatim à d’autres problématiques et le rendre accessible gratuitement au plus grand nombre.</a:t>
            </a:r>
          </a:p>
        </p:txBody>
      </p:sp>
    </p:spTree>
    <p:extLst>
      <p:ext uri="{BB962C8B-B14F-4D97-AF65-F5344CB8AC3E}">
        <p14:creationId xmlns:p14="http://schemas.microsoft.com/office/powerpoint/2010/main" val="1613245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r>
              <a:rPr lang="fr-FR" sz="1400" dirty="0" smtClean="0">
                <a:latin typeface="Calibri" panose="020F0502020204030204" pitchFamily="34" charset="0"/>
                <a:cs typeface="Calibri" panose="020F0502020204030204" pitchFamily="34" charset="0"/>
              </a:rPr>
              <a:t>Grâce aux adhésions des entreprises, nous proposerons le verbatim pour les salariés (CSE </a:t>
            </a:r>
            <a:r>
              <a:rPr lang="fr-FR" sz="1400" dirty="0">
                <a:latin typeface="Calibri" panose="020F0502020204030204" pitchFamily="34" charset="0"/>
                <a:cs typeface="Calibri" panose="020F0502020204030204" pitchFamily="34" charset="0"/>
              </a:rPr>
              <a:t>(Comité social et économique) des entreprises (Assistantes sociales et RH, syndicat et médecine du travail) </a:t>
            </a:r>
            <a:r>
              <a:rPr lang="fr-FR" sz="1400" dirty="0">
                <a:latin typeface="Calibri" panose="020F0502020204030204" pitchFamily="34" charset="0"/>
                <a:cs typeface="Calibri" panose="020F0502020204030204" pitchFamily="34" charset="0"/>
                <a:sym typeface="Wingdings" panose="05000000000000000000" pitchFamily="2" charset="2"/>
              </a:rPr>
              <a:t></a:t>
            </a:r>
            <a:r>
              <a:rPr lang="fr-FR" sz="1400" dirty="0">
                <a:latin typeface="Calibri" panose="020F0502020204030204" pitchFamily="34" charset="0"/>
                <a:cs typeface="Calibri" panose="020F0502020204030204" pitchFamily="34" charset="0"/>
              </a:rPr>
              <a:t> soutenir la mission de notre association PSPPE </a:t>
            </a:r>
            <a:r>
              <a:rPr lang="fr-FR" sz="1400" dirty="0" smtClean="0">
                <a:latin typeface="Calibri" panose="020F0502020204030204" pitchFamily="34" charset="0"/>
                <a:cs typeface="Calibri" panose="020F0502020204030204" pitchFamily="34" charset="0"/>
              </a:rPr>
              <a:t>;</a:t>
            </a:r>
          </a:p>
          <a:p>
            <a:endParaRPr lang="fr-FR" sz="1400"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Les entreprises deviennent partenaires :</a:t>
            </a:r>
          </a:p>
          <a:p>
            <a:pPr marL="0" indent="0">
              <a:buNone/>
            </a:pPr>
            <a:r>
              <a:rPr lang="fr-FR" sz="1400" dirty="0" smtClean="0">
                <a:latin typeface="Calibri" panose="020F0502020204030204" pitchFamily="34" charset="0"/>
                <a:cs typeface="Calibri" panose="020F0502020204030204" pitchFamily="34" charset="0"/>
              </a:rPr>
              <a:t>	- Leur logo et charte graphique est intégrée sur la plateforme,</a:t>
            </a:r>
          </a:p>
          <a:p>
            <a:pPr marL="0" indent="0">
              <a:buNone/>
            </a:pPr>
            <a:r>
              <a:rPr lang="fr-FR" sz="1400" dirty="0" smtClean="0">
                <a:latin typeface="Calibri" panose="020F0502020204030204" pitchFamily="34" charset="0"/>
                <a:cs typeface="Calibri" panose="020F0502020204030204" pitchFamily="34" charset="0"/>
              </a:rPr>
              <a:t>	- Leurs collaborateurs peuvent utiliser la plateforme,</a:t>
            </a:r>
          </a:p>
          <a:p>
            <a:pPr marL="0" indent="0">
              <a:buNone/>
            </a:pPr>
            <a:r>
              <a:rPr lang="fr-FR" sz="1400" dirty="0" smtClean="0">
                <a:latin typeface="Calibri" panose="020F0502020204030204" pitchFamily="34" charset="0"/>
                <a:cs typeface="Calibri" panose="020F0502020204030204" pitchFamily="34" charset="0"/>
              </a:rPr>
              <a:t>	- Ces derniers peuvent contribuer à enrichir le jeu par leurs questions qui seront prises en compte pour apporter de nouvelles réponses/solutions grâce au </a:t>
            </a:r>
            <a:r>
              <a:rPr lang="fr-FR" sz="1400" u="sng" dirty="0" err="1" smtClean="0">
                <a:latin typeface="Calibri" panose="020F0502020204030204" pitchFamily="34" charset="0"/>
                <a:cs typeface="Calibri" panose="020F0502020204030204" pitchFamily="34" charset="0"/>
              </a:rPr>
              <a:t>Living’Lab</a:t>
            </a:r>
            <a:r>
              <a:rPr lang="fr-FR" sz="1400" u="sng" dirty="0" smtClean="0">
                <a:latin typeface="Calibri" panose="020F0502020204030204" pitchFamily="34" charset="0"/>
                <a:cs typeface="Calibri" panose="020F0502020204030204" pitchFamily="34" charset="0"/>
              </a:rPr>
              <a:t>*</a:t>
            </a:r>
            <a:r>
              <a:rPr lang="fr-FR" sz="1400" dirty="0" smtClean="0">
                <a:latin typeface="Calibri" panose="020F0502020204030204" pitchFamily="34" charset="0"/>
                <a:cs typeface="Calibri" panose="020F0502020204030204" pitchFamily="34" charset="0"/>
              </a:rPr>
              <a:t>, avec une valorisation des actions partenaires.</a:t>
            </a:r>
          </a:p>
          <a:p>
            <a:r>
              <a:rPr lang="fr-FR" sz="1400" b="1" dirty="0" smtClean="0">
                <a:latin typeface="Calibri" panose="020F0502020204030204" pitchFamily="34" charset="0"/>
                <a:cs typeface="Calibri" panose="020F0502020204030204" pitchFamily="34" charset="0"/>
              </a:rPr>
              <a:t>Les entreprises paient pour trois raisons :</a:t>
            </a:r>
          </a:p>
          <a:p>
            <a:pPr marL="0" indent="0">
              <a:buNone/>
            </a:pPr>
            <a:r>
              <a:rPr lang="fr-FR" sz="1400" dirty="0" smtClean="0">
                <a:latin typeface="Calibri" panose="020F0502020204030204" pitchFamily="34" charset="0"/>
                <a:cs typeface="Calibri" panose="020F0502020204030204" pitchFamily="34" charset="0"/>
              </a:rPr>
              <a:t>	- avoir toujours plus de contenu pour leurs collaborateurs</a:t>
            </a:r>
          </a:p>
          <a:p>
            <a:pPr marL="0" indent="0">
              <a:buNone/>
            </a:pPr>
            <a:r>
              <a:rPr lang="fr-FR" sz="1400" dirty="0" smtClean="0">
                <a:latin typeface="Calibri" panose="020F0502020204030204" pitchFamily="34" charset="0"/>
                <a:cs typeface="Calibri" panose="020F0502020204030204" pitchFamily="34" charset="0"/>
              </a:rPr>
              <a:t>	- Enrichissement d’informations spécifiques</a:t>
            </a:r>
          </a:p>
          <a:p>
            <a:pPr marL="0" indent="0">
              <a:buNone/>
            </a:pPr>
            <a:r>
              <a:rPr lang="fr-FR" sz="1400" dirty="0" smtClean="0">
                <a:latin typeface="Calibri" panose="020F0502020204030204" pitchFamily="34" charset="0"/>
                <a:cs typeface="Calibri" panose="020F0502020204030204" pitchFamily="34" charset="0"/>
              </a:rPr>
              <a:t>	- Transformer les questions des collaborateurs en Quiz pour l’intérêt général des collaborateurs</a:t>
            </a:r>
          </a:p>
          <a:p>
            <a:pPr marL="0" indent="0">
              <a:buNone/>
            </a:pPr>
            <a:r>
              <a:rPr lang="fr-FR" sz="1400" dirty="0" smtClean="0">
                <a:latin typeface="Calibri" panose="020F0502020204030204" pitchFamily="34" charset="0"/>
                <a:cs typeface="Calibri" panose="020F0502020204030204" pitchFamily="34" charset="0"/>
              </a:rPr>
              <a:t>	- le nombre collaborateurs qui utilisent le jeu</a:t>
            </a:r>
          </a:p>
          <a:p>
            <a:pPr marL="0" indent="0">
              <a:buNone/>
            </a:pPr>
            <a:endParaRPr lang="fr-FR" sz="1100" dirty="0">
              <a:latin typeface="Calibri" panose="020F0502020204030204" pitchFamily="34" charset="0"/>
              <a:cs typeface="Calibri" panose="020F0502020204030204" pitchFamily="34" charset="0"/>
            </a:endParaRPr>
          </a:p>
          <a:p>
            <a:pPr marL="0" indent="0">
              <a:buNone/>
            </a:pPr>
            <a:r>
              <a:rPr lang="fr-FR" sz="1400" dirty="0" smtClean="0">
                <a:latin typeface="Calibri" panose="020F0502020204030204" pitchFamily="34" charset="0"/>
                <a:cs typeface="Calibri" panose="020F0502020204030204" pitchFamily="34" charset="0"/>
              </a:rPr>
              <a:t>* </a:t>
            </a:r>
            <a:r>
              <a:rPr lang="fr-FR" sz="1400" i="1" dirty="0" smtClean="0">
                <a:latin typeface="Calibri" panose="020F0502020204030204" pitchFamily="34" charset="0"/>
                <a:cs typeface="Calibri" panose="020F0502020204030204" pitchFamily="34" charset="0"/>
              </a:rPr>
              <a:t>Le </a:t>
            </a:r>
            <a:r>
              <a:rPr lang="fr-FR" sz="1400" i="1" dirty="0" err="1" smtClean="0">
                <a:latin typeface="Calibri" panose="020F0502020204030204" pitchFamily="34" charset="0"/>
                <a:cs typeface="Calibri" panose="020F0502020204030204" pitchFamily="34" charset="0"/>
              </a:rPr>
              <a:t>living’Lab</a:t>
            </a:r>
            <a:r>
              <a:rPr lang="fr-FR" sz="1400" i="1" dirty="0" smtClean="0">
                <a:latin typeface="Calibri" panose="020F0502020204030204" pitchFamily="34" charset="0"/>
                <a:cs typeface="Calibri" panose="020F0502020204030204" pitchFamily="34" charset="0"/>
              </a:rPr>
              <a:t> est une méthode issue du «</a:t>
            </a:r>
            <a:r>
              <a:rPr lang="fr-FR" sz="1400" i="1" dirty="0">
                <a:latin typeface="Calibri" panose="020F0502020204030204" pitchFamily="34" charset="0"/>
                <a:cs typeface="Calibri" panose="020F0502020204030204" pitchFamily="34" charset="0"/>
              </a:rPr>
              <a:t> proof-of-concept » (POC</a:t>
            </a:r>
            <a:r>
              <a:rPr lang="fr-FR" sz="1400" i="1" dirty="0" smtClean="0">
                <a:latin typeface="Calibri" panose="020F0502020204030204" pitchFamily="34" charset="0"/>
                <a:cs typeface="Calibri" panose="020F0502020204030204" pitchFamily="34" charset="0"/>
              </a:rPr>
              <a:t>)</a:t>
            </a:r>
            <a:r>
              <a:rPr lang="fr-FR" sz="1400" i="1" dirty="0">
                <a:latin typeface="Calibri" panose="020F0502020204030204" pitchFamily="34" charset="0"/>
                <a:cs typeface="Calibri" panose="020F0502020204030204" pitchFamily="34" charset="0"/>
              </a:rPr>
              <a:t> ; </a:t>
            </a:r>
            <a:r>
              <a:rPr lang="fr-FR" sz="1400" i="1" dirty="0" smtClean="0">
                <a:latin typeface="Calibri" panose="020F0502020204030204" pitchFamily="34" charset="0"/>
                <a:cs typeface="Calibri" panose="020F0502020204030204" pitchFamily="34" charset="0"/>
              </a:rPr>
              <a:t>c’est une </a:t>
            </a:r>
            <a:r>
              <a:rPr lang="fr-FR" sz="1400" i="1" dirty="0">
                <a:latin typeface="Calibri" panose="020F0502020204030204" pitchFamily="34" charset="0"/>
                <a:cs typeface="Calibri" panose="020F0502020204030204" pitchFamily="34" charset="0"/>
              </a:rPr>
              <a:t>expérimentation en conditions réelles avec les </a:t>
            </a:r>
            <a:r>
              <a:rPr lang="fr-FR" sz="1400" i="1" dirty="0" smtClean="0">
                <a:latin typeface="Calibri" panose="020F0502020204030204" pitchFamily="34" charset="0"/>
                <a:cs typeface="Calibri" panose="020F0502020204030204" pitchFamily="34" charset="0"/>
              </a:rPr>
              <a:t>usagers ; selon le modèle </a:t>
            </a:r>
            <a:r>
              <a:rPr lang="fr-FR" sz="1400" i="1" dirty="0">
                <a:latin typeface="Calibri" panose="020F0502020204030204" pitchFamily="34" charset="0"/>
                <a:cs typeface="Calibri" panose="020F0502020204030204" pitchFamily="34" charset="0"/>
              </a:rPr>
              <a:t>MVP de Stanford (M.V.P. = Minimum Viable Product qui s’enrichit au fur et à mesure des retours </a:t>
            </a:r>
            <a:r>
              <a:rPr lang="fr-FR" sz="1400" i="1" dirty="0" smtClean="0">
                <a:latin typeface="Calibri" panose="020F0502020204030204" pitchFamily="34" charset="0"/>
                <a:cs typeface="Calibri" panose="020F0502020204030204" pitchFamily="34" charset="0"/>
              </a:rPr>
              <a:t>clients.</a:t>
            </a:r>
            <a:endParaRPr lang="fr-FR" sz="1400" i="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2517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Modèle économique</a:t>
            </a:r>
            <a:endParaRPr lang="fr-FR" dirty="0">
              <a:solidFill>
                <a:srgbClr val="FF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196752"/>
            <a:ext cx="8219256" cy="5277200"/>
          </a:xfrm>
        </p:spPr>
        <p:txBody>
          <a:bodyPr>
            <a:noAutofit/>
          </a:bodyPr>
          <a:lstStyle/>
          <a:p>
            <a:pPr marL="0" indent="0">
              <a:buNone/>
            </a:pPr>
            <a:endParaRPr lang="fr-FR" sz="1100" dirty="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En tant qu’expert de la relation d’aide et des thérapies complémentaires nous élaborons des </a:t>
            </a:r>
            <a:r>
              <a:rPr lang="fr-FR" sz="1400" dirty="0">
                <a:latin typeface="Calibri" panose="020F0502020204030204" pitchFamily="34" charset="0"/>
                <a:cs typeface="Calibri" panose="020F0502020204030204" pitchFamily="34" charset="0"/>
              </a:rPr>
              <a:t>programmes de formation, </a:t>
            </a:r>
            <a:r>
              <a:rPr lang="fr-FR" sz="1400" dirty="0" smtClean="0">
                <a:latin typeface="Calibri" panose="020F0502020204030204" pitchFamily="34" charset="0"/>
                <a:cs typeface="Calibri" panose="020F0502020204030204" pitchFamily="34" charset="0"/>
              </a:rPr>
              <a:t>d’éducation </a:t>
            </a:r>
            <a:r>
              <a:rPr lang="fr-FR" sz="1400" dirty="0">
                <a:latin typeface="Calibri" panose="020F0502020204030204" pitchFamily="34" charset="0"/>
                <a:cs typeface="Calibri" panose="020F0502020204030204" pitchFamily="34" charset="0"/>
              </a:rPr>
              <a:t>à la </a:t>
            </a:r>
            <a:r>
              <a:rPr lang="fr-FR" sz="1400" dirty="0" smtClean="0">
                <a:latin typeface="Calibri" panose="020F0502020204030204" pitchFamily="34" charset="0"/>
                <a:cs typeface="Calibri" panose="020F0502020204030204" pitchFamily="34" charset="0"/>
              </a:rPr>
              <a:t>santé :</a:t>
            </a:r>
          </a:p>
          <a:p>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sensibiliser </a:t>
            </a:r>
            <a:r>
              <a:rPr lang="fr-FR" sz="1400" dirty="0">
                <a:latin typeface="Calibri" panose="020F0502020204030204" pitchFamily="34" charset="0"/>
                <a:cs typeface="Calibri" panose="020F0502020204030204" pitchFamily="34" charset="0"/>
              </a:rPr>
              <a:t>les collaborateurs à l’éducation à la santé, dans le cadre de la prévention du </a:t>
            </a:r>
            <a:r>
              <a:rPr lang="fr-FR" sz="1400" dirty="0" err="1">
                <a:latin typeface="Calibri" panose="020F0502020204030204" pitchFamily="34" charset="0"/>
                <a:cs typeface="Calibri" panose="020F0502020204030204" pitchFamily="34" charset="0"/>
              </a:rPr>
              <a:t>burn</a:t>
            </a:r>
            <a:r>
              <a:rPr lang="fr-FR" sz="1400" dirty="0">
                <a:latin typeface="Calibri" panose="020F0502020204030204" pitchFamily="34" charset="0"/>
                <a:cs typeface="Calibri" panose="020F0502020204030204" pitchFamily="34" charset="0"/>
              </a:rPr>
              <a:t> out des proches aidants actifs, </a:t>
            </a:r>
            <a:endParaRPr lang="fr-FR" sz="1400" dirty="0" smtClean="0">
              <a:latin typeface="Calibri" panose="020F0502020204030204" pitchFamily="34" charset="0"/>
              <a:cs typeface="Calibri" panose="020F0502020204030204" pitchFamily="34" charset="0"/>
            </a:endParaRPr>
          </a:p>
          <a:p>
            <a:pPr lvl="1"/>
            <a:r>
              <a:rPr lang="fr-FR" sz="1400" dirty="0" smtClean="0">
                <a:latin typeface="Calibri" panose="020F0502020204030204" pitchFamily="34" charset="0"/>
                <a:cs typeface="Calibri" panose="020F0502020204030204" pitchFamily="34" charset="0"/>
              </a:rPr>
              <a:t>Visio-conférence </a:t>
            </a:r>
            <a:r>
              <a:rPr lang="fr-FR" sz="1400" dirty="0">
                <a:latin typeface="Calibri" panose="020F0502020204030204" pitchFamily="34" charset="0"/>
                <a:cs typeface="Calibri" panose="020F0502020204030204" pitchFamily="34" charset="0"/>
              </a:rPr>
              <a:t>animées par des médecins spécialisés en pathologies chroniques, médecine physique et de réadaptation et coaching en Activité Physique Adaptée,</a:t>
            </a:r>
          </a:p>
          <a:p>
            <a:pPr lvl="1"/>
            <a:r>
              <a:rPr lang="fr-FR" sz="1400" dirty="0">
                <a:latin typeface="Calibri" panose="020F0502020204030204" pitchFamily="34" charset="0"/>
                <a:cs typeface="Calibri" panose="020F0502020204030204" pitchFamily="34" charset="0"/>
              </a:rPr>
              <a:t>Apport de solutions techniques thérapeutiques pour </a:t>
            </a:r>
            <a:r>
              <a:rPr lang="fr-FR" sz="1400" dirty="0" smtClean="0">
                <a:latin typeface="Calibri" panose="020F0502020204030204" pitchFamily="34" charset="0"/>
                <a:cs typeface="Calibri" panose="020F0502020204030204" pitchFamily="34" charset="0"/>
              </a:rPr>
              <a:t>soi-même et son proche </a:t>
            </a:r>
            <a:r>
              <a:rPr lang="fr-FR" sz="1400" dirty="0">
                <a:latin typeface="Calibri" panose="020F0502020204030204" pitchFamily="34" charset="0"/>
                <a:cs typeface="Calibri" panose="020F0502020204030204" pitchFamily="34" charset="0"/>
              </a:rPr>
              <a:t>pour apprendre à les intégrer dans son quotidien de façon utile</a:t>
            </a:r>
            <a:r>
              <a:rPr lang="fr-FR" sz="1400" dirty="0" smtClean="0">
                <a:latin typeface="Calibri" panose="020F0502020204030204" pitchFamily="34" charset="0"/>
                <a:cs typeface="Calibri" panose="020F0502020204030204" pitchFamily="34" charset="0"/>
              </a:rPr>
              <a:t>.</a:t>
            </a:r>
          </a:p>
          <a:p>
            <a:pPr lvl="1"/>
            <a:endParaRPr lang="fr-FR" sz="1400" dirty="0">
              <a:latin typeface="Calibri" panose="020F0502020204030204" pitchFamily="34" charset="0"/>
              <a:cs typeface="Calibri" panose="020F0502020204030204" pitchFamily="34" charset="0"/>
            </a:endParaRPr>
          </a:p>
          <a:p>
            <a:pPr lvl="1"/>
            <a:r>
              <a:rPr lang="fr-FR" sz="1400" dirty="0">
                <a:latin typeface="Calibri" panose="020F0502020204030204" pitchFamily="34" charset="0"/>
                <a:cs typeface="Calibri" panose="020F0502020204030204" pitchFamily="34" charset="0"/>
              </a:rPr>
              <a:t>La viabilité est assuré par le déploiement via les régions qui seront aussi prescripteurs</a:t>
            </a:r>
            <a:r>
              <a:rPr lang="fr-FR" sz="1400" dirty="0" smtClean="0">
                <a:latin typeface="Calibri" panose="020F0502020204030204" pitchFamily="34" charset="0"/>
                <a:cs typeface="Calibri" panose="020F0502020204030204" pitchFamily="34" charset="0"/>
              </a:rPr>
              <a:t>.</a:t>
            </a:r>
          </a:p>
          <a:p>
            <a:endParaRPr lang="fr-FR" sz="1400" dirty="0" smtClean="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63590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Quand ? Moyens d’action</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75240" cy="4873752"/>
          </a:xfrm>
        </p:spPr>
        <p:txBody>
          <a:bodyPr>
            <a:normAutofit/>
          </a:bodyPr>
          <a:lstStyle/>
          <a:p>
            <a:pPr marL="0" lvl="0" indent="0">
              <a:buNone/>
            </a:pPr>
            <a:endParaRPr lang="fr-FR" sz="1800" dirty="0">
              <a:latin typeface="Calibri" panose="020F0502020204030204" pitchFamily="34" charset="0"/>
              <a:cs typeface="Calibri" panose="020F0502020204030204" pitchFamily="34" charset="0"/>
            </a:endParaRPr>
          </a:p>
          <a:p>
            <a:pPr lvl="0"/>
            <a:r>
              <a:rPr lang="fr-FR" sz="1600" dirty="0" smtClean="0">
                <a:latin typeface="Calibri" panose="020F0502020204030204" pitchFamily="34" charset="0"/>
                <a:cs typeface="Calibri" panose="020F0502020204030204" pitchFamily="34" charset="0"/>
              </a:rPr>
              <a:t>Le produit sera disponible dès le début de l’année 2022</a:t>
            </a:r>
          </a:p>
          <a:p>
            <a:pPr lvl="0"/>
            <a:endParaRPr lang="fr-FR" sz="1600" dirty="0">
              <a:latin typeface="Calibri" panose="020F0502020204030204" pitchFamily="34" charset="0"/>
              <a:cs typeface="Calibri" panose="020F0502020204030204" pitchFamily="34" charset="0"/>
            </a:endParaRPr>
          </a:p>
          <a:p>
            <a:r>
              <a:rPr lang="fr-FR" sz="1600" dirty="0">
                <a:latin typeface="Calibri" panose="020F0502020204030204" pitchFamily="34" charset="0"/>
                <a:cs typeface="Calibri" panose="020F0502020204030204" pitchFamily="34" charset="0"/>
              </a:rPr>
              <a:t>le développement d’un réseau de partenaires, de personnes morales et physiques, favorisant la dissémination et l’usage participatif, notamment avec </a:t>
            </a:r>
            <a:r>
              <a:rPr lang="fr-FR" sz="1600" dirty="0" smtClean="0">
                <a:latin typeface="Calibri" panose="020F0502020204030204" pitchFamily="34" charset="0"/>
                <a:cs typeface="Calibri" panose="020F0502020204030204" pitchFamily="34" charset="0"/>
              </a:rPr>
              <a:t>les régions.</a:t>
            </a:r>
            <a:endParaRPr lang="fr-FR"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3095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0070C0"/>
                </a:solidFill>
                <a:latin typeface="Calibri" panose="020F0502020204030204" pitchFamily="34" charset="0"/>
                <a:cs typeface="Calibri" panose="020F0502020204030204" pitchFamily="34" charset="0"/>
              </a:rPr>
              <a:t>Pourquoi </a:t>
            </a:r>
            <a:r>
              <a:rPr lang="fr-FR" b="1" dirty="0" smtClean="0">
                <a:solidFill>
                  <a:srgbClr val="0070C0"/>
                </a:solidFill>
                <a:latin typeface="Calibri" panose="020F0502020204030204" pitchFamily="34" charset="0"/>
                <a:cs typeface="Calibri" panose="020F0502020204030204" pitchFamily="34" charset="0"/>
              </a:rPr>
              <a:t>nous aider</a:t>
            </a:r>
            <a:r>
              <a:rPr lang="fr-FR" b="1" dirty="0" smtClean="0">
                <a:solidFill>
                  <a:srgbClr val="0070C0"/>
                </a:solidFill>
                <a:latin typeface="Calibri" panose="020F0502020204030204" pitchFamily="34" charset="0"/>
                <a:cs typeface="Calibri" panose="020F0502020204030204" pitchFamily="34" charset="0"/>
              </a:rPr>
              <a:t> </a:t>
            </a:r>
            <a:r>
              <a:rPr lang="fr-FR" b="1" dirty="0" smtClean="0">
                <a:solidFill>
                  <a:srgbClr val="0070C0"/>
                </a:solidFill>
                <a:latin typeface="Calibri" panose="020F0502020204030204" pitchFamily="34" charset="0"/>
                <a:cs typeface="Calibri" panose="020F0502020204030204" pitchFamily="34" charset="0"/>
              </a:rPr>
              <a:t>? </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39192" y="1556792"/>
            <a:ext cx="8064896" cy="4680520"/>
          </a:xfrm>
        </p:spPr>
        <p:txBody>
          <a:bodyPr>
            <a:noAutofit/>
          </a:bodyPr>
          <a:lstStyle/>
          <a:p>
            <a:pPr lvl="0"/>
            <a:r>
              <a:rPr lang="fr-FR" sz="1400" b="1" dirty="0" smtClean="0">
                <a:latin typeface="Calibri" panose="020F0502020204030204" pitchFamily="34" charset="0"/>
                <a:cs typeface="Calibri" panose="020F0502020204030204" pitchFamily="34" charset="0"/>
              </a:rPr>
              <a:t>Trouver une partie du financement complémentaire déjà obtenu grâce à la Région Ile de France : </a:t>
            </a:r>
            <a:r>
              <a:rPr lang="fr-FR" sz="1400" dirty="0" smtClean="0">
                <a:latin typeface="Calibri" panose="020F0502020204030204" pitchFamily="34" charset="0"/>
                <a:cs typeface="Calibri" panose="020F0502020204030204" pitchFamily="34" charset="0"/>
              </a:rPr>
              <a:t>Le projet Verbatim a été financé à hauteur de 47,62 % des dépenses. L’association doit trouver le financement complémentaire soit 35 000€. </a:t>
            </a:r>
          </a:p>
          <a:p>
            <a:r>
              <a:rPr lang="fr-FR" sz="1400" dirty="0">
                <a:latin typeface="Calibri" panose="020F0502020204030204" pitchFamily="34" charset="0"/>
                <a:cs typeface="Calibri" panose="020F0502020204030204" pitchFamily="34" charset="0"/>
              </a:rPr>
              <a:t>Les recettes de PSPPE ne dépendent pas uniquement du Verbatim. </a:t>
            </a:r>
            <a:endParaRPr lang="fr-FR" sz="1400" dirty="0" smtClean="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r>
              <a:rPr lang="fr-FR" sz="1400" dirty="0" smtClean="0">
                <a:latin typeface="Calibri" panose="020F0502020204030204" pitchFamily="34" charset="0"/>
                <a:cs typeface="Calibri" panose="020F0502020204030204" pitchFamily="34" charset="0"/>
              </a:rPr>
              <a:t>L’association </a:t>
            </a:r>
            <a:r>
              <a:rPr lang="fr-FR" sz="1400" dirty="0">
                <a:latin typeface="Calibri" panose="020F0502020204030204" pitchFamily="34" charset="0"/>
                <a:cs typeface="Calibri" panose="020F0502020204030204" pitchFamily="34" charset="0"/>
              </a:rPr>
              <a:t>a un rôle d’éducation à la santé auprès d’un public plus large que nous allons </a:t>
            </a:r>
            <a:r>
              <a:rPr lang="fr-FR" sz="1400" dirty="0" smtClean="0">
                <a:latin typeface="Calibri" panose="020F0502020204030204" pitchFamily="34" charset="0"/>
                <a:cs typeface="Calibri" panose="020F0502020204030204" pitchFamily="34" charset="0"/>
              </a:rPr>
              <a:t>	mener </a:t>
            </a:r>
            <a:r>
              <a:rPr lang="fr-FR" sz="1400" dirty="0">
                <a:latin typeface="Calibri" panose="020F0502020204030204" pitchFamily="34" charset="0"/>
                <a:cs typeface="Calibri" panose="020F0502020204030204" pitchFamily="34" charset="0"/>
              </a:rPr>
              <a:t>avec des médecins sous la forme de visio-conférence et de formations</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projet Verbatim représente un quart de l’activité </a:t>
            </a:r>
            <a:r>
              <a:rPr lang="fr-FR" sz="1400" b="1" dirty="0">
                <a:latin typeface="Calibri" panose="020F0502020204030204" pitchFamily="34" charset="0"/>
                <a:cs typeface="Calibri" panose="020F0502020204030204" pitchFamily="34" charset="0"/>
              </a:rPr>
              <a:t>de </a:t>
            </a:r>
            <a:r>
              <a:rPr lang="fr-FR" sz="1400" b="1" dirty="0" smtClean="0">
                <a:latin typeface="Calibri" panose="020F0502020204030204" pitchFamily="34" charset="0"/>
                <a:cs typeface="Calibri" panose="020F0502020204030204" pitchFamily="34" charset="0"/>
              </a:rPr>
              <a:t>l’association. Le démarrage des activités de l’association sont conditionnées par le</a:t>
            </a:r>
            <a:r>
              <a:rPr lang="fr-FR" sz="1400" dirty="0" smtClean="0">
                <a:latin typeface="Calibri" panose="020F0502020204030204" pitchFamily="34" charset="0"/>
                <a:cs typeface="Calibri" panose="020F0502020204030204" pitchFamily="34" charset="0"/>
              </a:rPr>
              <a:t> </a:t>
            </a:r>
            <a:r>
              <a:rPr lang="fr-FR" sz="1400" dirty="0">
                <a:latin typeface="Calibri" panose="020F0502020204030204" pitchFamily="34" charset="0"/>
                <a:cs typeface="Calibri" panose="020F0502020204030204" pitchFamily="34" charset="0"/>
              </a:rPr>
              <a:t>lancement de Verbatim qui a pris du retard à cause du </a:t>
            </a:r>
            <a:r>
              <a:rPr lang="fr-FR" sz="1400" dirty="0" smtClean="0">
                <a:latin typeface="Calibri" panose="020F0502020204030204" pitchFamily="34" charset="0"/>
                <a:cs typeface="Calibri" panose="020F0502020204030204" pitchFamily="34" charset="0"/>
              </a:rPr>
              <a:t>COVID. Le contexte ne nous avait </a:t>
            </a:r>
            <a:r>
              <a:rPr lang="fr-FR" sz="1400" dirty="0">
                <a:latin typeface="Calibri" panose="020F0502020204030204" pitchFamily="34" charset="0"/>
                <a:cs typeface="Calibri" panose="020F0502020204030204" pitchFamily="34" charset="0"/>
              </a:rPr>
              <a:t>pas </a:t>
            </a:r>
            <a:r>
              <a:rPr lang="fr-FR" sz="1400" dirty="0" smtClean="0">
                <a:latin typeface="Calibri" panose="020F0502020204030204" pitchFamily="34" charset="0"/>
                <a:cs typeface="Calibri" panose="020F0502020204030204" pitchFamily="34" charset="0"/>
              </a:rPr>
              <a:t>permis de </a:t>
            </a:r>
            <a:r>
              <a:rPr lang="fr-FR" sz="1400" dirty="0">
                <a:latin typeface="Calibri" panose="020F0502020204030204" pitchFamily="34" charset="0"/>
                <a:cs typeface="Calibri" panose="020F0502020204030204" pitchFamily="34" charset="0"/>
              </a:rPr>
              <a:t>faire les enquêtes/interviews avec le public visé. On l’a fait ensuite en visio-conférence mais pas dans le temps imparti.</a:t>
            </a:r>
          </a:p>
          <a:p>
            <a:r>
              <a:rPr lang="fr-FR" sz="1400" b="1" dirty="0" smtClean="0">
                <a:latin typeface="Calibri" panose="020F0502020204030204" pitchFamily="34" charset="0"/>
                <a:cs typeface="Calibri" panose="020F0502020204030204" pitchFamily="34" charset="0"/>
              </a:rPr>
              <a:t>Le </a:t>
            </a:r>
            <a:r>
              <a:rPr lang="fr-FR" sz="1400" b="1" dirty="0">
                <a:latin typeface="Calibri" panose="020F0502020204030204" pitchFamily="34" charset="0"/>
                <a:cs typeface="Calibri" panose="020F0502020204030204" pitchFamily="34" charset="0"/>
              </a:rPr>
              <a:t>projet en lui-même sera viable et deviendra autonome </a:t>
            </a:r>
            <a:r>
              <a:rPr lang="fr-FR" sz="1400" b="1" dirty="0" smtClean="0">
                <a:latin typeface="Calibri" panose="020F0502020204030204" pitchFamily="34" charset="0"/>
                <a:cs typeface="Calibri" panose="020F0502020204030204" pitchFamily="34" charset="0"/>
              </a:rPr>
              <a:t>financièrement</a:t>
            </a:r>
            <a:r>
              <a:rPr lang="fr-FR" sz="1400" dirty="0" smtClean="0">
                <a:latin typeface="Calibri" panose="020F0502020204030204" pitchFamily="34" charset="0"/>
                <a:cs typeface="Calibri" panose="020F0502020204030204" pitchFamily="34" charset="0"/>
              </a:rPr>
              <a:t>, dès </a:t>
            </a:r>
            <a:r>
              <a:rPr lang="fr-FR" sz="1400" dirty="0">
                <a:latin typeface="Calibri" panose="020F0502020204030204" pitchFamily="34" charset="0"/>
                <a:cs typeface="Calibri" panose="020F0502020204030204" pitchFamily="34" charset="0"/>
              </a:rPr>
              <a:t>l’instant que le Verbatim sera disponible </a:t>
            </a:r>
            <a:r>
              <a:rPr lang="fr-FR" sz="1400" dirty="0" smtClean="0">
                <a:latin typeface="Calibri" panose="020F0502020204030204" pitchFamily="34" charset="0"/>
                <a:cs typeface="Calibri" panose="020F0502020204030204" pitchFamily="34" charset="0"/>
              </a:rPr>
              <a:t>auprès de nos adhérents et le marketing digital en place. Le </a:t>
            </a:r>
            <a:r>
              <a:rPr lang="fr-FR" sz="1400" dirty="0">
                <a:latin typeface="Calibri" panose="020F0502020204030204" pitchFamily="34" charset="0"/>
                <a:cs typeface="Calibri" panose="020F0502020204030204" pitchFamily="34" charset="0"/>
              </a:rPr>
              <a:t>soutien affiché de Cigales permettra de renforcer la communication au travers de technique marketing digital où il nous faut faire appel à des experts de techniques de communication propres à internet</a:t>
            </a:r>
            <a:r>
              <a:rPr lang="fr-FR" sz="1400" dirty="0" smtClean="0">
                <a:latin typeface="Calibri" panose="020F0502020204030204" pitchFamily="34" charset="0"/>
                <a:cs typeface="Calibri" panose="020F0502020204030204" pitchFamily="34" charset="0"/>
              </a:rPr>
              <a:t>.</a:t>
            </a:r>
          </a:p>
          <a:p>
            <a:pPr lvl="0"/>
            <a:r>
              <a:rPr lang="fr-FR" sz="1400" b="1" dirty="0" smtClean="0">
                <a:latin typeface="Calibri" panose="020F0502020204030204" pitchFamily="34" charset="0"/>
                <a:cs typeface="Calibri" panose="020F0502020204030204" pitchFamily="34" charset="0"/>
              </a:rPr>
              <a:t>Le Verbatim permettra </a:t>
            </a:r>
            <a:r>
              <a:rPr lang="fr-FR" sz="1400" b="1" dirty="0">
                <a:latin typeface="Calibri" panose="020F0502020204030204" pitchFamily="34" charset="0"/>
                <a:cs typeface="Calibri" panose="020F0502020204030204" pitchFamily="34" charset="0"/>
              </a:rPr>
              <a:t>d’ouvrir des portes </a:t>
            </a:r>
            <a:r>
              <a:rPr lang="fr-FR" sz="1400" b="1" dirty="0" smtClean="0">
                <a:latin typeface="Calibri" panose="020F0502020204030204" pitchFamily="34" charset="0"/>
                <a:cs typeface="Calibri" panose="020F0502020204030204" pitchFamily="34" charset="0"/>
              </a:rPr>
              <a:t>de l’entreprise </a:t>
            </a:r>
            <a:r>
              <a:rPr lang="fr-FR" sz="1400" dirty="0" smtClean="0">
                <a:latin typeface="Calibri" panose="020F0502020204030204" pitchFamily="34" charset="0"/>
                <a:cs typeface="Calibri" panose="020F0502020204030204" pitchFamily="34" charset="0"/>
              </a:rPr>
              <a:t>et </a:t>
            </a:r>
            <a:r>
              <a:rPr lang="fr-FR" sz="1400" dirty="0">
                <a:latin typeface="Calibri" panose="020F0502020204030204" pitchFamily="34" charset="0"/>
                <a:cs typeface="Calibri" panose="020F0502020204030204" pitchFamily="34" charset="0"/>
              </a:rPr>
              <a:t>d’obtenir </a:t>
            </a:r>
            <a:r>
              <a:rPr lang="fr-FR" sz="1400" dirty="0" smtClean="0">
                <a:latin typeface="Calibri" panose="020F0502020204030204" pitchFamily="34" charset="0"/>
                <a:cs typeface="Calibri" panose="020F0502020204030204" pitchFamily="34" charset="0"/>
              </a:rPr>
              <a:t>les </a:t>
            </a:r>
            <a:r>
              <a:rPr lang="fr-FR" sz="1400" dirty="0">
                <a:latin typeface="Calibri" panose="020F0502020204030204" pitchFamily="34" charset="0"/>
                <a:cs typeface="Calibri" panose="020F0502020204030204" pitchFamily="34" charset="0"/>
              </a:rPr>
              <a:t>adhésions </a:t>
            </a:r>
            <a:r>
              <a:rPr lang="fr-FR" sz="1400" dirty="0" smtClean="0">
                <a:latin typeface="Calibri" panose="020F0502020204030204" pitchFamily="34" charset="0"/>
                <a:cs typeface="Calibri" panose="020F0502020204030204" pitchFamily="34" charset="0"/>
              </a:rPr>
              <a:t>de leur part. Les employeurs </a:t>
            </a:r>
            <a:r>
              <a:rPr lang="fr-FR" sz="1400" dirty="0">
                <a:latin typeface="Calibri" panose="020F0502020204030204" pitchFamily="34" charset="0"/>
                <a:cs typeface="Calibri" panose="020F0502020204030204" pitchFamily="34" charset="0"/>
              </a:rPr>
              <a:t>pourront </a:t>
            </a:r>
            <a:r>
              <a:rPr lang="fr-FR" sz="1400" dirty="0" smtClean="0">
                <a:latin typeface="Calibri" panose="020F0502020204030204" pitchFamily="34" charset="0"/>
                <a:cs typeface="Calibri" panose="020F0502020204030204" pitchFamily="34" charset="0"/>
              </a:rPr>
              <a:t>ainsi </a:t>
            </a:r>
            <a:r>
              <a:rPr lang="fr-FR" sz="1400" dirty="0">
                <a:latin typeface="Calibri" panose="020F0502020204030204" pitchFamily="34" charset="0"/>
                <a:cs typeface="Calibri" panose="020F0502020204030204" pitchFamily="34" charset="0"/>
              </a:rPr>
              <a:t>faire bénéficier </a:t>
            </a:r>
            <a:r>
              <a:rPr lang="fr-FR" sz="1400" dirty="0" smtClean="0">
                <a:latin typeface="Calibri" panose="020F0502020204030204" pitchFamily="34" charset="0"/>
                <a:cs typeface="Calibri" panose="020F0502020204030204" pitchFamily="34" charset="0"/>
              </a:rPr>
              <a:t>gratuitement à leurs collaborateurs de notre application dans </a:t>
            </a:r>
            <a:r>
              <a:rPr lang="fr-FR" sz="1400" dirty="0">
                <a:latin typeface="Calibri" panose="020F0502020204030204" pitchFamily="34" charset="0"/>
                <a:cs typeface="Calibri" panose="020F0502020204030204" pitchFamily="34" charset="0"/>
              </a:rPr>
              <a:t>le cadre de la Santé et Qualité de Vie au Travail.</a:t>
            </a:r>
            <a:endParaRPr lang="fr-FR" sz="1400" dirty="0" smtClean="0">
              <a:latin typeface="Calibri" panose="020F0502020204030204" pitchFamily="34" charset="0"/>
              <a:cs typeface="Calibri" panose="020F0502020204030204" pitchFamily="34" charset="0"/>
            </a:endParaRPr>
          </a:p>
          <a:p>
            <a:pPr lvl="0"/>
            <a:r>
              <a:rPr lang="fr-FR" sz="1400" b="1" dirty="0" smtClean="0">
                <a:latin typeface="Calibri" panose="020F0502020204030204" pitchFamily="34" charset="0"/>
                <a:cs typeface="Calibri" panose="020F0502020204030204" pitchFamily="34" charset="0"/>
              </a:rPr>
              <a:t>Le projet Verbatim fait partie intégrante de la mission de PSPPE</a:t>
            </a:r>
            <a:r>
              <a:rPr lang="fr-FR" sz="1400" dirty="0" smtClean="0">
                <a:latin typeface="Calibri" panose="020F0502020204030204" pitchFamily="34" charset="0"/>
                <a:cs typeface="Calibri" panose="020F0502020204030204" pitchFamily="34" charset="0"/>
              </a:rPr>
              <a:t>. Les prestations </a:t>
            </a:r>
            <a:r>
              <a:rPr lang="fr-FR" sz="1400" dirty="0">
                <a:latin typeface="Calibri" panose="020F0502020204030204" pitchFamily="34" charset="0"/>
                <a:cs typeface="Calibri" panose="020F0502020204030204" pitchFamily="34" charset="0"/>
              </a:rPr>
              <a:t>d’aide aux aidants </a:t>
            </a:r>
            <a:r>
              <a:rPr lang="fr-FR" sz="1400" dirty="0" smtClean="0">
                <a:latin typeface="Calibri" panose="020F0502020204030204" pitchFamily="34" charset="0"/>
                <a:cs typeface="Calibri" panose="020F0502020204030204" pitchFamily="34" charset="0"/>
              </a:rPr>
              <a:t>et de formation tourne </a:t>
            </a:r>
            <a:r>
              <a:rPr lang="fr-FR" sz="1400" dirty="0">
                <a:latin typeface="Calibri" panose="020F0502020204030204" pitchFamily="34" charset="0"/>
                <a:cs typeface="Calibri" panose="020F0502020204030204" pitchFamily="34" charset="0"/>
              </a:rPr>
              <a:t>autour du Verbatim</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597886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fr-FR" dirty="0" smtClean="0">
                <a:solidFill>
                  <a:srgbClr val="0070C0"/>
                </a:solidFill>
                <a:latin typeface="Calibri" panose="020F0502020204030204" pitchFamily="34" charset="0"/>
                <a:cs typeface="Calibri" panose="020F0502020204030204" pitchFamily="34" charset="0"/>
              </a:rPr>
              <a:t>Merci de votre attention</a:t>
            </a:r>
            <a:endParaRPr lang="fr-FR" dirty="0">
              <a:solidFill>
                <a:srgbClr val="0070C0"/>
              </a:solidFill>
              <a:latin typeface="Calibri" panose="020F0502020204030204" pitchFamily="34" charset="0"/>
              <a:cs typeface="Calibri" panose="020F0502020204030204" pitchFamily="34" charset="0"/>
            </a:endParaRPr>
          </a:p>
        </p:txBody>
      </p:sp>
      <p:sp>
        <p:nvSpPr>
          <p:cNvPr id="3" name="Sous-titre 2"/>
          <p:cNvSpPr>
            <a:spLocks noGrp="1"/>
          </p:cNvSpPr>
          <p:nvPr>
            <p:ph type="subTitle" idx="1"/>
          </p:nvPr>
        </p:nvSpPr>
        <p:spPr>
          <a:xfrm>
            <a:off x="2286000" y="5229200"/>
            <a:ext cx="6172200" cy="1145722"/>
          </a:xfrm>
        </p:spPr>
        <p:txBody>
          <a:bodyPr>
            <a:normAutofit/>
          </a:bodyPr>
          <a:lstStyle/>
          <a:p>
            <a:pPr algn="ctr"/>
            <a:r>
              <a:rPr lang="fr-FR" sz="1400" b="0" dirty="0">
                <a:latin typeface="Calibri" panose="020F0502020204030204" pitchFamily="34" charset="0"/>
                <a:cs typeface="Calibri" panose="020F0502020204030204" pitchFamily="34" charset="0"/>
              </a:rPr>
              <a:t>PSPPE 188 Grande Rue Charles de Gaulle</a:t>
            </a:r>
            <a:br>
              <a:rPr lang="fr-FR" sz="1400" b="0" dirty="0">
                <a:latin typeface="Calibri" panose="020F0502020204030204" pitchFamily="34" charset="0"/>
                <a:cs typeface="Calibri" panose="020F0502020204030204" pitchFamily="34" charset="0"/>
              </a:rPr>
            </a:br>
            <a:r>
              <a:rPr lang="fr-FR" sz="1400" b="0" dirty="0">
                <a:latin typeface="Calibri" panose="020F0502020204030204" pitchFamily="34" charset="0"/>
                <a:cs typeface="Calibri" panose="020F0502020204030204" pitchFamily="34" charset="0"/>
              </a:rPr>
              <a:t>94130 Nogent sur Marne</a:t>
            </a:r>
          </a:p>
          <a:p>
            <a:pPr algn="ctr"/>
            <a:r>
              <a:rPr lang="fr-FR" sz="1400" b="0" dirty="0" smtClean="0">
                <a:latin typeface="Calibri" panose="020F0502020204030204" pitchFamily="34" charset="0"/>
                <a:cs typeface="Calibri" panose="020F0502020204030204" pitchFamily="34" charset="0"/>
              </a:rPr>
              <a:t>Tél 01 84 23 73 37 – www.pole-sante.fr</a:t>
            </a:r>
          </a:p>
          <a:p>
            <a:pPr algn="ctr"/>
            <a:r>
              <a:rPr lang="fr-FR" sz="1400" b="0" dirty="0" smtClean="0">
                <a:latin typeface="Calibri" panose="020F0502020204030204" pitchFamily="34" charset="0"/>
                <a:cs typeface="Calibri" panose="020F0502020204030204" pitchFamily="34" charset="0"/>
              </a:rPr>
              <a:t>Association </a:t>
            </a:r>
            <a:r>
              <a:rPr lang="fr-FR" sz="1400" b="0" dirty="0">
                <a:latin typeface="Calibri" panose="020F0502020204030204" pitchFamily="34" charset="0"/>
                <a:cs typeface="Calibri" panose="020F0502020204030204" pitchFamily="34" charset="0"/>
              </a:rPr>
              <a:t>loi 1901 </a:t>
            </a:r>
            <a:r>
              <a:rPr lang="fr-FR" sz="1400" b="0" dirty="0" smtClean="0">
                <a:latin typeface="Calibri" panose="020F0502020204030204" pitchFamily="34" charset="0"/>
                <a:cs typeface="Calibri" panose="020F0502020204030204" pitchFamily="34" charset="0"/>
              </a:rPr>
              <a:t>– Siret : 850 330 259 00019</a:t>
            </a:r>
            <a:endParaRPr lang="fr-FR" sz="1400" b="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260648"/>
            <a:ext cx="6856926" cy="3694373"/>
          </a:xfrm>
          <a:prstGeom prst="rect">
            <a:avLst/>
          </a:prstGeom>
        </p:spPr>
      </p:pic>
    </p:spTree>
    <p:extLst>
      <p:ext uri="{BB962C8B-B14F-4D97-AF65-F5344CB8AC3E}">
        <p14:creationId xmlns:p14="http://schemas.microsoft.com/office/powerpoint/2010/main" val="4132713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720080"/>
          </a:xfrm>
        </p:spPr>
        <p:txBody>
          <a:bodyPr>
            <a:noAutofit/>
          </a:bodyPr>
          <a:lstStyle/>
          <a:p>
            <a:r>
              <a:rPr lang="fr-FR" sz="1400" i="1" dirty="0" smtClean="0">
                <a:solidFill>
                  <a:schemeClr val="tx1"/>
                </a:solidFill>
                <a:latin typeface="Calibri" panose="020F0502020204030204" pitchFamily="34" charset="0"/>
                <a:cs typeface="Calibri" panose="020F0502020204030204" pitchFamily="34" charset="0"/>
              </a:rPr>
              <a:t>Synthèse</a:t>
            </a:r>
            <a:r>
              <a:rPr lang="fr-FR" sz="1400" b="1" dirty="0">
                <a:solidFill>
                  <a:schemeClr val="tx1"/>
                </a:solidFill>
                <a:latin typeface="Calibri" panose="020F0502020204030204" pitchFamily="34" charset="0"/>
                <a:cs typeface="Calibri" panose="020F0502020204030204" pitchFamily="34" charset="0"/>
              </a:rPr>
              <a:t/>
            </a:r>
            <a:br>
              <a:rPr lang="fr-FR" sz="1400" b="1" dirty="0">
                <a:solidFill>
                  <a:schemeClr val="tx1"/>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PSPPE - </a:t>
            </a:r>
            <a:r>
              <a:rPr lang="fr-FR" sz="1800" b="1" dirty="0">
                <a:solidFill>
                  <a:srgbClr val="0070C0"/>
                </a:solidFill>
                <a:latin typeface="Calibri" panose="020F0502020204030204" pitchFamily="34" charset="0"/>
                <a:cs typeface="Calibri" panose="020F0502020204030204" pitchFamily="34" charset="0"/>
              </a:rPr>
              <a:t>PROJET : Le Verbatim de la bientraitance</a:t>
            </a:r>
            <a:br>
              <a:rPr lang="fr-FR" sz="1800" b="1" dirty="0">
                <a:solidFill>
                  <a:srgbClr val="0070C0"/>
                </a:solidFill>
                <a:latin typeface="Calibri" panose="020F0502020204030204" pitchFamily="34" charset="0"/>
                <a:cs typeface="Calibri" panose="020F0502020204030204" pitchFamily="34" charset="0"/>
              </a:rPr>
            </a:br>
            <a:r>
              <a:rPr lang="fr-FR" sz="1800" b="1" dirty="0" smtClean="0">
                <a:solidFill>
                  <a:srgbClr val="0070C0"/>
                </a:solidFill>
                <a:latin typeface="Calibri" panose="020F0502020204030204" pitchFamily="34" charset="0"/>
                <a:cs typeface="Calibri" panose="020F0502020204030204" pitchFamily="34" charset="0"/>
              </a:rPr>
              <a:t>SOUTIEN </a:t>
            </a:r>
            <a:r>
              <a:rPr lang="fr-FR" sz="1800" b="1" dirty="0">
                <a:solidFill>
                  <a:srgbClr val="0070C0"/>
                </a:solidFill>
                <a:latin typeface="Calibri" panose="020F0502020204030204" pitchFamily="34" charset="0"/>
                <a:cs typeface="Calibri" panose="020F0502020204030204" pitchFamily="34" charset="0"/>
              </a:rPr>
              <a:t>AUX PROCHES AIDANTS </a:t>
            </a:r>
            <a:r>
              <a:rPr lang="fr-FR" sz="1800" b="1" dirty="0" smtClean="0">
                <a:solidFill>
                  <a:srgbClr val="0070C0"/>
                </a:solidFill>
                <a:latin typeface="Calibri" panose="020F0502020204030204" pitchFamily="34" charset="0"/>
                <a:cs typeface="Calibri" panose="020F0502020204030204" pitchFamily="34" charset="0"/>
              </a:rPr>
              <a:t>ACTIFS</a:t>
            </a:r>
            <a:endParaRPr lang="fr-FR" sz="18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980728"/>
            <a:ext cx="7787208" cy="5472608"/>
          </a:xfrm>
        </p:spPr>
        <p:txBody>
          <a:bodyPr>
            <a:noAutofit/>
          </a:bodyPr>
          <a:lstStyle/>
          <a:p>
            <a:r>
              <a:rPr lang="fr-FR" sz="1200" b="1" u="sng" dirty="0" smtClean="0">
                <a:solidFill>
                  <a:srgbClr val="0070C0"/>
                </a:solidFill>
                <a:latin typeface="Calibri" panose="020F0502020204030204" pitchFamily="34" charset="0"/>
                <a:cs typeface="Calibri" panose="020F0502020204030204" pitchFamily="34" charset="0"/>
              </a:rPr>
              <a:t>Qui sommes-nous ?</a:t>
            </a:r>
            <a:r>
              <a:rPr lang="fr-FR" sz="1200" dirty="0" smtClean="0">
                <a:latin typeface="Calibri" panose="020F0502020204030204" pitchFamily="34" charset="0"/>
                <a:cs typeface="Calibri" panose="020F0502020204030204" pitchFamily="34" charset="0"/>
              </a:rPr>
              <a:t> Centre de santé PSPPE à Nogent sur Marne, spécialisé en douleurs, </a:t>
            </a:r>
            <a:r>
              <a:rPr lang="fr-FR" sz="1200" b="1" dirty="0" smtClean="0">
                <a:latin typeface="Calibri" panose="020F0502020204030204" pitchFamily="34" charset="0"/>
                <a:cs typeface="Calibri" panose="020F0502020204030204" pitchFamily="34" charset="0"/>
              </a:rPr>
              <a:t>pathologies chroniques, ALD</a:t>
            </a:r>
          </a:p>
          <a:p>
            <a:r>
              <a:rPr lang="fr-FR" sz="1200" dirty="0">
                <a:latin typeface="Calibri" panose="020F0502020204030204" pitchFamily="34" charset="0"/>
                <a:cs typeface="Calibri" panose="020F0502020204030204" pitchFamily="34" charset="0"/>
              </a:rPr>
              <a:t>Je suis sophrologue 15 dans la relation d’aide et 15 dans les </a:t>
            </a:r>
            <a:r>
              <a:rPr lang="fr-FR" sz="1200" dirty="0" smtClean="0">
                <a:latin typeface="Calibri" panose="020F0502020204030204" pitchFamily="34" charset="0"/>
                <a:cs typeface="Calibri" panose="020F0502020204030204" pitchFamily="34" charset="0"/>
              </a:rPr>
              <a:t>RH et une équipe d’experts de la </a:t>
            </a:r>
            <a:r>
              <a:rPr lang="fr-FR" sz="1200" dirty="0">
                <a:latin typeface="Calibri" panose="020F0502020204030204" pitchFamily="34" charset="0"/>
                <a:cs typeface="Calibri" panose="020F0502020204030204" pitchFamily="34" charset="0"/>
              </a:rPr>
              <a:t>relation d’aide et en formation </a:t>
            </a:r>
            <a:r>
              <a:rPr lang="fr-FR" sz="1200" dirty="0" smtClean="0">
                <a:latin typeface="Calibri" panose="020F0502020204030204" pitchFamily="34" charset="0"/>
                <a:cs typeface="Calibri" panose="020F0502020204030204" pitchFamily="34" charset="0"/>
              </a:rPr>
              <a:t>dans l’</a:t>
            </a:r>
            <a:r>
              <a:rPr lang="fr-FR" sz="1200" b="1" dirty="0" smtClean="0">
                <a:latin typeface="Calibri" panose="020F0502020204030204" pitchFamily="34" charset="0"/>
                <a:cs typeface="Calibri" panose="020F0502020204030204" pitchFamily="34" charset="0"/>
              </a:rPr>
              <a:t>éducation </a:t>
            </a:r>
            <a:r>
              <a:rPr lang="fr-FR" sz="1200" b="1" dirty="0">
                <a:latin typeface="Calibri" panose="020F0502020204030204" pitchFamily="34" charset="0"/>
                <a:cs typeface="Calibri" panose="020F0502020204030204" pitchFamily="34" charset="0"/>
              </a:rPr>
              <a:t>à la santé</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Notre projet </a:t>
            </a:r>
            <a:r>
              <a:rPr lang="fr-FR" sz="1200" b="1" dirty="0" smtClean="0">
                <a:solidFill>
                  <a:srgbClr val="0070C0"/>
                </a:solidFill>
                <a:latin typeface="Calibri" panose="020F0502020204030204" pitchFamily="34" charset="0"/>
                <a:cs typeface="Calibri" panose="020F0502020204030204" pitchFamily="34" charset="0"/>
              </a:rPr>
              <a:t>:</a:t>
            </a:r>
            <a:r>
              <a:rPr lang="fr-FR" sz="1200" b="1" dirty="0" smtClean="0">
                <a:latin typeface="Calibri" panose="020F0502020204030204" pitchFamily="34" charset="0"/>
                <a:cs typeface="Calibri" panose="020F0502020204030204" pitchFamily="34" charset="0"/>
              </a:rPr>
              <a:t> l’aide aux proches aidants actifs</a:t>
            </a:r>
            <a:r>
              <a:rPr lang="fr-FR" sz="1200" dirty="0" smtClean="0">
                <a:latin typeface="Calibri" panose="020F0502020204030204" pitchFamily="34" charset="0"/>
                <a:cs typeface="Calibri" panose="020F0502020204030204" pitchFamily="34" charset="0"/>
              </a:rPr>
              <a: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11 millions ou soit 1/5 pers.</a:t>
            </a:r>
            <a:r>
              <a:rPr lang="fr-FR" sz="1200" dirty="0" smtClean="0">
                <a:solidFill>
                  <a:srgbClr val="0070C0"/>
                </a:solidFill>
                <a:latin typeface="Calibri" panose="020F0502020204030204" pitchFamily="34" charset="0"/>
                <a:cs typeface="Calibri" panose="020F0502020204030204" pitchFamily="34" charset="0"/>
              </a:rPr>
              <a:t>)</a:t>
            </a:r>
            <a:r>
              <a:rPr lang="fr-FR" sz="1200" dirty="0" smtClean="0">
                <a:latin typeface="Calibri" panose="020F0502020204030204" pitchFamily="34" charset="0"/>
                <a:cs typeface="Calibri" panose="020F0502020204030204" pitchFamily="34" charset="0"/>
              </a:rPr>
              <a:t> : c’est le Verbatim de la bientraitance pour :</a:t>
            </a:r>
          </a:p>
          <a:p>
            <a:r>
              <a:rPr lang="fr-FR" sz="1200" b="1" u="sng" dirty="0" smtClean="0">
                <a:solidFill>
                  <a:srgbClr val="0070C0"/>
                </a:solidFill>
                <a:latin typeface="Calibri" panose="020F0502020204030204" pitchFamily="34" charset="0"/>
                <a:cs typeface="Calibri" panose="020F0502020204030204" pitchFamily="34" charset="0"/>
              </a:rPr>
              <a:t>Pourquoi ?</a:t>
            </a:r>
            <a:r>
              <a:rPr lang="fr-FR" sz="1200" dirty="0" smtClean="0">
                <a:latin typeface="Calibri" panose="020F0502020204030204" pitchFamily="34" charset="0"/>
                <a:cs typeface="Calibri" panose="020F0502020204030204" pitchFamily="34" charset="0"/>
              </a:rPr>
              <a:t> Prévenir maltraitance </a:t>
            </a:r>
            <a:r>
              <a:rPr lang="fr-FR" sz="1200" dirty="0" smtClean="0">
                <a:latin typeface="Calibri" panose="020F0502020204030204" pitchFamily="34" charset="0"/>
                <a:cs typeface="Calibri" panose="020F0502020204030204" pitchFamily="34" charset="0"/>
                <a:sym typeface="Wingdings" panose="05000000000000000000" pitchFamily="2" charset="2"/>
              </a:rPr>
              <a:t> par </a:t>
            </a:r>
            <a:r>
              <a:rPr lang="fr-FR" sz="1200" dirty="0" smtClean="0">
                <a:latin typeface="Calibri" panose="020F0502020204030204" pitchFamily="34" charset="0"/>
                <a:cs typeface="Calibri" panose="020F0502020204030204" pitchFamily="34" charset="0"/>
              </a:rPr>
              <a:t>absence d’expérience et de connaissances.</a:t>
            </a:r>
          </a:p>
          <a:p>
            <a:r>
              <a:rPr lang="fr-FR" sz="1200" dirty="0" smtClean="0">
                <a:latin typeface="Calibri" panose="020F0502020204030204" pitchFamily="34" charset="0"/>
                <a:cs typeface="Calibri" panose="020F0502020204030204" pitchFamily="34" charset="0"/>
              </a:rPr>
              <a:t>Le projet s’inscrit parfaitement dans la mission de l’association spécialisée dans la </a:t>
            </a:r>
            <a:r>
              <a:rPr lang="fr-FR" sz="1200" b="1" dirty="0" smtClean="0">
                <a:latin typeface="Calibri" panose="020F0502020204030204" pitchFamily="34" charset="0"/>
                <a:cs typeface="Calibri" panose="020F0502020204030204" pitchFamily="34" charset="0"/>
              </a:rPr>
              <a:t>relation d’aide et de soutien aux personnes en difficulté</a:t>
            </a:r>
            <a:r>
              <a:rPr lang="fr-FR" sz="1200" dirty="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sym typeface="Wingdings" panose="05000000000000000000" pitchFamily="2" charset="2"/>
              </a:rPr>
              <a:t> Prévention du </a:t>
            </a:r>
            <a:r>
              <a:rPr lang="fr-FR" sz="1200" dirty="0" err="1" smtClean="0">
                <a:latin typeface="Calibri" panose="020F0502020204030204" pitchFamily="34" charset="0"/>
                <a:cs typeface="Calibri" panose="020F0502020204030204" pitchFamily="34" charset="0"/>
                <a:sym typeface="Wingdings" panose="05000000000000000000" pitchFamily="2" charset="2"/>
              </a:rPr>
              <a:t>Burn</a:t>
            </a:r>
            <a:r>
              <a:rPr lang="fr-FR" sz="1200" dirty="0" smtClean="0">
                <a:latin typeface="Calibri" panose="020F0502020204030204" pitchFamily="34" charset="0"/>
                <a:cs typeface="Calibri" panose="020F0502020204030204" pitchFamily="34" charset="0"/>
                <a:sym typeface="Wingdings" panose="05000000000000000000" pitchFamily="2" charset="2"/>
              </a:rPr>
              <a:t> out des aidants</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Accroche :</a:t>
            </a:r>
            <a:r>
              <a:rPr lang="fr-FR" sz="1200" b="1" u="sng" dirty="0" smtClean="0">
                <a:latin typeface="Calibri" panose="020F0502020204030204" pitchFamily="34" charset="0"/>
                <a:cs typeface="Calibri" panose="020F0502020204030204" pitchFamily="34" charset="0"/>
              </a:rPr>
              <a:t> </a:t>
            </a:r>
            <a:r>
              <a:rPr lang="fr-FR" sz="1200" dirty="0" smtClean="0">
                <a:latin typeface="Calibri" panose="020F0502020204030204" pitchFamily="34" charset="0"/>
                <a:cs typeface="Calibri" panose="020F0502020204030204" pitchFamily="34" charset="0"/>
              </a:rPr>
              <a:t>Origine du projet : </a:t>
            </a:r>
            <a:r>
              <a:rPr lang="fr-FR" sz="1200" b="1" dirty="0" smtClean="0">
                <a:latin typeface="Calibri" panose="020F0502020204030204" pitchFamily="34" charset="0"/>
                <a:cs typeface="Calibri" panose="020F0502020204030204" pitchFamily="34" charset="0"/>
              </a:rPr>
              <a:t>2008</a:t>
            </a:r>
            <a:r>
              <a:rPr lang="fr-FR" sz="1200" dirty="0" smtClean="0">
                <a:latin typeface="Calibri" panose="020F0502020204030204" pitchFamily="34" charset="0"/>
                <a:cs typeface="Calibri" panose="020F0502020204030204" pitchFamily="34" charset="0"/>
              </a:rPr>
              <a:t> aidante d’un proche </a:t>
            </a:r>
            <a:endParaRPr lang="fr-FR" sz="1200" dirty="0" smtClean="0">
              <a:latin typeface="Calibri" panose="020F0502020204030204" pitchFamily="34" charset="0"/>
              <a:cs typeface="Calibri" panose="020F0502020204030204" pitchFamily="34" charset="0"/>
            </a:endParaRPr>
          </a:p>
          <a:p>
            <a:r>
              <a:rPr lang="fr-FR" sz="1200" b="1" u="sng" dirty="0" smtClean="0">
                <a:solidFill>
                  <a:srgbClr val="0070C0"/>
                </a:solidFill>
                <a:latin typeface="Calibri" panose="020F0502020204030204" pitchFamily="34" charset="0"/>
                <a:cs typeface="Calibri" panose="020F0502020204030204" pitchFamily="34" charset="0"/>
              </a:rPr>
              <a:t>Comment </a:t>
            </a:r>
            <a:r>
              <a:rPr lang="fr-FR" sz="1200" b="1" u="sng" dirty="0" smtClean="0">
                <a:solidFill>
                  <a:srgbClr val="0070C0"/>
                </a:solidFill>
                <a:latin typeface="Calibri" panose="020F0502020204030204" pitchFamily="34" charset="0"/>
                <a:cs typeface="Calibri" panose="020F0502020204030204" pitchFamily="34" charset="0"/>
              </a:rPr>
              <a:t>? L’équipe intervient </a:t>
            </a:r>
            <a:r>
              <a:rPr lang="fr-FR" sz="1200" b="1" dirty="0" smtClean="0">
                <a:latin typeface="Calibri" panose="020F0502020204030204" pitchFamily="34" charset="0"/>
                <a:cs typeface="Calibri" panose="020F0502020204030204" pitchFamily="34" charset="0"/>
              </a:rPr>
              <a:t>en liant l’innovation et l’humain </a:t>
            </a:r>
            <a:r>
              <a:rPr lang="fr-FR" sz="1200" dirty="0" smtClean="0">
                <a:latin typeface="Calibri" panose="020F0502020204030204" pitchFamily="34" charset="0"/>
                <a:cs typeface="Calibri" panose="020F0502020204030204" pitchFamily="34" charset="0"/>
              </a:rPr>
              <a:t>pour une offre complète : apporter une réponse à la mission des départements face à une demande croissante : </a:t>
            </a:r>
            <a:r>
              <a:rPr lang="fr-FR" sz="1200" b="1" dirty="0" smtClean="0">
                <a:solidFill>
                  <a:srgbClr val="0070C0"/>
                </a:solidFill>
                <a:latin typeface="Calibri" panose="020F0502020204030204" pitchFamily="34" charset="0"/>
                <a:cs typeface="Calibri" panose="020F0502020204030204" pitchFamily="34" charset="0"/>
              </a:rPr>
              <a:t>61% travaillent dont 53 sont salariés </a:t>
            </a:r>
            <a:r>
              <a:rPr lang="fr-FR" sz="1200" dirty="0" smtClean="0">
                <a:solidFill>
                  <a:srgbClr val="0070C0"/>
                </a:solidFill>
                <a:latin typeface="Calibri" panose="020F0502020204030204" pitchFamily="34" charset="0"/>
                <a:cs typeface="Calibri" panose="020F0502020204030204" pitchFamily="34" charset="0"/>
              </a:rPr>
              <a:t>contre 52% en 2018 dont 44% salariés</a:t>
            </a:r>
            <a:r>
              <a:rPr lang="fr-FR" sz="1200" dirty="0" smtClean="0">
                <a:latin typeface="Calibri" panose="020F0502020204030204" pitchFamily="34" charset="0"/>
                <a:cs typeface="Calibri" panose="020F0502020204030204" pitchFamily="34" charset="0"/>
              </a:rPr>
              <a:t>.</a:t>
            </a:r>
          </a:p>
          <a:p>
            <a:r>
              <a:rPr lang="fr-FR" sz="1200" b="1" u="sng" dirty="0" smtClean="0">
                <a:solidFill>
                  <a:srgbClr val="0070C0"/>
                </a:solidFill>
                <a:latin typeface="Calibri" panose="020F0502020204030204" pitchFamily="34" charset="0"/>
                <a:cs typeface="Calibri" panose="020F0502020204030204" pitchFamily="34" charset="0"/>
              </a:rPr>
              <a:t>Quoi ?</a:t>
            </a:r>
            <a:r>
              <a:rPr lang="fr-FR" sz="1200" dirty="0" smtClean="0">
                <a:latin typeface="Calibri" panose="020F0502020204030204" pitchFamily="34" charset="0"/>
                <a:cs typeface="Calibri" panose="020F0502020204030204" pitchFamily="34" charset="0"/>
              </a:rPr>
              <a:t> </a:t>
            </a:r>
            <a:r>
              <a:rPr lang="fr-FR" sz="1200" b="1" dirty="0" smtClean="0">
                <a:latin typeface="Calibri" panose="020F0502020204030204" pitchFamily="34" charset="0"/>
                <a:cs typeface="Calibri" panose="020F0502020204030204" pitchFamily="34" charset="0"/>
              </a:rPr>
              <a:t>VERBATIM application digitale éducative </a:t>
            </a:r>
            <a:r>
              <a:rPr lang="fr-FR" sz="1200" dirty="0" smtClean="0">
                <a:latin typeface="Calibri" panose="020F0502020204030204" pitchFamily="34" charset="0"/>
                <a:cs typeface="Calibri" panose="020F0502020204030204" pitchFamily="34" charset="0"/>
                <a:sym typeface="Wingdings" panose="05000000000000000000" pitchFamily="2" charset="2"/>
              </a:rPr>
              <a:t> parcours pédagogique interactif seul ou en communauté, avec situations concrètes, pratiques, quotidiennes / </a:t>
            </a:r>
            <a:r>
              <a:rPr lang="fr-FR" sz="1200" b="1" dirty="0" smtClean="0">
                <a:latin typeface="Calibri" panose="020F0502020204030204" pitchFamily="34" charset="0"/>
                <a:cs typeface="Calibri" panose="020F0502020204030204" pitchFamily="34" charset="0"/>
                <a:sym typeface="Wingdings" panose="05000000000000000000" pitchFamily="2" charset="2"/>
              </a:rPr>
              <a:t>4 thèmes : </a:t>
            </a:r>
            <a:r>
              <a:rPr lang="fr-FR" sz="1200" dirty="0" smtClean="0">
                <a:latin typeface="Calibri" panose="020F0502020204030204" pitchFamily="34" charset="0"/>
                <a:cs typeface="Calibri" panose="020F0502020204030204" pitchFamily="34" charset="0"/>
                <a:sym typeface="Wingdings" panose="05000000000000000000" pitchFamily="2" charset="2"/>
              </a:rPr>
              <a:t>situations/ Comportements /Lieux/ communication / dire, faire, agir en bientraitance pour améliorer la </a:t>
            </a:r>
            <a:r>
              <a:rPr lang="fr-FR" sz="1200" b="1" dirty="0" smtClean="0">
                <a:latin typeface="Calibri" panose="020F0502020204030204" pitchFamily="34" charset="0"/>
                <a:cs typeface="Calibri" panose="020F0502020204030204" pitchFamily="34" charset="0"/>
                <a:sym typeface="Wingdings" panose="05000000000000000000" pitchFamily="2" charset="2"/>
              </a:rPr>
              <a:t>relation binôme aidant/aidé</a:t>
            </a:r>
            <a:r>
              <a:rPr lang="fr-FR" sz="1200" dirty="0" smtClean="0">
                <a:latin typeface="Calibri" panose="020F0502020204030204" pitchFamily="34" charset="0"/>
                <a:cs typeface="Calibri" panose="020F0502020204030204" pitchFamily="34" charset="0"/>
                <a:sym typeface="Wingdings" panose="05000000000000000000" pitchFamily="2" charset="2"/>
              </a:rPr>
              <a:t>. Bénéfique pour les aidés.</a:t>
            </a:r>
          </a:p>
          <a:p>
            <a:r>
              <a:rPr lang="fr-FR" sz="1200" b="1" u="sng" dirty="0" smtClean="0">
                <a:solidFill>
                  <a:srgbClr val="0070C0"/>
                </a:solidFill>
                <a:latin typeface="Calibri" panose="020F0502020204030204" pitchFamily="34" charset="0"/>
                <a:cs typeface="Calibri" panose="020F0502020204030204" pitchFamily="34" charset="0"/>
              </a:rPr>
              <a:t>Avantages utilisateurs : </a:t>
            </a:r>
            <a:r>
              <a:rPr lang="fr-FR" sz="1200" dirty="0" smtClean="0">
                <a:latin typeface="Calibri" panose="020F0502020204030204" pitchFamily="34" charset="0"/>
                <a:cs typeface="Calibri" panose="020F0502020204030204" pitchFamily="34" charset="0"/>
              </a:rPr>
              <a:t>communauté, maintien équilibre entre vie pro/privé/aidant, </a:t>
            </a:r>
            <a:r>
              <a:rPr lang="fr-FR" sz="1200" dirty="0" smtClean="0">
                <a:solidFill>
                  <a:srgbClr val="0070C0"/>
                </a:solidFill>
                <a:latin typeface="Calibri" panose="020F0502020204030204" pitchFamily="34" charset="0"/>
                <a:cs typeface="Calibri" panose="020F0502020204030204" pitchFamily="34" charset="0"/>
              </a:rPr>
              <a:t>(</a:t>
            </a:r>
            <a:r>
              <a:rPr lang="fr-FR" sz="1200" b="1" dirty="0" smtClean="0">
                <a:solidFill>
                  <a:srgbClr val="0070C0"/>
                </a:solidFill>
                <a:latin typeface="Calibri" panose="020F0502020204030204" pitchFamily="34" charset="0"/>
                <a:cs typeface="Calibri" panose="020F0502020204030204" pitchFamily="34" charset="0"/>
              </a:rPr>
              <a:t>20H/semaine)</a:t>
            </a:r>
          </a:p>
          <a:p>
            <a:pPr lvl="1"/>
            <a:r>
              <a:rPr lang="fr-FR" sz="1200" dirty="0" smtClean="0">
                <a:latin typeface="Calibri" panose="020F0502020204030204" pitchFamily="34" charset="0"/>
                <a:cs typeface="Calibri" panose="020F0502020204030204" pitchFamily="34" charset="0"/>
              </a:rPr>
              <a:t>Eviter de perdre son travail, prévenir le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la dépression et la fatigue chronique…</a:t>
            </a:r>
          </a:p>
          <a:p>
            <a:r>
              <a:rPr lang="fr-FR" sz="1200" b="1" dirty="0" smtClean="0">
                <a:solidFill>
                  <a:srgbClr val="0070C0"/>
                </a:solidFill>
                <a:latin typeface="Calibri" panose="020F0502020204030204" pitchFamily="34" charset="0"/>
                <a:cs typeface="Calibri" panose="020F0502020204030204" pitchFamily="34" charset="0"/>
              </a:rPr>
              <a:t>Modèle Eco :</a:t>
            </a:r>
            <a:r>
              <a:rPr lang="fr-FR" sz="1200" b="1" dirty="0" smtClean="0">
                <a:latin typeface="Calibri" panose="020F0502020204030204" pitchFamily="34" charset="0"/>
                <a:cs typeface="Calibri" panose="020F0502020204030204" pitchFamily="34" charset="0"/>
              </a:rPr>
              <a:t> Entreprises </a:t>
            </a:r>
            <a:r>
              <a:rPr lang="fr-FR" sz="1200" b="1" dirty="0" smtClean="0">
                <a:latin typeface="Calibri" panose="020F0502020204030204" pitchFamily="34" charset="0"/>
                <a:cs typeface="Calibri" panose="020F0502020204030204" pitchFamily="34" charset="0"/>
                <a:sym typeface="Wingdings" panose="05000000000000000000" pitchFamily="2" charset="2"/>
              </a:rPr>
              <a:t> Verbatim + formation + </a:t>
            </a:r>
            <a:r>
              <a:rPr lang="fr-FR" sz="1200" b="1" dirty="0" err="1" smtClean="0">
                <a:latin typeface="Calibri" panose="020F0502020204030204" pitchFamily="34" charset="0"/>
                <a:cs typeface="Calibri" panose="020F0502020204030204" pitchFamily="34" charset="0"/>
                <a:sym typeface="Wingdings" panose="05000000000000000000" pitchFamily="2" charset="2"/>
              </a:rPr>
              <a:t>visio</a:t>
            </a:r>
            <a:r>
              <a:rPr lang="fr-FR" sz="1200" b="1" dirty="0" smtClean="0">
                <a:latin typeface="Calibri" panose="020F0502020204030204" pitchFamily="34" charset="0"/>
                <a:cs typeface="Calibri" panose="020F0502020204030204" pitchFamily="34" charset="0"/>
                <a:sym typeface="Wingdings" panose="05000000000000000000" pitchFamily="2" charset="2"/>
              </a:rPr>
              <a:t> + prescription des départements</a:t>
            </a:r>
          </a:p>
          <a:p>
            <a:r>
              <a:rPr lang="fr-FR" sz="1200" b="1" u="sng" dirty="0" smtClean="0">
                <a:solidFill>
                  <a:srgbClr val="0070C0"/>
                </a:solidFill>
                <a:latin typeface="Calibri" panose="020F0502020204030204" pitchFamily="34" charset="0"/>
                <a:cs typeface="Calibri" panose="020F0502020204030204" pitchFamily="34" charset="0"/>
                <a:sym typeface="Wingdings" panose="05000000000000000000" pitchFamily="2" charset="2"/>
              </a:rPr>
              <a:t>Quand :</a:t>
            </a:r>
            <a:r>
              <a:rPr lang="fr-FR" sz="1200" b="1" dirty="0" smtClean="0">
                <a:latin typeface="Calibri" panose="020F0502020204030204" pitchFamily="34" charset="0"/>
                <a:cs typeface="Calibri" panose="020F0502020204030204" pitchFamily="34" charset="0"/>
                <a:sym typeface="Wingdings" panose="05000000000000000000" pitchFamily="2" charset="2"/>
              </a:rPr>
              <a:t> janvier 2022</a:t>
            </a:r>
            <a:endParaRPr lang="fr-FR" sz="1200" b="1" dirty="0">
              <a:latin typeface="Calibri" panose="020F0502020204030204" pitchFamily="34" charset="0"/>
              <a:cs typeface="Calibri" panose="020F0502020204030204" pitchFamily="34" charset="0"/>
              <a:sym typeface="Wingdings" panose="05000000000000000000" pitchFamily="2" charset="2"/>
            </a:endParaRPr>
          </a:p>
          <a:p>
            <a:r>
              <a:rPr lang="fr-FR" sz="1200" b="1" u="sng" dirty="0" smtClean="0">
                <a:solidFill>
                  <a:srgbClr val="0070C0"/>
                </a:solidFill>
                <a:latin typeface="Calibri" panose="020F0502020204030204" pitchFamily="34" charset="0"/>
                <a:cs typeface="Calibri" panose="020F0502020204030204" pitchFamily="34" charset="0"/>
              </a:rPr>
              <a:t>Soutien : </a:t>
            </a:r>
            <a:r>
              <a:rPr lang="fr-FR" sz="1200" dirty="0" smtClean="0">
                <a:latin typeface="Calibri" panose="020F0502020204030204" pitchFamily="34" charset="0"/>
                <a:cs typeface="Calibri" panose="020F0502020204030204" pitchFamily="34" charset="0"/>
              </a:rPr>
              <a:t>Compléter les 47% </a:t>
            </a:r>
            <a:r>
              <a:rPr lang="fr-FR" sz="1200" dirty="0">
                <a:latin typeface="Calibri" panose="020F0502020204030204" pitchFamily="34" charset="0"/>
                <a:cs typeface="Calibri" panose="020F0502020204030204" pitchFamily="34" charset="0"/>
              </a:rPr>
              <a:t>de la Région </a:t>
            </a:r>
            <a:r>
              <a:rPr lang="fr-FR" sz="1200" dirty="0" smtClean="0">
                <a:latin typeface="Calibri" panose="020F0502020204030204" pitchFamily="34" charset="0"/>
                <a:cs typeface="Calibri" panose="020F0502020204030204" pitchFamily="34" charset="0"/>
              </a:rPr>
              <a:t>IDF de subvention sur 100% </a:t>
            </a:r>
          </a:p>
          <a:p>
            <a:r>
              <a:rPr lang="fr-FR" sz="1200" b="1" u="sng" dirty="0" smtClean="0">
                <a:solidFill>
                  <a:srgbClr val="0070C0"/>
                </a:solidFill>
                <a:latin typeface="Calibri" panose="020F0502020204030204" pitchFamily="34" charset="0"/>
                <a:cs typeface="Calibri" panose="020F0502020204030204" pitchFamily="34" charset="0"/>
              </a:rPr>
              <a:t>Perspectives : </a:t>
            </a:r>
            <a:r>
              <a:rPr lang="fr-FR" sz="1200" dirty="0" smtClean="0">
                <a:latin typeface="Calibri" panose="020F0502020204030204" pitchFamily="34" charset="0"/>
                <a:cs typeface="Calibri" panose="020F0502020204030204" pitchFamily="34" charset="0"/>
              </a:rPr>
              <a:t>Décliner le Verbatim à d’autres problématiques et le rendre accessible gratuitement au plus grand nombre.</a:t>
            </a:r>
            <a:endParaRPr lang="fr-FR" sz="1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1359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6360" y="260648"/>
            <a:ext cx="7467600" cy="114300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Qui sommes-nous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7571184" cy="4873752"/>
          </a:xfrm>
        </p:spPr>
        <p:txBody>
          <a:bodyPr>
            <a:noAutofit/>
          </a:bodyPr>
          <a:lstStyle/>
          <a:p>
            <a:pPr marL="0" indent="0">
              <a:buNone/>
            </a:pPr>
            <a:r>
              <a:rPr lang="fr-FR" sz="1400" b="1" dirty="0" smtClean="0">
                <a:latin typeface="Calibri" panose="020F0502020204030204" pitchFamily="34" charset="0"/>
                <a:cs typeface="Calibri" panose="020F0502020204030204" pitchFamily="34" charset="0"/>
              </a:rPr>
              <a:t>PSPPE est positionné sur le secteur </a:t>
            </a:r>
            <a:r>
              <a:rPr lang="fr-FR" sz="1400" b="1" dirty="0">
                <a:latin typeface="Calibri" panose="020F0502020204030204" pitchFamily="34" charset="0"/>
                <a:cs typeface="Calibri" panose="020F0502020204030204" pitchFamily="34" charset="0"/>
              </a:rPr>
              <a:t>de la santé, </a:t>
            </a:r>
            <a:r>
              <a:rPr lang="fr-FR" sz="1400" b="1" dirty="0" smtClean="0">
                <a:latin typeface="Calibri" panose="020F0502020204030204" pitchFamily="34" charset="0"/>
                <a:cs typeface="Calibri" panose="020F0502020204030204" pitchFamily="34" charset="0"/>
              </a:rPr>
              <a:t>aide et prévention</a:t>
            </a:r>
            <a:r>
              <a:rPr lang="fr-FR" sz="1400" b="1" dirty="0">
                <a:latin typeface="Calibri" panose="020F0502020204030204" pitchFamily="34" charset="0"/>
                <a:cs typeface="Calibri" panose="020F0502020204030204" pitchFamily="34" charset="0"/>
              </a:rPr>
              <a:t>,</a:t>
            </a:r>
            <a:r>
              <a:rPr lang="fr-FR" sz="1400" b="1" dirty="0" smtClean="0">
                <a:latin typeface="Calibri" panose="020F0502020204030204" pitchFamily="34" charset="0"/>
                <a:cs typeface="Calibri" panose="020F0502020204030204" pitchFamily="34" charset="0"/>
              </a:rPr>
              <a:t> couvre les aspects médico-psycho-sociaux</a:t>
            </a:r>
          </a:p>
          <a:p>
            <a:pPr marL="0" indent="0">
              <a:buNone/>
            </a:pPr>
            <a:endParaRPr lang="fr-FR" sz="1400" dirty="0" smtClean="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Spécialiste de la douleur chronique, partenaire des entreprises, des professionnels de santé, du sport et du bien-être.</a:t>
            </a:r>
          </a:p>
          <a:p>
            <a:r>
              <a:rPr lang="fr-FR" sz="1400" b="1" dirty="0" smtClean="0">
                <a:solidFill>
                  <a:srgbClr val="C00000"/>
                </a:solidFill>
                <a:latin typeface="Calibri" panose="020F0502020204030204" pitchFamily="34" charset="0"/>
                <a:cs typeface="Calibri" panose="020F0502020204030204" pitchFamily="34" charset="0"/>
              </a:rPr>
              <a:t>L’aide</a:t>
            </a:r>
            <a:r>
              <a:rPr lang="fr-FR" sz="1400" b="1" dirty="0">
                <a:solidFill>
                  <a:srgbClr val="C00000"/>
                </a:solidFill>
                <a:latin typeface="Calibri" panose="020F0502020204030204" pitchFamily="34" charset="0"/>
                <a:cs typeface="Calibri" panose="020F0502020204030204" pitchFamily="34" charset="0"/>
              </a:rPr>
              <a:t> </a:t>
            </a:r>
            <a:r>
              <a:rPr lang="fr-FR" sz="1400" b="1" dirty="0" smtClean="0">
                <a:solidFill>
                  <a:srgbClr val="C00000"/>
                </a:solidFill>
                <a:latin typeface="Calibri" panose="020F0502020204030204" pitchFamily="34" charset="0"/>
                <a:cs typeface="Calibri" panose="020F0502020204030204" pitchFamily="34" charset="0"/>
              </a:rPr>
              <a:t>aux proches </a:t>
            </a:r>
            <a:r>
              <a:rPr lang="fr-FR" sz="1400" b="1" dirty="0">
                <a:solidFill>
                  <a:srgbClr val="C00000"/>
                </a:solidFill>
                <a:latin typeface="Calibri" panose="020F0502020204030204" pitchFamily="34" charset="0"/>
                <a:cs typeface="Calibri" panose="020F0502020204030204" pitchFamily="34" charset="0"/>
              </a:rPr>
              <a:t>aidants actifs (proches non professionnels au-delà de la </a:t>
            </a:r>
            <a:r>
              <a:rPr lang="fr-FR" sz="1400" b="1" dirty="0" smtClean="0">
                <a:solidFill>
                  <a:srgbClr val="C00000"/>
                </a:solidFill>
                <a:latin typeface="Calibri" panose="020F0502020204030204" pitchFamily="34" charset="0"/>
                <a:cs typeface="Calibri" panose="020F0502020204030204" pitchFamily="34" charset="0"/>
              </a:rPr>
              <a:t>famille) une priorité : 11 millions de français = 1 français sur 5 </a:t>
            </a:r>
          </a:p>
          <a:p>
            <a:pPr marL="0" indent="0">
              <a:buNone/>
            </a:pPr>
            <a:endParaRPr lang="fr-FR" sz="1400" dirty="0" smtClean="0">
              <a:latin typeface="Calibri" panose="020F0502020204030204" pitchFamily="34" charset="0"/>
              <a:cs typeface="Calibri" panose="020F0502020204030204" pitchFamily="34" charset="0"/>
            </a:endParaRPr>
          </a:p>
          <a:p>
            <a:pPr lvl="0"/>
            <a:r>
              <a:rPr lang="fr-FR" sz="1400" b="1" dirty="0">
                <a:solidFill>
                  <a:srgbClr val="0070C0"/>
                </a:solidFill>
                <a:latin typeface="Calibri" panose="020F0502020204030204" pitchFamily="34" charset="0"/>
                <a:cs typeface="Calibri" panose="020F0502020204030204" pitchFamily="34" charset="0"/>
              </a:rPr>
              <a:t>Le projet s’inscrit dans la mission de l’association</a:t>
            </a:r>
          </a:p>
          <a:p>
            <a:pPr lvl="0"/>
            <a:r>
              <a:rPr lang="fr-FR" sz="1400" b="1" dirty="0">
                <a:solidFill>
                  <a:srgbClr val="0070C0"/>
                </a:solidFill>
                <a:latin typeface="Calibri" panose="020F0502020204030204" pitchFamily="34" charset="0"/>
                <a:cs typeface="Calibri" panose="020F0502020204030204" pitchFamily="34" charset="0"/>
              </a:rPr>
              <a:t>Avec une équipe d’experts de la relation </a:t>
            </a:r>
            <a:r>
              <a:rPr lang="fr-FR" sz="1400" b="1" dirty="0" smtClean="0">
                <a:solidFill>
                  <a:srgbClr val="0070C0"/>
                </a:solidFill>
                <a:latin typeface="Calibri" panose="020F0502020204030204" pitchFamily="34" charset="0"/>
                <a:cs typeface="Calibri" panose="020F0502020204030204" pitchFamily="34" charset="0"/>
              </a:rPr>
              <a:t>d’aide qui apporte formation et soutien moral</a:t>
            </a:r>
          </a:p>
          <a:p>
            <a:pPr marL="0" lv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But</a:t>
            </a:r>
            <a:endParaRPr lang="fr-FR" sz="1400" b="1" u="sng" dirty="0">
              <a:latin typeface="Calibri" panose="020F0502020204030204" pitchFamily="34" charset="0"/>
              <a:cs typeface="Calibri" panose="020F0502020204030204" pitchFamily="34" charset="0"/>
            </a:endParaRPr>
          </a:p>
          <a:p>
            <a:r>
              <a:rPr lang="fr-FR" sz="1400" b="1" dirty="0" smtClean="0">
                <a:solidFill>
                  <a:srgbClr val="0070C0"/>
                </a:solidFill>
                <a:latin typeface="Calibri" panose="020F0502020204030204" pitchFamily="34" charset="0"/>
                <a:cs typeface="Calibri" panose="020F0502020204030204" pitchFamily="34" charset="0"/>
              </a:rPr>
              <a:t>Nous les aidons à rompre l’isolement,</a:t>
            </a:r>
          </a:p>
          <a:p>
            <a:r>
              <a:rPr lang="fr-FR" sz="1400" b="1" dirty="0" smtClean="0">
                <a:solidFill>
                  <a:srgbClr val="0070C0"/>
                </a:solidFill>
                <a:latin typeface="Calibri" panose="020F0502020204030204" pitchFamily="34" charset="0"/>
                <a:cs typeface="Calibri" panose="020F0502020204030204" pitchFamily="34" charset="0"/>
              </a:rPr>
              <a:t>Prévenir du </a:t>
            </a:r>
            <a:r>
              <a:rPr lang="fr-FR" sz="1400" b="1" dirty="0" err="1" smtClean="0">
                <a:solidFill>
                  <a:srgbClr val="0070C0"/>
                </a:solidFill>
                <a:latin typeface="Calibri" panose="020F0502020204030204" pitchFamily="34" charset="0"/>
                <a:cs typeface="Calibri" panose="020F0502020204030204" pitchFamily="34" charset="0"/>
              </a:rPr>
              <a:t>burn</a:t>
            </a:r>
            <a:r>
              <a:rPr lang="fr-FR" sz="1400" b="1" dirty="0" smtClean="0">
                <a:solidFill>
                  <a:srgbClr val="0070C0"/>
                </a:solidFill>
                <a:latin typeface="Calibri" panose="020F0502020204030204" pitchFamily="34" charset="0"/>
                <a:cs typeface="Calibri" panose="020F0502020204030204" pitchFamily="34" charset="0"/>
              </a:rPr>
              <a:t> out</a:t>
            </a:r>
          </a:p>
          <a:p>
            <a:r>
              <a:rPr lang="fr-FR" sz="1400" b="1" dirty="0" smtClean="0">
                <a:solidFill>
                  <a:srgbClr val="0070C0"/>
                </a:solidFill>
                <a:latin typeface="Calibri" panose="020F0502020204030204" pitchFamily="34" charset="0"/>
                <a:cs typeface="Calibri" panose="020F0502020204030204" pitchFamily="34" charset="0"/>
              </a:rPr>
              <a:t>Les aider à conserver leur travail dans l’équilibre</a:t>
            </a: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5320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smtClean="0">
                <a:solidFill>
                  <a:srgbClr val="0070C0"/>
                </a:solidFill>
                <a:latin typeface="Calibri" panose="020F0502020204030204" pitchFamily="34" charset="0"/>
                <a:cs typeface="Calibri" panose="020F0502020204030204" pitchFamily="34" charset="0"/>
              </a:rPr>
              <a:t>Qui sommes-nous ?  Et savoir faire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spcBef>
                <a:spcPts val="0"/>
              </a:spcBef>
              <a:buNone/>
            </a:pPr>
            <a:r>
              <a:rPr lang="fr-FR" sz="1200" dirty="0">
                <a:latin typeface="Calibri" panose="020F0502020204030204" pitchFamily="34" charset="0"/>
                <a:cs typeface="Calibri" panose="020F0502020204030204" pitchFamily="34" charset="0"/>
              </a:rPr>
              <a:t>Centre de santé PSPPE à Nogent sur Marne, spécialisé aide et prévention en souffrances psychiques, </a:t>
            </a:r>
            <a:r>
              <a:rPr lang="fr-FR" sz="1200" dirty="0" smtClean="0">
                <a:latin typeface="Calibri" panose="020F0502020204030204" pitchFamily="34" charset="0"/>
                <a:cs typeface="Calibri" panose="020F0502020204030204" pitchFamily="34" charset="0"/>
              </a:rPr>
              <a:t>dépression,</a:t>
            </a:r>
          </a:p>
          <a:p>
            <a:pPr marL="0" indent="0">
              <a:spcBef>
                <a:spcPts val="0"/>
              </a:spcBef>
              <a:buNone/>
            </a:pP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et reconstruction post </a:t>
            </a:r>
            <a:r>
              <a:rPr lang="fr-FR" sz="1200" dirty="0" err="1" smtClean="0">
                <a:latin typeface="Calibri" panose="020F0502020204030204" pitchFamily="34" charset="0"/>
                <a:cs typeface="Calibri" panose="020F0502020204030204" pitchFamily="34" charset="0"/>
              </a:rPr>
              <a:t>burn</a:t>
            </a:r>
            <a:r>
              <a:rPr lang="fr-FR" sz="1200" dirty="0" smtClean="0">
                <a:latin typeface="Calibri" panose="020F0502020204030204" pitchFamily="34" charset="0"/>
                <a:cs typeface="Calibri" panose="020F0502020204030204" pitchFamily="34" charset="0"/>
              </a:rPr>
              <a:t> out, accompagnement post cancer, troubles </a:t>
            </a:r>
            <a:r>
              <a:rPr lang="fr-FR" sz="1200" dirty="0">
                <a:latin typeface="Calibri" panose="020F0502020204030204" pitchFamily="34" charset="0"/>
                <a:cs typeface="Calibri" panose="020F0502020204030204" pitchFamily="34" charset="0"/>
              </a:rPr>
              <a:t>de stress </a:t>
            </a:r>
            <a:r>
              <a:rPr lang="fr-FR" sz="1200" dirty="0" smtClean="0">
                <a:latin typeface="Calibri" panose="020F0502020204030204" pitchFamily="34" charset="0"/>
                <a:cs typeface="Calibri" panose="020F0502020204030204" pitchFamily="34" charset="0"/>
              </a:rPr>
              <a:t>post-traumatique,</a:t>
            </a:r>
          </a:p>
          <a:p>
            <a:pPr marL="0" indent="0">
              <a:spcBef>
                <a:spcPts val="0"/>
              </a:spcBef>
              <a:buNone/>
            </a:pPr>
            <a:r>
              <a:rPr lang="fr-FR" sz="1200" dirty="0" smtClean="0">
                <a:latin typeface="Calibri" panose="020F0502020204030204" pitchFamily="34" charset="0"/>
                <a:cs typeface="Calibri" panose="020F0502020204030204" pitchFamily="34" charset="0"/>
              </a:rPr>
              <a:t>précocité </a:t>
            </a:r>
            <a:r>
              <a:rPr lang="fr-FR" sz="1200" dirty="0">
                <a:latin typeface="Calibri" panose="020F0502020204030204" pitchFamily="34" charset="0"/>
                <a:cs typeface="Calibri" panose="020F0502020204030204" pitchFamily="34" charset="0"/>
              </a:rPr>
              <a:t>intellectuelle, haut potentiel adulte, troubles envahissants du développement (TED) et des apprentissages, difficultés scolaires</a:t>
            </a:r>
            <a:r>
              <a:rPr lang="fr-FR" sz="1200" dirty="0" smtClean="0">
                <a:latin typeface="Calibri" panose="020F0502020204030204" pitchFamily="34" charset="0"/>
                <a:cs typeface="Calibri" panose="020F0502020204030204" pitchFamily="34" charset="0"/>
              </a:rPr>
              <a:t>.</a:t>
            </a:r>
          </a:p>
          <a:p>
            <a:pPr marL="0" indent="0">
              <a:spcBef>
                <a:spcPts val="0"/>
              </a:spcBef>
              <a:buNone/>
            </a:pPr>
            <a:endParaRPr lang="fr-FR" sz="1200" b="1" dirty="0" smtClean="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solidFill>
                  <a:srgbClr val="0070C0"/>
                </a:solidFill>
                <a:latin typeface="Calibri" panose="020F0502020204030204" pitchFamily="34" charset="0"/>
                <a:cs typeface="Calibri" panose="020F0502020204030204" pitchFamily="34" charset="0"/>
              </a:rPr>
              <a:t>Une équipe pluridisciplinaire qui </a:t>
            </a:r>
            <a:r>
              <a:rPr lang="fr-FR" sz="1200" b="1" dirty="0">
                <a:solidFill>
                  <a:srgbClr val="0070C0"/>
                </a:solidFill>
                <a:latin typeface="Calibri" panose="020F0502020204030204" pitchFamily="34" charset="0"/>
                <a:cs typeface="Calibri" panose="020F0502020204030204" pitchFamily="34" charset="0"/>
              </a:rPr>
              <a:t>apporte formation et soutien </a:t>
            </a:r>
            <a:r>
              <a:rPr lang="fr-FR" sz="1200" b="1" dirty="0" smtClean="0">
                <a:solidFill>
                  <a:srgbClr val="0070C0"/>
                </a:solidFill>
                <a:latin typeface="Calibri" panose="020F0502020204030204" pitchFamily="34" charset="0"/>
                <a:cs typeface="Calibri" panose="020F0502020204030204" pitchFamily="34" charset="0"/>
              </a:rPr>
              <a:t>moral aux personnes en souffrance psychique et physique. Les pratiques de l’équipe s’inscrivent dans une démarche consensuelle vis-à-vis du corps médical. </a:t>
            </a:r>
          </a:p>
          <a:p>
            <a:pPr marL="0" indent="0">
              <a:spcBef>
                <a:spcPts val="0"/>
              </a:spcBef>
              <a:buNone/>
            </a:pPr>
            <a:endParaRPr lang="fr-FR" sz="1200" b="1" u="sng" dirty="0">
              <a:solidFill>
                <a:srgbClr val="0070C0"/>
              </a:solidFill>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Coordination d’une trentaine de pratiques pluridisciplinaires, avec un médecin, des psychologues et des thérapies complémentaires :</a:t>
            </a:r>
          </a:p>
          <a:p>
            <a:pPr marL="0" indent="0">
              <a:spcBef>
                <a:spcPts val="0"/>
              </a:spcBef>
              <a:buNone/>
            </a:pPr>
            <a:endParaRPr lang="fr-FR" sz="1200" dirty="0">
              <a:latin typeface="Calibri" panose="020F0502020204030204" pitchFamily="34" charset="0"/>
              <a:cs typeface="Calibri" panose="020F0502020204030204" pitchFamily="34" charset="0"/>
            </a:endParaRPr>
          </a:p>
          <a:p>
            <a:pPr marL="0" indent="0">
              <a:spcBef>
                <a:spcPts val="0"/>
              </a:spcBef>
              <a:buNone/>
            </a:pPr>
            <a:r>
              <a:rPr lang="fr-FR" sz="1200" b="1" dirty="0" smtClean="0">
                <a:latin typeface="Calibri" panose="020F0502020204030204" pitchFamily="34" charset="0"/>
                <a:cs typeface="Calibri" panose="020F0502020204030204" pitchFamily="34" charset="0"/>
              </a:rPr>
              <a:t>Les programmes de santé sont </a:t>
            </a:r>
            <a:r>
              <a:rPr lang="fr-FR" sz="1200" b="1" dirty="0" err="1" smtClean="0">
                <a:latin typeface="Calibri" panose="020F0502020204030204" pitchFamily="34" charset="0"/>
                <a:cs typeface="Calibri" panose="020F0502020204030204" pitchFamily="34" charset="0"/>
              </a:rPr>
              <a:t>co</a:t>
            </a:r>
            <a:r>
              <a:rPr lang="fr-FR" sz="1200" b="1" dirty="0" smtClean="0">
                <a:latin typeface="Calibri" panose="020F0502020204030204" pitchFamily="34" charset="0"/>
                <a:cs typeface="Calibri" panose="020F0502020204030204" pitchFamily="34" charset="0"/>
              </a:rPr>
              <a:t>-construits avec l’usagers, en :</a:t>
            </a:r>
          </a:p>
          <a:p>
            <a:pPr>
              <a:spcBef>
                <a:spcPts val="0"/>
              </a:spcBef>
              <a:buFontTx/>
              <a:buChar char="-"/>
            </a:pPr>
            <a:r>
              <a:rPr lang="fr-FR" sz="1200" dirty="0" smtClean="0">
                <a:latin typeface="Calibri" panose="020F0502020204030204" pitchFamily="34" charset="0"/>
                <a:cs typeface="Calibri" panose="020F0502020204030204" pitchFamily="34" charset="0"/>
              </a:rPr>
              <a:t>Agissant sur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Réduisant le risque de récidive</a:t>
            </a:r>
          </a:p>
          <a:p>
            <a:pPr>
              <a:spcBef>
                <a:spcPts val="0"/>
              </a:spcBef>
              <a:buFontTx/>
              <a:buChar char="-"/>
            </a:pPr>
            <a:r>
              <a:rPr lang="fr-FR" sz="1200" dirty="0" smtClean="0">
                <a:latin typeface="Calibri" panose="020F0502020204030204" pitchFamily="34" charset="0"/>
                <a:cs typeface="Calibri" panose="020F0502020204030204" pitchFamily="34" charset="0"/>
              </a:rPr>
              <a:t>Améliorant sa qualité de vie personnelle et professionnelle.</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b="1" dirty="0">
                <a:latin typeface="Calibri" panose="020F0502020204030204" pitchFamily="34" charset="0"/>
                <a:cs typeface="Calibri" panose="020F0502020204030204" pitchFamily="34" charset="0"/>
              </a:rPr>
              <a:t>T</a:t>
            </a:r>
            <a:r>
              <a:rPr lang="fr-FR" sz="1200" b="1" dirty="0" smtClean="0">
                <a:latin typeface="Calibri" panose="020F0502020204030204" pitchFamily="34" charset="0"/>
                <a:cs typeface="Calibri" panose="020F0502020204030204" pitchFamily="34" charset="0"/>
              </a:rPr>
              <a:t>out se construit à partir de la relation thérapeutique : Un rôle fondamental dans le succès de la thérapie</a:t>
            </a:r>
          </a:p>
          <a:p>
            <a:pPr>
              <a:spcBef>
                <a:spcPts val="0"/>
              </a:spcBef>
              <a:buFontTx/>
              <a:buChar char="-"/>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b="1" dirty="0" smtClean="0">
                <a:latin typeface="Calibri" panose="020F0502020204030204" pitchFamily="34" charset="0"/>
                <a:cs typeface="Calibri" panose="020F0502020204030204" pitchFamily="34" charset="0"/>
              </a:rPr>
              <a:t>Une démarche humaniste qui ouvre la voie de la résilience grâce à :</a:t>
            </a:r>
          </a:p>
          <a:p>
            <a:pPr>
              <a:spcBef>
                <a:spcPts val="0"/>
              </a:spcBef>
              <a:buFontTx/>
              <a:buChar char="-"/>
            </a:pP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u="sng" dirty="0" smtClean="0">
                <a:latin typeface="Calibri" panose="020F0502020204030204" pitchFamily="34" charset="0"/>
                <a:cs typeface="Calibri" panose="020F0502020204030204" pitchFamily="34" charset="0"/>
              </a:rPr>
              <a:t>La prise en charge pluridisciplinaire </a:t>
            </a:r>
            <a:r>
              <a:rPr lang="fr-FR" sz="1200" dirty="0" smtClean="0">
                <a:latin typeface="Calibri" panose="020F0502020204030204" pitchFamily="34" charset="0"/>
                <a:cs typeface="Calibri" panose="020F0502020204030204" pitchFamily="34" charset="0"/>
              </a:rPr>
              <a:t>de la douleur psychique ou physique et de l’isolement. Notre postulat de travail consiste à révéler à chaque usager sa capacité à s’autonomiser en prenant sa santé en main.</a:t>
            </a:r>
          </a:p>
          <a:p>
            <a:pPr>
              <a:spcBef>
                <a:spcPts val="0"/>
              </a:spcBef>
              <a:buFontTx/>
              <a:buChar char="-"/>
            </a:pPr>
            <a:r>
              <a:rPr lang="fr-FR" sz="1200" u="sng" dirty="0" smtClean="0">
                <a:latin typeface="Calibri" panose="020F0502020204030204" pitchFamily="34" charset="0"/>
                <a:cs typeface="Calibri" panose="020F0502020204030204" pitchFamily="34" charset="0"/>
              </a:rPr>
              <a:t>Le cadre des protocoles où riment convivialité</a:t>
            </a:r>
            <a:r>
              <a:rPr lang="fr-FR" sz="1200" dirty="0" smtClean="0">
                <a:latin typeface="Calibri" panose="020F0502020204030204" pitchFamily="34" charset="0"/>
                <a:cs typeface="Calibri" panose="020F0502020204030204" pitchFamily="34" charset="0"/>
              </a:rPr>
              <a:t>, lien social et efficience est propice pour continuer ou réapprendre à se projeter dans l’avenir en dépit du stress et de l’adversité.</a:t>
            </a:r>
          </a:p>
          <a:p>
            <a:pPr>
              <a:spcBef>
                <a:spcPts val="0"/>
              </a:spcBef>
              <a:buFontTx/>
              <a:buChar char="-"/>
            </a:pPr>
            <a:r>
              <a:rPr lang="fr-FR" sz="1200" u="sng" dirty="0" smtClean="0">
                <a:latin typeface="Calibri" panose="020F0502020204030204" pitchFamily="34" charset="0"/>
                <a:cs typeface="Calibri" panose="020F0502020204030204" pitchFamily="34" charset="0"/>
              </a:rPr>
              <a:t>L’accompagnement permet ainsi de se reconstruire </a:t>
            </a:r>
            <a:r>
              <a:rPr lang="fr-FR" sz="1200" dirty="0" smtClean="0">
                <a:latin typeface="Calibri" panose="020F0502020204030204" pitchFamily="34" charset="0"/>
                <a:cs typeface="Calibri" panose="020F0502020204030204" pitchFamily="34" charset="0"/>
              </a:rPr>
              <a:t>malgré les évènements déstabilisants, des conditions de vie difficiles, des traumatismes parfois sévères.</a:t>
            </a:r>
          </a:p>
          <a:p>
            <a:pPr>
              <a:spcBef>
                <a:spcPts val="0"/>
              </a:spcBef>
              <a:buFontTx/>
              <a:buChar char="-"/>
            </a:pPr>
            <a:r>
              <a:rPr lang="fr-FR" sz="1200" u="sng" dirty="0" smtClean="0">
                <a:latin typeface="Calibri" panose="020F0502020204030204" pitchFamily="34" charset="0"/>
                <a:cs typeface="Calibri" panose="020F0502020204030204" pitchFamily="34" charset="0"/>
              </a:rPr>
              <a:t>Chaque usager est orienté vers le choix de pratiques compatibles et adaptées à sa situation</a:t>
            </a:r>
            <a:r>
              <a:rPr lang="fr-FR" sz="1200" dirty="0" smtClean="0">
                <a:latin typeface="Calibri" panose="020F0502020204030204" pitchFamily="34" charset="0"/>
                <a:cs typeface="Calibri" panose="020F0502020204030204" pitchFamily="34" charset="0"/>
              </a:rPr>
              <a:t>, sa pathologie et en fonction des contre-indications. Une écoute attentive de son parcours de vie garantit le bénéfice optimal de la synergie des pratiques.</a:t>
            </a:r>
          </a:p>
          <a:p>
            <a:pPr>
              <a:spcBef>
                <a:spcPts val="0"/>
              </a:spcBef>
              <a:buFontTx/>
              <a:buChar char="-"/>
            </a:pPr>
            <a:r>
              <a:rPr lang="fr-FR" sz="1200" dirty="0" smtClean="0">
                <a:latin typeface="Calibri" panose="020F0502020204030204" pitchFamily="34" charset="0"/>
                <a:cs typeface="Calibri" panose="020F0502020204030204" pitchFamily="34" charset="0"/>
              </a:rPr>
              <a:t>L’assurance d’un suivi par notre équipe.</a:t>
            </a:r>
          </a:p>
          <a:p>
            <a:pPr>
              <a:spcBef>
                <a:spcPts val="0"/>
              </a:spcBef>
              <a:buFontTx/>
              <a:buChar char="-"/>
            </a:pPr>
            <a:endParaRPr lang="fr-FR" sz="1200"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1367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88640"/>
            <a:ext cx="7467600" cy="648072"/>
          </a:xfrm>
        </p:spPr>
        <p:txBody>
          <a:bodyPr>
            <a:normAutofit/>
          </a:bodyPr>
          <a:lstStyle/>
          <a:p>
            <a:r>
              <a:rPr lang="fr-FR" b="1" dirty="0">
                <a:solidFill>
                  <a:srgbClr val="0070C0"/>
                </a:solidFill>
                <a:latin typeface="Calibri" panose="020F0502020204030204" pitchFamily="34" charset="0"/>
                <a:cs typeface="Calibri" panose="020F0502020204030204" pitchFamily="34" charset="0"/>
              </a:rPr>
              <a:t>quels moyens humains ?</a:t>
            </a:r>
          </a:p>
        </p:txBody>
      </p:sp>
      <p:sp>
        <p:nvSpPr>
          <p:cNvPr id="3" name="Espace réservé du contenu 2"/>
          <p:cNvSpPr>
            <a:spLocks noGrp="1"/>
          </p:cNvSpPr>
          <p:nvPr>
            <p:ph sz="quarter" idx="1"/>
          </p:nvPr>
        </p:nvSpPr>
        <p:spPr>
          <a:xfrm>
            <a:off x="457200" y="836712"/>
            <a:ext cx="7787208" cy="5637240"/>
          </a:xfrm>
        </p:spPr>
        <p:txBody>
          <a:bodyPr>
            <a:noAutofit/>
          </a:bodyPr>
          <a:lstStyle/>
          <a:p>
            <a:pPr marL="0" indent="0" algn="ctr">
              <a:buNone/>
            </a:pPr>
            <a:endParaRPr lang="fr-FR" sz="800" dirty="0" smtClean="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PERSONNES REFERENTES ET UN ACCUEIL PERSONNALISE ET CHALEUREUX :</a:t>
            </a:r>
          </a:p>
          <a:p>
            <a:pPr marL="0" indent="0" algn="ctr">
              <a:buNone/>
            </a:pPr>
            <a:r>
              <a:rPr lang="fr-FR" sz="1200" b="1" dirty="0" smtClean="0">
                <a:latin typeface="Calibri" panose="020F0502020204030204" pitchFamily="34" charset="0"/>
                <a:cs typeface="Calibri" panose="020F0502020204030204" pitchFamily="34" charset="0"/>
              </a:rPr>
              <a:t>Evelyne Revellat et une psychologue clinicienne</a:t>
            </a:r>
          </a:p>
          <a:p>
            <a:pPr marL="0" indent="0" algn="ctr">
              <a:buNone/>
            </a:pPr>
            <a:r>
              <a:rPr lang="fr-FR" sz="1200" b="1" dirty="0" smtClean="0">
                <a:latin typeface="Calibri" panose="020F0502020204030204" pitchFamily="34" charset="0"/>
                <a:cs typeface="Calibri" panose="020F0502020204030204" pitchFamily="34" charset="0"/>
              </a:rPr>
              <a:t>Une spécialiste de l’accompagnement éducatif et du lien social</a:t>
            </a:r>
          </a:p>
          <a:p>
            <a:pPr marL="0" indent="0" algn="ctr">
              <a:buNone/>
            </a:pPr>
            <a:endParaRPr lang="fr-FR" sz="1200" b="1" dirty="0">
              <a:latin typeface="Calibri" panose="020F0502020204030204" pitchFamily="34" charset="0"/>
              <a:cs typeface="Calibri" panose="020F0502020204030204" pitchFamily="34" charset="0"/>
            </a:endParaRPr>
          </a:p>
          <a:p>
            <a:pPr marL="0" indent="0" algn="ctr">
              <a:buNone/>
            </a:pPr>
            <a:r>
              <a:rPr lang="fr-FR" sz="1200" b="1" dirty="0" smtClean="0">
                <a:latin typeface="Calibri" panose="020F0502020204030204" pitchFamily="34" charset="0"/>
                <a:cs typeface="Calibri" panose="020F0502020204030204" pitchFamily="34" charset="0"/>
              </a:rPr>
              <a:t>Moyens humains : nous avons une quinzaine de praticiens </a:t>
            </a:r>
            <a:r>
              <a:rPr lang="fr-FR" sz="1200" b="1" dirty="0" smtClean="0">
                <a:latin typeface="Calibri" panose="020F0502020204030204" pitchFamily="34" charset="0"/>
                <a:cs typeface="Calibri" panose="020F0502020204030204" pitchFamily="34" charset="0"/>
              </a:rPr>
              <a:t>:</a:t>
            </a:r>
            <a:endParaRPr lang="fr-FR" sz="1200" b="1" dirty="0" smtClean="0">
              <a:latin typeface="Calibri" panose="020F0502020204030204" pitchFamily="34" charset="0"/>
              <a:cs typeface="Calibri" panose="020F0502020204030204" pitchFamily="34" charset="0"/>
            </a:endParaRPr>
          </a:p>
          <a:p>
            <a:pPr marL="0" indent="0" algn="ctr">
              <a:buNone/>
            </a:pPr>
            <a:endParaRPr lang="fr-FR" sz="1200" b="1" dirty="0" smtClean="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3</a:t>
            </a:r>
            <a:r>
              <a:rPr lang="fr-FR" sz="1200" dirty="0" smtClean="0">
                <a:latin typeface="Calibri" panose="020F0502020204030204" pitchFamily="34" charset="0"/>
                <a:cs typeface="Calibri" panose="020F0502020204030204" pitchFamily="34" charset="0"/>
              </a:rPr>
              <a:t> sophrologues dont : Une éducatrice spécialisée-sophrologue, une hypno-sophrologue pour les seniors, une instructrice en méditation et cohérence cardiaque</a:t>
            </a:r>
          </a:p>
          <a:p>
            <a:pPr>
              <a:spcBef>
                <a:spcPts val="0"/>
              </a:spcBef>
              <a:buFontTx/>
              <a:buChar char="-"/>
            </a:pPr>
            <a:r>
              <a:rPr lang="fr-FR" sz="1200" dirty="0" smtClean="0">
                <a:latin typeface="Calibri" panose="020F0502020204030204" pitchFamily="34" charset="0"/>
                <a:cs typeface="Calibri" panose="020F0502020204030204" pitchFamily="34" charset="0"/>
              </a:rPr>
              <a:t>1 psychologue clinicien, spécialisé en évaluation psychologique</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psychologues cliniciennes, une spécialisée en EMDR et victimologie, 1 en thérapies systémiques,</a:t>
            </a:r>
          </a:p>
          <a:p>
            <a:pPr>
              <a:spcBef>
                <a:spcPts val="0"/>
              </a:spcBef>
              <a:buFontTx/>
              <a:buChar char="-"/>
            </a:pPr>
            <a:r>
              <a:rPr lang="fr-FR" sz="1200" dirty="0">
                <a:latin typeface="Calibri" panose="020F0502020204030204" pitchFamily="34" charset="0"/>
                <a:cs typeface="Calibri" panose="020F0502020204030204" pitchFamily="34" charset="0"/>
              </a:rPr>
              <a:t>1 psychothérapeute, spécialisée en psychologie sociale, formée à la méthode Gregory Bateson, et en TCC (thérapies comportementales et cognitives)</a:t>
            </a:r>
            <a:endParaRPr lang="fr-FR" sz="1200" dirty="0" smtClean="0">
              <a:latin typeface="Calibri" panose="020F0502020204030204" pitchFamily="34" charset="0"/>
              <a:cs typeface="Calibri" panose="020F0502020204030204" pitchFamily="34" charset="0"/>
            </a:endParaRPr>
          </a:p>
          <a:p>
            <a:pPr>
              <a:spcBef>
                <a:spcPts val="0"/>
              </a:spcBef>
              <a:buFontTx/>
              <a:buChar char="-"/>
            </a:pPr>
            <a:r>
              <a:rPr lang="fr-FR" sz="1200" dirty="0" smtClean="0">
                <a:latin typeface="Calibri" panose="020F0502020204030204" pitchFamily="34" charset="0"/>
                <a:cs typeface="Calibri" panose="020F0502020204030204" pitchFamily="34" charset="0"/>
              </a:rPr>
              <a:t>1 psychothérapeute, </a:t>
            </a:r>
          </a:p>
          <a:p>
            <a:pPr>
              <a:spcBef>
                <a:spcPts val="0"/>
              </a:spcBef>
              <a:buFontTx/>
              <a:buChar char="-"/>
            </a:pPr>
            <a:r>
              <a:rPr lang="fr-FR" sz="1200" dirty="0">
                <a:latin typeface="Calibri" panose="020F0502020204030204" pitchFamily="34" charset="0"/>
                <a:cs typeface="Calibri" panose="020F0502020204030204" pitchFamily="34" charset="0"/>
              </a:rPr>
              <a:t>2</a:t>
            </a:r>
            <a:r>
              <a:rPr lang="fr-FR" sz="1200" dirty="0" smtClean="0">
                <a:latin typeface="Calibri" panose="020F0502020204030204" pitchFamily="34" charset="0"/>
                <a:cs typeface="Calibri" panose="020F0502020204030204" pitchFamily="34" charset="0"/>
              </a:rPr>
              <a:t> praticienne thérapie brève, TCC (thérapies comportementales et cognitives) sur les troubles alimentaires,</a:t>
            </a:r>
          </a:p>
          <a:p>
            <a:pPr>
              <a:spcBef>
                <a:spcPts val="0"/>
              </a:spcBef>
              <a:buFontTx/>
              <a:buChar char="-"/>
            </a:pPr>
            <a:r>
              <a:rPr lang="fr-FR" sz="1200" dirty="0" smtClean="0">
                <a:latin typeface="Calibri" panose="020F0502020204030204" pitchFamily="34" charset="0"/>
                <a:cs typeface="Calibri" panose="020F0502020204030204" pitchFamily="34" charset="0"/>
              </a:rPr>
              <a:t>1 diététicienne</a:t>
            </a:r>
          </a:p>
          <a:p>
            <a:pPr>
              <a:spcBef>
                <a:spcPts val="0"/>
              </a:spcBef>
              <a:buFontTx/>
              <a:buChar char="-"/>
            </a:pPr>
            <a:r>
              <a:rPr lang="fr-FR" sz="1200" dirty="0" smtClean="0">
                <a:latin typeface="Calibri" panose="020F0502020204030204" pitchFamily="34" charset="0"/>
                <a:cs typeface="Calibri" panose="020F0502020204030204" pitchFamily="34" charset="0"/>
              </a:rPr>
              <a:t>1 Professeur de Yoga</a:t>
            </a:r>
          </a:p>
          <a:p>
            <a:pPr>
              <a:spcBef>
                <a:spcPts val="0"/>
              </a:spcBef>
              <a:buFontTx/>
              <a:buChar char="-"/>
            </a:pPr>
            <a:r>
              <a:rPr lang="fr-FR" sz="1200" dirty="0" smtClean="0">
                <a:latin typeface="Calibri" panose="020F0502020204030204" pitchFamily="34" charset="0"/>
                <a:cs typeface="Calibri" panose="020F0502020204030204" pitchFamily="34" charset="0"/>
              </a:rPr>
              <a:t>1 Praticienne en </a:t>
            </a:r>
            <a:r>
              <a:rPr lang="fr-FR" sz="1200" dirty="0" err="1" smtClean="0">
                <a:latin typeface="Calibri" panose="020F0502020204030204" pitchFamily="34" charset="0"/>
                <a:cs typeface="Calibri" panose="020F0502020204030204" pitchFamily="34" charset="0"/>
              </a:rPr>
              <a:t>Neurofeedback</a:t>
            </a:r>
            <a:r>
              <a:rPr lang="fr-FR" sz="1200" dirty="0" smtClean="0">
                <a:latin typeface="Calibri" panose="020F0502020204030204" pitchFamily="34" charset="0"/>
                <a:cs typeface="Calibri" panose="020F0502020204030204" pitchFamily="34" charset="0"/>
              </a:rPr>
              <a:t> pour les troubles dépressifs, troubles des apprentissages et du comportement,</a:t>
            </a:r>
          </a:p>
          <a:p>
            <a:pPr>
              <a:spcBef>
                <a:spcPts val="0"/>
              </a:spcBef>
              <a:buFontTx/>
              <a:buChar char="-"/>
            </a:pPr>
            <a:r>
              <a:rPr lang="fr-FR" sz="1200" dirty="0" smtClean="0">
                <a:latin typeface="Calibri" panose="020F0502020204030204" pitchFamily="34" charset="0"/>
                <a:cs typeface="Calibri" panose="020F0502020204030204" pitchFamily="34" charset="0"/>
              </a:rPr>
              <a:t>1 Une coach spécialiste du processus de </a:t>
            </a:r>
            <a:r>
              <a:rPr lang="fr-FR" sz="1200" dirty="0" err="1" smtClean="0">
                <a:latin typeface="Calibri" panose="020F0502020204030204" pitchFamily="34" charset="0"/>
                <a:cs typeface="Calibri" panose="020F0502020204030204" pitchFamily="34" charset="0"/>
              </a:rPr>
              <a:t>co</a:t>
            </a:r>
            <a:r>
              <a:rPr lang="fr-FR" sz="1200" dirty="0" smtClean="0">
                <a:latin typeface="Calibri" panose="020F0502020204030204" pitchFamily="34" charset="0"/>
                <a:cs typeface="Calibri" panose="020F0502020204030204" pitchFamily="34" charset="0"/>
              </a:rPr>
              <a:t>-développement</a:t>
            </a:r>
            <a:endParaRPr lang="fr-FR" sz="1200" dirty="0">
              <a:latin typeface="Calibri" panose="020F0502020204030204" pitchFamily="34" charset="0"/>
              <a:cs typeface="Calibri" panose="020F0502020204030204" pitchFamily="34" charset="0"/>
            </a:endParaRP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a:t>
            </a:r>
            <a:r>
              <a:rPr lang="fr-FR" sz="1200" dirty="0" err="1" smtClean="0">
                <a:latin typeface="Calibri" panose="020F0502020204030204" pitchFamily="34" charset="0"/>
                <a:cs typeface="Calibri" panose="020F0502020204030204" pitchFamily="34" charset="0"/>
              </a:rPr>
              <a:t>kinésiologue</a:t>
            </a:r>
            <a:r>
              <a:rPr lang="fr-FR" sz="1200" dirty="0" smtClean="0">
                <a:latin typeface="Calibri" panose="020F0502020204030204" pitchFamily="34" charset="0"/>
                <a:cs typeface="Calibri" panose="020F0502020204030204" pitchFamily="34" charset="0"/>
              </a:rPr>
              <a:t> et spécialiste du diagnostic des réflexes archaïques</a:t>
            </a:r>
          </a:p>
          <a:p>
            <a:pPr>
              <a:spcBef>
                <a:spcPts val="0"/>
              </a:spcBef>
              <a:buFontTx/>
              <a:buChar char="-"/>
            </a:pPr>
            <a:r>
              <a:rPr lang="fr-FR" sz="1200" dirty="0">
                <a:latin typeface="Calibri" panose="020F0502020204030204" pitchFamily="34" charset="0"/>
                <a:cs typeface="Calibri" panose="020F0502020204030204" pitchFamily="34" charset="0"/>
              </a:rPr>
              <a:t>1</a:t>
            </a:r>
            <a:r>
              <a:rPr lang="fr-FR" sz="1200" dirty="0" smtClean="0">
                <a:latin typeface="Calibri" panose="020F0502020204030204" pitchFamily="34" charset="0"/>
                <a:cs typeface="Calibri" panose="020F0502020204030204" pitchFamily="34" charset="0"/>
              </a:rPr>
              <a:t> praticienne en shiatsu</a:t>
            </a:r>
          </a:p>
          <a:p>
            <a:pPr>
              <a:spcBef>
                <a:spcPts val="0"/>
              </a:spcBef>
              <a:buFontTx/>
              <a:buChar char="-"/>
            </a:pPr>
            <a:r>
              <a:rPr lang="fr-FR" sz="1200" dirty="0" smtClean="0">
                <a:latin typeface="Calibri" panose="020F0502020204030204" pitchFamily="34" charset="0"/>
                <a:cs typeface="Calibri" panose="020F0502020204030204" pitchFamily="34" charset="0"/>
              </a:rPr>
              <a:t>1 conseillère en fleurs de Bach</a:t>
            </a:r>
          </a:p>
          <a:p>
            <a:pPr>
              <a:spcBef>
                <a:spcPts val="0"/>
              </a:spcBef>
              <a:buFontTx/>
              <a:buChar char="-"/>
            </a:pPr>
            <a:r>
              <a:rPr lang="fr-FR" sz="1200" dirty="0" smtClean="0">
                <a:latin typeface="Calibri" panose="020F0502020204030204" pitchFamily="34" charset="0"/>
                <a:cs typeface="Calibri" panose="020F0502020204030204" pitchFamily="34" charset="0"/>
              </a:rPr>
              <a:t>2 réflexologues</a:t>
            </a:r>
          </a:p>
          <a:p>
            <a:pPr>
              <a:buFontTx/>
              <a:buChar char="-"/>
            </a:pPr>
            <a:r>
              <a:rPr lang="fr-FR" sz="1200" dirty="0" smtClean="0">
                <a:latin typeface="Calibri" panose="020F0502020204030204" pitchFamily="34" charset="0"/>
                <a:cs typeface="Calibri" panose="020F0502020204030204" pitchFamily="34" charset="0"/>
              </a:rPr>
              <a:t>1 médecin ayant le double diplôme médecine occidentale et médecine chinoise</a:t>
            </a:r>
            <a:endParaRPr lang="fr-FR" sz="1200" dirty="0">
              <a:latin typeface="Calibri" panose="020F0502020204030204" pitchFamily="34" charset="0"/>
              <a:cs typeface="Calibri" panose="020F0502020204030204" pitchFamily="34" charset="0"/>
            </a:endParaRPr>
          </a:p>
          <a:p>
            <a:pPr>
              <a:buFontTx/>
              <a:buChar char="-"/>
            </a:pPr>
            <a:r>
              <a:rPr lang="fr-FR" sz="1200" i="1" dirty="0" smtClean="0">
                <a:latin typeface="Calibri" panose="020F0502020204030204" pitchFamily="34" charset="0"/>
                <a:cs typeface="Calibri" panose="020F0502020204030204" pitchFamily="34" charset="0"/>
              </a:rPr>
              <a:t>Ils ont tous un diplôme, une certification RNCP, un agrément de l’ARS, d’une fédération ou d’une fondation. Nous avons un médecin détentrice d’un double diplôme de médecine occidentale, de médecine chinoise et micro-nutrition. Ils adhèrent tous à une charte déontologique.</a:t>
            </a:r>
          </a:p>
        </p:txBody>
      </p:sp>
    </p:spTree>
    <p:extLst>
      <p:ext uri="{BB962C8B-B14F-4D97-AF65-F5344CB8AC3E}">
        <p14:creationId xmlns:p14="http://schemas.microsoft.com/office/powerpoint/2010/main" val="812931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994122"/>
          </a:xfrm>
        </p:spPr>
        <p:txBody>
          <a:bodyPr>
            <a:normAutofit fontScale="90000"/>
          </a:bodyPr>
          <a:lstStyle/>
          <a:p>
            <a:r>
              <a:rPr lang="fr-FR" sz="3200" b="1" dirty="0">
                <a:solidFill>
                  <a:srgbClr val="0070C0"/>
                </a:solidFill>
                <a:latin typeface="Calibri" panose="020F0502020204030204" pitchFamily="34" charset="0"/>
                <a:cs typeface="Calibri" panose="020F0502020204030204" pitchFamily="34" charset="0"/>
              </a:rPr>
              <a:t>Qui </a:t>
            </a:r>
            <a:r>
              <a:rPr lang="fr-FR" sz="3200" b="1" dirty="0" smtClean="0">
                <a:solidFill>
                  <a:srgbClr val="0070C0"/>
                </a:solidFill>
                <a:latin typeface="Calibri" panose="020F0502020204030204" pitchFamily="34" charset="0"/>
                <a:cs typeface="Calibri" panose="020F0502020204030204" pitchFamily="34" charset="0"/>
              </a:rPr>
              <a:t>est la fondatrice de PSPPE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 </a:t>
            </a:r>
            <a:r>
              <a:rPr lang="fr-FR" sz="3200" b="1" dirty="0">
                <a:solidFill>
                  <a:srgbClr val="0070C0"/>
                </a:solidFill>
                <a:latin typeface="Calibri" panose="020F0502020204030204" pitchFamily="34" charset="0"/>
                <a:cs typeface="Calibri" panose="020F0502020204030204" pitchFamily="34" charset="0"/>
              </a:rPr>
              <a:t>expérience </a:t>
            </a:r>
            <a:r>
              <a:rPr lang="fr-FR" sz="3200" b="1" dirty="0" smtClean="0">
                <a:solidFill>
                  <a:srgbClr val="0070C0"/>
                </a:solidFill>
                <a:latin typeface="Calibri" panose="020F0502020204030204" pitchFamily="34" charset="0"/>
                <a:cs typeface="Calibri" panose="020F0502020204030204" pitchFamily="34" charset="0"/>
              </a:rPr>
              <a:t>vécue</a:t>
            </a:r>
            <a:endParaRPr lang="fr-FR"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7467600" cy="5133184"/>
          </a:xfrm>
        </p:spPr>
        <p:txBody>
          <a:bodyPr>
            <a:noAutofit/>
          </a:bodyPr>
          <a:lstStyle/>
          <a:p>
            <a:r>
              <a:rPr lang="fr-FR" sz="1400" b="1" dirty="0" smtClean="0">
                <a:latin typeface="Calibri" panose="020F0502020204030204" pitchFamily="34" charset="0"/>
                <a:cs typeface="Calibri" panose="020F0502020204030204" pitchFamily="34" charset="0"/>
              </a:rPr>
              <a:t>Sophrologue, praticienne </a:t>
            </a:r>
            <a:r>
              <a:rPr lang="fr-FR" sz="1400" b="1" dirty="0">
                <a:latin typeface="Calibri" panose="020F0502020204030204" pitchFamily="34" charset="0"/>
                <a:cs typeface="Calibri" panose="020F0502020204030204" pitchFamily="34" charset="0"/>
              </a:rPr>
              <a:t>en EFT</a:t>
            </a:r>
            <a:r>
              <a:rPr lang="fr-FR" sz="1400" b="1" dirty="0" smtClean="0">
                <a:latin typeface="Calibri" panose="020F0502020204030204" pitchFamily="34" charset="0"/>
                <a:cs typeface="Calibri" panose="020F0502020204030204" pitchFamily="34" charset="0"/>
              </a:rPr>
              <a:t>* , spécialiste de la relation d’aide depuis 15 ans, carrière de 15 ans dans les RH, </a:t>
            </a:r>
          </a:p>
          <a:p>
            <a:pPr marL="0" indent="0">
              <a:buNone/>
            </a:pPr>
            <a:endParaRPr lang="fr-FR" sz="1400" dirty="0">
              <a:latin typeface="Calibri" panose="020F0502020204030204" pitchFamily="34" charset="0"/>
              <a:cs typeface="Calibri" panose="020F0502020204030204" pitchFamily="34" charset="0"/>
            </a:endParaRPr>
          </a:p>
          <a:p>
            <a:pPr lvl="0" fontAlgn="auto"/>
            <a:r>
              <a:rPr lang="fr-FR" sz="1400" b="1" dirty="0" smtClean="0">
                <a:latin typeface="Calibri" panose="020F0502020204030204" pitchFamily="34" charset="0"/>
                <a:cs typeface="Calibri" panose="020F0502020204030204" pitchFamily="34" charset="0"/>
              </a:rPr>
              <a:t>PSPPE </a:t>
            </a:r>
            <a:r>
              <a:rPr lang="fr-FR" sz="1400" b="1" dirty="0">
                <a:latin typeface="Calibri" panose="020F0502020204030204" pitchFamily="34" charset="0"/>
                <a:cs typeface="Calibri" panose="020F0502020204030204" pitchFamily="34" charset="0"/>
              </a:rPr>
              <a:t>répond à deux objectifs :</a:t>
            </a:r>
            <a:endParaRPr lang="fr-FR" sz="1400" dirty="0">
              <a:latin typeface="Calibri" panose="020F0502020204030204" pitchFamily="34" charset="0"/>
              <a:cs typeface="Calibri" panose="020F0502020204030204" pitchFamily="34" charset="0"/>
            </a:endParaRPr>
          </a:p>
          <a:p>
            <a:pPr lvl="0" fontAlgn="auto"/>
            <a:r>
              <a:rPr lang="fr-FR" sz="1400" dirty="0">
                <a:latin typeface="Calibri" panose="020F0502020204030204" pitchFamily="34" charset="0"/>
                <a:cs typeface="Calibri" panose="020F0502020204030204" pitchFamily="34" charset="0"/>
              </a:rPr>
              <a:t>l’amélioration de la qualité de vie personnelle,</a:t>
            </a:r>
          </a:p>
          <a:p>
            <a:pPr lvl="0" fontAlgn="auto"/>
            <a:r>
              <a:rPr lang="fr-FR" sz="1400" dirty="0">
                <a:latin typeface="Calibri" panose="020F0502020204030204" pitchFamily="34" charset="0"/>
                <a:cs typeface="Calibri" panose="020F0502020204030204" pitchFamily="34" charset="0"/>
              </a:rPr>
              <a:t>le retour ou le maintien à l’emploi, pour les actifs</a:t>
            </a:r>
            <a:r>
              <a:rPr lang="fr-FR" sz="1400" dirty="0" smtClean="0">
                <a:latin typeface="Calibri" panose="020F0502020204030204" pitchFamily="34" charset="0"/>
                <a:cs typeface="Calibri" panose="020F0502020204030204" pitchFamily="34" charset="0"/>
              </a:rPr>
              <a:t>.</a:t>
            </a:r>
          </a:p>
          <a:p>
            <a:pPr marL="0" lvl="0" indent="0" fontAlgn="auto">
              <a:buNone/>
            </a:pPr>
            <a:endParaRPr lang="fr-FR" sz="1400" b="1" dirty="0" smtClean="0">
              <a:latin typeface="Calibri" panose="020F0502020204030204" pitchFamily="34" charset="0"/>
              <a:cs typeface="Calibri" panose="020F0502020204030204" pitchFamily="34" charset="0"/>
            </a:endParaRPr>
          </a:p>
          <a:p>
            <a:pPr marL="0" lvl="0" indent="0" fontAlgn="auto">
              <a:buNone/>
            </a:pPr>
            <a:r>
              <a:rPr lang="fr-FR" sz="1400" b="1" u="sng" dirty="0" smtClean="0">
                <a:latin typeface="Calibri" panose="020F0502020204030204" pitchFamily="34" charset="0"/>
                <a:cs typeface="Calibri" panose="020F0502020204030204" pitchFamily="34" charset="0"/>
              </a:rPr>
              <a:t>Grâce à nos compétences :</a:t>
            </a:r>
            <a:endParaRPr lang="fr-FR" sz="1400" b="1" u="sng" dirty="0">
              <a:latin typeface="Calibri" panose="020F0502020204030204" pitchFamily="34" charset="0"/>
              <a:cs typeface="Calibri" panose="020F0502020204030204" pitchFamily="34" charset="0"/>
            </a:endParaRPr>
          </a:p>
          <a:p>
            <a:r>
              <a:rPr lang="fr-FR" sz="1400" b="1" dirty="0" smtClean="0">
                <a:latin typeface="Calibri" panose="020F0502020204030204" pitchFamily="34" charset="0"/>
                <a:cs typeface="Calibri" panose="020F0502020204030204" pitchFamily="34" charset="0"/>
              </a:rPr>
              <a:t>Assortir </a:t>
            </a:r>
            <a:r>
              <a:rPr lang="fr-FR" sz="1400" b="1" dirty="0">
                <a:latin typeface="Calibri" panose="020F0502020204030204" pitchFamily="34" charset="0"/>
                <a:cs typeface="Calibri" panose="020F0502020204030204" pitchFamily="34" charset="0"/>
              </a:rPr>
              <a:t>le Verbatim à </a:t>
            </a:r>
            <a:r>
              <a:rPr lang="fr-FR" sz="1400" b="1" dirty="0" smtClean="0">
                <a:latin typeface="Calibri" panose="020F0502020204030204" pitchFamily="34" charset="0"/>
                <a:cs typeface="Calibri" panose="020F0502020204030204" pitchFamily="34" charset="0"/>
              </a:rPr>
              <a:t>des programmes de formation et d’éducation à la santé </a:t>
            </a:r>
            <a:r>
              <a:rPr lang="fr-FR" sz="1400" b="1" dirty="0">
                <a:latin typeface="Calibri" panose="020F0502020204030204" pitchFamily="34" charset="0"/>
                <a:cs typeface="Calibri" panose="020F0502020204030204" pitchFamily="34" charset="0"/>
              </a:rPr>
              <a:t>permet d’associer le digital et l’humain pour éviter que les aidants n’aillent plus mal que leurs proches</a:t>
            </a:r>
            <a:r>
              <a:rPr lang="fr-FR" sz="1400" b="1" dirty="0" smtClean="0">
                <a:latin typeface="Calibri" panose="020F0502020204030204" pitchFamily="34" charset="0"/>
                <a:cs typeface="Calibri" panose="020F0502020204030204" pitchFamily="34" charset="0"/>
              </a:rPr>
              <a:t>.</a:t>
            </a:r>
            <a:endParaRPr lang="fr-FR" sz="1400" b="1" dirty="0">
              <a:latin typeface="Calibri" panose="020F0502020204030204" pitchFamily="34" charset="0"/>
              <a:cs typeface="Calibri" panose="020F0502020204030204" pitchFamily="34" charset="0"/>
            </a:endParaRPr>
          </a:p>
          <a:p>
            <a:pPr marL="0" indent="0">
              <a:buNone/>
            </a:pPr>
            <a:r>
              <a:rPr lang="fr-FR" sz="1400" b="1" u="sng" dirty="0">
                <a:latin typeface="Calibri" panose="020F0502020204030204" pitchFamily="34" charset="0"/>
                <a:cs typeface="Calibri" panose="020F0502020204030204" pitchFamily="34" charset="0"/>
              </a:rPr>
              <a:t>L’origine du projet </a:t>
            </a:r>
            <a:r>
              <a:rPr lang="fr-FR" sz="1400" b="1" u="sng" dirty="0" smtClean="0">
                <a:latin typeface="Calibri" panose="020F0502020204030204" pitchFamily="34" charset="0"/>
                <a:cs typeface="Calibri" panose="020F0502020204030204" pitchFamily="34" charset="0"/>
              </a:rPr>
              <a:t>:</a:t>
            </a:r>
          </a:p>
          <a:p>
            <a:r>
              <a:rPr lang="fr-FR" sz="1400" dirty="0" smtClean="0">
                <a:latin typeface="Calibri" panose="020F0502020204030204" pitchFamily="34" charset="0"/>
                <a:cs typeface="Calibri" panose="020F0502020204030204" pitchFamily="34" charset="0"/>
              </a:rPr>
              <a:t>En 2008 j’ai été moi-même </a:t>
            </a:r>
            <a:r>
              <a:rPr lang="fr-FR" sz="1400" dirty="0">
                <a:latin typeface="Calibri" panose="020F0502020204030204" pitchFamily="34" charset="0"/>
                <a:cs typeface="Calibri" panose="020F0502020204030204" pitchFamily="34" charset="0"/>
              </a:rPr>
              <a:t>confrontée </a:t>
            </a:r>
            <a:r>
              <a:rPr lang="fr-FR" sz="1400" dirty="0" smtClean="0">
                <a:latin typeface="Calibri" panose="020F0502020204030204" pitchFamily="34" charset="0"/>
                <a:cs typeface="Calibri" panose="020F0502020204030204" pitchFamily="34" charset="0"/>
              </a:rPr>
              <a:t>à cette situation pour aider ma </a:t>
            </a:r>
            <a:r>
              <a:rPr lang="fr-FR" sz="1400" dirty="0">
                <a:latin typeface="Calibri" panose="020F0502020204030204" pitchFamily="34" charset="0"/>
                <a:cs typeface="Calibri" panose="020F0502020204030204" pitchFamily="34" charset="0"/>
              </a:rPr>
              <a:t>mère. Il en est de même pour le Dr Christian Schoen obligé d’aider sa mère devenue dépendante</a:t>
            </a:r>
            <a:r>
              <a:rPr lang="fr-FR" sz="1400" dirty="0" smtClean="0">
                <a:latin typeface="Calibri" panose="020F0502020204030204" pitchFamily="34" charset="0"/>
                <a:cs typeface="Calibri" panose="020F0502020204030204" pitchFamily="34" charset="0"/>
              </a:rPr>
              <a:t>.</a:t>
            </a:r>
          </a:p>
          <a:p>
            <a:r>
              <a:rPr lang="fr-FR" sz="1400" dirty="0">
                <a:latin typeface="Calibri" panose="020F0502020204030204" pitchFamily="34" charset="0"/>
                <a:cs typeface="Calibri" panose="020F0502020204030204" pitchFamily="34" charset="0"/>
              </a:rPr>
              <a:t>Ce besoin a été complété par un projet européen (« Ambient </a:t>
            </a:r>
            <a:r>
              <a:rPr lang="fr-FR" sz="1400" dirty="0" err="1">
                <a:latin typeface="Calibri" panose="020F0502020204030204" pitchFamily="34" charset="0"/>
                <a:cs typeface="Calibri" panose="020F0502020204030204" pitchFamily="34" charset="0"/>
              </a:rPr>
              <a:t>Assisted</a:t>
            </a:r>
            <a:r>
              <a:rPr lang="fr-FR" sz="1400" dirty="0">
                <a:latin typeface="Calibri" panose="020F0502020204030204" pitchFamily="34" charset="0"/>
                <a:cs typeface="Calibri" panose="020F0502020204030204" pitchFamily="34" charset="0"/>
              </a:rPr>
              <a:t> Living ») sur la question du bien vieillir à domicile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16690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pourquoi ce </a:t>
            </a:r>
            <a:r>
              <a:rPr lang="fr-FR" sz="3200" b="1" dirty="0">
                <a:solidFill>
                  <a:srgbClr val="0070C0"/>
                </a:solidFill>
                <a:latin typeface="Calibri" panose="020F0502020204030204" pitchFamily="34" charset="0"/>
                <a:cs typeface="Calibri" panose="020F0502020204030204" pitchFamily="34" charset="0"/>
              </a:rPr>
              <a:t>projet ? Un constat </a:t>
            </a:r>
          </a:p>
        </p:txBody>
      </p:sp>
      <p:sp>
        <p:nvSpPr>
          <p:cNvPr id="3" name="Espace réservé du contenu 2"/>
          <p:cNvSpPr>
            <a:spLocks noGrp="1"/>
          </p:cNvSpPr>
          <p:nvPr>
            <p:ph sz="quarter" idx="1"/>
          </p:nvPr>
        </p:nvSpPr>
        <p:spPr>
          <a:xfrm>
            <a:off x="457200" y="1196752"/>
            <a:ext cx="7467600" cy="4873752"/>
          </a:xfrm>
        </p:spPr>
        <p:txBody>
          <a:bodyPr>
            <a:normAutofit/>
          </a:bodyPr>
          <a:lstStyle/>
          <a:p>
            <a:pPr marL="0" indent="0">
              <a:buNone/>
            </a:pPr>
            <a:r>
              <a:rPr lang="fr-FR" sz="1400" b="1" u="sng" dirty="0" smtClean="0">
                <a:latin typeface="Calibri" panose="020F0502020204030204" pitchFamily="34" charset="0"/>
                <a:cs typeface="Calibri" panose="020F0502020204030204" pitchFamily="34" charset="0"/>
              </a:rPr>
              <a:t>L’idée </a:t>
            </a:r>
            <a:r>
              <a:rPr lang="fr-FR" sz="1400" b="1" u="sng" dirty="0">
                <a:latin typeface="Calibri" panose="020F0502020204030204" pitchFamily="34" charset="0"/>
                <a:cs typeface="Calibri" panose="020F0502020204030204" pitchFamily="34" charset="0"/>
              </a:rPr>
              <a:t>de développer le Verbatim est venue du constat suivant :</a:t>
            </a:r>
            <a:endParaRPr lang="fr-FR" sz="1400" dirty="0">
              <a:latin typeface="Calibri" panose="020F0502020204030204" pitchFamily="34" charset="0"/>
              <a:cs typeface="Calibri" panose="020F0502020204030204" pitchFamily="34" charset="0"/>
            </a:endParaRPr>
          </a:p>
          <a:p>
            <a:pPr lvl="0" fontAlgn="auto"/>
            <a:r>
              <a:rPr lang="fr-FR" sz="1400" dirty="0" smtClean="0">
                <a:latin typeface="Calibri" panose="020F0502020204030204" pitchFamily="34" charset="0"/>
                <a:cs typeface="Calibri" panose="020F0502020204030204" pitchFamily="34" charset="0"/>
              </a:rPr>
              <a:t>Notre capacité à apporter une </a:t>
            </a:r>
            <a:r>
              <a:rPr lang="fr-FR" sz="1400" dirty="0">
                <a:latin typeface="Calibri" panose="020F0502020204030204" pitchFamily="34" charset="0"/>
                <a:cs typeface="Calibri" panose="020F0502020204030204" pitchFamily="34" charset="0"/>
              </a:rPr>
              <a:t>réponse à la mission des Départements </a:t>
            </a:r>
          </a:p>
          <a:p>
            <a:pPr lvl="0" fontAlgn="auto"/>
            <a:r>
              <a:rPr lang="fr-FR" sz="1400" dirty="0">
                <a:latin typeface="Calibri" panose="020F0502020204030204" pitchFamily="34" charset="0"/>
                <a:cs typeface="Calibri" panose="020F0502020204030204" pitchFamily="34" charset="0"/>
              </a:rPr>
              <a:t>Une offre de prestations de services et de formations pour les aidants quasi inexistante</a:t>
            </a:r>
          </a:p>
          <a:p>
            <a:r>
              <a:rPr lang="fr-FR" sz="1400" dirty="0">
                <a:latin typeface="Calibri" panose="020F0502020204030204" pitchFamily="34" charset="0"/>
                <a:cs typeface="Calibri" panose="020F0502020204030204" pitchFamily="34" charset="0"/>
              </a:rPr>
              <a:t>Peu de concurrence en la matière</a:t>
            </a:r>
          </a:p>
          <a:p>
            <a:endParaRPr lang="fr-FR" sz="1400" dirty="0" smtClean="0">
              <a:latin typeface="Calibri" panose="020F0502020204030204" pitchFamily="34" charset="0"/>
              <a:cs typeface="Calibri" panose="020F0502020204030204" pitchFamily="34" charset="0"/>
            </a:endParaRPr>
          </a:p>
          <a:p>
            <a:r>
              <a:rPr lang="fr-FR" sz="1400" dirty="0" smtClean="0">
                <a:latin typeface="Calibri" panose="020F0502020204030204" pitchFamily="34" charset="0"/>
                <a:cs typeface="Calibri" panose="020F0502020204030204" pitchFamily="34" charset="0"/>
              </a:rPr>
              <a:t>Une demande d’accompagnement grandissante liée entre autre à :</a:t>
            </a:r>
          </a:p>
          <a:p>
            <a:r>
              <a:rPr lang="fr-FR" sz="1400" b="1" u="sng" dirty="0" smtClean="0">
                <a:solidFill>
                  <a:srgbClr val="C00000"/>
                </a:solidFill>
                <a:latin typeface="Calibri" panose="020F0502020204030204" pitchFamily="34" charset="0"/>
                <a:cs typeface="Calibri" panose="020F0502020204030204" pitchFamily="34" charset="0"/>
              </a:rPr>
              <a:t>61 </a:t>
            </a:r>
            <a:r>
              <a:rPr lang="fr-FR" sz="1400" b="1" u="sng" dirty="0">
                <a:solidFill>
                  <a:srgbClr val="C00000"/>
                </a:solidFill>
                <a:latin typeface="Calibri" panose="020F0502020204030204" pitchFamily="34" charset="0"/>
                <a:cs typeface="Calibri" panose="020F0502020204030204" pitchFamily="34" charset="0"/>
              </a:rPr>
              <a:t>% travaillent dont 53% sont </a:t>
            </a:r>
            <a:r>
              <a:rPr lang="fr-FR" sz="1400" b="1" u="sng" dirty="0" smtClean="0">
                <a:solidFill>
                  <a:srgbClr val="C00000"/>
                </a:solidFill>
                <a:latin typeface="Calibri" panose="020F0502020204030204" pitchFamily="34" charset="0"/>
                <a:cs typeface="Calibri" panose="020F0502020204030204" pitchFamily="34" charset="0"/>
              </a:rPr>
              <a:t>salariés contre 52% en 2018 dont 44% salariés</a:t>
            </a:r>
            <a:endParaRPr lang="fr-FR" sz="1400" b="1" u="sng" dirty="0">
              <a:solidFill>
                <a:srgbClr val="C00000"/>
              </a:solidFill>
              <a:latin typeface="Calibri" panose="020F0502020204030204" pitchFamily="34" charset="0"/>
              <a:cs typeface="Calibri" panose="020F0502020204030204" pitchFamily="34" charset="0"/>
            </a:endParaRPr>
          </a:p>
          <a:p>
            <a:pPr marL="0" indent="0">
              <a:buNone/>
            </a:pPr>
            <a:endParaRPr lang="fr-FR" sz="1400" dirty="0" smtClean="0">
              <a:latin typeface="Calibri" panose="020F0502020204030204" pitchFamily="34" charset="0"/>
              <a:cs typeface="Calibri" panose="020F0502020204030204" pitchFamily="34" charset="0"/>
            </a:endParaRPr>
          </a:p>
          <a:p>
            <a:r>
              <a:rPr lang="fr-FR" sz="1400" b="1" u="sng" dirty="0" smtClean="0">
                <a:latin typeface="Calibri" panose="020F0502020204030204" pitchFamily="34" charset="0"/>
                <a:cs typeface="Calibri" panose="020F0502020204030204" pitchFamily="34" charset="0"/>
              </a:rPr>
              <a:t>Perspectives :</a:t>
            </a:r>
          </a:p>
          <a:p>
            <a:r>
              <a:rPr lang="fr-FR" sz="1400" dirty="0">
                <a:latin typeface="Calibri" panose="020F0502020204030204" pitchFamily="34" charset="0"/>
                <a:cs typeface="Calibri" panose="020F0502020204030204" pitchFamily="34" charset="0"/>
              </a:rPr>
              <a:t>A</a:t>
            </a:r>
            <a:r>
              <a:rPr lang="fr-FR" sz="1400" dirty="0" smtClean="0">
                <a:latin typeface="Calibri" panose="020F0502020204030204" pitchFamily="34" charset="0"/>
                <a:cs typeface="Calibri" panose="020F0502020204030204" pitchFamily="34" charset="0"/>
              </a:rPr>
              <a:t>llongement </a:t>
            </a:r>
            <a:r>
              <a:rPr lang="fr-FR" sz="1400" dirty="0">
                <a:latin typeface="Calibri" panose="020F0502020204030204" pitchFamily="34" charset="0"/>
                <a:cs typeface="Calibri" panose="020F0502020204030204" pitchFamily="34" charset="0"/>
              </a:rPr>
              <a:t>de la durée vie et augmentation des pathologies </a:t>
            </a:r>
            <a:r>
              <a:rPr lang="fr-FR" sz="1400" dirty="0" smtClean="0">
                <a:latin typeface="Calibri" panose="020F0502020204030204" pitchFamily="34" charset="0"/>
                <a:cs typeface="Calibri" panose="020F0502020204030204" pitchFamily="34" charset="0"/>
              </a:rPr>
              <a:t>chroniques</a:t>
            </a:r>
          </a:p>
          <a:p>
            <a:r>
              <a:rPr lang="fr-FR" sz="1400" dirty="0" smtClean="0">
                <a:latin typeface="Calibri" panose="020F0502020204030204" pitchFamily="34" charset="0"/>
                <a:cs typeface="Calibri" panose="020F0502020204030204" pitchFamily="34" charset="0"/>
              </a:rPr>
              <a:t>Une offre de soins fragilisée liée par de nombreux départs </a:t>
            </a:r>
            <a:r>
              <a:rPr lang="fr-FR" sz="1400" dirty="0">
                <a:latin typeface="Calibri" panose="020F0502020204030204" pitchFamily="34" charset="0"/>
                <a:cs typeface="Calibri" panose="020F0502020204030204" pitchFamily="34" charset="0"/>
              </a:rPr>
              <a:t>à la retraite </a:t>
            </a:r>
            <a:r>
              <a:rPr lang="fr-FR" sz="1400" dirty="0" smtClean="0">
                <a:latin typeface="Calibri" panose="020F0502020204030204" pitchFamily="34" charset="0"/>
                <a:cs typeface="Calibri" panose="020F0502020204030204" pitchFamily="34" charset="0"/>
              </a:rPr>
              <a:t>non compensés </a:t>
            </a:r>
            <a:r>
              <a:rPr lang="fr-FR" sz="1400" dirty="0">
                <a:latin typeface="Calibri" panose="020F0502020204030204" pitchFamily="34" charset="0"/>
                <a:cs typeface="Calibri" panose="020F0502020204030204" pitchFamily="34" charset="0"/>
              </a:rPr>
              <a:t>des professionnels de </a:t>
            </a:r>
            <a:r>
              <a:rPr lang="fr-FR" sz="1400" dirty="0" smtClean="0">
                <a:latin typeface="Calibri" panose="020F0502020204030204" pitchFamily="34" charset="0"/>
                <a:cs typeface="Calibri" panose="020F0502020204030204" pitchFamily="34" charset="0"/>
              </a:rPr>
              <a:t>santé</a:t>
            </a:r>
          </a:p>
          <a:p>
            <a:r>
              <a:rPr lang="fr-FR" sz="1400" dirty="0" smtClean="0">
                <a:latin typeface="Calibri" panose="020F0502020204030204" pitchFamily="34" charset="0"/>
                <a:cs typeface="Calibri" panose="020F0502020204030204" pitchFamily="34" charset="0"/>
              </a:rPr>
              <a:t>Dans les années à venir les aidants seront de plus en plus jeunes et donc un risque social encore plus important de précarisation si l’on ne fait rien</a:t>
            </a:r>
          </a:p>
        </p:txBody>
      </p:sp>
    </p:spTree>
    <p:extLst>
      <p:ext uri="{BB962C8B-B14F-4D97-AF65-F5344CB8AC3E}">
        <p14:creationId xmlns:p14="http://schemas.microsoft.com/office/powerpoint/2010/main" val="1594134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solidFill>
                  <a:srgbClr val="0070C0"/>
                </a:solidFill>
                <a:latin typeface="Calibri" panose="020F0502020204030204" pitchFamily="34" charset="0"/>
                <a:cs typeface="Calibri" panose="020F0502020204030204" pitchFamily="34" charset="0"/>
              </a:rPr>
              <a:t>Quelles solutions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600200"/>
            <a:ext cx="8003232" cy="4873752"/>
          </a:xfrm>
        </p:spPr>
        <p:txBody>
          <a:bodyPr>
            <a:normAutofit/>
          </a:bodyPr>
          <a:lstStyle/>
          <a:p>
            <a:pPr marL="0" indent="0">
              <a:buNone/>
            </a:pPr>
            <a:endParaRPr lang="fr-FR" sz="1400" b="1" dirty="0" smtClean="0">
              <a:latin typeface="Calibri" panose="020F0502020204030204" pitchFamily="34" charset="0"/>
              <a:cs typeface="Calibri" panose="020F0502020204030204" pitchFamily="34" charset="0"/>
            </a:endParaRPr>
          </a:p>
          <a:p>
            <a:r>
              <a:rPr lang="fr-FR" sz="1400" b="1" u="sng" dirty="0">
                <a:latin typeface="Calibri" panose="020F0502020204030204" pitchFamily="34" charset="0"/>
                <a:cs typeface="Calibri" panose="020F0502020204030204" pitchFamily="34" charset="0"/>
              </a:rPr>
              <a:t>Verbatim</a:t>
            </a:r>
            <a:r>
              <a:rPr lang="fr-FR" sz="1400" dirty="0">
                <a:latin typeface="Calibri" panose="020F0502020204030204" pitchFamily="34" charset="0"/>
                <a:cs typeface="Calibri" panose="020F0502020204030204" pitchFamily="34" charset="0"/>
              </a:rPr>
              <a:t> est une application digitale éducative et interactive permettant aux proches aidants (ou aidants familiaux) de se mettre virtuellement en situations concrètes et pratiques, situations réelles du quotidien, et d’apprendre ainsi la manière dont se comporter et agir, savoir ce qu’il faut dire et faire pour être bien-traitant. VBT est un parcours pédagogique dans </a:t>
            </a:r>
            <a:r>
              <a:rPr lang="fr-FR" sz="1400" dirty="0" smtClean="0">
                <a:latin typeface="Calibri" panose="020F0502020204030204" pitchFamily="34" charset="0"/>
                <a:cs typeface="Calibri" panose="020F0502020204030204" pitchFamily="34" charset="0"/>
              </a:rPr>
              <a:t>l’</a:t>
            </a:r>
            <a:r>
              <a:rPr lang="fr-FR" sz="1400" dirty="0" err="1" smtClean="0">
                <a:latin typeface="Calibri" panose="020F0502020204030204" pitchFamily="34" charset="0"/>
                <a:cs typeface="Calibri" panose="020F0502020204030204" pitchFamily="34" charset="0"/>
              </a:rPr>
              <a:t>aidance</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pPr marL="0" indent="0">
              <a:buNone/>
            </a:pPr>
            <a:r>
              <a:rPr lang="fr-FR" sz="1400" dirty="0">
                <a:latin typeface="Calibri" panose="020F0502020204030204" pitchFamily="34" charset="0"/>
                <a:cs typeface="Calibri" panose="020F0502020204030204" pitchFamily="34" charset="0"/>
              </a:rPr>
              <a:t> </a:t>
            </a:r>
          </a:p>
          <a:p>
            <a:r>
              <a:rPr lang="fr-FR" sz="1400" b="1" u="sng" dirty="0">
                <a:latin typeface="Calibri" panose="020F0502020204030204" pitchFamily="34" charset="0"/>
                <a:cs typeface="Calibri" panose="020F0502020204030204" pitchFamily="34" charset="0"/>
              </a:rPr>
              <a:t>Le jeu </a:t>
            </a:r>
            <a:r>
              <a:rPr lang="fr-FR" sz="1400" b="1" u="sng" dirty="0" smtClean="0">
                <a:latin typeface="Calibri" panose="020F0502020204030204" pitchFamily="34" charset="0"/>
                <a:cs typeface="Calibri" panose="020F0502020204030204" pitchFamily="34" charset="0"/>
              </a:rPr>
              <a:t>pédagogique </a:t>
            </a:r>
            <a:r>
              <a:rPr lang="fr-FR" sz="1400" dirty="0" smtClean="0">
                <a:latin typeface="Calibri" panose="020F0502020204030204" pitchFamily="34" charset="0"/>
                <a:cs typeface="Calibri" panose="020F0502020204030204" pitchFamily="34" charset="0"/>
              </a:rPr>
              <a:t>propose des thématiques permettant </a:t>
            </a:r>
            <a:r>
              <a:rPr lang="fr-FR" sz="1400" dirty="0">
                <a:latin typeface="Calibri" panose="020F0502020204030204" pitchFamily="34" charset="0"/>
                <a:cs typeface="Calibri" panose="020F0502020204030204" pitchFamily="34" charset="0"/>
              </a:rPr>
              <a:t>d’aller à un niveau supérieur dans une arborescence, vers des lieux, des comportements, des situations, puis des objets. Autour de ces objets, </a:t>
            </a:r>
            <a:r>
              <a:rPr lang="fr-FR" sz="1400" dirty="0" smtClean="0">
                <a:latin typeface="Calibri" panose="020F0502020204030204" pitchFamily="34" charset="0"/>
                <a:cs typeface="Calibri" panose="020F0502020204030204" pitchFamily="34" charset="0"/>
              </a:rPr>
              <a:t>il y a </a:t>
            </a:r>
            <a:r>
              <a:rPr lang="fr-FR" sz="1400" dirty="0">
                <a:latin typeface="Calibri" panose="020F0502020204030204" pitchFamily="34" charset="0"/>
                <a:cs typeface="Calibri" panose="020F0502020204030204" pitchFamily="34" charset="0"/>
              </a:rPr>
              <a:t>une série : quiz / QCM / solutions / « Pour en avoir plus » et orienter l’usager vers des documents sources qui valorisent les actions des partenaires du jeu, notamment les institutions publiques et partenaires sociaux</a:t>
            </a:r>
            <a:r>
              <a:rPr lang="fr-FR" sz="1400" dirty="0" smtClean="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34067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6646"/>
            <a:ext cx="7467600" cy="778098"/>
          </a:xfrm>
        </p:spPr>
        <p:txBody>
          <a:bodyPr>
            <a:noAutofit/>
          </a:bodyPr>
          <a:lstStyle/>
          <a:p>
            <a:r>
              <a:rPr lang="fr-FR" sz="3200" b="1" dirty="0" smtClean="0">
                <a:solidFill>
                  <a:srgbClr val="0070C0"/>
                </a:solidFill>
                <a:latin typeface="Calibri" panose="020F0502020204030204" pitchFamily="34" charset="0"/>
                <a:cs typeface="Calibri" panose="020F0502020204030204" pitchFamily="34" charset="0"/>
              </a:rPr>
              <a:t>Pour qui ? </a:t>
            </a:r>
            <a:br>
              <a:rPr lang="fr-FR" sz="3200" b="1" dirty="0" smtClean="0">
                <a:solidFill>
                  <a:srgbClr val="0070C0"/>
                </a:solidFill>
                <a:latin typeface="Calibri" panose="020F0502020204030204" pitchFamily="34" charset="0"/>
                <a:cs typeface="Calibri" panose="020F0502020204030204" pitchFamily="34" charset="0"/>
              </a:rPr>
            </a:br>
            <a:r>
              <a:rPr lang="fr-FR" sz="3200" b="1" dirty="0" smtClean="0">
                <a:solidFill>
                  <a:srgbClr val="0070C0"/>
                </a:solidFill>
                <a:latin typeface="Calibri" panose="020F0502020204030204" pitchFamily="34" charset="0"/>
                <a:cs typeface="Calibri" panose="020F0502020204030204" pitchFamily="34" charset="0"/>
              </a:rPr>
              <a:t>Et quels moyens technique innovant ?</a:t>
            </a:r>
            <a:endParaRPr lang="fr-FR" sz="3200" b="1" dirty="0">
              <a:solidFill>
                <a:srgbClr val="0070C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sz="quarter" idx="1"/>
          </p:nvPr>
        </p:nvSpPr>
        <p:spPr>
          <a:xfrm>
            <a:off x="457200" y="1340768"/>
            <a:ext cx="8291264" cy="4873752"/>
          </a:xfrm>
        </p:spPr>
        <p:txBody>
          <a:bodyPr>
            <a:normAutofit/>
          </a:bodyPr>
          <a:lstStyle/>
          <a:p>
            <a:r>
              <a:rPr lang="fr-FR" sz="1400" b="1" u="sng" dirty="0" smtClean="0">
                <a:latin typeface="Calibri" panose="020F0502020204030204" pitchFamily="34" charset="0"/>
                <a:cs typeface="Calibri" panose="020F0502020204030204" pitchFamily="34" charset="0"/>
              </a:rPr>
              <a:t>Pour les </a:t>
            </a:r>
            <a:r>
              <a:rPr lang="fr-FR" sz="1400" b="1" u="sng" dirty="0">
                <a:latin typeface="Calibri" panose="020F0502020204030204" pitchFamily="34" charset="0"/>
                <a:cs typeface="Calibri" panose="020F0502020204030204" pitchFamily="34" charset="0"/>
              </a:rPr>
              <a:t>proches aidants </a:t>
            </a:r>
            <a:r>
              <a:rPr lang="fr-FR" sz="1400" dirty="0">
                <a:latin typeface="Calibri" panose="020F0502020204030204" pitchFamily="34" charset="0"/>
                <a:cs typeface="Calibri" panose="020F0502020204030204" pitchFamily="34" charset="0"/>
              </a:rPr>
              <a:t>qui par manque d’expérience ne savent pas (toujours) comment bien-être, </a:t>
            </a:r>
            <a:r>
              <a:rPr lang="fr-FR" sz="1400" dirty="0" err="1">
                <a:latin typeface="Calibri" panose="020F0502020204030204" pitchFamily="34" charset="0"/>
                <a:cs typeface="Calibri" panose="020F0502020204030204" pitchFamily="34" charset="0"/>
              </a:rPr>
              <a:t>bien-faire</a:t>
            </a:r>
            <a:r>
              <a:rPr lang="fr-FR" sz="1400" dirty="0">
                <a:latin typeface="Calibri" panose="020F0502020204030204" pitchFamily="34" charset="0"/>
                <a:cs typeface="Calibri" panose="020F0502020204030204" pitchFamily="34" charset="0"/>
              </a:rPr>
              <a:t> et bien-dire,  comment se comporter pour rester bien traitants avec des proches fragilisés.</a:t>
            </a:r>
          </a:p>
          <a:p>
            <a:r>
              <a:rPr lang="fr-FR" sz="1400" b="1" dirty="0">
                <a:latin typeface="Calibri" panose="020F0502020204030204" pitchFamily="34" charset="0"/>
                <a:cs typeface="Calibri" panose="020F0502020204030204" pitchFamily="34" charset="0"/>
              </a:rPr>
              <a:t>Le VBT comporte plusieurs modules « quiz » sur la bientraitance ou de la maltraitance </a:t>
            </a:r>
            <a:r>
              <a:rPr lang="fr-FR" sz="1400" b="1"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dirty="0">
                <a:latin typeface="Calibri" panose="020F0502020204030204" pitchFamily="34" charset="0"/>
                <a:cs typeface="Calibri" panose="020F0502020204030204" pitchFamily="34" charset="0"/>
              </a:rPr>
              <a:t>•	Quiz des situations de la vie quotidienne à risque de maltraitance</a:t>
            </a:r>
          </a:p>
          <a:p>
            <a:r>
              <a:rPr lang="fr-FR" sz="1400" dirty="0">
                <a:latin typeface="Calibri" panose="020F0502020204030204" pitchFamily="34" charset="0"/>
                <a:cs typeface="Calibri" panose="020F0502020204030204" pitchFamily="34" charset="0"/>
              </a:rPr>
              <a:t>•	Quiz sur les comportements bien/maltraitants</a:t>
            </a:r>
          </a:p>
          <a:p>
            <a:r>
              <a:rPr lang="fr-FR" sz="1400" dirty="0">
                <a:latin typeface="Calibri" panose="020F0502020204030204" pitchFamily="34" charset="0"/>
                <a:cs typeface="Calibri" panose="020F0502020204030204" pitchFamily="34" charset="0"/>
              </a:rPr>
              <a:t>•	Quiz des lieux de vie à risque de maltraitance</a:t>
            </a:r>
          </a:p>
          <a:p>
            <a:r>
              <a:rPr lang="fr-FR" sz="1400" dirty="0">
                <a:latin typeface="Calibri" panose="020F0502020204030204" pitchFamily="34" charset="0"/>
                <a:cs typeface="Calibri" panose="020F0502020204030204" pitchFamily="34" charset="0"/>
              </a:rPr>
              <a:t>•	Quiz sur le langage « Mots, expressions et interjections bien/maltraitants </a:t>
            </a:r>
            <a:r>
              <a:rPr lang="fr-FR" sz="1400" dirty="0" smtClean="0">
                <a:latin typeface="Calibri" panose="020F0502020204030204" pitchFamily="34" charset="0"/>
                <a:cs typeface="Calibri" panose="020F0502020204030204" pitchFamily="34" charset="0"/>
              </a:rPr>
              <a:t>»</a:t>
            </a:r>
            <a:endParaRPr lang="fr-FR" sz="1400" dirty="0">
              <a:latin typeface="Calibri" panose="020F0502020204030204" pitchFamily="34" charset="0"/>
              <a:cs typeface="Calibri" panose="020F0502020204030204" pitchFamily="34" charset="0"/>
            </a:endParaRPr>
          </a:p>
          <a:p>
            <a:r>
              <a:rPr lang="fr-FR" sz="1400" i="1" dirty="0">
                <a:latin typeface="Calibri" panose="020F0502020204030204" pitchFamily="34" charset="0"/>
                <a:cs typeface="Calibri" panose="020F0502020204030204" pitchFamily="34" charset="0"/>
              </a:rPr>
              <a:t>A un niveau supérieur de difficulté, on obtient le croisement comportement à risque dans un lieu à risque</a:t>
            </a:r>
            <a:r>
              <a:rPr lang="fr-FR" sz="1400" i="1" dirty="0" smtClean="0">
                <a:latin typeface="Calibri" panose="020F0502020204030204" pitchFamily="34" charset="0"/>
                <a:cs typeface="Calibri" panose="020F0502020204030204" pitchFamily="34" charset="0"/>
              </a:rPr>
              <a:t>.</a:t>
            </a:r>
          </a:p>
          <a:p>
            <a:r>
              <a:rPr lang="fr-FR" sz="1400" b="1" u="sng" dirty="0">
                <a:latin typeface="Calibri" panose="020F0502020204030204" pitchFamily="34" charset="0"/>
                <a:cs typeface="Calibri" panose="020F0502020204030204" pitchFamily="34" charset="0"/>
              </a:rPr>
              <a:t>VBT* est structuré en 4 thèmes : </a:t>
            </a:r>
            <a:r>
              <a:rPr lang="fr-FR" sz="1400" dirty="0">
                <a:latin typeface="Calibri" panose="020F0502020204030204" pitchFamily="34" charset="0"/>
                <a:cs typeface="Calibri" panose="020F0502020204030204" pitchFamily="34" charset="0"/>
              </a:rPr>
              <a:t>les situations / les comportements / les lieux / la communication dans la relation aidé(e) – aidant).</a:t>
            </a:r>
          </a:p>
          <a:p>
            <a:r>
              <a:rPr lang="fr-FR" sz="1400" dirty="0">
                <a:latin typeface="Calibri" panose="020F0502020204030204" pitchFamily="34" charset="0"/>
                <a:cs typeface="Calibri" panose="020F0502020204030204" pitchFamily="34" charset="0"/>
              </a:rPr>
              <a:t> </a:t>
            </a:r>
          </a:p>
          <a:p>
            <a:r>
              <a:rPr lang="fr-FR" sz="1400" dirty="0">
                <a:latin typeface="Calibri" panose="020F0502020204030204" pitchFamily="34" charset="0"/>
                <a:cs typeface="Calibri" panose="020F0502020204030204" pitchFamily="34" charset="0"/>
              </a:rPr>
              <a:t>Technologiquement, VBT est un « </a:t>
            </a:r>
            <a:r>
              <a:rPr lang="fr-FR" sz="1400" i="1" dirty="0" err="1">
                <a:latin typeface="Calibri" panose="020F0502020204030204" pitchFamily="34" charset="0"/>
                <a:cs typeface="Calibri" panose="020F0502020204030204" pitchFamily="34" charset="0"/>
              </a:rPr>
              <a:t>serious</a:t>
            </a:r>
            <a:r>
              <a:rPr lang="fr-FR" sz="1400" i="1" dirty="0">
                <a:latin typeface="Calibri" panose="020F0502020204030204" pitchFamily="34" charset="0"/>
                <a:cs typeface="Calibri" panose="020F0502020204030204" pitchFamily="34" charset="0"/>
              </a:rPr>
              <a:t> </a:t>
            </a:r>
            <a:r>
              <a:rPr lang="fr-FR" sz="1400" i="1" dirty="0" err="1">
                <a:latin typeface="Calibri" panose="020F0502020204030204" pitchFamily="34" charset="0"/>
                <a:cs typeface="Calibri" panose="020F0502020204030204" pitchFamily="34" charset="0"/>
              </a:rPr>
              <a:t>game</a:t>
            </a:r>
            <a:r>
              <a:rPr lang="fr-FR" sz="1400" dirty="0">
                <a:latin typeface="Calibri" panose="020F0502020204030204" pitchFamily="34" charset="0"/>
                <a:cs typeface="Calibri" panose="020F0502020204030204" pitchFamily="34" charset="0"/>
              </a:rPr>
              <a:t> » pour une formation personnalisable, en présentiel comme en mobilité, via une application (</a:t>
            </a:r>
            <a:r>
              <a:rPr lang="fr-FR" sz="1400" dirty="0" err="1">
                <a:latin typeface="Calibri" panose="020F0502020204030204" pitchFamily="34" charset="0"/>
                <a:cs typeface="Calibri" panose="020F0502020204030204" pitchFamily="34" charset="0"/>
              </a:rPr>
              <a:t>multiformat</a:t>
            </a:r>
            <a:r>
              <a:rPr lang="fr-FR" sz="1400" dirty="0">
                <a:latin typeface="Calibri" panose="020F0502020204030204" pitchFamily="34" charset="0"/>
                <a:cs typeface="Calibri" panose="020F0502020204030204" pitchFamily="34" charset="0"/>
              </a:rPr>
              <a:t> et support), le rendant participatif et interactif.</a:t>
            </a:r>
          </a:p>
          <a:p>
            <a:r>
              <a:rPr lang="fr-FR" sz="1400" dirty="0">
                <a:latin typeface="Calibri" panose="020F0502020204030204" pitchFamily="34" charset="0"/>
                <a:cs typeface="Calibri" panose="020F0502020204030204" pitchFamily="34" charset="0"/>
              </a:rPr>
              <a:t>Si VBT est destiné aux proches aidants, il est bénéfique aux personnes aidées et pour la qualité de l’</a:t>
            </a:r>
            <a:r>
              <a:rPr lang="fr-FR" sz="1400" dirty="0" err="1">
                <a:latin typeface="Calibri" panose="020F0502020204030204" pitchFamily="34" charset="0"/>
                <a:cs typeface="Calibri" panose="020F0502020204030204" pitchFamily="34" charset="0"/>
              </a:rPr>
              <a:t>aidance</a:t>
            </a:r>
            <a:r>
              <a:rPr lang="fr-FR" sz="1400" dirty="0">
                <a:latin typeface="Calibri" panose="020F0502020204030204" pitchFamily="34" charset="0"/>
                <a:cs typeface="Calibri" panose="020F0502020204030204" pitchFamily="34" charset="0"/>
              </a:rPr>
              <a:t> / prévention de la perte d’autonomie.</a:t>
            </a:r>
          </a:p>
          <a:p>
            <a:r>
              <a:rPr lang="fr-FR" sz="1400" dirty="0">
                <a:latin typeface="Calibri" panose="020F0502020204030204" pitchFamily="34" charset="0"/>
                <a:cs typeface="Calibri" panose="020F0502020204030204" pitchFamily="34" charset="0"/>
              </a:rPr>
              <a:t>VBT permet de jouer seul(e) ou en communauté d’aidants, une fois ou de manière répétée et constructive, et en situation avec la personne aidée</a:t>
            </a:r>
            <a:r>
              <a:rPr lang="fr-FR" sz="1400" dirty="0" smtClean="0">
                <a:latin typeface="Calibri" panose="020F0502020204030204" pitchFamily="34" charset="0"/>
                <a:cs typeface="Calibri" panose="020F0502020204030204" pitchFamily="34" charset="0"/>
              </a:rPr>
              <a:t>. </a:t>
            </a:r>
            <a:r>
              <a:rPr lang="fr-FR" sz="1400" b="1" dirty="0" smtClean="0">
                <a:solidFill>
                  <a:srgbClr val="0070C0"/>
                </a:solidFill>
                <a:latin typeface="Calibri" panose="020F0502020204030204" pitchFamily="34" charset="0"/>
                <a:cs typeface="Calibri" panose="020F0502020204030204" pitchFamily="34" charset="0"/>
              </a:rPr>
              <a:t>Lien social</a:t>
            </a:r>
            <a:endParaRPr lang="fr-FR" sz="1400" b="1" dirty="0">
              <a:solidFill>
                <a:srgbClr val="0070C0"/>
              </a:solidFill>
              <a:latin typeface="Calibri" panose="020F0502020204030204" pitchFamily="34" charset="0"/>
              <a:cs typeface="Calibri" panose="020F0502020204030204" pitchFamily="34" charset="0"/>
            </a:endParaRPr>
          </a:p>
          <a:p>
            <a:endParaRPr lang="fr-FR" sz="1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201062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Oriel</Template>
  <TotalTime>1039</TotalTime>
  <Words>1620</Words>
  <Application>Microsoft Office PowerPoint</Application>
  <PresentationFormat>Affichage à l'écran (4:3)</PresentationFormat>
  <Paragraphs>179</Paragraphs>
  <Slides>16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16</vt:i4>
      </vt:variant>
    </vt:vector>
  </HeadingPairs>
  <TitlesOfParts>
    <vt:vector size="21" baseType="lpstr">
      <vt:lpstr>Calibri</vt:lpstr>
      <vt:lpstr>Century Schoolbook</vt:lpstr>
      <vt:lpstr>Wingdings</vt:lpstr>
      <vt:lpstr>Wingdings 2</vt:lpstr>
      <vt:lpstr>Oriel</vt:lpstr>
      <vt:lpstr>Pôle Santé Pluridisciplinaire Paris-Est  Association loi 1901 à but non lucratif</vt:lpstr>
      <vt:lpstr>Synthèse PSPPE - PROJET : Le Verbatim de la bientraitance SOUTIEN AUX PROCHES AIDANTS ACTIFS</vt:lpstr>
      <vt:lpstr>Qui sommes-nous ?</vt:lpstr>
      <vt:lpstr>Qui sommes-nous ?  Et savoir faire</vt:lpstr>
      <vt:lpstr>quels moyens humains ?</vt:lpstr>
      <vt:lpstr>Qui est la fondatrice de PSPPE  + expérience vécue</vt:lpstr>
      <vt:lpstr>pourquoi ce projet ? Un constat </vt:lpstr>
      <vt:lpstr>Quelles solutions ?</vt:lpstr>
      <vt:lpstr>Pour qui ?  Et quels moyens technique innovant ?</vt:lpstr>
      <vt:lpstr>Avantages usagers</vt:lpstr>
      <vt:lpstr>Perspectives</vt:lpstr>
      <vt:lpstr>Modèle économique</vt:lpstr>
      <vt:lpstr>Modèle économique</vt:lpstr>
      <vt:lpstr>Quand ? Moyens d’action</vt:lpstr>
      <vt:lpstr>Pourquoi nous aider ? </vt:lpstr>
      <vt:lpstr>Merci de votre attention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Compte Microsoft</cp:lastModifiedBy>
  <cp:revision>90</cp:revision>
  <cp:lastPrinted>2021-12-11T20:33:17Z</cp:lastPrinted>
  <dcterms:created xsi:type="dcterms:W3CDTF">2018-04-05T19:39:10Z</dcterms:created>
  <dcterms:modified xsi:type="dcterms:W3CDTF">2022-01-24T21:33:00Z</dcterms:modified>
</cp:coreProperties>
</file>