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2" r:id="rId3"/>
    <p:sldId id="257" r:id="rId4"/>
    <p:sldId id="266" r:id="rId5"/>
  </p:sldIdLst>
  <p:sldSz cx="12192000" cy="6858000"/>
  <p:notesSz cx="6858000" cy="12192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E3E"/>
    <a:srgbClr val="E8CF18"/>
    <a:srgbClr val="EFDF60"/>
    <a:srgbClr val="1935C0"/>
    <a:srgbClr val="EFD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05" autoAdjust="0"/>
  </p:normalViewPr>
  <p:slideViewPr>
    <p:cSldViewPr snapToGrid="0" snapToObjects="1">
      <p:cViewPr varScale="1">
        <p:scale>
          <a:sx n="70" d="100"/>
          <a:sy n="70" d="100"/>
        </p:scale>
        <p:origin x="84" y="3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rice rosenstiehl" userId="e343910b1b8d73df" providerId="LiveId" clId="{BA06BC8D-29A2-4236-80FE-8156631CE647}"/>
    <pc:docChg chg="custSel modSld">
      <pc:chgData name="fabrice rosenstiehl" userId="e343910b1b8d73df" providerId="LiveId" clId="{BA06BC8D-29A2-4236-80FE-8156631CE647}" dt="2022-03-18T13:58:12.089" v="288" actId="20577"/>
      <pc:docMkLst>
        <pc:docMk/>
      </pc:docMkLst>
      <pc:sldChg chg="modSp mod">
        <pc:chgData name="fabrice rosenstiehl" userId="e343910b1b8d73df" providerId="LiveId" clId="{BA06BC8D-29A2-4236-80FE-8156631CE647}" dt="2022-03-18T13:58:12.089" v="288" actId="20577"/>
        <pc:sldMkLst>
          <pc:docMk/>
          <pc:sldMk cId="0" sldId="257"/>
        </pc:sldMkLst>
        <pc:spChg chg="mod">
          <ac:chgData name="fabrice rosenstiehl" userId="e343910b1b8d73df" providerId="LiveId" clId="{BA06BC8D-29A2-4236-80FE-8156631CE647}" dt="2022-03-18T13:58:12.089" v="288" actId="20577"/>
          <ac:spMkLst>
            <pc:docMk/>
            <pc:sldMk cId="0" sldId="257"/>
            <ac:spMk id="53" creationId="{7BA92D11-08E3-43C5-A793-20E0C1BFB027}"/>
          </ac:spMkLst>
        </pc:spChg>
      </pc:sldChg>
      <pc:sldChg chg="modSp mod">
        <pc:chgData name="fabrice rosenstiehl" userId="e343910b1b8d73df" providerId="LiveId" clId="{BA06BC8D-29A2-4236-80FE-8156631CE647}" dt="2022-03-18T13:55:20.046" v="115" actId="20577"/>
        <pc:sldMkLst>
          <pc:docMk/>
          <pc:sldMk cId="1854690925" sldId="266"/>
        </pc:sldMkLst>
        <pc:spChg chg="mod">
          <ac:chgData name="fabrice rosenstiehl" userId="e343910b1b8d73df" providerId="LiveId" clId="{BA06BC8D-29A2-4236-80FE-8156631CE647}" dt="2022-03-18T13:55:20.046" v="115" actId="20577"/>
          <ac:spMkLst>
            <pc:docMk/>
            <pc:sldMk cId="1854690925" sldId="266"/>
            <ac:spMk id="6" creationId="{4A50ADCB-3ACB-4A87-89D1-9ED197F689FA}"/>
          </ac:spMkLst>
        </pc:spChg>
        <pc:spChg chg="mod">
          <ac:chgData name="fabrice rosenstiehl" userId="e343910b1b8d73df" providerId="LiveId" clId="{BA06BC8D-29A2-4236-80FE-8156631CE647}" dt="2022-03-18T13:49:23.405" v="44" actId="207"/>
          <ac:spMkLst>
            <pc:docMk/>
            <pc:sldMk cId="1854690925" sldId="266"/>
            <ac:spMk id="9" creationId="{EFC8D6B6-EE3C-43CD-85EC-3A7F36B9F5D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002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86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34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verbatimaidants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2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8.png"/><Relationship Id="rId1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FD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0905" y="4594431"/>
            <a:ext cx="952262" cy="3809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9624" y="353245"/>
            <a:ext cx="2489539" cy="141185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63337">
            <a:off x="837312" y="831076"/>
            <a:ext cx="2744786" cy="1630793"/>
          </a:xfrm>
          <a:prstGeom prst="rect">
            <a:avLst/>
          </a:prstGeom>
        </p:spPr>
      </p:pic>
      <p:pic>
        <p:nvPicPr>
          <p:cNvPr id="6" name="Imag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3837">
            <a:off x="5432573" y="689821"/>
            <a:ext cx="3105225" cy="146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38D22408-2375-41E7-AAA8-8E177C59B6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0905" y="2731329"/>
            <a:ext cx="10515600" cy="1325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spc="259" dirty="0">
                <a:solidFill>
                  <a:srgbClr val="376092"/>
                </a:solidFill>
                <a:latin typeface="Roboto Slab"/>
              </a:rPr>
              <a:t>La </a:t>
            </a:r>
            <a:r>
              <a:rPr lang="en-US" b="1" spc="259" dirty="0" err="1">
                <a:solidFill>
                  <a:srgbClr val="376092"/>
                </a:solidFill>
                <a:latin typeface="Roboto Slab"/>
              </a:rPr>
              <a:t>qualité</a:t>
            </a:r>
            <a:r>
              <a:rPr lang="en-US" b="1" spc="259" dirty="0">
                <a:solidFill>
                  <a:srgbClr val="376092"/>
                </a:solidFill>
                <a:latin typeface="Roboto Slab"/>
              </a:rPr>
              <a:t> de </a:t>
            </a:r>
            <a:r>
              <a:rPr lang="en-US" b="1" spc="259" dirty="0" err="1">
                <a:solidFill>
                  <a:srgbClr val="376092"/>
                </a:solidFill>
                <a:latin typeface="Roboto Slab"/>
              </a:rPr>
              <a:t>l'aidance</a:t>
            </a:r>
            <a:r>
              <a:rPr lang="en-US" b="1" spc="259" dirty="0">
                <a:solidFill>
                  <a:srgbClr val="376092"/>
                </a:solidFill>
                <a:latin typeface="Roboto Slab"/>
              </a:rPr>
              <a:t/>
            </a:r>
            <a:br>
              <a:rPr lang="en-US" b="1" spc="259" dirty="0">
                <a:solidFill>
                  <a:srgbClr val="376092"/>
                </a:solidFill>
                <a:latin typeface="Roboto Slab"/>
              </a:rPr>
            </a:br>
            <a:r>
              <a:rPr lang="en-US" b="1" spc="259" dirty="0" err="1">
                <a:solidFill>
                  <a:srgbClr val="376092"/>
                </a:solidFill>
                <a:latin typeface="Roboto Slab"/>
              </a:rPr>
              <a:t>est</a:t>
            </a:r>
            <a:r>
              <a:rPr lang="en-US" b="1" spc="259" dirty="0">
                <a:solidFill>
                  <a:srgbClr val="376092"/>
                </a:solidFill>
                <a:latin typeface="Roboto Slab"/>
              </a:rPr>
              <a:t> </a:t>
            </a:r>
            <a:r>
              <a:rPr lang="en-US" b="1" spc="259" dirty="0" err="1">
                <a:solidFill>
                  <a:srgbClr val="376092"/>
                </a:solidFill>
                <a:latin typeface="Roboto Slab"/>
              </a:rPr>
              <a:t>contagieuse</a:t>
            </a:r>
            <a:r>
              <a:rPr lang="en-US" b="1" spc="259" dirty="0">
                <a:solidFill>
                  <a:srgbClr val="376092"/>
                </a:solidFill>
                <a:latin typeface="Roboto Slab"/>
              </a:rPr>
              <a:t/>
            </a:r>
            <a:br>
              <a:rPr lang="en-US" b="1" spc="259" dirty="0">
                <a:solidFill>
                  <a:srgbClr val="376092"/>
                </a:solidFill>
                <a:latin typeface="Roboto Slab"/>
              </a:rPr>
            </a:br>
            <a:r>
              <a:rPr lang="en-US" b="1" spc="259" dirty="0">
                <a:solidFill>
                  <a:srgbClr val="376092"/>
                </a:solidFill>
                <a:latin typeface="Roboto Slab"/>
              </a:rPr>
              <a:t/>
            </a:r>
            <a:br>
              <a:rPr lang="en-US" b="1" spc="259" dirty="0">
                <a:solidFill>
                  <a:srgbClr val="376092"/>
                </a:solidFill>
                <a:latin typeface="Roboto Slab"/>
              </a:rPr>
            </a:br>
            <a:endParaRPr lang="en-GB" b="1" spc="259" dirty="0">
              <a:solidFill>
                <a:srgbClr val="376092"/>
              </a:solidFill>
              <a:latin typeface="Roboto Slab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179AD7C-0B72-41EE-B93C-5AEC38A7E7A0}"/>
              </a:ext>
            </a:extLst>
          </p:cNvPr>
          <p:cNvSpPr txBox="1"/>
          <p:nvPr/>
        </p:nvSpPr>
        <p:spPr>
          <a:xfrm>
            <a:off x="380905" y="4808821"/>
            <a:ext cx="109808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spc="259" dirty="0">
                <a:solidFill>
                  <a:srgbClr val="00B050"/>
                </a:solidFill>
                <a:effectLst/>
                <a:latin typeface="Roboto Slab"/>
                <a:ea typeface="Roboto Slab"/>
                <a:cs typeface="Roboto Slab"/>
              </a:rPr>
              <a:t>Objectif Marketing: </a:t>
            </a:r>
            <a:r>
              <a:rPr lang="fr-FR" sz="3200" b="1" spc="259" dirty="0">
                <a:solidFill>
                  <a:srgbClr val="376092"/>
                </a:solidFill>
                <a:effectLst/>
                <a:latin typeface="Roboto Slab"/>
                <a:ea typeface="Roboto Slab"/>
                <a:cs typeface="Roboto Slab"/>
              </a:rPr>
              <a:t>Attractivité pour les prospects – Fréquentation du site de La Poste à destination des proches aidants</a:t>
            </a:r>
            <a:endParaRPr lang="fr-FR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6132" y="1236483"/>
            <a:ext cx="380905" cy="38090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1165385" y="1748562"/>
            <a:ext cx="1793427" cy="1371257"/>
          </a:xfrm>
          <a:prstGeom prst="rect">
            <a:avLst/>
          </a:prstGeom>
          <a:solidFill>
            <a:srgbClr val="EFDF60"/>
          </a:solidFill>
        </p:spPr>
      </p:sp>
      <p:sp>
        <p:nvSpPr>
          <p:cNvPr id="6" name="Object 5"/>
          <p:cNvSpPr/>
          <p:nvPr/>
        </p:nvSpPr>
        <p:spPr>
          <a:xfrm>
            <a:off x="990910" y="2192366"/>
            <a:ext cx="2169288" cy="43341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962"/>
              </a:lnSpc>
              <a:spcAft>
                <a:spcPts val="600"/>
              </a:spcAft>
              <a:buNone/>
            </a:pPr>
            <a:r>
              <a:rPr lang="fr-FR" sz="1700" b="1" kern="0" spc="86" dirty="0">
                <a:solidFill>
                  <a:schemeClr val="accent1">
                    <a:lumMod val="75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Usagers de</a:t>
            </a:r>
            <a:br>
              <a:rPr lang="fr-FR" sz="1700" b="1" kern="0" spc="86" dirty="0">
                <a:solidFill>
                  <a:schemeClr val="accent1">
                    <a:lumMod val="75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</a:br>
            <a:r>
              <a:rPr lang="fr-FR" sz="1700" b="1" kern="0" spc="86" dirty="0">
                <a:solidFill>
                  <a:schemeClr val="accent1">
                    <a:lumMod val="75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l'application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Object 6"/>
          <p:cNvSpPr/>
          <p:nvPr/>
        </p:nvSpPr>
        <p:spPr>
          <a:xfrm>
            <a:off x="1165385" y="2409074"/>
            <a:ext cx="1847732" cy="4550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239"/>
              </a:lnSpc>
              <a:spcAft>
                <a:spcPts val="600"/>
              </a:spcAft>
              <a:buNone/>
            </a:pP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1165385" y="3215045"/>
            <a:ext cx="1793427" cy="2837740"/>
          </a:xfrm>
          <a:prstGeom prst="rect">
            <a:avLst/>
          </a:prstGeom>
          <a:solidFill>
            <a:srgbClr val="5DA6B5"/>
          </a:solidFill>
        </p:spPr>
      </p:sp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691165" y="3373705"/>
            <a:ext cx="742764" cy="761810"/>
          </a:xfrm>
          <a:prstGeom prst="rect">
            <a:avLst/>
          </a:prstGeom>
        </p:spPr>
      </p:pic>
      <p:sp>
        <p:nvSpPr>
          <p:cNvPr id="13" name="Object 12"/>
          <p:cNvSpPr/>
          <p:nvPr/>
        </p:nvSpPr>
        <p:spPr>
          <a:xfrm>
            <a:off x="1260610" y="4424416"/>
            <a:ext cx="1561386" cy="15761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239"/>
              </a:lnSpc>
              <a:spcAft>
                <a:spcPts val="600"/>
              </a:spcAft>
              <a:buNone/>
            </a:pPr>
            <a:r>
              <a:rPr lang="fr-FR" sz="1600" kern="0" spc="38" dirty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Tous Les proches aidants</a:t>
            </a:r>
            <a:endParaRPr lang="fr-FR" dirty="0"/>
          </a:p>
        </p:txBody>
      </p:sp>
      <p:sp>
        <p:nvSpPr>
          <p:cNvPr id="16" name="Object 15"/>
          <p:cNvSpPr/>
          <p:nvPr/>
        </p:nvSpPr>
        <p:spPr>
          <a:xfrm>
            <a:off x="3054037" y="3215045"/>
            <a:ext cx="1793427" cy="2837740"/>
          </a:xfrm>
          <a:prstGeom prst="rect">
            <a:avLst/>
          </a:prstGeom>
          <a:solidFill>
            <a:srgbClr val="5DA6B5"/>
          </a:solidFill>
        </p:spPr>
      </p:sp>
      <p:pic>
        <p:nvPicPr>
          <p:cNvPr id="17" name="Object 16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777265" y="3373705"/>
            <a:ext cx="342814" cy="761810"/>
          </a:xfrm>
          <a:prstGeom prst="rect">
            <a:avLst/>
          </a:prstGeom>
        </p:spPr>
      </p:pic>
      <p:sp>
        <p:nvSpPr>
          <p:cNvPr id="18" name="Object 17"/>
          <p:cNvSpPr/>
          <p:nvPr/>
        </p:nvSpPr>
        <p:spPr>
          <a:xfrm>
            <a:off x="3112257" y="4266897"/>
            <a:ext cx="1735207" cy="15761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239"/>
              </a:lnSpc>
              <a:spcAft>
                <a:spcPts val="600"/>
              </a:spcAft>
              <a:buNone/>
            </a:pPr>
            <a:r>
              <a:rPr lang="fr-FR" sz="1400" kern="0" spc="38" dirty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Les proches aidants en 1</a:t>
            </a:r>
            <a:r>
              <a:rPr lang="fr-FR" sz="1400" kern="0" spc="38" baseline="30000" dirty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er</a:t>
            </a:r>
            <a:r>
              <a:rPr lang="fr-FR" sz="1400" kern="0" spc="38" dirty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et les personnes aidées</a:t>
            </a:r>
            <a:br>
              <a:rPr lang="fr-FR" sz="1400" kern="0" spc="38" dirty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</a:br>
            <a:r>
              <a:rPr lang="fr-FR" sz="1400" kern="0" spc="38" dirty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et fragilisées par l’âge</a:t>
            </a:r>
          </a:p>
        </p:txBody>
      </p:sp>
      <p:sp>
        <p:nvSpPr>
          <p:cNvPr id="19" name="Object 18"/>
          <p:cNvSpPr/>
          <p:nvPr/>
        </p:nvSpPr>
        <p:spPr>
          <a:xfrm>
            <a:off x="5827457" y="3215045"/>
            <a:ext cx="1793427" cy="2837740"/>
          </a:xfrm>
          <a:prstGeom prst="rect">
            <a:avLst/>
          </a:prstGeom>
          <a:solidFill>
            <a:srgbClr val="9BCBB9"/>
          </a:solidFill>
        </p:spPr>
      </p:sp>
      <p:pic>
        <p:nvPicPr>
          <p:cNvPr id="20" name="Object 19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358877" y="3508258"/>
            <a:ext cx="733242" cy="495176"/>
          </a:xfrm>
          <a:prstGeom prst="rect">
            <a:avLst/>
          </a:prstGeom>
        </p:spPr>
      </p:pic>
      <p:sp>
        <p:nvSpPr>
          <p:cNvPr id="21" name="Object 20"/>
          <p:cNvSpPr/>
          <p:nvPr/>
        </p:nvSpPr>
        <p:spPr>
          <a:xfrm>
            <a:off x="5904689" y="4266898"/>
            <a:ext cx="1672074" cy="153796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239"/>
              </a:lnSpc>
              <a:spcAft>
                <a:spcPts val="600"/>
              </a:spcAft>
              <a:buNone/>
            </a:pPr>
            <a:r>
              <a:rPr lang="fr-FR" sz="1600" kern="0" spc="38" dirty="0">
                <a:solidFill>
                  <a:srgbClr val="000000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Supporter les</a:t>
            </a:r>
            <a:br>
              <a:rPr lang="fr-FR" sz="1600" kern="0" spc="38" dirty="0">
                <a:solidFill>
                  <a:srgbClr val="000000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</a:br>
            <a:r>
              <a:rPr lang="fr-FR" sz="1600" kern="0" spc="38" dirty="0">
                <a:solidFill>
                  <a:srgbClr val="000000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aidants dans leur quotidien</a:t>
            </a:r>
            <a:endParaRPr lang="fr-FR" dirty="0"/>
          </a:p>
        </p:txBody>
      </p:sp>
      <p:sp>
        <p:nvSpPr>
          <p:cNvPr id="22" name="Object 21"/>
          <p:cNvSpPr/>
          <p:nvPr/>
        </p:nvSpPr>
        <p:spPr>
          <a:xfrm>
            <a:off x="7716110" y="3215045"/>
            <a:ext cx="1793427" cy="2837740"/>
          </a:xfrm>
          <a:prstGeom prst="rect">
            <a:avLst/>
          </a:prstGeom>
          <a:solidFill>
            <a:srgbClr val="9BCBB9"/>
          </a:solidFill>
        </p:spPr>
      </p:sp>
      <p:pic>
        <p:nvPicPr>
          <p:cNvPr id="23" name="Object 22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231827" y="3503203"/>
            <a:ext cx="761810" cy="504699"/>
          </a:xfrm>
          <a:prstGeom prst="rect">
            <a:avLst/>
          </a:prstGeom>
        </p:spPr>
      </p:pic>
      <p:sp>
        <p:nvSpPr>
          <p:cNvPr id="24" name="Object 23"/>
          <p:cNvSpPr/>
          <p:nvPr/>
        </p:nvSpPr>
        <p:spPr>
          <a:xfrm>
            <a:off x="7522216" y="4424416"/>
            <a:ext cx="2181214" cy="86882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239"/>
              </a:lnSpc>
              <a:spcAft>
                <a:spcPts val="600"/>
              </a:spcAft>
              <a:buNone/>
            </a:pPr>
            <a:r>
              <a:rPr lang="fr-FR" sz="1600" kern="0" spc="38">
                <a:solidFill>
                  <a:srgbClr val="000000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En ligne ou</a:t>
            </a:r>
            <a:br>
              <a:rPr lang="fr-FR" sz="1600" kern="0" spc="38">
                <a:solidFill>
                  <a:srgbClr val="000000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</a:br>
            <a:r>
              <a:rPr lang="fr-FR" sz="1600" kern="0" spc="38">
                <a:solidFill>
                  <a:srgbClr val="000000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bien</a:t>
            </a:r>
            <a:br>
              <a:rPr lang="fr-FR" sz="1600" kern="0" spc="38">
                <a:solidFill>
                  <a:srgbClr val="000000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</a:br>
            <a:r>
              <a:rPr lang="fr-FR" sz="1600" kern="0" spc="38">
                <a:solidFill>
                  <a:srgbClr val="000000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physiquement</a:t>
            </a:r>
            <a:endParaRPr lang="fr-FR"/>
          </a:p>
        </p:txBody>
      </p:sp>
      <p:sp>
        <p:nvSpPr>
          <p:cNvPr id="25" name="Object 24"/>
          <p:cNvSpPr/>
          <p:nvPr/>
        </p:nvSpPr>
        <p:spPr>
          <a:xfrm>
            <a:off x="3054037" y="1748562"/>
            <a:ext cx="1793427" cy="1371257"/>
          </a:xfrm>
          <a:prstGeom prst="rect">
            <a:avLst/>
          </a:prstGeom>
          <a:solidFill>
            <a:srgbClr val="EFDF60"/>
          </a:solidFill>
        </p:spPr>
      </p:sp>
      <p:sp>
        <p:nvSpPr>
          <p:cNvPr id="26" name="Object 25"/>
          <p:cNvSpPr/>
          <p:nvPr/>
        </p:nvSpPr>
        <p:spPr>
          <a:xfrm>
            <a:off x="2929381" y="2304620"/>
            <a:ext cx="2047283" cy="33199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962"/>
              </a:lnSpc>
              <a:spcAft>
                <a:spcPts val="600"/>
              </a:spcAft>
              <a:buNone/>
            </a:pPr>
            <a:r>
              <a:rPr lang="fr-FR" sz="1700" b="1" kern="0" spc="86" dirty="0">
                <a:solidFill>
                  <a:schemeClr val="accent1">
                    <a:lumMod val="75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Bénéficiaires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Object 26"/>
          <p:cNvSpPr/>
          <p:nvPr/>
        </p:nvSpPr>
        <p:spPr>
          <a:xfrm>
            <a:off x="5827457" y="1748562"/>
            <a:ext cx="1793427" cy="1371257"/>
          </a:xfrm>
          <a:prstGeom prst="rect">
            <a:avLst/>
          </a:prstGeom>
          <a:solidFill>
            <a:srgbClr val="1935C0"/>
          </a:solidFill>
        </p:spPr>
      </p:sp>
      <p:sp>
        <p:nvSpPr>
          <p:cNvPr id="28" name="Object 27"/>
          <p:cNvSpPr/>
          <p:nvPr/>
        </p:nvSpPr>
        <p:spPr>
          <a:xfrm>
            <a:off x="5643578" y="2229603"/>
            <a:ext cx="2161184" cy="5847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706"/>
              </a:lnSpc>
              <a:spcAft>
                <a:spcPts val="600"/>
              </a:spcAft>
              <a:buNone/>
            </a:pPr>
            <a:r>
              <a:rPr lang="fr-FR" sz="1500" b="1" kern="0" spc="77" dirty="0">
                <a:solidFill>
                  <a:srgbClr val="EFDF6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Objectif,</a:t>
            </a:r>
            <a:br>
              <a:rPr lang="fr-FR" sz="1500" b="1" kern="0" spc="77" dirty="0">
                <a:solidFill>
                  <a:srgbClr val="EFDF6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</a:br>
            <a:r>
              <a:rPr lang="fr-FR" sz="1500" b="1" kern="0" spc="77" dirty="0">
                <a:solidFill>
                  <a:srgbClr val="EFDF6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Service Rendu</a:t>
            </a:r>
            <a:endParaRPr lang="fr-FR" dirty="0">
              <a:solidFill>
                <a:srgbClr val="EFDF60"/>
              </a:solidFill>
            </a:endParaRPr>
          </a:p>
        </p:txBody>
      </p:sp>
      <p:sp>
        <p:nvSpPr>
          <p:cNvPr id="29" name="Object 28"/>
          <p:cNvSpPr/>
          <p:nvPr/>
        </p:nvSpPr>
        <p:spPr>
          <a:xfrm>
            <a:off x="7716110" y="1748562"/>
            <a:ext cx="1793427" cy="1371257"/>
          </a:xfrm>
          <a:prstGeom prst="rect">
            <a:avLst/>
          </a:prstGeom>
          <a:solidFill>
            <a:srgbClr val="1935C0"/>
          </a:solidFill>
        </p:spPr>
      </p:sp>
      <p:sp>
        <p:nvSpPr>
          <p:cNvPr id="30" name="Object 29"/>
          <p:cNvSpPr/>
          <p:nvPr/>
        </p:nvSpPr>
        <p:spPr>
          <a:xfrm>
            <a:off x="7675742" y="2077486"/>
            <a:ext cx="1929021" cy="73689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962"/>
              </a:lnSpc>
              <a:spcAft>
                <a:spcPts val="600"/>
              </a:spcAft>
              <a:buNone/>
            </a:pPr>
            <a:r>
              <a:rPr lang="fr-FR" sz="1700" b="1" kern="0" spc="86" dirty="0">
                <a:solidFill>
                  <a:srgbClr val="EFDF6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Formation Verbatim  Aidance</a:t>
            </a:r>
            <a:endParaRPr lang="fr-FR" dirty="0">
              <a:solidFill>
                <a:srgbClr val="EFDF60"/>
              </a:solidFill>
            </a:endParaRPr>
          </a:p>
        </p:txBody>
      </p:sp>
      <p:sp>
        <p:nvSpPr>
          <p:cNvPr id="31" name="Object 30"/>
          <p:cNvSpPr/>
          <p:nvPr/>
        </p:nvSpPr>
        <p:spPr>
          <a:xfrm>
            <a:off x="9919395" y="1748562"/>
            <a:ext cx="1793427" cy="1371257"/>
          </a:xfrm>
          <a:prstGeom prst="rect">
            <a:avLst/>
          </a:prstGeom>
          <a:solidFill>
            <a:srgbClr val="1935C0"/>
          </a:solidFill>
        </p:spPr>
      </p:sp>
      <p:sp>
        <p:nvSpPr>
          <p:cNvPr id="32" name="Object 31"/>
          <p:cNvSpPr/>
          <p:nvPr/>
        </p:nvSpPr>
        <p:spPr>
          <a:xfrm>
            <a:off x="9672057" y="2203200"/>
            <a:ext cx="2288102" cy="6111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962"/>
              </a:lnSpc>
              <a:spcAft>
                <a:spcPts val="600"/>
              </a:spcAft>
              <a:buNone/>
            </a:pPr>
            <a:r>
              <a:rPr lang="fr-FR" sz="1700" b="1" kern="0" spc="86" dirty="0">
                <a:solidFill>
                  <a:srgbClr val="EFDF6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Le</a:t>
            </a:r>
            <a:r>
              <a:rPr lang="fr-FR" sz="1700" kern="0" spc="86" dirty="0">
                <a:solidFill>
                  <a:srgbClr val="EFDF6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fr-FR" sz="1700" b="1" kern="0" spc="86" dirty="0">
                <a:solidFill>
                  <a:srgbClr val="EFDF6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modèle de</a:t>
            </a:r>
            <a:br>
              <a:rPr lang="fr-FR" sz="1700" b="1" kern="0" spc="86" dirty="0">
                <a:solidFill>
                  <a:srgbClr val="EFDF6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</a:br>
            <a:r>
              <a:rPr lang="fr-FR" sz="1700" b="1" kern="0" spc="86" dirty="0">
                <a:solidFill>
                  <a:srgbClr val="EFDF6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business</a:t>
            </a:r>
            <a:endParaRPr lang="fr-FR" dirty="0">
              <a:solidFill>
                <a:srgbClr val="EFDF60"/>
              </a:solidFill>
            </a:endParaRPr>
          </a:p>
        </p:txBody>
      </p:sp>
      <p:sp>
        <p:nvSpPr>
          <p:cNvPr id="33" name="Object 32"/>
          <p:cNvSpPr/>
          <p:nvPr/>
        </p:nvSpPr>
        <p:spPr>
          <a:xfrm>
            <a:off x="9919395" y="3215045"/>
            <a:ext cx="1793427" cy="2837740"/>
          </a:xfrm>
          <a:prstGeom prst="rect">
            <a:avLst/>
          </a:prstGeom>
          <a:solidFill>
            <a:srgbClr val="DAE0C9"/>
          </a:solidFill>
        </p:spPr>
      </p:sp>
      <p:pic>
        <p:nvPicPr>
          <p:cNvPr id="34" name="Object 33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0504967" y="3373705"/>
            <a:ext cx="618970" cy="761810"/>
          </a:xfrm>
          <a:prstGeom prst="rect">
            <a:avLst/>
          </a:prstGeom>
        </p:spPr>
      </p:pic>
      <p:sp>
        <p:nvSpPr>
          <p:cNvPr id="35" name="Object 34"/>
          <p:cNvSpPr/>
          <p:nvPr/>
        </p:nvSpPr>
        <p:spPr>
          <a:xfrm>
            <a:off x="9780047" y="4424416"/>
            <a:ext cx="2072122" cy="112380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239"/>
              </a:lnSpc>
              <a:spcAft>
                <a:spcPts val="600"/>
              </a:spcAft>
              <a:buNone/>
            </a:pPr>
            <a:r>
              <a:rPr lang="fr-FR" sz="1600" kern="0" spc="38" dirty="0">
                <a:solidFill>
                  <a:srgbClr val="000000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Prix = Mise en</a:t>
            </a:r>
            <a:br>
              <a:rPr lang="fr-FR" sz="1600" kern="0" spc="38" dirty="0">
                <a:solidFill>
                  <a:srgbClr val="000000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</a:br>
            <a:r>
              <a:rPr lang="fr-FR" sz="1600" kern="0" spc="38" dirty="0">
                <a:solidFill>
                  <a:srgbClr val="000000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place fixe et </a:t>
            </a:r>
            <a:br>
              <a:rPr lang="fr-FR" sz="1600" kern="0" spc="38" dirty="0">
                <a:solidFill>
                  <a:srgbClr val="000000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</a:br>
            <a:r>
              <a:rPr lang="fr-FR" sz="1600" kern="0" spc="38" dirty="0">
                <a:solidFill>
                  <a:srgbClr val="000000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par employé / usagers</a:t>
            </a:r>
            <a:endParaRPr lang="fr-FR" dirty="0"/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814452" y="108500"/>
            <a:ext cx="1260397" cy="71478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EFC8D6B6-EE3C-43CD-85EC-3A7F36B9F5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132" y="174039"/>
            <a:ext cx="11598717" cy="1325563"/>
          </a:xfrm>
          <a:prstGeom prst="rect">
            <a:avLst/>
          </a:prstGeom>
        </p:spPr>
        <p:txBody>
          <a:bodyPr/>
          <a:lstStyle/>
          <a:p>
            <a:pPr algn="l" rtl="0" eaLnBrk="1" latinLnBrk="0" hangingPunct="1"/>
            <a:r>
              <a:rPr lang="fr-FR" sz="3200" b="1" spc="134" dirty="0">
                <a:solidFill>
                  <a:srgbClr val="0070C0"/>
                </a:solidFill>
                <a:effectLst/>
                <a:latin typeface="Roboto Slab"/>
                <a:ea typeface="Roboto Slab"/>
                <a:cs typeface="Roboto Slab"/>
              </a:rPr>
              <a:t>Verbatim</a:t>
            </a:r>
            <a:r>
              <a:rPr lang="fr-FR" sz="3200" spc="134" dirty="0">
                <a:solidFill>
                  <a:srgbClr val="0070C0"/>
                </a:solidFill>
                <a:effectLst/>
                <a:latin typeface="Roboto Slab"/>
                <a:ea typeface="Roboto Slab"/>
                <a:cs typeface="Roboto Slab"/>
              </a:rPr>
              <a:t>: </a:t>
            </a:r>
            <a:r>
              <a:rPr lang="fr-FR" sz="3200" spc="134" dirty="0">
                <a:solidFill>
                  <a:srgbClr val="0070C0"/>
                </a:solidFill>
                <a:effectLst/>
                <a:latin typeface="Roboto Slab"/>
                <a:ea typeface="Roboto Slab"/>
                <a:cs typeface="Roboto Slab"/>
                <a:hlinkClick r:id="rId16"/>
              </a:rPr>
              <a:t>https://www.verbatimaidants.com/</a:t>
            </a:r>
            <a:r>
              <a:rPr lang="fr-FR" sz="3200" spc="134" dirty="0">
                <a:solidFill>
                  <a:srgbClr val="0070C0"/>
                </a:solidFill>
                <a:effectLst/>
                <a:latin typeface="Roboto Slab"/>
                <a:ea typeface="Roboto Slab"/>
                <a:cs typeface="Roboto Slab"/>
              </a:rPr>
              <a:t> *</a:t>
            </a:r>
            <a:endParaRPr lang="en-GB" sz="3200" dirty="0">
              <a:effectLst/>
            </a:endParaRPr>
          </a:p>
          <a:p>
            <a:pPr algn="l" rtl="0" eaLnBrk="1" latinLnBrk="0" hangingPunct="1"/>
            <a:r>
              <a:rPr lang="fr-FR" sz="3200" spc="134" dirty="0">
                <a:solidFill>
                  <a:srgbClr val="0070C0"/>
                </a:solidFill>
                <a:effectLst/>
                <a:latin typeface="Roboto Slab"/>
                <a:ea typeface="Roboto Slab"/>
                <a:cs typeface="Roboto Slab"/>
              </a:rPr>
              <a:t>une e-solution pour supporter </a:t>
            </a:r>
            <a:r>
              <a:rPr lang="fr-FR" sz="3200" b="1" spc="134" dirty="0">
                <a:solidFill>
                  <a:srgbClr val="0070C0"/>
                </a:solidFill>
                <a:effectLst/>
                <a:latin typeface="Roboto Slab"/>
                <a:ea typeface="Roboto Slab"/>
                <a:cs typeface="Roboto Slab"/>
              </a:rPr>
              <a:t>tous</a:t>
            </a:r>
            <a:r>
              <a:rPr lang="fr-FR" sz="3200" spc="134" dirty="0">
                <a:solidFill>
                  <a:srgbClr val="0070C0"/>
                </a:solidFill>
                <a:effectLst/>
                <a:latin typeface="Roboto Slab"/>
                <a:ea typeface="Roboto Slab"/>
                <a:cs typeface="Roboto Slab"/>
              </a:rPr>
              <a:t> </a:t>
            </a:r>
            <a:r>
              <a:rPr lang="fr-FR" sz="3200" b="1" spc="134" dirty="0">
                <a:solidFill>
                  <a:srgbClr val="0070C0"/>
                </a:solidFill>
                <a:effectLst/>
                <a:latin typeface="Roboto Slab"/>
                <a:ea typeface="Roboto Slab"/>
                <a:cs typeface="Roboto Slab"/>
              </a:rPr>
              <a:t>les proches aidants</a:t>
            </a:r>
            <a:endParaRPr lang="en-GB" sz="3200" dirty="0"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74AEEC-CE65-4770-8507-740AA7829209}"/>
              </a:ext>
            </a:extLst>
          </p:cNvPr>
          <p:cNvSpPr txBox="1"/>
          <p:nvPr/>
        </p:nvSpPr>
        <p:spPr>
          <a:xfrm>
            <a:off x="613821" y="6282356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(*) Version Beta</a:t>
            </a:r>
          </a:p>
        </p:txBody>
      </p:sp>
    </p:spTree>
    <p:extLst>
      <p:ext uri="{BB962C8B-B14F-4D97-AF65-F5344CB8AC3E}">
        <p14:creationId xmlns:p14="http://schemas.microsoft.com/office/powerpoint/2010/main" val="4206906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6132" y="1236483"/>
            <a:ext cx="380905" cy="3809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4452" y="108500"/>
            <a:ext cx="1260397" cy="71478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EFC8D6B6-EE3C-43CD-85EC-3A7F36B9F5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08500"/>
            <a:ext cx="10515600" cy="1325563"/>
          </a:xfrm>
          <a:prstGeom prst="rect">
            <a:avLst/>
          </a:prstGeom>
        </p:spPr>
        <p:txBody>
          <a:bodyPr/>
          <a:lstStyle/>
          <a:p>
            <a:pPr algn="l" rtl="0" eaLnBrk="1" latinLnBrk="0" hangingPunct="1"/>
            <a:r>
              <a:rPr lang="fr-FR" sz="3200" b="1" spc="134" dirty="0">
                <a:solidFill>
                  <a:srgbClr val="0070C0"/>
                </a:solidFill>
                <a:effectLst/>
                <a:latin typeface="Roboto Slab"/>
                <a:ea typeface="Roboto Slab"/>
                <a:cs typeface="Roboto Slab"/>
              </a:rPr>
              <a:t>L’offre pour La Poste: Objectif attractivité et augmentation du trafic sur le site de LaPoste.fr</a:t>
            </a:r>
            <a:endParaRPr lang="fr-FR" sz="3200" dirty="0">
              <a:effectLst/>
            </a:endParaRP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xmlns="" id="{7BA92D11-08E3-43C5-A793-20E0C1BFB02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80913" y="1831119"/>
            <a:ext cx="10772887" cy="4351338"/>
          </a:xfrm>
          <a:prstGeom prst="rect">
            <a:avLst/>
          </a:prstGeom>
        </p:spPr>
        <p:txBody>
          <a:bodyPr/>
          <a:lstStyle/>
          <a:p>
            <a:r>
              <a:rPr lang="fr-FR" sz="2400" b="1" dirty="0"/>
              <a:t>L’intégration de Verbatim dans le site LaPoste.fr / rubrique pour les aidants</a:t>
            </a:r>
          </a:p>
          <a:p>
            <a:pPr marL="0" indent="0">
              <a:buNone/>
            </a:pPr>
            <a:endParaRPr lang="fr-FR" sz="2400" b="1" dirty="0"/>
          </a:p>
          <a:p>
            <a:r>
              <a:rPr lang="fr-FR" sz="2400" b="1" dirty="0"/>
              <a:t>Une sélection de contenus, Quiz / QCM / Solutions personnalisées pour les besoins de La Poste (sans insistance sur la marque) grâce au questionnement de postiers impliqués dans le </a:t>
            </a:r>
            <a:r>
              <a:rPr lang="fr-FR" sz="2400" b="1"/>
              <a:t>service aidants</a:t>
            </a:r>
            <a:endParaRPr lang="fr-FR" sz="2400" b="1" dirty="0"/>
          </a:p>
          <a:p>
            <a:endParaRPr lang="fr-FR" sz="2400" b="1" dirty="0"/>
          </a:p>
          <a:p>
            <a:r>
              <a:rPr lang="fr-FR" sz="2400" b="1" dirty="0"/>
              <a:t>Des </a:t>
            </a:r>
            <a:r>
              <a:rPr lang="fr-FR" sz="2400" b="1" dirty="0" err="1"/>
              <a:t>metrics</a:t>
            </a:r>
            <a:r>
              <a:rPr lang="fr-FR" sz="2400" b="1" dirty="0"/>
              <a:t> spécifiques (</a:t>
            </a:r>
            <a:r>
              <a:rPr lang="fr-FR" sz="2400" b="1" dirty="0" err="1"/>
              <a:t>dashboard</a:t>
            </a:r>
            <a:r>
              <a:rPr lang="fr-FR" sz="2400" b="1" dirty="0"/>
              <a:t>) permettant à La Poste de mieux cerner les prospects, éventuellement d’affiner sa stratégie</a:t>
            </a:r>
          </a:p>
          <a:p>
            <a:endParaRPr lang="fr-FR" sz="2400" b="1" dirty="0"/>
          </a:p>
          <a:p>
            <a:r>
              <a:rPr lang="fr-FR" sz="2400" b="1" dirty="0"/>
              <a:t>Un accroche supplémentaire et complémentaire de prospects</a:t>
            </a:r>
            <a:endParaRPr lang="fr-FR" sz="2800" dirty="0"/>
          </a:p>
          <a:p>
            <a:endParaRPr lang="fr-FR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6132" y="1236483"/>
            <a:ext cx="380905" cy="3809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4452" y="108500"/>
            <a:ext cx="1260397" cy="71478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EFC8D6B6-EE3C-43CD-85EC-3A7F36B9F5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algn="l" rtl="0" eaLnBrk="1" latinLnBrk="0" hangingPunct="1"/>
            <a:r>
              <a:rPr lang="fr-FR" sz="2600" b="1" spc="134" dirty="0">
                <a:solidFill>
                  <a:srgbClr val="0070C0"/>
                </a:solidFill>
                <a:effectLst/>
                <a:latin typeface="Roboto Slab"/>
                <a:ea typeface="Roboto Slab"/>
                <a:cs typeface="Roboto Slab"/>
              </a:rPr>
              <a:t>L’offre proposée pour La Poste: timing, </a:t>
            </a:r>
            <a:r>
              <a:rPr lang="fr-FR" sz="2600" b="1" spc="134" dirty="0" err="1">
                <a:solidFill>
                  <a:srgbClr val="0070C0"/>
                </a:solidFill>
                <a:effectLst/>
                <a:latin typeface="Roboto Slab"/>
                <a:ea typeface="Roboto Slab"/>
                <a:cs typeface="Roboto Slab"/>
              </a:rPr>
              <a:t>milestone</a:t>
            </a:r>
            <a:r>
              <a:rPr lang="fr-FR" sz="2600" b="1" spc="134" dirty="0">
                <a:solidFill>
                  <a:srgbClr val="0070C0"/>
                </a:solidFill>
                <a:effectLst/>
                <a:latin typeface="Roboto Slab"/>
                <a:ea typeface="Roboto Slab"/>
                <a:cs typeface="Roboto Slab"/>
              </a:rPr>
              <a:t> et business modèle </a:t>
            </a:r>
            <a:r>
              <a:rPr lang="fr-FR" sz="2600" b="1" spc="134" dirty="0">
                <a:solidFill>
                  <a:srgbClr val="00B0F0"/>
                </a:solidFill>
                <a:effectLst/>
                <a:latin typeface="Roboto Slab"/>
                <a:ea typeface="Roboto Slab"/>
                <a:cs typeface="Roboto Slab"/>
                <a:sym typeface="Wingdings" panose="05000000000000000000" pitchFamily="2" charset="2"/>
              </a:rPr>
              <a:t> à discuter</a:t>
            </a:r>
            <a:endParaRPr lang="fr-FR" dirty="0">
              <a:solidFill>
                <a:srgbClr val="00B0F0"/>
              </a:solidFill>
              <a:effectLst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4881D0EB-FAF1-4276-BD0F-8FD0CAB1C7E0}"/>
              </a:ext>
            </a:extLst>
          </p:cNvPr>
          <p:cNvCxnSpPr/>
          <p:nvPr/>
        </p:nvCxnSpPr>
        <p:spPr>
          <a:xfrm>
            <a:off x="2109019" y="1946787"/>
            <a:ext cx="0" cy="2787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301F8CF8-90C2-45A0-9C33-22A27E02C539}"/>
              </a:ext>
            </a:extLst>
          </p:cNvPr>
          <p:cNvCxnSpPr/>
          <p:nvPr/>
        </p:nvCxnSpPr>
        <p:spPr>
          <a:xfrm>
            <a:off x="3563202" y="1946787"/>
            <a:ext cx="0" cy="2787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EFA82E6-DD49-4AAA-A1CC-29E26345E1FF}"/>
              </a:ext>
            </a:extLst>
          </p:cNvPr>
          <p:cNvCxnSpPr/>
          <p:nvPr/>
        </p:nvCxnSpPr>
        <p:spPr>
          <a:xfrm>
            <a:off x="5017385" y="1946787"/>
            <a:ext cx="0" cy="2787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0BBC0FE6-203F-4E09-B711-4AD642BCE254}"/>
              </a:ext>
            </a:extLst>
          </p:cNvPr>
          <p:cNvCxnSpPr/>
          <p:nvPr/>
        </p:nvCxnSpPr>
        <p:spPr>
          <a:xfrm>
            <a:off x="6471568" y="1946787"/>
            <a:ext cx="0" cy="2787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6A163FCB-2754-4F6B-97A6-84A26EEF8C85}"/>
              </a:ext>
            </a:extLst>
          </p:cNvPr>
          <p:cNvCxnSpPr/>
          <p:nvPr/>
        </p:nvCxnSpPr>
        <p:spPr>
          <a:xfrm>
            <a:off x="7925751" y="1946787"/>
            <a:ext cx="0" cy="2787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B3AF49B7-2A00-4FF1-8BA2-7BFE171026BF}"/>
              </a:ext>
            </a:extLst>
          </p:cNvPr>
          <p:cNvCxnSpPr/>
          <p:nvPr/>
        </p:nvCxnSpPr>
        <p:spPr>
          <a:xfrm>
            <a:off x="9379934" y="1946787"/>
            <a:ext cx="0" cy="2787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FB59B91E-6D36-4387-8661-87C3C40D2064}"/>
              </a:ext>
            </a:extLst>
          </p:cNvPr>
          <p:cNvSpPr txBox="1"/>
          <p:nvPr/>
        </p:nvSpPr>
        <p:spPr>
          <a:xfrm>
            <a:off x="2573087" y="1292600"/>
            <a:ext cx="62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Avril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2697147-4EF5-467B-BD53-1C60414D0D96}"/>
              </a:ext>
            </a:extLst>
          </p:cNvPr>
          <p:cNvSpPr txBox="1"/>
          <p:nvPr/>
        </p:nvSpPr>
        <p:spPr>
          <a:xfrm>
            <a:off x="3930096" y="12926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Mai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54D11A50-4038-425B-80FA-FECE2B327F73}"/>
              </a:ext>
            </a:extLst>
          </p:cNvPr>
          <p:cNvSpPr txBox="1"/>
          <p:nvPr/>
        </p:nvSpPr>
        <p:spPr>
          <a:xfrm>
            <a:off x="5332315" y="12926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/>
              <a:t>Juin</a:t>
            </a:r>
            <a:endParaRPr lang="en-GB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949695A-2546-4F43-8807-BFDEE9A974E6}"/>
              </a:ext>
            </a:extLst>
          </p:cNvPr>
          <p:cNvSpPr txBox="1"/>
          <p:nvPr/>
        </p:nvSpPr>
        <p:spPr>
          <a:xfrm>
            <a:off x="6756331" y="12926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/>
              <a:t>Juillet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2E7A6C7-1857-49B4-B09A-BC168DCB75DA}"/>
              </a:ext>
            </a:extLst>
          </p:cNvPr>
          <p:cNvSpPr txBox="1"/>
          <p:nvPr/>
        </p:nvSpPr>
        <p:spPr>
          <a:xfrm>
            <a:off x="8258572" y="1292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/>
              <a:t>Aout</a:t>
            </a:r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6C30F491-5A24-4315-BC92-E786496C73E1}"/>
              </a:ext>
            </a:extLst>
          </p:cNvPr>
          <p:cNvCxnSpPr/>
          <p:nvPr/>
        </p:nvCxnSpPr>
        <p:spPr>
          <a:xfrm>
            <a:off x="10834117" y="1946787"/>
            <a:ext cx="0" cy="2787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DB7626D-E0A4-4745-925D-4FF8A6838A11}"/>
              </a:ext>
            </a:extLst>
          </p:cNvPr>
          <p:cNvSpPr txBox="1"/>
          <p:nvPr/>
        </p:nvSpPr>
        <p:spPr>
          <a:xfrm>
            <a:off x="9438926" y="12926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/>
              <a:t>Septembre</a:t>
            </a:r>
            <a:endParaRPr lang="en-GB" dirty="0"/>
          </a:p>
        </p:txBody>
      </p:sp>
      <p:sp>
        <p:nvSpPr>
          <p:cNvPr id="18" name="Flowchart: Decision 17">
            <a:extLst>
              <a:ext uri="{FF2B5EF4-FFF2-40B4-BE49-F238E27FC236}">
                <a16:creationId xmlns:a16="http://schemas.microsoft.com/office/drawing/2014/main" xmlns="" id="{E2F6B34D-2F68-46B9-9735-B9549C523E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994719" y="2113708"/>
            <a:ext cx="228600" cy="381000"/>
          </a:xfrm>
          <a:prstGeom prst="flowChartDecision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" name="Flowchart: Decision 18">
            <a:extLst>
              <a:ext uri="{FF2B5EF4-FFF2-40B4-BE49-F238E27FC236}">
                <a16:creationId xmlns:a16="http://schemas.microsoft.com/office/drawing/2014/main" xmlns="" id="{891828CB-8857-4F05-AF68-86387F059F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903086" y="2113708"/>
            <a:ext cx="228600" cy="381000"/>
          </a:xfrm>
          <a:prstGeom prst="flowChartDecision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dirty="0">
              <a:highlight>
                <a:srgbClr val="00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EB8ACC-7FB2-4B31-AD57-B9D4D05D902E}"/>
              </a:ext>
            </a:extLst>
          </p:cNvPr>
          <p:cNvSpPr txBox="1"/>
          <p:nvPr/>
        </p:nvSpPr>
        <p:spPr>
          <a:xfrm>
            <a:off x="1584675" y="2618163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Kick Off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C483154-C723-4C16-80A7-2CBC57A20293}"/>
              </a:ext>
            </a:extLst>
          </p:cNvPr>
          <p:cNvSpPr txBox="1"/>
          <p:nvPr/>
        </p:nvSpPr>
        <p:spPr>
          <a:xfrm>
            <a:off x="4633254" y="2589407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Début</a:t>
            </a:r>
          </a:p>
          <a:p>
            <a:r>
              <a:rPr lang="en-GB" b="1" dirty="0" err="1">
                <a:solidFill>
                  <a:srgbClr val="0070C0"/>
                </a:solidFill>
              </a:rPr>
              <a:t>Pilote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DFE2B2B-3388-4E95-97DC-89C42982E3C0}"/>
              </a:ext>
            </a:extLst>
          </p:cNvPr>
          <p:cNvSpPr/>
          <p:nvPr/>
        </p:nvSpPr>
        <p:spPr>
          <a:xfrm>
            <a:off x="2415384" y="1814795"/>
            <a:ext cx="2409935" cy="73421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Intégration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E830150-4B17-46CD-B418-2998AC1D6D39}"/>
              </a:ext>
            </a:extLst>
          </p:cNvPr>
          <p:cNvSpPr/>
          <p:nvPr/>
        </p:nvSpPr>
        <p:spPr>
          <a:xfrm>
            <a:off x="5209452" y="3396297"/>
            <a:ext cx="3978792" cy="7342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Pilote</a:t>
            </a:r>
            <a:endParaRPr lang="en-GB" dirty="0"/>
          </a:p>
        </p:txBody>
      </p:sp>
      <p:sp>
        <p:nvSpPr>
          <p:cNvPr id="5" name="Arrow: Striped Right 4">
            <a:extLst>
              <a:ext uri="{FF2B5EF4-FFF2-40B4-BE49-F238E27FC236}">
                <a16:creationId xmlns:a16="http://schemas.microsoft.com/office/drawing/2014/main" xmlns="" id="{8DF6694B-F24B-440E-BA48-EE6900692575}"/>
              </a:ext>
            </a:extLst>
          </p:cNvPr>
          <p:cNvSpPr/>
          <p:nvPr/>
        </p:nvSpPr>
        <p:spPr>
          <a:xfrm>
            <a:off x="9842142" y="4306611"/>
            <a:ext cx="2064773" cy="939100"/>
          </a:xfrm>
          <a:prstGeom prst="stripedRightArrow">
            <a:avLst>
              <a:gd name="adj1" fmla="val 50000"/>
              <a:gd name="adj2" fmla="val 3331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50ADCB-3ACB-4A87-89D1-9ED197F689FA}"/>
              </a:ext>
            </a:extLst>
          </p:cNvPr>
          <p:cNvSpPr txBox="1"/>
          <p:nvPr/>
        </p:nvSpPr>
        <p:spPr>
          <a:xfrm>
            <a:off x="142043" y="4804917"/>
            <a:ext cx="1193280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b="1" dirty="0">
                <a:solidFill>
                  <a:srgbClr val="0070C0"/>
                </a:solidFill>
              </a:rPr>
              <a:t>Intégration Verbatim en mode projet – solution existante : 10 k€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solidFill>
                  <a:srgbClr val="3E3E3E"/>
                </a:solidFill>
              </a:rPr>
              <a:t>Pilote : incluant personnalisation pour La Poste sur 3 mois: 20 k€  total (10k</a:t>
            </a:r>
            <a:r>
              <a:rPr lang="fr-FR" b="1">
                <a:solidFill>
                  <a:srgbClr val="3E3E3E"/>
                </a:solidFill>
              </a:rPr>
              <a:t>€ fixe et </a:t>
            </a:r>
            <a:r>
              <a:rPr lang="fr-FR" b="1" dirty="0">
                <a:solidFill>
                  <a:srgbClr val="00B0F0"/>
                </a:solidFill>
              </a:rPr>
              <a:t>10k€ sur résultats</a:t>
            </a:r>
            <a:r>
              <a:rPr lang="fr-FR" b="1" dirty="0">
                <a:solidFill>
                  <a:srgbClr val="3E3E3E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solidFill>
                  <a:srgbClr val="00B050"/>
                </a:solidFill>
              </a:rPr>
              <a:t>Après lancement avec évolutions régulières contenus et optimisations selon </a:t>
            </a:r>
            <a:r>
              <a:rPr lang="fr-FR" b="1" dirty="0" err="1">
                <a:solidFill>
                  <a:srgbClr val="00B050"/>
                </a:solidFill>
              </a:rPr>
              <a:t>metrics</a:t>
            </a:r>
            <a:r>
              <a:rPr lang="fr-FR" b="1" dirty="0">
                <a:solidFill>
                  <a:srgbClr val="00B050"/>
                </a:solidFill>
              </a:rPr>
              <a:t> 10 k€ par mois </a:t>
            </a:r>
          </a:p>
          <a:p>
            <a:pPr marL="342900" indent="-342900">
              <a:buFont typeface="+mj-lt"/>
              <a:buAutoNum type="arabicPeriod"/>
            </a:pP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27" name="Flowchart: Decision 26">
            <a:extLst>
              <a:ext uri="{FF2B5EF4-FFF2-40B4-BE49-F238E27FC236}">
                <a16:creationId xmlns:a16="http://schemas.microsoft.com/office/drawing/2014/main" xmlns="" id="{CF040339-A8AD-4D7D-A2EF-62194F3E3F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288345" y="3533659"/>
            <a:ext cx="228600" cy="381000"/>
          </a:xfrm>
          <a:prstGeom prst="flowChartDecision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dirty="0">
              <a:highlight>
                <a:srgbClr val="00FF00"/>
              </a:highligh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E614D1E-9184-4E7E-8CE8-E86A2F7E7E1E}"/>
              </a:ext>
            </a:extLst>
          </p:cNvPr>
          <p:cNvSpPr txBox="1"/>
          <p:nvPr/>
        </p:nvSpPr>
        <p:spPr>
          <a:xfrm>
            <a:off x="5855287" y="2592897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Ajustements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83673EA-448C-438B-B96B-A3FCCA8FB38E}"/>
              </a:ext>
            </a:extLst>
          </p:cNvPr>
          <p:cNvSpPr txBox="1"/>
          <p:nvPr/>
        </p:nvSpPr>
        <p:spPr>
          <a:xfrm>
            <a:off x="2979740" y="2589406"/>
            <a:ext cx="151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Contenus</a:t>
            </a:r>
            <a:endParaRPr lang="en-GB" dirty="0"/>
          </a:p>
          <a:p>
            <a:endParaRPr lang="en-GB" dirty="0"/>
          </a:p>
          <a:p>
            <a:r>
              <a:rPr lang="en-GB" dirty="0"/>
              <a:t>Solutions techniques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889036D-AD24-41B0-9443-9A3DD8697B3A}"/>
              </a:ext>
            </a:extLst>
          </p:cNvPr>
          <p:cNvSpPr txBox="1"/>
          <p:nvPr/>
        </p:nvSpPr>
        <p:spPr>
          <a:xfrm>
            <a:off x="7531450" y="291257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Ajustements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A282700-D764-4AC2-AF1C-96ADFED4DB0A}"/>
              </a:ext>
            </a:extLst>
          </p:cNvPr>
          <p:cNvSpPr txBox="1"/>
          <p:nvPr/>
        </p:nvSpPr>
        <p:spPr>
          <a:xfrm>
            <a:off x="8917727" y="4130510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0070C0"/>
                </a:solidFill>
              </a:rPr>
              <a:t>Décision</a:t>
            </a:r>
            <a:r>
              <a:rPr lang="en-GB" b="1" dirty="0">
                <a:solidFill>
                  <a:srgbClr val="0070C0"/>
                </a:solidFill>
              </a:rPr>
              <a:t> : </a:t>
            </a:r>
            <a:r>
              <a:rPr lang="en-GB" b="1" dirty="0" err="1">
                <a:solidFill>
                  <a:srgbClr val="0070C0"/>
                </a:solidFill>
              </a:rPr>
              <a:t>déploiement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3" name="Flowchart: Decision 32">
            <a:extLst>
              <a:ext uri="{FF2B5EF4-FFF2-40B4-BE49-F238E27FC236}">
                <a16:creationId xmlns:a16="http://schemas.microsoft.com/office/drawing/2014/main" xmlns="" id="{1E7F90E3-DBC5-4EBA-8055-3CABA18CD6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288345" y="4835811"/>
            <a:ext cx="228600" cy="381000"/>
          </a:xfrm>
          <a:prstGeom prst="flowChartDecision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54690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255</Words>
  <Application>Microsoft Office PowerPoint</Application>
  <PresentationFormat>Grand écran</PresentationFormat>
  <Paragraphs>51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Calibri</vt:lpstr>
      <vt:lpstr>Roboto Slab</vt:lpstr>
      <vt:lpstr>Arial</vt:lpstr>
      <vt:lpstr>Wingdings</vt:lpstr>
      <vt:lpstr>Office Theme</vt:lpstr>
      <vt:lpstr>La qualité de l'aidance est contagieuse  </vt:lpstr>
      <vt:lpstr>Verbatim: https://www.verbatimaidants.com/ * une e-solution pour supporter tous les proches aidants</vt:lpstr>
      <vt:lpstr>L’offre pour La Poste: Objectif attractivité et augmentation du trafic sur le site de LaPoste.fr</vt:lpstr>
      <vt:lpstr>L’offre proposée pour La Poste: timing, milestone et business modèle  à discuter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Compte Microsoft</cp:lastModifiedBy>
  <cp:revision>32</cp:revision>
  <dcterms:created xsi:type="dcterms:W3CDTF">2022-03-12T07:43:18Z</dcterms:created>
  <dcterms:modified xsi:type="dcterms:W3CDTF">2022-03-23T16:47:10Z</dcterms:modified>
</cp:coreProperties>
</file>